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2"/>
  </p:notesMasterIdLst>
  <p:sldIdLst>
    <p:sldId id="257" r:id="rId2"/>
    <p:sldId id="261" r:id="rId3"/>
    <p:sldId id="258" r:id="rId4"/>
    <p:sldId id="263" r:id="rId5"/>
    <p:sldId id="264" r:id="rId6"/>
    <p:sldId id="265" r:id="rId7"/>
    <p:sldId id="269" r:id="rId8"/>
    <p:sldId id="266" r:id="rId9"/>
    <p:sldId id="268" r:id="rId10"/>
    <p:sldId id="267"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46B29472-97B2-4BFC-ADC4-5A7698832830}">
          <p14:sldIdLst>
            <p14:sldId id="257"/>
          </p14:sldIdLst>
        </p14:section>
        <p14:section name="Untitled Section" id="{4C1155DF-0116-4311-ADBD-E7F38F32F444}">
          <p14:sldIdLst>
            <p14:sldId id="261"/>
            <p14:sldId id="258"/>
            <p14:sldId id="263"/>
            <p14:sldId id="264"/>
            <p14:sldId id="265"/>
            <p14:sldId id="269"/>
            <p14:sldId id="266"/>
            <p14:sldId id="268"/>
            <p14:sldId id="267"/>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7E62751-CBB3-453D-BACF-7DEC87950981}" v="1082" dt="2026-03-15T19:00:37.43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530"/>
    <p:restoredTop sz="94689"/>
  </p:normalViewPr>
  <p:slideViewPr>
    <p:cSldViewPr snapToGrid="0" showGuides="1">
      <p:cViewPr>
        <p:scale>
          <a:sx n="73" d="100"/>
          <a:sy n="73" d="100"/>
        </p:scale>
        <p:origin x="228" y="3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3720150-5569-48FE-8419-3DEBAC079F18}" type="datetimeFigureOut">
              <a:rPr lang="en-GB" smtClean="0"/>
              <a:t>13/03/2026</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A68CBFA-DABE-405B-83FC-78D23BC5218C}" type="slidenum">
              <a:rPr lang="en-GB" smtClean="0"/>
              <a:t>‹#›</a:t>
            </a:fld>
            <a:endParaRPr lang="en-GB" dirty="0"/>
          </a:p>
        </p:txBody>
      </p:sp>
    </p:spTree>
    <p:extLst>
      <p:ext uri="{BB962C8B-B14F-4D97-AF65-F5344CB8AC3E}">
        <p14:creationId xmlns:p14="http://schemas.microsoft.com/office/powerpoint/2010/main" val="32955544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A68CBFA-DABE-405B-83FC-78D23BC5218C}" type="slidenum">
              <a:rPr lang="en-GB" smtClean="0"/>
              <a:t>5</a:t>
            </a:fld>
            <a:endParaRPr lang="en-GB" dirty="0"/>
          </a:p>
        </p:txBody>
      </p:sp>
    </p:spTree>
    <p:extLst>
      <p:ext uri="{BB962C8B-B14F-4D97-AF65-F5344CB8AC3E}">
        <p14:creationId xmlns:p14="http://schemas.microsoft.com/office/powerpoint/2010/main" val="39570270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E0CC42-808F-2CCD-A3B7-D5749DD32284}"/>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DB3865A4-408E-074B-699E-C114C7C7A1F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A2DCF238-6C45-67D1-3BDB-70F722450D96}"/>
              </a:ext>
            </a:extLst>
          </p:cNvPr>
          <p:cNvSpPr>
            <a:spLocks noGrp="1"/>
          </p:cNvSpPr>
          <p:nvPr>
            <p:ph type="dt" sz="half" idx="10"/>
          </p:nvPr>
        </p:nvSpPr>
        <p:spPr/>
        <p:txBody>
          <a:bodyPr/>
          <a:lstStyle/>
          <a:p>
            <a:fld id="{4E69F914-F75C-DF4A-8E3D-0EE1CE742B98}" type="datetimeFigureOut">
              <a:rPr lang="en-GB" smtClean="0"/>
              <a:t>13/03/2026</a:t>
            </a:fld>
            <a:endParaRPr lang="en-GB" dirty="0"/>
          </a:p>
        </p:txBody>
      </p:sp>
      <p:sp>
        <p:nvSpPr>
          <p:cNvPr id="5" name="Footer Placeholder 4">
            <a:extLst>
              <a:ext uri="{FF2B5EF4-FFF2-40B4-BE49-F238E27FC236}">
                <a16:creationId xmlns:a16="http://schemas.microsoft.com/office/drawing/2014/main" id="{03ECEACF-7E31-E59F-D3C0-E3920B0A351C}"/>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2984EB35-8398-C701-BD34-A4600B20CC97}"/>
              </a:ext>
            </a:extLst>
          </p:cNvPr>
          <p:cNvSpPr>
            <a:spLocks noGrp="1"/>
          </p:cNvSpPr>
          <p:nvPr>
            <p:ph type="sldNum" sz="quarter" idx="12"/>
          </p:nvPr>
        </p:nvSpPr>
        <p:spPr/>
        <p:txBody>
          <a:bodyPr/>
          <a:lstStyle/>
          <a:p>
            <a:fld id="{7CFAF8B9-F476-9E49-9916-EFFC20CDCF66}" type="slidenum">
              <a:rPr lang="en-GB" smtClean="0"/>
              <a:t>‹#›</a:t>
            </a:fld>
            <a:endParaRPr lang="en-GB" dirty="0"/>
          </a:p>
        </p:txBody>
      </p:sp>
    </p:spTree>
    <p:extLst>
      <p:ext uri="{BB962C8B-B14F-4D97-AF65-F5344CB8AC3E}">
        <p14:creationId xmlns:p14="http://schemas.microsoft.com/office/powerpoint/2010/main" val="1742021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29ADA0-752E-5085-9260-CD957E82BA17}"/>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7B4DEF25-9036-5029-2C69-FE82F3312842}"/>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4DB7DD5-7256-2038-1257-85238511B8DF}"/>
              </a:ext>
            </a:extLst>
          </p:cNvPr>
          <p:cNvSpPr>
            <a:spLocks noGrp="1"/>
          </p:cNvSpPr>
          <p:nvPr>
            <p:ph type="dt" sz="half" idx="10"/>
          </p:nvPr>
        </p:nvSpPr>
        <p:spPr/>
        <p:txBody>
          <a:bodyPr/>
          <a:lstStyle/>
          <a:p>
            <a:fld id="{4E69F914-F75C-DF4A-8E3D-0EE1CE742B98}" type="datetimeFigureOut">
              <a:rPr lang="en-GB" smtClean="0"/>
              <a:t>13/03/2026</a:t>
            </a:fld>
            <a:endParaRPr lang="en-GB" dirty="0"/>
          </a:p>
        </p:txBody>
      </p:sp>
      <p:sp>
        <p:nvSpPr>
          <p:cNvPr id="5" name="Footer Placeholder 4">
            <a:extLst>
              <a:ext uri="{FF2B5EF4-FFF2-40B4-BE49-F238E27FC236}">
                <a16:creationId xmlns:a16="http://schemas.microsoft.com/office/drawing/2014/main" id="{6756E32C-5AFC-65E6-B9CA-6E4153CF6590}"/>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63AB0160-E0A3-EA39-496C-B480A8D6967D}"/>
              </a:ext>
            </a:extLst>
          </p:cNvPr>
          <p:cNvSpPr>
            <a:spLocks noGrp="1"/>
          </p:cNvSpPr>
          <p:nvPr>
            <p:ph type="sldNum" sz="quarter" idx="12"/>
          </p:nvPr>
        </p:nvSpPr>
        <p:spPr/>
        <p:txBody>
          <a:bodyPr/>
          <a:lstStyle/>
          <a:p>
            <a:fld id="{7CFAF8B9-F476-9E49-9916-EFFC20CDCF66}" type="slidenum">
              <a:rPr lang="en-GB" smtClean="0"/>
              <a:t>‹#›</a:t>
            </a:fld>
            <a:endParaRPr lang="en-GB" dirty="0"/>
          </a:p>
        </p:txBody>
      </p:sp>
    </p:spTree>
    <p:extLst>
      <p:ext uri="{BB962C8B-B14F-4D97-AF65-F5344CB8AC3E}">
        <p14:creationId xmlns:p14="http://schemas.microsoft.com/office/powerpoint/2010/main" val="25192745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B90656-9002-7BE6-D578-58CBBF1EF82A}"/>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3324E418-0697-21BE-4EF9-57E1D9F8DB5E}"/>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35A3436-85AC-9998-8432-E23D910F3808}"/>
              </a:ext>
            </a:extLst>
          </p:cNvPr>
          <p:cNvSpPr>
            <a:spLocks noGrp="1"/>
          </p:cNvSpPr>
          <p:nvPr>
            <p:ph type="dt" sz="half" idx="10"/>
          </p:nvPr>
        </p:nvSpPr>
        <p:spPr/>
        <p:txBody>
          <a:bodyPr/>
          <a:lstStyle/>
          <a:p>
            <a:fld id="{4E69F914-F75C-DF4A-8E3D-0EE1CE742B98}" type="datetimeFigureOut">
              <a:rPr lang="en-GB" smtClean="0"/>
              <a:t>13/03/2026</a:t>
            </a:fld>
            <a:endParaRPr lang="en-GB" dirty="0"/>
          </a:p>
        </p:txBody>
      </p:sp>
      <p:sp>
        <p:nvSpPr>
          <p:cNvPr id="5" name="Footer Placeholder 4">
            <a:extLst>
              <a:ext uri="{FF2B5EF4-FFF2-40B4-BE49-F238E27FC236}">
                <a16:creationId xmlns:a16="http://schemas.microsoft.com/office/drawing/2014/main" id="{7EB3B488-D143-DA76-81A4-409ABCF51F8B}"/>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A85A72BA-F43C-F1D7-3905-207B5CA4777F}"/>
              </a:ext>
            </a:extLst>
          </p:cNvPr>
          <p:cNvSpPr>
            <a:spLocks noGrp="1"/>
          </p:cNvSpPr>
          <p:nvPr>
            <p:ph type="sldNum" sz="quarter" idx="12"/>
          </p:nvPr>
        </p:nvSpPr>
        <p:spPr/>
        <p:txBody>
          <a:bodyPr/>
          <a:lstStyle/>
          <a:p>
            <a:fld id="{7CFAF8B9-F476-9E49-9916-EFFC20CDCF66}" type="slidenum">
              <a:rPr lang="en-GB" smtClean="0"/>
              <a:t>‹#›</a:t>
            </a:fld>
            <a:endParaRPr lang="en-GB" dirty="0"/>
          </a:p>
        </p:txBody>
      </p:sp>
    </p:spTree>
    <p:extLst>
      <p:ext uri="{BB962C8B-B14F-4D97-AF65-F5344CB8AC3E}">
        <p14:creationId xmlns:p14="http://schemas.microsoft.com/office/powerpoint/2010/main" val="19135974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16A984-410A-E89F-251C-E0D1EE75EDFA}"/>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D160A796-B2A1-9BBB-E151-640BBB0CF87B}"/>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D7D9EE35-E278-28BB-DED7-DE30A0246EEF}"/>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B5DE36BA-70E3-CFC8-5A31-9F37517220DC}"/>
              </a:ext>
            </a:extLst>
          </p:cNvPr>
          <p:cNvSpPr>
            <a:spLocks noGrp="1"/>
          </p:cNvSpPr>
          <p:nvPr>
            <p:ph type="dt" sz="half" idx="10"/>
          </p:nvPr>
        </p:nvSpPr>
        <p:spPr/>
        <p:txBody>
          <a:bodyPr/>
          <a:lstStyle/>
          <a:p>
            <a:fld id="{4E69F914-F75C-DF4A-8E3D-0EE1CE742B98}" type="datetimeFigureOut">
              <a:rPr lang="en-GB" smtClean="0"/>
              <a:t>13/03/2026</a:t>
            </a:fld>
            <a:endParaRPr lang="en-GB" dirty="0"/>
          </a:p>
        </p:txBody>
      </p:sp>
      <p:sp>
        <p:nvSpPr>
          <p:cNvPr id="6" name="Footer Placeholder 5">
            <a:extLst>
              <a:ext uri="{FF2B5EF4-FFF2-40B4-BE49-F238E27FC236}">
                <a16:creationId xmlns:a16="http://schemas.microsoft.com/office/drawing/2014/main" id="{FB8C244D-0519-6904-4D07-8EF185EF41F5}"/>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0A3CE7DB-F670-B5E1-6E0D-70E8A7AAF3A7}"/>
              </a:ext>
            </a:extLst>
          </p:cNvPr>
          <p:cNvSpPr>
            <a:spLocks noGrp="1"/>
          </p:cNvSpPr>
          <p:nvPr>
            <p:ph type="sldNum" sz="quarter" idx="12"/>
          </p:nvPr>
        </p:nvSpPr>
        <p:spPr/>
        <p:txBody>
          <a:bodyPr/>
          <a:lstStyle/>
          <a:p>
            <a:fld id="{7CFAF8B9-F476-9E49-9916-EFFC20CDCF66}" type="slidenum">
              <a:rPr lang="en-GB" smtClean="0"/>
              <a:t>‹#›</a:t>
            </a:fld>
            <a:endParaRPr lang="en-GB" dirty="0"/>
          </a:p>
        </p:txBody>
      </p:sp>
    </p:spTree>
    <p:extLst>
      <p:ext uri="{BB962C8B-B14F-4D97-AF65-F5344CB8AC3E}">
        <p14:creationId xmlns:p14="http://schemas.microsoft.com/office/powerpoint/2010/main" val="37624885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EAAF91-9F4E-6142-AC9C-2E5BD0106521}"/>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0307E359-D523-43F7-FECC-270EB0F91B3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9EEE4E04-F4B4-9AE6-1AE4-7115D5287AB9}"/>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01E4068F-12E8-73B7-85CA-E960E4E5B41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606D68F7-B4F6-00F7-C366-5507CF6488B9}"/>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8F61EA94-3C5E-8B16-8A72-6F8B33176825}"/>
              </a:ext>
            </a:extLst>
          </p:cNvPr>
          <p:cNvSpPr>
            <a:spLocks noGrp="1"/>
          </p:cNvSpPr>
          <p:nvPr>
            <p:ph type="dt" sz="half" idx="10"/>
          </p:nvPr>
        </p:nvSpPr>
        <p:spPr/>
        <p:txBody>
          <a:bodyPr/>
          <a:lstStyle/>
          <a:p>
            <a:fld id="{4E69F914-F75C-DF4A-8E3D-0EE1CE742B98}" type="datetimeFigureOut">
              <a:rPr lang="en-GB" smtClean="0"/>
              <a:t>13/03/2026</a:t>
            </a:fld>
            <a:endParaRPr lang="en-GB" dirty="0"/>
          </a:p>
        </p:txBody>
      </p:sp>
      <p:sp>
        <p:nvSpPr>
          <p:cNvPr id="8" name="Footer Placeholder 7">
            <a:extLst>
              <a:ext uri="{FF2B5EF4-FFF2-40B4-BE49-F238E27FC236}">
                <a16:creationId xmlns:a16="http://schemas.microsoft.com/office/drawing/2014/main" id="{C9E5227C-80C1-11AE-21C0-21F5EF8A3EEB}"/>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a16="http://schemas.microsoft.com/office/drawing/2014/main" id="{8EB22750-F746-BCB5-5249-51ADB17ACF66}"/>
              </a:ext>
            </a:extLst>
          </p:cNvPr>
          <p:cNvSpPr>
            <a:spLocks noGrp="1"/>
          </p:cNvSpPr>
          <p:nvPr>
            <p:ph type="sldNum" sz="quarter" idx="12"/>
          </p:nvPr>
        </p:nvSpPr>
        <p:spPr/>
        <p:txBody>
          <a:bodyPr/>
          <a:lstStyle/>
          <a:p>
            <a:fld id="{7CFAF8B9-F476-9E49-9916-EFFC20CDCF66}" type="slidenum">
              <a:rPr lang="en-GB" smtClean="0"/>
              <a:t>‹#›</a:t>
            </a:fld>
            <a:endParaRPr lang="en-GB" dirty="0"/>
          </a:p>
        </p:txBody>
      </p:sp>
    </p:spTree>
    <p:extLst>
      <p:ext uri="{BB962C8B-B14F-4D97-AF65-F5344CB8AC3E}">
        <p14:creationId xmlns:p14="http://schemas.microsoft.com/office/powerpoint/2010/main" val="34410298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DE5072-A408-62B9-5309-75C2D0998014}"/>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B6E7167D-45E0-9D81-866A-3DB9A40FE5BE}"/>
              </a:ext>
            </a:extLst>
          </p:cNvPr>
          <p:cNvSpPr>
            <a:spLocks noGrp="1"/>
          </p:cNvSpPr>
          <p:nvPr>
            <p:ph type="dt" sz="half" idx="10"/>
          </p:nvPr>
        </p:nvSpPr>
        <p:spPr/>
        <p:txBody>
          <a:bodyPr/>
          <a:lstStyle/>
          <a:p>
            <a:fld id="{4E69F914-F75C-DF4A-8E3D-0EE1CE742B98}" type="datetimeFigureOut">
              <a:rPr lang="en-GB" smtClean="0"/>
              <a:t>13/03/2026</a:t>
            </a:fld>
            <a:endParaRPr lang="en-GB" dirty="0"/>
          </a:p>
        </p:txBody>
      </p:sp>
      <p:sp>
        <p:nvSpPr>
          <p:cNvPr id="4" name="Footer Placeholder 3">
            <a:extLst>
              <a:ext uri="{FF2B5EF4-FFF2-40B4-BE49-F238E27FC236}">
                <a16:creationId xmlns:a16="http://schemas.microsoft.com/office/drawing/2014/main" id="{E762D9CC-B3D3-370B-C5A9-207C0C6DF60D}"/>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1B1ADE64-0020-C37F-E98A-89794398B937}"/>
              </a:ext>
            </a:extLst>
          </p:cNvPr>
          <p:cNvSpPr>
            <a:spLocks noGrp="1"/>
          </p:cNvSpPr>
          <p:nvPr>
            <p:ph type="sldNum" sz="quarter" idx="12"/>
          </p:nvPr>
        </p:nvSpPr>
        <p:spPr/>
        <p:txBody>
          <a:bodyPr/>
          <a:lstStyle/>
          <a:p>
            <a:fld id="{7CFAF8B9-F476-9E49-9916-EFFC20CDCF66}" type="slidenum">
              <a:rPr lang="en-GB" smtClean="0"/>
              <a:t>‹#›</a:t>
            </a:fld>
            <a:endParaRPr lang="en-GB" dirty="0"/>
          </a:p>
        </p:txBody>
      </p:sp>
    </p:spTree>
    <p:extLst>
      <p:ext uri="{BB962C8B-B14F-4D97-AF65-F5344CB8AC3E}">
        <p14:creationId xmlns:p14="http://schemas.microsoft.com/office/powerpoint/2010/main" val="14912942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5785793-17BA-9612-1E2C-1BADC5C9C2AD}"/>
              </a:ext>
            </a:extLst>
          </p:cNvPr>
          <p:cNvSpPr>
            <a:spLocks noGrp="1"/>
          </p:cNvSpPr>
          <p:nvPr>
            <p:ph type="dt" sz="half" idx="10"/>
          </p:nvPr>
        </p:nvSpPr>
        <p:spPr/>
        <p:txBody>
          <a:bodyPr/>
          <a:lstStyle/>
          <a:p>
            <a:fld id="{4E69F914-F75C-DF4A-8E3D-0EE1CE742B98}" type="datetimeFigureOut">
              <a:rPr lang="en-GB" smtClean="0"/>
              <a:t>13/03/2026</a:t>
            </a:fld>
            <a:endParaRPr lang="en-GB" dirty="0"/>
          </a:p>
        </p:txBody>
      </p:sp>
      <p:sp>
        <p:nvSpPr>
          <p:cNvPr id="3" name="Footer Placeholder 2">
            <a:extLst>
              <a:ext uri="{FF2B5EF4-FFF2-40B4-BE49-F238E27FC236}">
                <a16:creationId xmlns:a16="http://schemas.microsoft.com/office/drawing/2014/main" id="{97FC386E-BE0D-0D19-F082-D30B2BA5B27B}"/>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a16="http://schemas.microsoft.com/office/drawing/2014/main" id="{041364C6-71D2-EB16-D321-A203CA416171}"/>
              </a:ext>
            </a:extLst>
          </p:cNvPr>
          <p:cNvSpPr>
            <a:spLocks noGrp="1"/>
          </p:cNvSpPr>
          <p:nvPr>
            <p:ph type="sldNum" sz="quarter" idx="12"/>
          </p:nvPr>
        </p:nvSpPr>
        <p:spPr/>
        <p:txBody>
          <a:bodyPr/>
          <a:lstStyle/>
          <a:p>
            <a:fld id="{7CFAF8B9-F476-9E49-9916-EFFC20CDCF66}" type="slidenum">
              <a:rPr lang="en-GB" smtClean="0"/>
              <a:t>‹#›</a:t>
            </a:fld>
            <a:endParaRPr lang="en-GB" dirty="0"/>
          </a:p>
        </p:txBody>
      </p:sp>
    </p:spTree>
    <p:extLst>
      <p:ext uri="{BB962C8B-B14F-4D97-AF65-F5344CB8AC3E}">
        <p14:creationId xmlns:p14="http://schemas.microsoft.com/office/powerpoint/2010/main" val="29564223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AF3028-E3AA-12F5-00B3-724937C0691A}"/>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FF21DDAB-441E-08B3-C88B-2850D31B876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C53FA943-9CEE-C9A1-3A4D-4BAEB93F80C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33DCA1C-D700-1D67-1F52-14A61CCBE42F}"/>
              </a:ext>
            </a:extLst>
          </p:cNvPr>
          <p:cNvSpPr>
            <a:spLocks noGrp="1"/>
          </p:cNvSpPr>
          <p:nvPr>
            <p:ph type="dt" sz="half" idx="10"/>
          </p:nvPr>
        </p:nvSpPr>
        <p:spPr/>
        <p:txBody>
          <a:bodyPr/>
          <a:lstStyle/>
          <a:p>
            <a:fld id="{4E69F914-F75C-DF4A-8E3D-0EE1CE742B98}" type="datetimeFigureOut">
              <a:rPr lang="en-GB" smtClean="0"/>
              <a:t>13/03/2026</a:t>
            </a:fld>
            <a:endParaRPr lang="en-GB" dirty="0"/>
          </a:p>
        </p:txBody>
      </p:sp>
      <p:sp>
        <p:nvSpPr>
          <p:cNvPr id="6" name="Footer Placeholder 5">
            <a:extLst>
              <a:ext uri="{FF2B5EF4-FFF2-40B4-BE49-F238E27FC236}">
                <a16:creationId xmlns:a16="http://schemas.microsoft.com/office/drawing/2014/main" id="{185700BC-80FE-B0FC-270D-C73B6BDAAEA9}"/>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D102D6B9-4A44-8428-FCE2-D22276126E2B}"/>
              </a:ext>
            </a:extLst>
          </p:cNvPr>
          <p:cNvSpPr>
            <a:spLocks noGrp="1"/>
          </p:cNvSpPr>
          <p:nvPr>
            <p:ph type="sldNum" sz="quarter" idx="12"/>
          </p:nvPr>
        </p:nvSpPr>
        <p:spPr/>
        <p:txBody>
          <a:bodyPr/>
          <a:lstStyle/>
          <a:p>
            <a:fld id="{7CFAF8B9-F476-9E49-9916-EFFC20CDCF66}" type="slidenum">
              <a:rPr lang="en-GB" smtClean="0"/>
              <a:t>‹#›</a:t>
            </a:fld>
            <a:endParaRPr lang="en-GB" dirty="0"/>
          </a:p>
        </p:txBody>
      </p:sp>
    </p:spTree>
    <p:extLst>
      <p:ext uri="{BB962C8B-B14F-4D97-AF65-F5344CB8AC3E}">
        <p14:creationId xmlns:p14="http://schemas.microsoft.com/office/powerpoint/2010/main" val="7098916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67B0A3-5D8F-88AD-D47A-8C1547864D32}"/>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214F7AD5-C927-8428-97FD-6532B00153F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5DD7BD74-8CD3-58FD-B9D6-994B172563C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6B0D7F4C-DC3A-D7CF-4F5A-6B2C955AAFA8}"/>
              </a:ext>
            </a:extLst>
          </p:cNvPr>
          <p:cNvSpPr>
            <a:spLocks noGrp="1"/>
          </p:cNvSpPr>
          <p:nvPr>
            <p:ph type="dt" sz="half" idx="10"/>
          </p:nvPr>
        </p:nvSpPr>
        <p:spPr/>
        <p:txBody>
          <a:bodyPr/>
          <a:lstStyle/>
          <a:p>
            <a:fld id="{4E69F914-F75C-DF4A-8E3D-0EE1CE742B98}" type="datetimeFigureOut">
              <a:rPr lang="en-GB" smtClean="0"/>
              <a:t>13/03/2026</a:t>
            </a:fld>
            <a:endParaRPr lang="en-GB" dirty="0"/>
          </a:p>
        </p:txBody>
      </p:sp>
      <p:sp>
        <p:nvSpPr>
          <p:cNvPr id="6" name="Footer Placeholder 5">
            <a:extLst>
              <a:ext uri="{FF2B5EF4-FFF2-40B4-BE49-F238E27FC236}">
                <a16:creationId xmlns:a16="http://schemas.microsoft.com/office/drawing/2014/main" id="{BF98141B-1421-001F-BEF3-5D7DF9F1D958}"/>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AD6E85ED-1DCB-75AE-777A-4CC33436DC3D}"/>
              </a:ext>
            </a:extLst>
          </p:cNvPr>
          <p:cNvSpPr>
            <a:spLocks noGrp="1"/>
          </p:cNvSpPr>
          <p:nvPr>
            <p:ph type="sldNum" sz="quarter" idx="12"/>
          </p:nvPr>
        </p:nvSpPr>
        <p:spPr/>
        <p:txBody>
          <a:bodyPr/>
          <a:lstStyle/>
          <a:p>
            <a:fld id="{7CFAF8B9-F476-9E49-9916-EFFC20CDCF66}" type="slidenum">
              <a:rPr lang="en-GB" smtClean="0"/>
              <a:t>‹#›</a:t>
            </a:fld>
            <a:endParaRPr lang="en-GB" dirty="0"/>
          </a:p>
        </p:txBody>
      </p:sp>
    </p:spTree>
    <p:extLst>
      <p:ext uri="{BB962C8B-B14F-4D97-AF65-F5344CB8AC3E}">
        <p14:creationId xmlns:p14="http://schemas.microsoft.com/office/powerpoint/2010/main" val="18003222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B3BF90-F186-952D-8720-DEE297566E16}"/>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F30278E0-4BC9-CC19-2A3B-F31F74667997}"/>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1F456413-F833-C7E3-B991-852522984F15}"/>
              </a:ext>
            </a:extLst>
          </p:cNvPr>
          <p:cNvSpPr>
            <a:spLocks noGrp="1"/>
          </p:cNvSpPr>
          <p:nvPr>
            <p:ph type="dt" sz="half" idx="10"/>
          </p:nvPr>
        </p:nvSpPr>
        <p:spPr/>
        <p:txBody>
          <a:bodyPr/>
          <a:lstStyle/>
          <a:p>
            <a:fld id="{4E69F914-F75C-DF4A-8E3D-0EE1CE742B98}" type="datetimeFigureOut">
              <a:rPr lang="en-GB" smtClean="0"/>
              <a:t>13/03/2026</a:t>
            </a:fld>
            <a:endParaRPr lang="en-GB" dirty="0"/>
          </a:p>
        </p:txBody>
      </p:sp>
      <p:sp>
        <p:nvSpPr>
          <p:cNvPr id="5" name="Footer Placeholder 4">
            <a:extLst>
              <a:ext uri="{FF2B5EF4-FFF2-40B4-BE49-F238E27FC236}">
                <a16:creationId xmlns:a16="http://schemas.microsoft.com/office/drawing/2014/main" id="{B7EEC61E-BE6A-758B-D5B3-BD7E13FA981D}"/>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7FA57092-7AB0-C3B8-3583-79FED627C7DE}"/>
              </a:ext>
            </a:extLst>
          </p:cNvPr>
          <p:cNvSpPr>
            <a:spLocks noGrp="1"/>
          </p:cNvSpPr>
          <p:nvPr>
            <p:ph type="sldNum" sz="quarter" idx="12"/>
          </p:nvPr>
        </p:nvSpPr>
        <p:spPr/>
        <p:txBody>
          <a:bodyPr/>
          <a:lstStyle/>
          <a:p>
            <a:fld id="{7CFAF8B9-F476-9E49-9916-EFFC20CDCF66}" type="slidenum">
              <a:rPr lang="en-GB" smtClean="0"/>
              <a:t>‹#›</a:t>
            </a:fld>
            <a:endParaRPr lang="en-GB" dirty="0"/>
          </a:p>
        </p:txBody>
      </p:sp>
    </p:spTree>
    <p:extLst>
      <p:ext uri="{BB962C8B-B14F-4D97-AF65-F5344CB8AC3E}">
        <p14:creationId xmlns:p14="http://schemas.microsoft.com/office/powerpoint/2010/main" val="24924026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4A1B76D-1F2B-5518-E691-D94AD19146A3}"/>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10E8209C-2120-B9D2-8EFE-69C0B0949643}"/>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3F7C464-5685-7CDE-FFC3-B35E5AA4BE89}"/>
              </a:ext>
            </a:extLst>
          </p:cNvPr>
          <p:cNvSpPr>
            <a:spLocks noGrp="1"/>
          </p:cNvSpPr>
          <p:nvPr>
            <p:ph type="dt" sz="half" idx="10"/>
          </p:nvPr>
        </p:nvSpPr>
        <p:spPr/>
        <p:txBody>
          <a:bodyPr/>
          <a:lstStyle/>
          <a:p>
            <a:fld id="{4E69F914-F75C-DF4A-8E3D-0EE1CE742B98}" type="datetimeFigureOut">
              <a:rPr lang="en-GB" smtClean="0"/>
              <a:t>13/03/2026</a:t>
            </a:fld>
            <a:endParaRPr lang="en-GB" dirty="0"/>
          </a:p>
        </p:txBody>
      </p:sp>
      <p:sp>
        <p:nvSpPr>
          <p:cNvPr id="5" name="Footer Placeholder 4">
            <a:extLst>
              <a:ext uri="{FF2B5EF4-FFF2-40B4-BE49-F238E27FC236}">
                <a16:creationId xmlns:a16="http://schemas.microsoft.com/office/drawing/2014/main" id="{C4F16323-D7B8-5EB0-0272-C030A2690D7B}"/>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217D3419-8297-82BB-75E2-1B82B11AF3CF}"/>
              </a:ext>
            </a:extLst>
          </p:cNvPr>
          <p:cNvSpPr>
            <a:spLocks noGrp="1"/>
          </p:cNvSpPr>
          <p:nvPr>
            <p:ph type="sldNum" sz="quarter" idx="12"/>
          </p:nvPr>
        </p:nvSpPr>
        <p:spPr/>
        <p:txBody>
          <a:bodyPr/>
          <a:lstStyle/>
          <a:p>
            <a:fld id="{7CFAF8B9-F476-9E49-9916-EFFC20CDCF66}" type="slidenum">
              <a:rPr lang="en-GB" smtClean="0"/>
              <a:t>‹#›</a:t>
            </a:fld>
            <a:endParaRPr lang="en-GB" dirty="0"/>
          </a:p>
        </p:txBody>
      </p:sp>
    </p:spTree>
    <p:extLst>
      <p:ext uri="{BB962C8B-B14F-4D97-AF65-F5344CB8AC3E}">
        <p14:creationId xmlns:p14="http://schemas.microsoft.com/office/powerpoint/2010/main" val="33183308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3A5478A-C627-90F6-FF0F-5FDD1A1DE01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18AC349D-231F-1D2B-8BB1-404088F6BBB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4B84E9BD-F54C-A39C-46F7-6F07EDB272B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4E69F914-F75C-DF4A-8E3D-0EE1CE742B98}" type="datetimeFigureOut">
              <a:rPr lang="en-GB" smtClean="0"/>
              <a:t>13/03/2026</a:t>
            </a:fld>
            <a:endParaRPr lang="en-GB" dirty="0"/>
          </a:p>
        </p:txBody>
      </p:sp>
      <p:sp>
        <p:nvSpPr>
          <p:cNvPr id="5" name="Footer Placeholder 4">
            <a:extLst>
              <a:ext uri="{FF2B5EF4-FFF2-40B4-BE49-F238E27FC236}">
                <a16:creationId xmlns:a16="http://schemas.microsoft.com/office/drawing/2014/main" id="{CDCB274E-F41A-6412-79FF-240E070353A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dirty="0"/>
          </a:p>
        </p:txBody>
      </p:sp>
      <p:sp>
        <p:nvSpPr>
          <p:cNvPr id="6" name="Slide Number Placeholder 5">
            <a:extLst>
              <a:ext uri="{FF2B5EF4-FFF2-40B4-BE49-F238E27FC236}">
                <a16:creationId xmlns:a16="http://schemas.microsoft.com/office/drawing/2014/main" id="{392CD336-E469-A974-392B-2B502DF00C3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7CFAF8B9-F476-9E49-9916-EFFC20CDCF66}" type="slidenum">
              <a:rPr lang="en-GB" smtClean="0"/>
              <a:t>‹#›</a:t>
            </a:fld>
            <a:endParaRPr lang="en-GB" dirty="0"/>
          </a:p>
        </p:txBody>
      </p:sp>
    </p:spTree>
    <p:extLst>
      <p:ext uri="{BB962C8B-B14F-4D97-AF65-F5344CB8AC3E}">
        <p14:creationId xmlns:p14="http://schemas.microsoft.com/office/powerpoint/2010/main" val="13695927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simplypsychology.org/bowlby.html" TargetMode="External"/><Relationship Id="rId7" Type="http://schemas.openxmlformats.org/officeDocument/2006/relationships/hyperlink" Target="https://www.psychmechanics.com/understanding-attachment-theory/" TargetMode="External"/><Relationship Id="rId2" Type="http://schemas.openxmlformats.org/officeDocument/2006/relationships/hyperlink" Target="https://www.earlyyears.tv/john-bowlbys-attachment-theory-and-developmental-phases/" TargetMode="External"/><Relationship Id="rId1" Type="http://schemas.openxmlformats.org/officeDocument/2006/relationships/slideLayout" Target="../slideLayouts/slideLayout2.xml"/><Relationship Id="rId6" Type="http://schemas.openxmlformats.org/officeDocument/2006/relationships/hyperlink" Target="https://academic.oup.com/book/3806/chapter-abstract/145262197?redirectedFrom=fulltext" TargetMode="External"/><Relationship Id="rId5" Type="http://schemas.openxmlformats.org/officeDocument/2006/relationships/hyperlink" Target="https://www.simplypsychology.org/naturevsnurture.html" TargetMode="External"/><Relationship Id="rId4" Type="http://schemas.openxmlformats.org/officeDocument/2006/relationships/hyperlink" Target="https://learning.nspcc.org.uk/child-health-development/attachment-early-year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10" name="Rectangle 1209">
            <a:extLst>
              <a:ext uri="{FF2B5EF4-FFF2-40B4-BE49-F238E27FC236}">
                <a16:creationId xmlns:a16="http://schemas.microsoft.com/office/drawing/2014/main" id="{C497725C-6431-496A-B11C-691354780D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A2D9CAF-62E4-A56C-BC72-03583E71A03A}"/>
              </a:ext>
            </a:extLst>
          </p:cNvPr>
          <p:cNvSpPr>
            <a:spLocks noGrp="1"/>
          </p:cNvSpPr>
          <p:nvPr>
            <p:ph type="ctrTitle"/>
          </p:nvPr>
        </p:nvSpPr>
        <p:spPr>
          <a:xfrm>
            <a:off x="1113810" y="3023754"/>
            <a:ext cx="4900144" cy="2736965"/>
          </a:xfrm>
        </p:spPr>
        <p:txBody>
          <a:bodyPr anchor="t">
            <a:normAutofit/>
          </a:bodyPr>
          <a:lstStyle/>
          <a:p>
            <a:pPr algn="l"/>
            <a:br>
              <a:rPr lang="en-GB" sz="2200" b="1" dirty="0">
                <a:ea typeface="Aptos" panose="020B0004020202020204" pitchFamily="34" charset="0"/>
              </a:rPr>
            </a:br>
            <a:br>
              <a:rPr lang="en-GB" sz="2200" dirty="0"/>
            </a:br>
            <a:r>
              <a:rPr lang="en-GB" sz="2200" dirty="0">
                <a:latin typeface="Arial" panose="020B0604020202020204" pitchFamily="34" charset="0"/>
                <a:cs typeface="Arial" panose="020B0604020202020204" pitchFamily="34" charset="0"/>
              </a:rPr>
              <a:t>Student name : Lubatiko Edwin Seme Student number: 2442423</a:t>
            </a:r>
            <a:br>
              <a:rPr lang="en-GB" sz="2200" dirty="0">
                <a:latin typeface="Arial" panose="020B0604020202020204" pitchFamily="34" charset="0"/>
                <a:cs typeface="Arial" panose="020B0604020202020204" pitchFamily="34" charset="0"/>
              </a:rPr>
            </a:br>
            <a:r>
              <a:rPr lang="en-GB" sz="2200" dirty="0">
                <a:latin typeface="Arial" panose="020B0604020202020204" pitchFamily="34" charset="0"/>
                <a:cs typeface="Arial" panose="020B0604020202020204" pitchFamily="34" charset="0"/>
              </a:rPr>
              <a:t> </a:t>
            </a:r>
            <a:br>
              <a:rPr lang="en-GB" sz="2200" dirty="0">
                <a:latin typeface="Arial" panose="020B0604020202020204" pitchFamily="34" charset="0"/>
                <a:cs typeface="Arial" panose="020B0604020202020204" pitchFamily="34" charset="0"/>
              </a:rPr>
            </a:br>
            <a:r>
              <a:rPr lang="en-GB" sz="2200" dirty="0">
                <a:latin typeface="Arial" panose="020B0604020202020204" pitchFamily="34" charset="0"/>
                <a:cs typeface="Arial" panose="020B0604020202020204" pitchFamily="34" charset="0"/>
              </a:rPr>
              <a:t>Lecturer’s name : Dr. Farah Wiita </a:t>
            </a:r>
            <a:br>
              <a:rPr lang="en-GB" sz="2200" dirty="0"/>
            </a:br>
            <a:endParaRPr lang="en-GB" sz="2200" dirty="0"/>
          </a:p>
        </p:txBody>
      </p:sp>
      <p:sp>
        <p:nvSpPr>
          <p:cNvPr id="3" name="Subtitle 2">
            <a:extLst>
              <a:ext uri="{FF2B5EF4-FFF2-40B4-BE49-F238E27FC236}">
                <a16:creationId xmlns:a16="http://schemas.microsoft.com/office/drawing/2014/main" id="{8FC115E9-2559-9124-E2DA-727C7D7E63C8}"/>
              </a:ext>
            </a:extLst>
          </p:cNvPr>
          <p:cNvSpPr>
            <a:spLocks noGrp="1"/>
          </p:cNvSpPr>
          <p:nvPr>
            <p:ph type="subTitle" idx="1"/>
          </p:nvPr>
        </p:nvSpPr>
        <p:spPr>
          <a:xfrm>
            <a:off x="1113810" y="1698171"/>
            <a:ext cx="5065358" cy="1027754"/>
          </a:xfrm>
        </p:spPr>
        <p:txBody>
          <a:bodyPr anchor="b">
            <a:normAutofit/>
          </a:bodyPr>
          <a:lstStyle/>
          <a:p>
            <a:pPr algn="l"/>
            <a:r>
              <a:rPr lang="en-GB" sz="2000" b="1" dirty="0">
                <a:latin typeface="Arial" panose="020B0604020202020204" pitchFamily="34" charset="0"/>
                <a:cs typeface="Arial" panose="020B0604020202020204" pitchFamily="34" charset="0"/>
              </a:rPr>
              <a:t>  LCHS4010</a:t>
            </a:r>
          </a:p>
          <a:p>
            <a:pPr algn="l"/>
            <a:r>
              <a:rPr lang="en-GB" sz="2000" b="1" dirty="0">
                <a:latin typeface="Arial" panose="020B0604020202020204" pitchFamily="34" charset="0"/>
                <a:cs typeface="Arial" panose="020B0604020202020204" pitchFamily="34" charset="0"/>
              </a:rPr>
              <a:t>Psychology in Health and Social Care</a:t>
            </a:r>
            <a:endParaRPr lang="en-GB" sz="2000" dirty="0">
              <a:latin typeface="Arial" panose="020B0604020202020204" pitchFamily="34" charset="0"/>
              <a:cs typeface="Arial" panose="020B0604020202020204" pitchFamily="34" charset="0"/>
            </a:endParaRPr>
          </a:p>
        </p:txBody>
      </p:sp>
      <p:grpSp>
        <p:nvGrpSpPr>
          <p:cNvPr id="1212" name="Group 1211">
            <a:extLst>
              <a:ext uri="{FF2B5EF4-FFF2-40B4-BE49-F238E27FC236}">
                <a16:creationId xmlns:a16="http://schemas.microsoft.com/office/drawing/2014/main" id="{032D8612-31EB-44CF-A1D0-14FD4C7054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048031"/>
            <a:ext cx="731521" cy="673460"/>
            <a:chOff x="3940602" y="308034"/>
            <a:chExt cx="2116791" cy="3428999"/>
          </a:xfrm>
          <a:solidFill>
            <a:schemeClr val="accent4"/>
          </a:solidFill>
        </p:grpSpPr>
        <p:sp>
          <p:nvSpPr>
            <p:cNvPr id="1213" name="Rectangle 1212">
              <a:extLst>
                <a:ext uri="{FF2B5EF4-FFF2-40B4-BE49-F238E27FC236}">
                  <a16:creationId xmlns:a16="http://schemas.microsoft.com/office/drawing/2014/main" id="{F19A4A0F-1B59-4DB0-9764-D10936E98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14" name="Rectangle 1213">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15" name="Rectangle 1214">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217" name="Rectangle 1216">
            <a:extLst>
              <a:ext uri="{FF2B5EF4-FFF2-40B4-BE49-F238E27FC236}">
                <a16:creationId xmlns:a16="http://schemas.microsoft.com/office/drawing/2014/main" id="{B81933D1-5615-42C7-9C0B-4EB7105CCE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19" name="Rectangle 1218">
            <a:extLst>
              <a:ext uri="{FF2B5EF4-FFF2-40B4-BE49-F238E27FC236}">
                <a16:creationId xmlns:a16="http://schemas.microsoft.com/office/drawing/2014/main" id="{B089A89A-1E9C-4761-9DFF-53C275FBF8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0" y="257770"/>
            <a:ext cx="4837176" cy="297996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21" name="Rectangle 1220">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0" y="3462252"/>
            <a:ext cx="4837176" cy="297996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506803A8-8F9C-6712-0ED5-7A5C48EF4D0C}"/>
              </a:ext>
            </a:extLst>
          </p:cNvPr>
          <p:cNvSpPr txBox="1"/>
          <p:nvPr/>
        </p:nvSpPr>
        <p:spPr>
          <a:xfrm>
            <a:off x="3048000" y="3246511"/>
            <a:ext cx="6096000" cy="369332"/>
          </a:xfrm>
          <a:prstGeom prst="rect">
            <a:avLst/>
          </a:prstGeom>
          <a:noFill/>
        </p:spPr>
        <p:txBody>
          <a:bodyPr wrap="square">
            <a:spAutoFit/>
          </a:bodyPr>
          <a:lstStyle/>
          <a:p>
            <a:r>
              <a:rPr lang="en-US" sz="1800" dirty="0"/>
              <a:t>.</a:t>
            </a:r>
            <a:endParaRPr lang="en-GB" dirty="0"/>
          </a:p>
        </p:txBody>
      </p:sp>
      <p:sp>
        <p:nvSpPr>
          <p:cNvPr id="8" name="TextBox 7">
            <a:extLst>
              <a:ext uri="{FF2B5EF4-FFF2-40B4-BE49-F238E27FC236}">
                <a16:creationId xmlns:a16="http://schemas.microsoft.com/office/drawing/2014/main" id="{59B6D388-6234-0533-09CF-B2E0EB253791}"/>
              </a:ext>
            </a:extLst>
          </p:cNvPr>
          <p:cNvSpPr txBox="1"/>
          <p:nvPr/>
        </p:nvSpPr>
        <p:spPr>
          <a:xfrm>
            <a:off x="7272963" y="3838600"/>
            <a:ext cx="4315299" cy="2031325"/>
          </a:xfrm>
          <a:prstGeom prst="rect">
            <a:avLst/>
          </a:prstGeom>
          <a:noFill/>
        </p:spPr>
        <p:txBody>
          <a:bodyPr wrap="square">
            <a:spAutoFit/>
          </a:bodyPr>
          <a:lstStyle/>
          <a:p>
            <a:pPr algn="ctr"/>
            <a:r>
              <a:rPr lang="en-US" sz="1800" b="1" dirty="0"/>
              <a:t>Acknowledgement of the use of AI tools</a:t>
            </a:r>
            <a:r>
              <a:rPr lang="en-US" sz="1800" dirty="0"/>
              <a:t>. </a:t>
            </a:r>
          </a:p>
          <a:p>
            <a:endParaRPr lang="en-US" sz="1800" dirty="0"/>
          </a:p>
          <a:p>
            <a:r>
              <a:rPr lang="en-US" dirty="0"/>
              <a:t>I confirm that I have </a:t>
            </a:r>
            <a:r>
              <a:rPr lang="en-US" b="1" dirty="0"/>
              <a:t>not </a:t>
            </a:r>
            <a:r>
              <a:rPr lang="en-US" dirty="0"/>
              <a:t>used any AI tools in the research and creation of this assignment. </a:t>
            </a:r>
          </a:p>
          <a:p>
            <a:endParaRPr lang="en-GB" dirty="0"/>
          </a:p>
        </p:txBody>
      </p:sp>
      <p:pic>
        <p:nvPicPr>
          <p:cNvPr id="10" name="Picture 9" descr="A white rectangular sign with black text&#10;&#10;AI-generated content may be incorrect.">
            <a:extLst>
              <a:ext uri="{FF2B5EF4-FFF2-40B4-BE49-F238E27FC236}">
                <a16:creationId xmlns:a16="http://schemas.microsoft.com/office/drawing/2014/main" id="{A4E4E463-2C8A-2C8B-771A-D40864BBE649}"/>
              </a:ext>
            </a:extLst>
          </p:cNvPr>
          <p:cNvPicPr>
            <a:picLocks noChangeAspect="1"/>
          </p:cNvPicPr>
          <p:nvPr/>
        </p:nvPicPr>
        <p:blipFill>
          <a:blip r:embed="rId2"/>
          <a:stretch>
            <a:fillRect/>
          </a:stretch>
        </p:blipFill>
        <p:spPr>
          <a:xfrm>
            <a:off x="7237476" y="103419"/>
            <a:ext cx="3778867" cy="2781300"/>
          </a:xfrm>
          <a:prstGeom prst="rect">
            <a:avLst/>
          </a:prstGeom>
        </p:spPr>
      </p:pic>
    </p:spTree>
    <p:extLst>
      <p:ext uri="{BB962C8B-B14F-4D97-AF65-F5344CB8AC3E}">
        <p14:creationId xmlns:p14="http://schemas.microsoft.com/office/powerpoint/2010/main" val="2465510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par>
                                <p:cTn id="8" presetID="10" presetClass="entr" presetSubtype="0" fill="hold" grpId="0" nodeType="withEffect">
                                  <p:stCondLst>
                                    <p:cond delay="1500"/>
                                  </p:stCondLst>
                                  <p:iterate>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7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1500"/>
                                  </p:stCondLst>
                                  <p:iterate>
                                    <p:tmPct val="10000"/>
                                  </p:iterate>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7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9" name="Rectangle 118">
            <a:extLst>
              <a:ext uri="{FF2B5EF4-FFF2-40B4-BE49-F238E27FC236}">
                <a16:creationId xmlns:a16="http://schemas.microsoft.com/office/drawing/2014/main" id="{DB304A14-32D0-4873-B914-423ED7B8DA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66A0EFEC-6054-F7F7-559D-C4058D9EF00F}"/>
              </a:ext>
            </a:extLst>
          </p:cNvPr>
          <p:cNvSpPr>
            <a:spLocks noGrp="1"/>
          </p:cNvSpPr>
          <p:nvPr>
            <p:ph type="title"/>
          </p:nvPr>
        </p:nvSpPr>
        <p:spPr>
          <a:xfrm>
            <a:off x="838200" y="365125"/>
            <a:ext cx="5387502" cy="1325563"/>
          </a:xfrm>
        </p:spPr>
        <p:txBody>
          <a:bodyPr>
            <a:normAutofit/>
          </a:bodyPr>
          <a:lstStyle/>
          <a:p>
            <a:r>
              <a:rPr lang="en-GB" b="1"/>
              <a:t>Introduction:</a:t>
            </a:r>
          </a:p>
        </p:txBody>
      </p:sp>
      <p:sp>
        <p:nvSpPr>
          <p:cNvPr id="11" name="Content Placeholder 10">
            <a:extLst>
              <a:ext uri="{FF2B5EF4-FFF2-40B4-BE49-F238E27FC236}">
                <a16:creationId xmlns:a16="http://schemas.microsoft.com/office/drawing/2014/main" id="{C0109EF2-F641-9DBF-BC82-42DE18B79FA9}"/>
              </a:ext>
            </a:extLst>
          </p:cNvPr>
          <p:cNvSpPr>
            <a:spLocks noGrp="1"/>
          </p:cNvSpPr>
          <p:nvPr>
            <p:ph idx="1"/>
          </p:nvPr>
        </p:nvSpPr>
        <p:spPr>
          <a:xfrm>
            <a:off x="838200" y="1825625"/>
            <a:ext cx="5387502" cy="4351338"/>
          </a:xfrm>
        </p:spPr>
        <p:txBody>
          <a:bodyPr>
            <a:normAutofit/>
          </a:bodyPr>
          <a:lstStyle/>
          <a:p>
            <a:r>
              <a:rPr lang="en-GB" sz="1500"/>
              <a:t>According to </a:t>
            </a:r>
            <a:r>
              <a:rPr lang="en-GB" sz="1500" err="1"/>
              <a:t>K.Brodie</a:t>
            </a:r>
            <a:r>
              <a:rPr lang="en-GB" sz="1500"/>
              <a:t> (2026)  John Bowlby theory is psychological that revolutionized our understanding the development of a child  emphasises  the importance of a relationship emotionally and social development.</a:t>
            </a:r>
          </a:p>
          <a:p>
            <a:r>
              <a:rPr lang="en-GB" sz="1500"/>
              <a:t>John Bowlby attachment theory is strongly believed on the importance of early emotional bond between a child and a caregiver according to McLeod, PhD (2025).</a:t>
            </a:r>
          </a:p>
          <a:p>
            <a:endParaRPr lang="en-GB" sz="1500"/>
          </a:p>
          <a:p>
            <a:r>
              <a:rPr lang="en-GB" sz="1500"/>
              <a:t>Jenny is 16 years of age who has been caring for her disable mother since she was 11 years after the death of her father who used to support her mother.</a:t>
            </a:r>
          </a:p>
          <a:p>
            <a:r>
              <a:rPr lang="en-GB" sz="1500"/>
              <a:t>Aim of present clearly on how to balance a 16 years girl to balance caregiving responsibilities and her studies.</a:t>
            </a:r>
          </a:p>
          <a:p>
            <a:pPr marL="0" indent="0">
              <a:buNone/>
            </a:pPr>
            <a:endParaRPr lang="en-GB" sz="1500"/>
          </a:p>
          <a:p>
            <a:endParaRPr lang="en-GB" sz="1500"/>
          </a:p>
          <a:p>
            <a:endParaRPr lang="en-GB" sz="1500"/>
          </a:p>
          <a:p>
            <a:endParaRPr lang="en-GB" sz="1500"/>
          </a:p>
        </p:txBody>
      </p:sp>
      <p:pic>
        <p:nvPicPr>
          <p:cNvPr id="13" name="Picture 12" descr="Adult and child reading tablet in tent">
            <a:extLst>
              <a:ext uri="{FF2B5EF4-FFF2-40B4-BE49-F238E27FC236}">
                <a16:creationId xmlns:a16="http://schemas.microsoft.com/office/drawing/2014/main" id="{A24A2BD1-5C60-8CB9-DE79-7F7BAFB1660D}"/>
              </a:ext>
            </a:extLst>
          </p:cNvPr>
          <p:cNvPicPr>
            <a:picLocks noChangeAspect="1"/>
          </p:cNvPicPr>
          <p:nvPr/>
        </p:nvPicPr>
        <p:blipFill>
          <a:blip r:embed="rId2"/>
          <a:srcRect l="28701" r="4453" b="2"/>
          <a:stretch>
            <a:fillRect/>
          </a:stretch>
        </p:blipFill>
        <p:spPr>
          <a:xfrm>
            <a:off x="6621294" y="1295416"/>
            <a:ext cx="5570706" cy="5562584"/>
          </a:xfrm>
          <a:custGeom>
            <a:avLst/>
            <a:gdLst/>
            <a:ahLst/>
            <a:cxnLst/>
            <a:rect l="l" t="t" r="r" b="b"/>
            <a:pathLst>
              <a:path w="5570706" h="5562584">
                <a:moveTo>
                  <a:pt x="3374687" y="0"/>
                </a:moveTo>
                <a:cubicBezTo>
                  <a:pt x="4190094" y="0"/>
                  <a:pt x="4937956" y="289196"/>
                  <a:pt x="5521301" y="770615"/>
                </a:cubicBezTo>
                <a:lnTo>
                  <a:pt x="5570706" y="815517"/>
                </a:lnTo>
                <a:lnTo>
                  <a:pt x="5570706" y="5562584"/>
                </a:lnTo>
                <a:lnTo>
                  <a:pt x="808135" y="5562584"/>
                </a:lnTo>
                <a:lnTo>
                  <a:pt x="770615" y="5521302"/>
                </a:lnTo>
                <a:cubicBezTo>
                  <a:pt x="289196" y="4937957"/>
                  <a:pt x="0" y="4190095"/>
                  <a:pt x="0" y="3374687"/>
                </a:cubicBezTo>
                <a:cubicBezTo>
                  <a:pt x="0" y="1510899"/>
                  <a:pt x="1510899" y="0"/>
                  <a:pt x="3374687" y="0"/>
                </a:cubicBezTo>
                <a:close/>
              </a:path>
            </a:pathLst>
          </a:custGeom>
        </p:spPr>
      </p:pic>
      <p:sp>
        <p:nvSpPr>
          <p:cNvPr id="121" name="!!Oval">
            <a:extLst>
              <a:ext uri="{FF2B5EF4-FFF2-40B4-BE49-F238E27FC236}">
                <a16:creationId xmlns:a16="http://schemas.microsoft.com/office/drawing/2014/main" id="{1D460C86-854F-4FB3-ABC2-E823D8FEB9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43451" y="1656147"/>
            <a:ext cx="546100" cy="5461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23" name="!!Arc">
            <a:extLst>
              <a:ext uri="{FF2B5EF4-FFF2-40B4-BE49-F238E27FC236}">
                <a16:creationId xmlns:a16="http://schemas.microsoft.com/office/drawing/2014/main" id="{BB48116A-278A-4CC5-89D3-9DE8E8FF12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34739" y="587516"/>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339884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5" name="Rectangle 84">
            <a:extLst>
              <a:ext uri="{FF2B5EF4-FFF2-40B4-BE49-F238E27FC236}">
                <a16:creationId xmlns:a16="http://schemas.microsoft.com/office/drawing/2014/main" id="{DB304A14-32D0-4873-B914-423ED7B8DA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2A4AD9C4-2521-DCB7-1E6E-1EC3A3E54ABB}"/>
              </a:ext>
            </a:extLst>
          </p:cNvPr>
          <p:cNvSpPr>
            <a:spLocks noGrp="1"/>
          </p:cNvSpPr>
          <p:nvPr>
            <p:ph type="title"/>
          </p:nvPr>
        </p:nvSpPr>
        <p:spPr>
          <a:xfrm>
            <a:off x="838200" y="365125"/>
            <a:ext cx="5387502" cy="1325563"/>
          </a:xfrm>
        </p:spPr>
        <p:txBody>
          <a:bodyPr>
            <a:normAutofit/>
          </a:bodyPr>
          <a:lstStyle/>
          <a:p>
            <a:r>
              <a:rPr lang="en-GB" b="1"/>
              <a:t>Bowlby theory key insights</a:t>
            </a:r>
            <a:r>
              <a:rPr lang="en-GB"/>
              <a:t>.</a:t>
            </a:r>
          </a:p>
        </p:txBody>
      </p:sp>
      <p:sp>
        <p:nvSpPr>
          <p:cNvPr id="3" name="Content Placeholder 2">
            <a:extLst>
              <a:ext uri="{FF2B5EF4-FFF2-40B4-BE49-F238E27FC236}">
                <a16:creationId xmlns:a16="http://schemas.microsoft.com/office/drawing/2014/main" id="{0C0A1F15-2B6F-3DC4-0A13-B27D439F2F08}"/>
              </a:ext>
            </a:extLst>
          </p:cNvPr>
          <p:cNvSpPr>
            <a:spLocks noGrp="1"/>
          </p:cNvSpPr>
          <p:nvPr>
            <p:ph idx="1"/>
          </p:nvPr>
        </p:nvSpPr>
        <p:spPr>
          <a:xfrm>
            <a:off x="838200" y="1825625"/>
            <a:ext cx="5387502" cy="4351338"/>
          </a:xfrm>
        </p:spPr>
        <p:txBody>
          <a:bodyPr>
            <a:normAutofit/>
          </a:bodyPr>
          <a:lstStyle/>
          <a:p>
            <a:pPr marL="0" indent="0">
              <a:buNone/>
            </a:pPr>
            <a:r>
              <a:rPr lang="en-GB" sz="2400" dirty="0"/>
              <a:t>.  </a:t>
            </a:r>
            <a:r>
              <a:rPr lang="en-GB" sz="2400"/>
              <a:t>Bowlby believed that children are biologically programmed to form attachments with their main caregiver.</a:t>
            </a:r>
          </a:p>
          <a:p>
            <a:r>
              <a:rPr lang="en-GB" sz="2400"/>
              <a:t>The main attachment figure usually are parents or primary caregivers provides comfort, protection and security.</a:t>
            </a:r>
          </a:p>
          <a:p>
            <a:r>
              <a:rPr lang="en-GB" sz="2400"/>
              <a:t>Secure attachment helps a child develop emotional, stability, confidence and healthy relationships later in life. </a:t>
            </a:r>
          </a:p>
        </p:txBody>
      </p:sp>
      <p:pic>
        <p:nvPicPr>
          <p:cNvPr id="5" name="Picture 4" descr="Reading a book and drinking coffee on the table">
            <a:extLst>
              <a:ext uri="{FF2B5EF4-FFF2-40B4-BE49-F238E27FC236}">
                <a16:creationId xmlns:a16="http://schemas.microsoft.com/office/drawing/2014/main" id="{34328988-FB70-CE34-29B2-143B4D54CBA8}"/>
              </a:ext>
            </a:extLst>
          </p:cNvPr>
          <p:cNvPicPr>
            <a:picLocks noChangeAspect="1"/>
          </p:cNvPicPr>
          <p:nvPr/>
        </p:nvPicPr>
        <p:blipFill>
          <a:blip r:embed="rId2"/>
          <a:srcRect l="17765" r="15388" b="2"/>
          <a:stretch>
            <a:fillRect/>
          </a:stretch>
        </p:blipFill>
        <p:spPr>
          <a:xfrm>
            <a:off x="6621294" y="1295416"/>
            <a:ext cx="5570706" cy="5562584"/>
          </a:xfrm>
          <a:custGeom>
            <a:avLst/>
            <a:gdLst/>
            <a:ahLst/>
            <a:cxnLst/>
            <a:rect l="l" t="t" r="r" b="b"/>
            <a:pathLst>
              <a:path w="5570706" h="5562584">
                <a:moveTo>
                  <a:pt x="3374687" y="0"/>
                </a:moveTo>
                <a:cubicBezTo>
                  <a:pt x="4190094" y="0"/>
                  <a:pt x="4937956" y="289196"/>
                  <a:pt x="5521301" y="770615"/>
                </a:cubicBezTo>
                <a:lnTo>
                  <a:pt x="5570706" y="815517"/>
                </a:lnTo>
                <a:lnTo>
                  <a:pt x="5570706" y="5562584"/>
                </a:lnTo>
                <a:lnTo>
                  <a:pt x="808135" y="5562584"/>
                </a:lnTo>
                <a:lnTo>
                  <a:pt x="770615" y="5521302"/>
                </a:lnTo>
                <a:cubicBezTo>
                  <a:pt x="289196" y="4937957"/>
                  <a:pt x="0" y="4190095"/>
                  <a:pt x="0" y="3374687"/>
                </a:cubicBezTo>
                <a:cubicBezTo>
                  <a:pt x="0" y="1510899"/>
                  <a:pt x="1510899" y="0"/>
                  <a:pt x="3374687" y="0"/>
                </a:cubicBezTo>
                <a:close/>
              </a:path>
            </a:pathLst>
          </a:custGeom>
        </p:spPr>
      </p:pic>
      <p:sp>
        <p:nvSpPr>
          <p:cNvPr id="87" name="!!Oval">
            <a:extLst>
              <a:ext uri="{FF2B5EF4-FFF2-40B4-BE49-F238E27FC236}">
                <a16:creationId xmlns:a16="http://schemas.microsoft.com/office/drawing/2014/main" id="{1D460C86-854F-4FB3-ABC2-E823D8FEB9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43451" y="1656147"/>
            <a:ext cx="546100" cy="5461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89" name="!!Arc">
            <a:extLst>
              <a:ext uri="{FF2B5EF4-FFF2-40B4-BE49-F238E27FC236}">
                <a16:creationId xmlns:a16="http://schemas.microsoft.com/office/drawing/2014/main" id="{BB48116A-278A-4CC5-89D3-9DE8E8FF12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34739" y="587516"/>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163888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8" name="Rectangle 117">
            <a:extLst>
              <a:ext uri="{FF2B5EF4-FFF2-40B4-BE49-F238E27FC236}">
                <a16:creationId xmlns:a16="http://schemas.microsoft.com/office/drawing/2014/main" id="{DB304A14-32D0-4873-B914-423ED7B8DA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8704F4BE-8A11-DA77-951F-E609BCE2140A}"/>
              </a:ext>
            </a:extLst>
          </p:cNvPr>
          <p:cNvSpPr>
            <a:spLocks noGrp="1"/>
          </p:cNvSpPr>
          <p:nvPr>
            <p:ph type="title"/>
          </p:nvPr>
        </p:nvSpPr>
        <p:spPr>
          <a:xfrm>
            <a:off x="838200" y="365125"/>
            <a:ext cx="5387502" cy="1325563"/>
          </a:xfrm>
        </p:spPr>
        <p:txBody>
          <a:bodyPr>
            <a:normAutofit/>
          </a:bodyPr>
          <a:lstStyle/>
          <a:p>
            <a:r>
              <a:rPr lang="en-GB" sz="3100" b="1"/>
              <a:t>The link between the Bowlby theory and Jenny’s situation.</a:t>
            </a:r>
          </a:p>
        </p:txBody>
      </p:sp>
      <p:sp>
        <p:nvSpPr>
          <p:cNvPr id="99" name="Content Placeholder 80">
            <a:extLst>
              <a:ext uri="{FF2B5EF4-FFF2-40B4-BE49-F238E27FC236}">
                <a16:creationId xmlns:a16="http://schemas.microsoft.com/office/drawing/2014/main" id="{B20FE1B1-6974-500A-89F3-78EFF6115143}"/>
              </a:ext>
            </a:extLst>
          </p:cNvPr>
          <p:cNvSpPr>
            <a:spLocks noGrp="1"/>
          </p:cNvSpPr>
          <p:nvPr>
            <p:ph idx="1"/>
          </p:nvPr>
        </p:nvSpPr>
        <p:spPr>
          <a:xfrm>
            <a:off x="838200" y="1825625"/>
            <a:ext cx="5387502" cy="4351338"/>
          </a:xfrm>
        </p:spPr>
        <p:txBody>
          <a:bodyPr>
            <a:normAutofit/>
          </a:bodyPr>
          <a:lstStyle/>
          <a:p>
            <a:r>
              <a:rPr lang="en-US" sz="1800"/>
              <a:t>NSPCC Learning (2021) states that attachment is clinical term used to explain a lasting connection between human being.</a:t>
            </a:r>
          </a:p>
          <a:p>
            <a:r>
              <a:rPr lang="en-US" sz="1800"/>
              <a:t>The strong attachment  between Jenny and her mother led her to became a caregiver to her mother.</a:t>
            </a:r>
          </a:p>
          <a:p>
            <a:r>
              <a:rPr lang="en-US" sz="1800"/>
              <a:t>Because of the close attachment developed with her mother from young age, Jenny feels emotionally connected and motivated to help her mother’s needs.</a:t>
            </a:r>
          </a:p>
          <a:p>
            <a:r>
              <a:rPr lang="en-US" sz="1800"/>
              <a:t>Bowlby’s Theory highlights that young people still need help and security. Jenny’s role of taking care of her mother at young age may create stress. </a:t>
            </a:r>
          </a:p>
          <a:p>
            <a:r>
              <a:rPr lang="en-US" sz="1800"/>
              <a:t>Jenny may need support from either family members , school or other support services.</a:t>
            </a:r>
          </a:p>
        </p:txBody>
      </p:sp>
      <p:pic>
        <p:nvPicPr>
          <p:cNvPr id="5" name="Content Placeholder 4" descr="Two people chatting">
            <a:extLst>
              <a:ext uri="{FF2B5EF4-FFF2-40B4-BE49-F238E27FC236}">
                <a16:creationId xmlns:a16="http://schemas.microsoft.com/office/drawing/2014/main" id="{EB5EF1B4-A4BF-9444-9F66-5D1EB477EF06}"/>
              </a:ext>
            </a:extLst>
          </p:cNvPr>
          <p:cNvPicPr>
            <a:picLocks noChangeAspect="1"/>
          </p:cNvPicPr>
          <p:nvPr/>
        </p:nvPicPr>
        <p:blipFill>
          <a:blip r:embed="rId2"/>
          <a:srcRect l="6812" r="26342" b="2"/>
          <a:stretch>
            <a:fillRect/>
          </a:stretch>
        </p:blipFill>
        <p:spPr>
          <a:xfrm>
            <a:off x="6621294" y="1295416"/>
            <a:ext cx="5570706" cy="5562584"/>
          </a:xfrm>
          <a:custGeom>
            <a:avLst/>
            <a:gdLst/>
            <a:ahLst/>
            <a:cxnLst/>
            <a:rect l="l" t="t" r="r" b="b"/>
            <a:pathLst>
              <a:path w="5570706" h="5562584">
                <a:moveTo>
                  <a:pt x="3374687" y="0"/>
                </a:moveTo>
                <a:cubicBezTo>
                  <a:pt x="4190094" y="0"/>
                  <a:pt x="4937956" y="289196"/>
                  <a:pt x="5521301" y="770615"/>
                </a:cubicBezTo>
                <a:lnTo>
                  <a:pt x="5570706" y="815517"/>
                </a:lnTo>
                <a:lnTo>
                  <a:pt x="5570706" y="5562584"/>
                </a:lnTo>
                <a:lnTo>
                  <a:pt x="808135" y="5562584"/>
                </a:lnTo>
                <a:lnTo>
                  <a:pt x="770615" y="5521302"/>
                </a:lnTo>
                <a:cubicBezTo>
                  <a:pt x="289196" y="4937957"/>
                  <a:pt x="0" y="4190095"/>
                  <a:pt x="0" y="3374687"/>
                </a:cubicBezTo>
                <a:cubicBezTo>
                  <a:pt x="0" y="1510899"/>
                  <a:pt x="1510899" y="0"/>
                  <a:pt x="3374687" y="0"/>
                </a:cubicBezTo>
                <a:close/>
              </a:path>
            </a:pathLst>
          </a:custGeom>
        </p:spPr>
      </p:pic>
      <p:sp>
        <p:nvSpPr>
          <p:cNvPr id="120" name="!!Oval">
            <a:extLst>
              <a:ext uri="{FF2B5EF4-FFF2-40B4-BE49-F238E27FC236}">
                <a16:creationId xmlns:a16="http://schemas.microsoft.com/office/drawing/2014/main" id="{1D460C86-854F-4FB3-ABC2-E823D8FEB9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43451" y="1656147"/>
            <a:ext cx="546100" cy="5461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22" name="!!Arc">
            <a:extLst>
              <a:ext uri="{FF2B5EF4-FFF2-40B4-BE49-F238E27FC236}">
                <a16:creationId xmlns:a16="http://schemas.microsoft.com/office/drawing/2014/main" id="{BB48116A-278A-4CC5-89D3-9DE8E8FF12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34739" y="587516"/>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404669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6" name="Rectangle 75">
            <a:extLst>
              <a:ext uri="{FF2B5EF4-FFF2-40B4-BE49-F238E27FC236}">
                <a16:creationId xmlns:a16="http://schemas.microsoft.com/office/drawing/2014/main" id="{DB304A14-32D0-4873-B914-423ED7B8DA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746E7DC3-D0AE-C1A4-B0F7-279C11330E86}"/>
              </a:ext>
            </a:extLst>
          </p:cNvPr>
          <p:cNvSpPr>
            <a:spLocks noGrp="1"/>
          </p:cNvSpPr>
          <p:nvPr>
            <p:ph type="title"/>
          </p:nvPr>
        </p:nvSpPr>
        <p:spPr>
          <a:xfrm>
            <a:off x="838200" y="365125"/>
            <a:ext cx="5387502" cy="1325563"/>
          </a:xfrm>
        </p:spPr>
        <p:txBody>
          <a:bodyPr>
            <a:normAutofit/>
          </a:bodyPr>
          <a:lstStyle/>
          <a:p>
            <a:r>
              <a:rPr lang="en-GB" b="1"/>
              <a:t>Practical strategies or interventions.</a:t>
            </a:r>
          </a:p>
        </p:txBody>
      </p:sp>
      <p:sp>
        <p:nvSpPr>
          <p:cNvPr id="69" name="Content Placeholder 40">
            <a:extLst>
              <a:ext uri="{FF2B5EF4-FFF2-40B4-BE49-F238E27FC236}">
                <a16:creationId xmlns:a16="http://schemas.microsoft.com/office/drawing/2014/main" id="{6940BCCC-205E-5993-2AF8-F60C51CF9386}"/>
              </a:ext>
            </a:extLst>
          </p:cNvPr>
          <p:cNvSpPr>
            <a:spLocks noGrp="1"/>
          </p:cNvSpPr>
          <p:nvPr>
            <p:ph idx="1"/>
          </p:nvPr>
        </p:nvSpPr>
        <p:spPr>
          <a:xfrm>
            <a:off x="838200" y="1825625"/>
            <a:ext cx="5387502" cy="4351338"/>
          </a:xfrm>
        </p:spPr>
        <p:txBody>
          <a:bodyPr>
            <a:normAutofit/>
          </a:bodyPr>
          <a:lstStyle/>
          <a:p>
            <a:r>
              <a:rPr lang="en-US" sz="2000" dirty="0"/>
              <a:t>Bowlby theory highlights that young people need reassurance and secure attachments. Jenny need to be supported.</a:t>
            </a:r>
          </a:p>
          <a:p>
            <a:r>
              <a:rPr lang="en-US" sz="2000" dirty="0"/>
              <a:t>Ensure Jenny has trusted adults for example support workers, relatives, teachers etc. who can talk to for support and guidance.</a:t>
            </a:r>
          </a:p>
          <a:p>
            <a:r>
              <a:rPr lang="en-US" sz="2000" dirty="0"/>
              <a:t>Provide professional support services  (health care professionals and social workers ) to reduce the level of responsibility placed on Jenny.</a:t>
            </a:r>
          </a:p>
          <a:p>
            <a:r>
              <a:rPr lang="en-US" sz="2000" dirty="0"/>
              <a:t>Promote a supportive environment  for Jenny which Bowlby believed is extremely important for  healthy development.</a:t>
            </a:r>
          </a:p>
          <a:p>
            <a:endParaRPr lang="en-US" sz="2000" dirty="0"/>
          </a:p>
          <a:p>
            <a:endParaRPr lang="en-US" sz="2000" dirty="0"/>
          </a:p>
        </p:txBody>
      </p:sp>
      <p:pic>
        <p:nvPicPr>
          <p:cNvPr id="5" name="Content Placeholder 4" descr="Smiling hospital staff">
            <a:extLst>
              <a:ext uri="{FF2B5EF4-FFF2-40B4-BE49-F238E27FC236}">
                <a16:creationId xmlns:a16="http://schemas.microsoft.com/office/drawing/2014/main" id="{94B39DBD-CB22-FD72-CFC0-557729960648}"/>
              </a:ext>
            </a:extLst>
          </p:cNvPr>
          <p:cNvPicPr>
            <a:picLocks noChangeAspect="1"/>
          </p:cNvPicPr>
          <p:nvPr/>
        </p:nvPicPr>
        <p:blipFill>
          <a:blip r:embed="rId3"/>
          <a:srcRect l="23021" r="6628" b="2"/>
          <a:stretch>
            <a:fillRect/>
          </a:stretch>
        </p:blipFill>
        <p:spPr>
          <a:xfrm>
            <a:off x="6621294" y="1295416"/>
            <a:ext cx="5570706" cy="5562584"/>
          </a:xfrm>
          <a:custGeom>
            <a:avLst/>
            <a:gdLst/>
            <a:ahLst/>
            <a:cxnLst/>
            <a:rect l="l" t="t" r="r" b="b"/>
            <a:pathLst>
              <a:path w="5570706" h="5562584">
                <a:moveTo>
                  <a:pt x="3374687" y="0"/>
                </a:moveTo>
                <a:cubicBezTo>
                  <a:pt x="4190094" y="0"/>
                  <a:pt x="4937956" y="289196"/>
                  <a:pt x="5521301" y="770615"/>
                </a:cubicBezTo>
                <a:lnTo>
                  <a:pt x="5570706" y="815517"/>
                </a:lnTo>
                <a:lnTo>
                  <a:pt x="5570706" y="5562584"/>
                </a:lnTo>
                <a:lnTo>
                  <a:pt x="808135" y="5562584"/>
                </a:lnTo>
                <a:lnTo>
                  <a:pt x="770615" y="5521302"/>
                </a:lnTo>
                <a:cubicBezTo>
                  <a:pt x="289196" y="4937957"/>
                  <a:pt x="0" y="4190095"/>
                  <a:pt x="0" y="3374687"/>
                </a:cubicBezTo>
                <a:cubicBezTo>
                  <a:pt x="0" y="1510899"/>
                  <a:pt x="1510899" y="0"/>
                  <a:pt x="3374687" y="0"/>
                </a:cubicBezTo>
                <a:close/>
              </a:path>
            </a:pathLst>
          </a:custGeom>
        </p:spPr>
      </p:pic>
      <p:sp>
        <p:nvSpPr>
          <p:cNvPr id="78" name="!!Oval">
            <a:extLst>
              <a:ext uri="{FF2B5EF4-FFF2-40B4-BE49-F238E27FC236}">
                <a16:creationId xmlns:a16="http://schemas.microsoft.com/office/drawing/2014/main" id="{1D460C86-854F-4FB3-ABC2-E823D8FEB9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43451" y="1656147"/>
            <a:ext cx="546100" cy="5461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80" name="!!Arc">
            <a:extLst>
              <a:ext uri="{FF2B5EF4-FFF2-40B4-BE49-F238E27FC236}">
                <a16:creationId xmlns:a16="http://schemas.microsoft.com/office/drawing/2014/main" id="{BB48116A-278A-4CC5-89D3-9DE8E8FF12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34739" y="587516"/>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920712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8" name="Rectangle 107">
            <a:extLst>
              <a:ext uri="{FF2B5EF4-FFF2-40B4-BE49-F238E27FC236}">
                <a16:creationId xmlns:a16="http://schemas.microsoft.com/office/drawing/2014/main" id="{DB304A14-32D0-4873-B914-423ED7B8DA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9434F223-C1FE-5583-F42B-BA294432BAA8}"/>
              </a:ext>
            </a:extLst>
          </p:cNvPr>
          <p:cNvSpPr>
            <a:spLocks noGrp="1"/>
          </p:cNvSpPr>
          <p:nvPr>
            <p:ph type="title"/>
          </p:nvPr>
        </p:nvSpPr>
        <p:spPr>
          <a:xfrm>
            <a:off x="838200" y="365125"/>
            <a:ext cx="5387502" cy="1325563"/>
          </a:xfrm>
        </p:spPr>
        <p:txBody>
          <a:bodyPr vert="horz" lIns="91440" tIns="45720" rIns="91440" bIns="45720" rtlCol="0">
            <a:normAutofit/>
          </a:bodyPr>
          <a:lstStyle/>
          <a:p>
            <a:r>
              <a:rPr lang="en-US" sz="2400" b="1" kern="1200">
                <a:latin typeface="+mj-lt"/>
                <a:ea typeface="+mj-ea"/>
                <a:cs typeface="+mj-cs"/>
              </a:rPr>
              <a:t>Psychological development  is influence by both Biological factors ( Nature) and environmental influences (nurture )</a:t>
            </a:r>
          </a:p>
        </p:txBody>
      </p:sp>
      <p:sp>
        <p:nvSpPr>
          <p:cNvPr id="84" name="Content Placeholder 65">
            <a:extLst>
              <a:ext uri="{FF2B5EF4-FFF2-40B4-BE49-F238E27FC236}">
                <a16:creationId xmlns:a16="http://schemas.microsoft.com/office/drawing/2014/main" id="{872954F1-F660-65F7-ACB6-66E3A8354039}"/>
              </a:ext>
            </a:extLst>
          </p:cNvPr>
          <p:cNvSpPr>
            <a:spLocks noGrp="1"/>
          </p:cNvSpPr>
          <p:nvPr>
            <p:ph idx="1"/>
          </p:nvPr>
        </p:nvSpPr>
        <p:spPr>
          <a:xfrm>
            <a:off x="838200" y="1825625"/>
            <a:ext cx="5387502" cy="4351338"/>
          </a:xfrm>
        </p:spPr>
        <p:txBody>
          <a:bodyPr>
            <a:normAutofit/>
          </a:bodyPr>
          <a:lstStyle/>
          <a:p>
            <a:r>
              <a:rPr lang="en-US" sz="2200" dirty="0"/>
              <a:t>Nature – (Biological factors) babies  are biologically programmed to seek closeness to caregivers for survival and protection. These early attachment can influence emotional patterns that can continue to Adolescence.</a:t>
            </a:r>
          </a:p>
          <a:p>
            <a:r>
              <a:rPr lang="en-US" sz="2200" dirty="0"/>
              <a:t>Nurture -  ( environmental factor) emphasized the importance of early caregiving experiences. These experiences influence how adolescents example friendships, trust others and regulate emotions.</a:t>
            </a:r>
          </a:p>
        </p:txBody>
      </p:sp>
      <p:pic>
        <p:nvPicPr>
          <p:cNvPr id="55" name="Content Placeholder 54" descr="Branches of pampas grass">
            <a:extLst>
              <a:ext uri="{FF2B5EF4-FFF2-40B4-BE49-F238E27FC236}">
                <a16:creationId xmlns:a16="http://schemas.microsoft.com/office/drawing/2014/main" id="{528AFB90-A233-4BB6-D3B3-9742701794A3}"/>
              </a:ext>
            </a:extLst>
          </p:cNvPr>
          <p:cNvPicPr>
            <a:picLocks noChangeAspect="1"/>
          </p:cNvPicPr>
          <p:nvPr/>
        </p:nvPicPr>
        <p:blipFill>
          <a:blip r:embed="rId2"/>
          <a:srcRect l="10200" r="22953" b="2"/>
          <a:stretch>
            <a:fillRect/>
          </a:stretch>
        </p:blipFill>
        <p:spPr>
          <a:xfrm>
            <a:off x="6621294" y="1295416"/>
            <a:ext cx="5570706" cy="5562584"/>
          </a:xfrm>
          <a:custGeom>
            <a:avLst/>
            <a:gdLst/>
            <a:ahLst/>
            <a:cxnLst/>
            <a:rect l="l" t="t" r="r" b="b"/>
            <a:pathLst>
              <a:path w="5570706" h="5562584">
                <a:moveTo>
                  <a:pt x="3374687" y="0"/>
                </a:moveTo>
                <a:cubicBezTo>
                  <a:pt x="4190094" y="0"/>
                  <a:pt x="4937956" y="289196"/>
                  <a:pt x="5521301" y="770615"/>
                </a:cubicBezTo>
                <a:lnTo>
                  <a:pt x="5570706" y="815517"/>
                </a:lnTo>
                <a:lnTo>
                  <a:pt x="5570706" y="5562584"/>
                </a:lnTo>
                <a:lnTo>
                  <a:pt x="808135" y="5562584"/>
                </a:lnTo>
                <a:lnTo>
                  <a:pt x="770615" y="5521302"/>
                </a:lnTo>
                <a:cubicBezTo>
                  <a:pt x="289196" y="4937957"/>
                  <a:pt x="0" y="4190095"/>
                  <a:pt x="0" y="3374687"/>
                </a:cubicBezTo>
                <a:cubicBezTo>
                  <a:pt x="0" y="1510899"/>
                  <a:pt x="1510899" y="0"/>
                  <a:pt x="3374687" y="0"/>
                </a:cubicBezTo>
                <a:close/>
              </a:path>
            </a:pathLst>
          </a:custGeom>
        </p:spPr>
      </p:pic>
      <p:sp>
        <p:nvSpPr>
          <p:cNvPr id="110" name="!!Oval">
            <a:extLst>
              <a:ext uri="{FF2B5EF4-FFF2-40B4-BE49-F238E27FC236}">
                <a16:creationId xmlns:a16="http://schemas.microsoft.com/office/drawing/2014/main" id="{1D460C86-854F-4FB3-ABC2-E823D8FEB9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43451" y="1656147"/>
            <a:ext cx="546100" cy="5461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12" name="!!Arc">
            <a:extLst>
              <a:ext uri="{FF2B5EF4-FFF2-40B4-BE49-F238E27FC236}">
                <a16:creationId xmlns:a16="http://schemas.microsoft.com/office/drawing/2014/main" id="{BB48116A-278A-4CC5-89D3-9DE8E8FF12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34739" y="587516"/>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028198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DB304A14-32D0-4873-B914-423ED7B8DA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A1A0368A-7995-87FC-0DB5-0AEB29E08E10}"/>
              </a:ext>
            </a:extLst>
          </p:cNvPr>
          <p:cNvSpPr>
            <a:spLocks noGrp="1"/>
          </p:cNvSpPr>
          <p:nvPr>
            <p:ph type="title"/>
          </p:nvPr>
        </p:nvSpPr>
        <p:spPr>
          <a:xfrm>
            <a:off x="838200" y="365125"/>
            <a:ext cx="5387502" cy="1325563"/>
          </a:xfrm>
        </p:spPr>
        <p:txBody>
          <a:bodyPr>
            <a:normAutofit/>
          </a:bodyPr>
          <a:lstStyle/>
          <a:p>
            <a:r>
              <a:rPr lang="en-GB" b="1"/>
              <a:t>The strengths of Bowlby theory.</a:t>
            </a:r>
          </a:p>
        </p:txBody>
      </p:sp>
      <p:sp>
        <p:nvSpPr>
          <p:cNvPr id="9" name="Content Placeholder 8">
            <a:extLst>
              <a:ext uri="{FF2B5EF4-FFF2-40B4-BE49-F238E27FC236}">
                <a16:creationId xmlns:a16="http://schemas.microsoft.com/office/drawing/2014/main" id="{3B60E192-6512-DC20-DE21-6B994E1F0B1F}"/>
              </a:ext>
            </a:extLst>
          </p:cNvPr>
          <p:cNvSpPr>
            <a:spLocks noGrp="1"/>
          </p:cNvSpPr>
          <p:nvPr>
            <p:ph idx="1"/>
          </p:nvPr>
        </p:nvSpPr>
        <p:spPr>
          <a:xfrm>
            <a:off x="838200" y="1825625"/>
            <a:ext cx="5387502" cy="4351338"/>
          </a:xfrm>
        </p:spPr>
        <p:txBody>
          <a:bodyPr>
            <a:normAutofit/>
          </a:bodyPr>
          <a:lstStyle/>
          <a:p>
            <a:r>
              <a:rPr lang="en-US" sz="2000" dirty="0"/>
              <a:t>Supported by research – some works of other researchers such as  Mary Ainsworth support Bowlby ideas about the importance of the early attachment relationships.</a:t>
            </a:r>
          </a:p>
          <a:p>
            <a:r>
              <a:rPr lang="en-US" sz="2000" dirty="0"/>
              <a:t>Practical applications – Bowlby  attachment theory changed  the practices in adoption, hospitals and childcare.</a:t>
            </a:r>
          </a:p>
          <a:p>
            <a:r>
              <a:rPr lang="en-US" sz="2000" dirty="0"/>
              <a:t>Evolutionary explanation -  this theory suggests attachment behaviors are biologically programmed to keep in infants  very close to caregivers  in order to increase chances of survival.</a:t>
            </a:r>
          </a:p>
        </p:txBody>
      </p:sp>
      <p:pic>
        <p:nvPicPr>
          <p:cNvPr id="5" name="Content Placeholder 4" descr="Person holding hand">
            <a:extLst>
              <a:ext uri="{FF2B5EF4-FFF2-40B4-BE49-F238E27FC236}">
                <a16:creationId xmlns:a16="http://schemas.microsoft.com/office/drawing/2014/main" id="{F974D299-63D9-3802-31C2-3A63B4795C47}"/>
              </a:ext>
            </a:extLst>
          </p:cNvPr>
          <p:cNvPicPr>
            <a:picLocks noChangeAspect="1"/>
          </p:cNvPicPr>
          <p:nvPr/>
        </p:nvPicPr>
        <p:blipFill>
          <a:blip r:embed="rId2"/>
          <a:srcRect l="6410" r="26744" b="2"/>
          <a:stretch>
            <a:fillRect/>
          </a:stretch>
        </p:blipFill>
        <p:spPr>
          <a:xfrm>
            <a:off x="6621294" y="1295416"/>
            <a:ext cx="5570706" cy="5562584"/>
          </a:xfrm>
          <a:custGeom>
            <a:avLst/>
            <a:gdLst/>
            <a:ahLst/>
            <a:cxnLst/>
            <a:rect l="l" t="t" r="r" b="b"/>
            <a:pathLst>
              <a:path w="5570706" h="5562584">
                <a:moveTo>
                  <a:pt x="3374687" y="0"/>
                </a:moveTo>
                <a:cubicBezTo>
                  <a:pt x="4190094" y="0"/>
                  <a:pt x="4937956" y="289196"/>
                  <a:pt x="5521301" y="770615"/>
                </a:cubicBezTo>
                <a:lnTo>
                  <a:pt x="5570706" y="815517"/>
                </a:lnTo>
                <a:lnTo>
                  <a:pt x="5570706" y="5562584"/>
                </a:lnTo>
                <a:lnTo>
                  <a:pt x="808135" y="5562584"/>
                </a:lnTo>
                <a:lnTo>
                  <a:pt x="770615" y="5521302"/>
                </a:lnTo>
                <a:cubicBezTo>
                  <a:pt x="289196" y="4937957"/>
                  <a:pt x="0" y="4190095"/>
                  <a:pt x="0" y="3374687"/>
                </a:cubicBezTo>
                <a:cubicBezTo>
                  <a:pt x="0" y="1510899"/>
                  <a:pt x="1510899" y="0"/>
                  <a:pt x="3374687" y="0"/>
                </a:cubicBezTo>
                <a:close/>
              </a:path>
            </a:pathLst>
          </a:custGeom>
        </p:spPr>
      </p:pic>
      <p:sp>
        <p:nvSpPr>
          <p:cNvPr id="29" name="!!Oval">
            <a:extLst>
              <a:ext uri="{FF2B5EF4-FFF2-40B4-BE49-F238E27FC236}">
                <a16:creationId xmlns:a16="http://schemas.microsoft.com/office/drawing/2014/main" id="{1D460C86-854F-4FB3-ABC2-E823D8FEB9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43451" y="1656147"/>
            <a:ext cx="546100" cy="5461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1" name="!!Arc">
            <a:extLst>
              <a:ext uri="{FF2B5EF4-FFF2-40B4-BE49-F238E27FC236}">
                <a16:creationId xmlns:a16="http://schemas.microsoft.com/office/drawing/2014/main" id="{BB48116A-278A-4CC5-89D3-9DE8E8FF12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34739" y="587516"/>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007528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2" name="Rectangle 81">
            <a:extLst>
              <a:ext uri="{FF2B5EF4-FFF2-40B4-BE49-F238E27FC236}">
                <a16:creationId xmlns:a16="http://schemas.microsoft.com/office/drawing/2014/main" id="{DB304A14-32D0-4873-B914-423ED7B8DA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63C814D4-EED1-8426-51CC-052B04D5925C}"/>
              </a:ext>
            </a:extLst>
          </p:cNvPr>
          <p:cNvSpPr>
            <a:spLocks noGrp="1"/>
          </p:cNvSpPr>
          <p:nvPr>
            <p:ph type="title"/>
          </p:nvPr>
        </p:nvSpPr>
        <p:spPr>
          <a:xfrm>
            <a:off x="838200" y="365125"/>
            <a:ext cx="5387502" cy="1325563"/>
          </a:xfrm>
        </p:spPr>
        <p:txBody>
          <a:bodyPr>
            <a:normAutofit/>
          </a:bodyPr>
          <a:lstStyle/>
          <a:p>
            <a:r>
              <a:rPr lang="en-GB" b="1"/>
              <a:t>The weaknesses of Bowlby theory.</a:t>
            </a:r>
          </a:p>
        </p:txBody>
      </p:sp>
      <p:sp>
        <p:nvSpPr>
          <p:cNvPr id="58" name="Content Placeholder 8">
            <a:extLst>
              <a:ext uri="{FF2B5EF4-FFF2-40B4-BE49-F238E27FC236}">
                <a16:creationId xmlns:a16="http://schemas.microsoft.com/office/drawing/2014/main" id="{AEDE9EE8-653D-2F46-45D6-41A98D9A8228}"/>
              </a:ext>
            </a:extLst>
          </p:cNvPr>
          <p:cNvSpPr>
            <a:spLocks noGrp="1"/>
          </p:cNvSpPr>
          <p:nvPr>
            <p:ph idx="1"/>
          </p:nvPr>
        </p:nvSpPr>
        <p:spPr>
          <a:xfrm>
            <a:off x="838200" y="1825625"/>
            <a:ext cx="5387502" cy="4351338"/>
          </a:xfrm>
        </p:spPr>
        <p:txBody>
          <a:bodyPr>
            <a:normAutofit/>
          </a:bodyPr>
          <a:lstStyle/>
          <a:p>
            <a:r>
              <a:rPr lang="en-US" sz="2000" dirty="0"/>
              <a:t>Reliance on animal research – some of Bowlby’ s ideas were influenced by animal studies which may not be accurately.</a:t>
            </a:r>
          </a:p>
          <a:p>
            <a:r>
              <a:rPr lang="en-US" sz="2000" dirty="0"/>
              <a:t>Influence of other factors – according to H. Parvez (2025) a child development is affected by many factors for example difference temperament, social environment and life experience.</a:t>
            </a:r>
          </a:p>
          <a:p>
            <a:r>
              <a:rPr lang="en-US" sz="2000" dirty="0"/>
              <a:t>Cultural differences -  Bowlby attachment theory was researched on Western family , unlike other cultures who a raised collectively by extended family.</a:t>
            </a:r>
          </a:p>
        </p:txBody>
      </p:sp>
      <p:pic>
        <p:nvPicPr>
          <p:cNvPr id="5" name="Content Placeholder 4" descr="Patient and counsellor">
            <a:extLst>
              <a:ext uri="{FF2B5EF4-FFF2-40B4-BE49-F238E27FC236}">
                <a16:creationId xmlns:a16="http://schemas.microsoft.com/office/drawing/2014/main" id="{5CD67F48-CE0E-938B-C85A-05AA8EC61424}"/>
              </a:ext>
            </a:extLst>
          </p:cNvPr>
          <p:cNvPicPr>
            <a:picLocks noChangeAspect="1"/>
          </p:cNvPicPr>
          <p:nvPr/>
        </p:nvPicPr>
        <p:blipFill>
          <a:blip r:embed="rId2"/>
          <a:srcRect l="30615" r="2539" b="2"/>
          <a:stretch>
            <a:fillRect/>
          </a:stretch>
        </p:blipFill>
        <p:spPr>
          <a:xfrm>
            <a:off x="6621294" y="1295416"/>
            <a:ext cx="5570706" cy="5562584"/>
          </a:xfrm>
          <a:custGeom>
            <a:avLst/>
            <a:gdLst/>
            <a:ahLst/>
            <a:cxnLst/>
            <a:rect l="l" t="t" r="r" b="b"/>
            <a:pathLst>
              <a:path w="5570706" h="5562584">
                <a:moveTo>
                  <a:pt x="3374687" y="0"/>
                </a:moveTo>
                <a:cubicBezTo>
                  <a:pt x="4190094" y="0"/>
                  <a:pt x="4937956" y="289196"/>
                  <a:pt x="5521301" y="770615"/>
                </a:cubicBezTo>
                <a:lnTo>
                  <a:pt x="5570706" y="815517"/>
                </a:lnTo>
                <a:lnTo>
                  <a:pt x="5570706" y="5562584"/>
                </a:lnTo>
                <a:lnTo>
                  <a:pt x="808135" y="5562584"/>
                </a:lnTo>
                <a:lnTo>
                  <a:pt x="770615" y="5521302"/>
                </a:lnTo>
                <a:cubicBezTo>
                  <a:pt x="289196" y="4937957"/>
                  <a:pt x="0" y="4190095"/>
                  <a:pt x="0" y="3374687"/>
                </a:cubicBezTo>
                <a:cubicBezTo>
                  <a:pt x="0" y="1510899"/>
                  <a:pt x="1510899" y="0"/>
                  <a:pt x="3374687" y="0"/>
                </a:cubicBezTo>
                <a:close/>
              </a:path>
            </a:pathLst>
          </a:custGeom>
        </p:spPr>
      </p:pic>
      <p:sp>
        <p:nvSpPr>
          <p:cNvPr id="84" name="!!Oval">
            <a:extLst>
              <a:ext uri="{FF2B5EF4-FFF2-40B4-BE49-F238E27FC236}">
                <a16:creationId xmlns:a16="http://schemas.microsoft.com/office/drawing/2014/main" id="{1D460C86-854F-4FB3-ABC2-E823D8FEB9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43451" y="1656147"/>
            <a:ext cx="546100" cy="5461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86" name="!!Arc">
            <a:extLst>
              <a:ext uri="{FF2B5EF4-FFF2-40B4-BE49-F238E27FC236}">
                <a16:creationId xmlns:a16="http://schemas.microsoft.com/office/drawing/2014/main" id="{BB48116A-278A-4CC5-89D3-9DE8E8FF12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34739" y="587516"/>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780612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5" name="Rectangle 64">
            <a:extLst>
              <a:ext uri="{FF2B5EF4-FFF2-40B4-BE49-F238E27FC236}">
                <a16:creationId xmlns:a16="http://schemas.microsoft.com/office/drawing/2014/main" id="{DB304A14-32D0-4873-B914-423ED7B8DA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DB63586E-5E75-76F8-5437-24C5CD46D569}"/>
              </a:ext>
            </a:extLst>
          </p:cNvPr>
          <p:cNvSpPr>
            <a:spLocks noGrp="1"/>
          </p:cNvSpPr>
          <p:nvPr>
            <p:ph type="title"/>
          </p:nvPr>
        </p:nvSpPr>
        <p:spPr>
          <a:xfrm>
            <a:off x="838200" y="165463"/>
            <a:ext cx="5387502" cy="1525225"/>
          </a:xfrm>
        </p:spPr>
        <p:txBody>
          <a:bodyPr vert="horz" lIns="91440" tIns="45720" rIns="91440" bIns="45720" rtlCol="0">
            <a:normAutofit/>
          </a:bodyPr>
          <a:lstStyle/>
          <a:p>
            <a:r>
              <a:rPr lang="en-US" sz="2000" b="1" dirty="0"/>
              <a:t>Conclusion</a:t>
            </a:r>
            <a:br>
              <a:rPr lang="en-US" sz="2000" b="1" dirty="0"/>
            </a:br>
            <a:br>
              <a:rPr lang="en-US" sz="1100" dirty="0"/>
            </a:br>
            <a:br>
              <a:rPr lang="en-US" sz="1100" dirty="0"/>
            </a:br>
            <a:endParaRPr lang="en-US" sz="1100" dirty="0"/>
          </a:p>
        </p:txBody>
      </p:sp>
      <p:sp>
        <p:nvSpPr>
          <p:cNvPr id="33" name="Content Placeholder 32">
            <a:extLst>
              <a:ext uri="{FF2B5EF4-FFF2-40B4-BE49-F238E27FC236}">
                <a16:creationId xmlns:a16="http://schemas.microsoft.com/office/drawing/2014/main" id="{EB1EB99D-6D6D-52F2-4A24-60BDFD634868}"/>
              </a:ext>
            </a:extLst>
          </p:cNvPr>
          <p:cNvSpPr>
            <a:spLocks noGrp="1"/>
          </p:cNvSpPr>
          <p:nvPr>
            <p:ph idx="1"/>
          </p:nvPr>
        </p:nvSpPr>
        <p:spPr>
          <a:xfrm>
            <a:off x="838200" y="1825625"/>
            <a:ext cx="5387502" cy="4351338"/>
          </a:xfrm>
        </p:spPr>
        <p:txBody>
          <a:bodyPr vert="horz" lIns="91440" tIns="45720" rIns="91440" bIns="45720" rtlCol="0">
            <a:normAutofit fontScale="85000" lnSpcReduction="20000"/>
          </a:bodyPr>
          <a:lstStyle/>
          <a:p>
            <a:pPr marL="0" indent="0">
              <a:buNone/>
            </a:pPr>
            <a:endParaRPr lang="en-US" b="1" dirty="0"/>
          </a:p>
          <a:p>
            <a:r>
              <a:rPr lang="en-US" sz="2300" dirty="0"/>
              <a:t>Bowlby attachment theory emphasizes the importance of secure bond / relationship between a child and her mother.</a:t>
            </a:r>
          </a:p>
          <a:p>
            <a:r>
              <a:rPr lang="en-US" sz="2300" dirty="0"/>
              <a:t> In case of Jenny who is 16 years of age and caring for her disabled mother may have developed a very strong attachment to her mother, which could explain  why she feels responsible for looking after her mother .</a:t>
            </a:r>
          </a:p>
          <a:p>
            <a:r>
              <a:rPr lang="en-US" sz="2300" dirty="0"/>
              <a:t> This role reversal may create emotional stress and can affect her development. Bowlby’s theory suggests that a teenager like Jenny still need, stability, support and guidance from the adult.</a:t>
            </a:r>
            <a:br>
              <a:rPr lang="en-US" sz="2300" dirty="0"/>
            </a:br>
            <a:br>
              <a:rPr lang="en-US" dirty="0"/>
            </a:br>
            <a:br>
              <a:rPr lang="en-US" dirty="0"/>
            </a:br>
            <a:endParaRPr lang="en-US" b="1" dirty="0"/>
          </a:p>
        </p:txBody>
      </p:sp>
      <p:pic>
        <p:nvPicPr>
          <p:cNvPr id="5" name="Content Placeholder 4" descr="A person in a suit with clasped hands">
            <a:extLst>
              <a:ext uri="{FF2B5EF4-FFF2-40B4-BE49-F238E27FC236}">
                <a16:creationId xmlns:a16="http://schemas.microsoft.com/office/drawing/2014/main" id="{8489E375-FED7-4F46-99DD-291903733200}"/>
              </a:ext>
            </a:extLst>
          </p:cNvPr>
          <p:cNvPicPr>
            <a:picLocks noChangeAspect="1"/>
          </p:cNvPicPr>
          <p:nvPr/>
        </p:nvPicPr>
        <p:blipFill>
          <a:blip r:embed="rId2"/>
          <a:srcRect l="3461" r="29693" b="2"/>
          <a:stretch>
            <a:fillRect/>
          </a:stretch>
        </p:blipFill>
        <p:spPr>
          <a:xfrm>
            <a:off x="6621294" y="1295416"/>
            <a:ext cx="5570706" cy="5562584"/>
          </a:xfrm>
          <a:custGeom>
            <a:avLst/>
            <a:gdLst/>
            <a:ahLst/>
            <a:cxnLst/>
            <a:rect l="l" t="t" r="r" b="b"/>
            <a:pathLst>
              <a:path w="5570706" h="5562584">
                <a:moveTo>
                  <a:pt x="3374687" y="0"/>
                </a:moveTo>
                <a:cubicBezTo>
                  <a:pt x="4190094" y="0"/>
                  <a:pt x="4937956" y="289196"/>
                  <a:pt x="5521301" y="770615"/>
                </a:cubicBezTo>
                <a:lnTo>
                  <a:pt x="5570706" y="815517"/>
                </a:lnTo>
                <a:lnTo>
                  <a:pt x="5570706" y="5562584"/>
                </a:lnTo>
                <a:lnTo>
                  <a:pt x="808135" y="5562584"/>
                </a:lnTo>
                <a:lnTo>
                  <a:pt x="770615" y="5521302"/>
                </a:lnTo>
                <a:cubicBezTo>
                  <a:pt x="289196" y="4937957"/>
                  <a:pt x="0" y="4190095"/>
                  <a:pt x="0" y="3374687"/>
                </a:cubicBezTo>
                <a:cubicBezTo>
                  <a:pt x="0" y="1510899"/>
                  <a:pt x="1510899" y="0"/>
                  <a:pt x="3374687" y="0"/>
                </a:cubicBezTo>
                <a:close/>
              </a:path>
            </a:pathLst>
          </a:custGeom>
        </p:spPr>
      </p:pic>
      <p:sp>
        <p:nvSpPr>
          <p:cNvPr id="67" name="!!Oval">
            <a:extLst>
              <a:ext uri="{FF2B5EF4-FFF2-40B4-BE49-F238E27FC236}">
                <a16:creationId xmlns:a16="http://schemas.microsoft.com/office/drawing/2014/main" id="{1D460C86-854F-4FB3-ABC2-E823D8FEB9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43451" y="1656147"/>
            <a:ext cx="546100" cy="5461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69" name="!!Arc">
            <a:extLst>
              <a:ext uri="{FF2B5EF4-FFF2-40B4-BE49-F238E27FC236}">
                <a16:creationId xmlns:a16="http://schemas.microsoft.com/office/drawing/2014/main" id="{BB48116A-278A-4CC5-89D3-9DE8E8FF12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34739" y="587516"/>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30024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8" name="Rectangle 5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60" name="Group 5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61" name="Rectangle 6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 name="Rectangle 6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 name="Rectangle 6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65" name="Rectangle 6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E02CFF3-31AE-7715-370B-6836B967C3E9}"/>
              </a:ext>
            </a:extLst>
          </p:cNvPr>
          <p:cNvSpPr>
            <a:spLocks noGrp="1"/>
          </p:cNvSpPr>
          <p:nvPr>
            <p:ph type="title"/>
          </p:nvPr>
        </p:nvSpPr>
        <p:spPr>
          <a:xfrm>
            <a:off x="1043631" y="809898"/>
            <a:ext cx="9807249" cy="1149531"/>
          </a:xfrm>
        </p:spPr>
        <p:txBody>
          <a:bodyPr anchor="ctr">
            <a:normAutofit/>
          </a:bodyPr>
          <a:lstStyle/>
          <a:p>
            <a:r>
              <a:rPr lang="en-GB" sz="2800" b="1" dirty="0"/>
              <a:t>References</a:t>
            </a:r>
          </a:p>
        </p:txBody>
      </p:sp>
      <p:sp>
        <p:nvSpPr>
          <p:cNvPr id="52" name="Content Placeholder 2">
            <a:extLst>
              <a:ext uri="{FF2B5EF4-FFF2-40B4-BE49-F238E27FC236}">
                <a16:creationId xmlns:a16="http://schemas.microsoft.com/office/drawing/2014/main" id="{84C12FEE-D525-B85D-6865-DDCF5C52F06C}"/>
              </a:ext>
            </a:extLst>
          </p:cNvPr>
          <p:cNvSpPr>
            <a:spLocks noGrp="1"/>
          </p:cNvSpPr>
          <p:nvPr>
            <p:ph idx="1"/>
          </p:nvPr>
        </p:nvSpPr>
        <p:spPr>
          <a:xfrm>
            <a:off x="966652" y="2638698"/>
            <a:ext cx="10019696" cy="3503482"/>
          </a:xfrm>
        </p:spPr>
        <p:txBody>
          <a:bodyPr anchor="ctr">
            <a:normAutofit fontScale="25000" lnSpcReduction="20000"/>
          </a:bodyPr>
          <a:lstStyle/>
          <a:p>
            <a:r>
              <a:rPr lang="en-GB" dirty="0"/>
              <a:t>Early years (2025/) </a:t>
            </a:r>
            <a:endParaRPr lang="en-GB" sz="2400" dirty="0"/>
          </a:p>
          <a:p>
            <a:pPr marL="0" indent="0">
              <a:buNone/>
            </a:pPr>
            <a:r>
              <a:rPr lang="en-GB" b="1" dirty="0"/>
              <a:t>Criticisms and Limitations of John Bowlby’s Theories and Concepts</a:t>
            </a:r>
          </a:p>
          <a:p>
            <a:pPr marL="0" indent="0">
              <a:buNone/>
            </a:pPr>
            <a:r>
              <a:rPr lang="en-GB" dirty="0"/>
              <a:t>Available at: </a:t>
            </a:r>
            <a:r>
              <a:rPr lang="en-GB" dirty="0">
                <a:hlinkClick r:id="rId2"/>
              </a:rPr>
              <a:t>John Bowlby's Attachment Theory and Developmental Phases</a:t>
            </a:r>
            <a:r>
              <a:rPr lang="en-GB" dirty="0"/>
              <a:t> (15/3/16).</a:t>
            </a:r>
            <a:endParaRPr lang="en-GB" sz="2400" dirty="0"/>
          </a:p>
          <a:p>
            <a:r>
              <a:rPr lang="en-GB" b="1" dirty="0"/>
              <a:t>John Bowlby’s Attachment Theory</a:t>
            </a:r>
          </a:p>
          <a:p>
            <a:pPr marL="0" indent="0">
              <a:buNone/>
            </a:pPr>
            <a:r>
              <a:rPr lang="en-GB" dirty="0"/>
              <a:t> Available at: </a:t>
            </a:r>
            <a:r>
              <a:rPr lang="en-GB" dirty="0">
                <a:hlinkClick r:id="rId3"/>
              </a:rPr>
              <a:t>John Bowlby's Attachment Theory</a:t>
            </a:r>
            <a:r>
              <a:rPr lang="en-GB" dirty="0"/>
              <a:t> (13/3/1016).</a:t>
            </a:r>
          </a:p>
          <a:p>
            <a:pPr marL="0" indent="0">
              <a:buNone/>
            </a:pPr>
            <a:r>
              <a:rPr lang="en-GB" dirty="0"/>
              <a:t>Positive Psychology (28/11/2024 ) (27/3/2025) </a:t>
            </a:r>
            <a:r>
              <a:rPr lang="en-GB" i="1" dirty="0"/>
              <a:t>Key Insights </a:t>
            </a:r>
            <a:r>
              <a:rPr lang="en-GB" dirty="0"/>
              <a:t>. Available at: </a:t>
            </a:r>
            <a:endParaRPr lang="en-GB" sz="2400" dirty="0"/>
          </a:p>
          <a:p>
            <a:r>
              <a:rPr lang="en-GB" b="1" dirty="0"/>
              <a:t>Attachment Theory, Bowlby’s Stages &amp; Attachment Styles</a:t>
            </a:r>
          </a:p>
          <a:p>
            <a:pPr marL="0" indent="0">
              <a:buNone/>
            </a:pPr>
            <a:r>
              <a:rPr lang="en-GB" dirty="0"/>
              <a:t> (13/3/2026).</a:t>
            </a:r>
          </a:p>
          <a:p>
            <a:pPr marL="0" indent="0">
              <a:buNone/>
            </a:pPr>
            <a:r>
              <a:rPr lang="en-GB" dirty="0"/>
              <a:t>NSPP Learning (10 August 2021) </a:t>
            </a:r>
            <a:r>
              <a:rPr lang="en-GB" i="1" dirty="0"/>
              <a:t> </a:t>
            </a:r>
            <a:endParaRPr lang="en-GB" sz="2400" dirty="0"/>
          </a:p>
          <a:p>
            <a:pPr marL="0" indent="0">
              <a:buNone/>
            </a:pPr>
            <a:r>
              <a:rPr lang="en-GB" dirty="0"/>
              <a:t>. Attachment and child development</a:t>
            </a:r>
          </a:p>
          <a:p>
            <a:pPr marL="0" indent="0">
              <a:buNone/>
            </a:pPr>
            <a:r>
              <a:rPr lang="en-GB" dirty="0"/>
              <a:t> Available at: </a:t>
            </a:r>
            <a:r>
              <a:rPr lang="en-GB" dirty="0">
                <a:hlinkClick r:id="rId4"/>
              </a:rPr>
              <a:t>Attachment and child development | NSPCC Learning</a:t>
            </a:r>
            <a:r>
              <a:rPr lang="en-GB" dirty="0"/>
              <a:t> (13/3/2026 ).</a:t>
            </a:r>
          </a:p>
          <a:p>
            <a:pPr marL="0" indent="0">
              <a:buNone/>
            </a:pPr>
            <a:r>
              <a:rPr lang="en-GB" dirty="0"/>
              <a:t>Simply Psychology (2024 ) </a:t>
            </a:r>
            <a:endParaRPr lang="en-GB" sz="2400" dirty="0"/>
          </a:p>
          <a:p>
            <a:pPr marL="0" indent="0">
              <a:buNone/>
            </a:pPr>
            <a:r>
              <a:rPr lang="en-GB" b="1" dirty="0"/>
              <a:t>Nature vs. Nurture Debate In Psychology</a:t>
            </a:r>
          </a:p>
          <a:p>
            <a:pPr marL="0" indent="0">
              <a:buNone/>
            </a:pPr>
            <a:r>
              <a:rPr lang="en-GB" dirty="0"/>
              <a:t> Available at: </a:t>
            </a:r>
            <a:r>
              <a:rPr lang="en-GB" dirty="0">
                <a:hlinkClick r:id="rId5"/>
              </a:rPr>
              <a:t> Nature vs. Nurture in Psychology</a:t>
            </a:r>
            <a:r>
              <a:rPr lang="en-GB" dirty="0"/>
              <a:t> (15/3/2026).</a:t>
            </a:r>
          </a:p>
          <a:p>
            <a:pPr marL="0" indent="0">
              <a:buNone/>
            </a:pPr>
            <a:r>
              <a:rPr lang="en-GB" dirty="0"/>
              <a:t>Oxford Academic (1/May 2003) </a:t>
            </a:r>
            <a:r>
              <a:rPr lang="en-GB" b="1" dirty="0"/>
              <a:t>Nature, Nurture, and Adolescent Development: An Introduction </a:t>
            </a:r>
            <a:r>
              <a:rPr lang="en-GB" dirty="0"/>
              <a:t>. Available at: </a:t>
            </a:r>
            <a:r>
              <a:rPr lang="en-GB" dirty="0">
                <a:hlinkClick r:id="rId6"/>
              </a:rPr>
              <a:t>Nature, Nurture, and Adolescent Development: An Introduction | Nature, Nurture, and the Transition to Early Adolescence | Oxford Academic</a:t>
            </a:r>
            <a:r>
              <a:rPr lang="en-GB" dirty="0"/>
              <a:t> (15/3/2026 ).</a:t>
            </a:r>
          </a:p>
          <a:p>
            <a:r>
              <a:rPr lang="en-GB" dirty="0"/>
              <a:t>Psych Mechanics  (13/January 2025) </a:t>
            </a:r>
            <a:endParaRPr lang="en-GB" sz="2400" dirty="0"/>
          </a:p>
          <a:p>
            <a:pPr marL="0" indent="0">
              <a:buNone/>
            </a:pPr>
            <a:r>
              <a:rPr lang="en-GB" b="1" dirty="0"/>
              <a:t>Limitations of Attachment Theory</a:t>
            </a:r>
            <a:r>
              <a:rPr lang="en-GB" dirty="0"/>
              <a:t>. Available at: </a:t>
            </a:r>
            <a:r>
              <a:rPr lang="en-GB" dirty="0">
                <a:hlinkClick r:id="rId7"/>
              </a:rPr>
              <a:t>Attachment theory (Meaning &amp; limitations) - Psych Mechanics</a:t>
            </a:r>
            <a:r>
              <a:rPr lang="en-GB" dirty="0"/>
              <a:t> (15/3/2026).</a:t>
            </a:r>
            <a:endParaRPr lang="en-GB" sz="2400" dirty="0"/>
          </a:p>
        </p:txBody>
      </p:sp>
      <p:cxnSp>
        <p:nvCxnSpPr>
          <p:cNvPr id="67" name="Straight Connector 6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3898609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7251</TotalTime>
  <Words>965</Words>
  <Application>Microsoft Office PowerPoint</Application>
  <PresentationFormat>Widescreen</PresentationFormat>
  <Paragraphs>65</Paragraphs>
  <Slides>10</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Aptos</vt:lpstr>
      <vt:lpstr>Aptos Display</vt:lpstr>
      <vt:lpstr>Arial</vt:lpstr>
      <vt:lpstr>Calibri</vt:lpstr>
      <vt:lpstr>Office Theme</vt:lpstr>
      <vt:lpstr>  Student name : Lubatiko Edwin Seme Student number: 2442423   Lecturer’s name : Dr. Farah Wiita  </vt:lpstr>
      <vt:lpstr>Introduction:</vt:lpstr>
      <vt:lpstr>Bowlby theory key insights.</vt:lpstr>
      <vt:lpstr>The link between the Bowlby theory and Jenny’s situation.</vt:lpstr>
      <vt:lpstr>Practical strategies or interventions.</vt:lpstr>
      <vt:lpstr>Psychological development  is influence by both Biological factors ( Nature) and environmental influences (nurture )</vt:lpstr>
      <vt:lpstr>The strengths of Bowlby theory.</vt:lpstr>
      <vt:lpstr>The weaknesses of Bowlby theory.</vt:lpstr>
      <vt:lpstr>Conclusion   </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Farah Wiita</dc:creator>
  <cp:lastModifiedBy>Lubatiko Seme</cp:lastModifiedBy>
  <cp:revision>5</cp:revision>
  <dcterms:created xsi:type="dcterms:W3CDTF">2025-10-14T20:52:47Z</dcterms:created>
  <dcterms:modified xsi:type="dcterms:W3CDTF">2026-03-16T08:51:07Z</dcterms:modified>
</cp:coreProperties>
</file>