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8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30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x="18288000" cy="10287000"/>
  <p:notesSz cx="6858000" cy="9144000"/>
  <p:embeddedFontLst>
    <p:embeddedFont>
      <p:font typeface="Calibri (MS)" charset="1" panose="020F0502020204030204"/>
      <p:regular r:id="rId33"/>
    </p:embeddedFont>
    <p:embeddedFont>
      <p:font typeface="Calibri (MS) Bold" charset="1" panose="020F0702030404030204"/>
      <p:regular r:id="rId34"/>
    </p:embeddedFont>
    <p:embeddedFont>
      <p:font typeface="Canva Sans Bold" charset="1" panose="020B0803030501040103"/>
      <p:regular r:id="rId36"/>
    </p:embeddedFont>
    <p:embeddedFont>
      <p:font typeface="Canva Sans" charset="1" panose="020B0503030501040103"/>
      <p:regular r:id="rId37"/>
    </p:embeddedFont>
    <p:embeddedFont>
      <p:font typeface="Canva Sans Bold Italics" charset="1" panose="020B0803030501040103"/>
      <p:regular r:id="rId46"/>
    </p:embeddedFont>
    <p:embeddedFont>
      <p:font typeface="Canva Sans Italics" charset="1" panose="020B0503030501040103"/>
      <p:regular r:id="rId4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notesMasters/notesMaster1.xml" Type="http://schemas.openxmlformats.org/officeDocument/2006/relationships/notesMaster"/><Relationship Id="rId31" Target="theme/theme2.xml" Type="http://schemas.openxmlformats.org/officeDocument/2006/relationships/theme"/><Relationship Id="rId32" Target="notesSlides/notesSlide1.xml" Type="http://schemas.openxmlformats.org/officeDocument/2006/relationships/notesSlide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notesSlides/notesSlide2.xml" Type="http://schemas.openxmlformats.org/officeDocument/2006/relationships/notesSlide"/><Relationship Id="rId36" Target="fonts/font36.fntdata" Type="http://schemas.openxmlformats.org/officeDocument/2006/relationships/font"/><Relationship Id="rId37" Target="fonts/font37.fntdata" Type="http://schemas.openxmlformats.org/officeDocument/2006/relationships/font"/><Relationship Id="rId38" Target="notesSlides/notesSlide3.xml" Type="http://schemas.openxmlformats.org/officeDocument/2006/relationships/notesSlide"/><Relationship Id="rId39" Target="notesSlides/notesSlide4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5.xml" Type="http://schemas.openxmlformats.org/officeDocument/2006/relationships/notesSlide"/><Relationship Id="rId41" Target="notesSlides/notesSlide6.xml" Type="http://schemas.openxmlformats.org/officeDocument/2006/relationships/notesSlide"/><Relationship Id="rId42" Target="notesSlides/notesSlide7.xml" Type="http://schemas.openxmlformats.org/officeDocument/2006/relationships/notesSlide"/><Relationship Id="rId43" Target="notesSlides/notesSlide8.xml" Type="http://schemas.openxmlformats.org/officeDocument/2006/relationships/notesSlide"/><Relationship Id="rId44" Target="notesSlides/notesSlide9.xml" Type="http://schemas.openxmlformats.org/officeDocument/2006/relationships/notesSlide"/><Relationship Id="rId45" Target="notesSlides/notesSlide10.xml" Type="http://schemas.openxmlformats.org/officeDocument/2006/relationships/notesSlide"/><Relationship Id="rId46" Target="fonts/font46.fntdata" Type="http://schemas.openxmlformats.org/officeDocument/2006/relationships/font"/><Relationship Id="rId47" Target="notesSlides/notesSlide11.xml" Type="http://schemas.openxmlformats.org/officeDocument/2006/relationships/notesSlide"/><Relationship Id="rId48" Target="notesSlides/notesSlide12.xml" Type="http://schemas.openxmlformats.org/officeDocument/2006/relationships/notesSlide"/><Relationship Id="rId49" Target="fonts/font49.fntdata" Type="http://schemas.openxmlformats.org/officeDocument/2006/relationships/font"/><Relationship Id="rId5" Target="tableStyles.xml" Type="http://schemas.openxmlformats.org/officeDocument/2006/relationships/tableStyles"/><Relationship Id="rId50" Target="notesSlides/notesSlide13.xml" Type="http://schemas.openxmlformats.org/officeDocument/2006/relationships/notesSlide"/><Relationship Id="rId51" Target="notesSlides/notesSlide14.xml" Type="http://schemas.openxmlformats.org/officeDocument/2006/relationships/notesSlide"/><Relationship Id="rId52" Target="notesSlides/notesSlide15.xml" Type="http://schemas.openxmlformats.org/officeDocument/2006/relationships/notesSlide"/><Relationship Id="rId53" Target="notesSlides/notesSlide16.xml" Type="http://schemas.openxmlformats.org/officeDocument/2006/relationships/notesSlide"/><Relationship Id="rId54" Target="notesSlides/notesSlide17.xml" Type="http://schemas.openxmlformats.org/officeDocument/2006/relationships/notesSlide"/><Relationship Id="rId55" Target="notesSlides/notesSlide18.xml" Type="http://schemas.openxmlformats.org/officeDocument/2006/relationships/notesSlide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1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_rels/notesSlide1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1.xml" Type="http://schemas.openxmlformats.org/officeDocument/2006/relationships/slide"/></Relationships>
</file>

<file path=ppt/notesSlides/_rels/notesSlide1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2.xml" Type="http://schemas.openxmlformats.org/officeDocument/2006/relationships/slide"/></Relationships>
</file>

<file path=ppt/notesSlides/_rels/notesSlide1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4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Week 6</a:t>
            </a:r>
          </a:p>
          <a:p>
            <a:r>
              <a:rPr lang="en-US"/>
              <a:t>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The Leonardo effect – is an approach to teaching that focuses on the integration of all subjects</a:t>
            </a:r>
          </a:p>
          <a:p>
            <a:r>
              <a:rPr lang="en-US"/>
              <a:t/>
            </a:r>
          </a:p>
          <a:p>
            <a:r>
              <a:rPr lang="en-US"/>
              <a:t>A bit emphasis on the arts and sciences and creativity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Encourages experiential learning </a:t>
            </a:r>
          </a:p>
          <a:p>
            <a:r>
              <a:rPr lang="en-US"/>
              <a:t/>
            </a:r>
          </a:p>
          <a:p>
            <a:r>
              <a:rPr lang="en-US"/>
              <a:t>Teacher facilitates – pupils become more confident and eager to learn as education is based on their ideas and concepts</a:t>
            </a:r>
          </a:p>
          <a:p>
            <a:r>
              <a:rPr lang="en-US"/>
              <a:t/>
            </a:r>
          </a:p>
          <a:p>
            <a:r>
              <a:rPr lang="en-US"/>
              <a:t>Great emphasis on the importance of play based activities throughout all phases – exploration linked to play (children are likely to be more engaged and interested in playing) </a:t>
            </a:r>
          </a:p>
          <a:p>
            <a:r>
              <a:rPr lang="en-US"/>
              <a:t>3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Research funded by Paul Hamlin and ESCalate.  NESTA funded project in British Isles in 2006-2007 – ESCalate = the education subject centre for advanced learning and teaching in education</a:t>
            </a:r>
          </a:p>
          <a:p>
            <a:r>
              <a:rPr lang="en-US"/>
              <a:t/>
            </a:r>
          </a:p>
          <a:p>
            <a:r>
              <a:rPr lang="en-US"/>
              <a:t>NESTA National Endowment for Science, Technology and the Arts</a:t>
            </a:r>
          </a:p>
          <a:p>
            <a:r>
              <a:rPr lang="en-US"/>
              <a:t/>
            </a:r>
          </a:p>
          <a:p>
            <a:r>
              <a:rPr lang="en-US"/>
              <a:t>- geographical locations allowed the impact of the approach to be assessed in schools using  related but not identical curricula. Schools selected were from a variety of environments (large cities, small towns, rural settings) – both affluent and deprived areas. Two SEN schools were included  - pilots lasted 6-12 weeks – overall schools saw improvement in learning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5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Developed by Dorothy Heathcote in at the University of Newcastle upon Tyne in 1980’s = Dorothy was a drama teacher and academic.  She had no initial qualifications and failed her 11 +  - a test to decide whether you got into grammar school or elementary school. </a:t>
            </a:r>
          </a:p>
          <a:p>
            <a:r>
              <a:rPr lang="en-US"/>
              <a:t/>
            </a:r>
          </a:p>
          <a:p>
            <a:r>
              <a:rPr lang="en-US"/>
              <a:t>Main idea of approach is to get class to complete work as if they are ‘experts’ on the subject (could be scientists, archaeologists etc).  -  Because they behave like the experts children work from a specific point of view as they explore their learning - this brings special responsibilities, language needs and social behaviours.  </a:t>
            </a:r>
          </a:p>
          <a:p>
            <a:r>
              <a:rPr lang="en-US"/>
              <a:t/>
            </a:r>
          </a:p>
          <a:p>
            <a:r>
              <a:rPr lang="en-US"/>
              <a:t>Real world thinking – problem solving skills, communication skills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7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Child is at the centre of learning</a:t>
            </a:r>
          </a:p>
          <a:p>
            <a:r>
              <a:rPr lang="en-US"/>
              <a:t/>
            </a:r>
          </a:p>
          <a:p>
            <a:r>
              <a:rPr lang="en-US"/>
              <a:t>The MoE draws on three teaching modalities: enquiry learning, drama for learning and expert framing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Enquiry learning – problem solving, involves asking questions and conducting research</a:t>
            </a:r>
          </a:p>
          <a:p>
            <a:r>
              <a:rPr lang="en-US"/>
              <a:t/>
            </a:r>
          </a:p>
          <a:p>
            <a:r>
              <a:rPr lang="en-US"/>
              <a:t>Drama for learning – both students and teachers are working in and out of a role – requires students to think beyond their own points of view.</a:t>
            </a:r>
          </a:p>
          <a:p>
            <a:r>
              <a:rPr lang="en-US"/>
              <a:t/>
            </a:r>
          </a:p>
          <a:p>
            <a:r>
              <a:rPr lang="en-US"/>
              <a:t>Expert framing - - this frame asks children to think about their learning in a new way. </a:t>
            </a:r>
          </a:p>
          <a:p>
            <a:r>
              <a:rPr lang="en-US"/>
              <a:t/>
            </a:r>
          </a:p>
          <a:p>
            <a:r>
              <a:rPr lang="en-US"/>
              <a:t>The teacher needs to be conscious of all three modes of learning in order for learning to work best.  </a:t>
            </a:r>
          </a:p>
          <a:p>
            <a:r>
              <a:rPr lang="en-US"/>
              <a:t>9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Types of enterprise – ecological, service, manufacturing, research.</a:t>
            </a:r>
          </a:p>
          <a:p>
            <a:r>
              <a:rPr lang="en-US"/>
              <a:t/>
            </a:r>
          </a:p>
          <a:p>
            <a:r>
              <a:rPr lang="en-US"/>
              <a:t>Pupil is at centre of learning but learning is not child led as the teacher plans the initial idea of the session and the learning session has a clear direction (where the teacher wants it to go) </a:t>
            </a:r>
          </a:p>
          <a:p>
            <a:r>
              <a:rPr lang="en-US"/>
              <a:t/>
            </a:r>
          </a:p>
          <a:p>
            <a:r>
              <a:rPr lang="en-US"/>
              <a:t>Better suited to older children rather than younger children as it takes time and maturity to build up expertise. </a:t>
            </a:r>
          </a:p>
          <a:p>
            <a:r>
              <a:rPr lang="en-US"/>
              <a:t/>
            </a:r>
          </a:p>
          <a:p>
            <a:r>
              <a:rPr lang="en-US"/>
              <a:t>Pupil led- teachers role is either as one of the ‘experts’ or the co-ordinator of experts.  Important for teacher not to give any knowledge of subject away and must let students take responsibility of their learning </a:t>
            </a:r>
          </a:p>
          <a:p>
            <a:r>
              <a:rPr lang="en-US"/>
              <a:t>10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Big in practice in New Zealand</a:t>
            </a:r>
          </a:p>
          <a:p>
            <a:r>
              <a:rPr lang="en-US"/>
              <a:t/>
            </a:r>
          </a:p>
          <a:p>
            <a:r>
              <a:rPr lang="en-US"/>
              <a:t>Research has shown that overall MoE conquers disengagement through experiential learning.</a:t>
            </a:r>
          </a:p>
          <a:p>
            <a:r>
              <a:rPr lang="en-US"/>
              <a:t/>
            </a:r>
          </a:p>
          <a:p>
            <a:r>
              <a:rPr lang="en-US"/>
              <a:t>Improves key skills  - communication, literacy, numeracy , working with others and problem solving – feedback from pupils was that they were improving numeracy etc . Without even noticing and they were more focused on the ‘real life’ situation</a:t>
            </a:r>
          </a:p>
          <a:p>
            <a:r>
              <a:rPr lang="en-US"/>
              <a:t/>
            </a:r>
          </a:p>
          <a:p>
            <a:r>
              <a:rPr lang="en-US"/>
              <a:t>Pupil attainment enhanced because all pupils are engaged and interested in what they are doing.  If not engaged in overall topic pupils should still be able to play a role project that interested them – e.g calculating costs or drawing plans/ 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11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Video</a:t>
            </a:r>
          </a:p>
          <a:p>
            <a:r>
              <a:rPr lang="en-US"/>
              <a:t>Dorothy Heathcote – founder of Mantle of the Expert</a:t>
            </a:r>
          </a:p>
          <a:p>
            <a:r>
              <a:rPr lang="en-US"/>
              <a:t>12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discuss</a:t>
            </a:r>
          </a:p>
          <a:p>
            <a:r>
              <a:rPr lang="en-US"/>
              <a:t>15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Similarities </a:t>
            </a:r>
          </a:p>
          <a:p>
            <a:r>
              <a:rPr lang="en-US"/>
              <a:t>Integrate all areas of the curriculum</a:t>
            </a:r>
          </a:p>
          <a:p>
            <a:r>
              <a:rPr lang="en-US"/>
              <a:t>Child at centre of learning</a:t>
            </a:r>
          </a:p>
          <a:p>
            <a:r>
              <a:rPr lang="en-US"/>
              <a:t>Teacher is facilitator</a:t>
            </a:r>
          </a:p>
          <a:p>
            <a:r>
              <a:rPr lang="en-US"/>
              <a:t>Experiential learning</a:t>
            </a:r>
          </a:p>
          <a:p>
            <a:r>
              <a:rPr lang="en-US"/>
              <a:t>Encourages student engagement</a:t>
            </a:r>
          </a:p>
          <a:p>
            <a:r>
              <a:rPr lang="en-US"/>
              <a:t>Clear process with results</a:t>
            </a:r>
          </a:p>
          <a:p>
            <a:r>
              <a:rPr lang="en-US"/>
              <a:t/>
            </a:r>
          </a:p>
          <a:p>
            <a:r>
              <a:rPr lang="en-US"/>
              <a:t>Differences</a:t>
            </a:r>
          </a:p>
          <a:p>
            <a:r>
              <a:rPr lang="en-US"/>
              <a:t>Pupils are involved from the initial idea in the Leonardo Effect but not in MoE</a:t>
            </a:r>
          </a:p>
          <a:p>
            <a:r>
              <a:rPr lang="en-US"/>
              <a:t>More emphasis on Art and Science in Leonardo Effect and on Drama in MoE</a:t>
            </a:r>
          </a:p>
          <a:p>
            <a:r>
              <a:rPr lang="en-US"/>
              <a:t/>
            </a:r>
          </a:p>
          <a:p>
            <a:r>
              <a:rPr lang="en-US"/>
              <a:t>16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18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9.png" Type="http://schemas.openxmlformats.org/officeDocument/2006/relationships/image"/><Relationship Id="rId4" Target="../media/image10.svg" Type="http://schemas.openxmlformats.org/officeDocument/2006/relationships/image"/><Relationship Id="rId5" Target="https://estyn.gov.wales/improvement-resources/innovative-approach-to-supporting-more-able-and-talented-pupils/" TargetMode="External" Type="http://schemas.openxmlformats.org/officeDocument/2006/relationships/hyperlink"/><Relationship Id="rId6" Target="https://www.estyn.llyw.cymru/adnoddau-gwella/dull-blaengar-o-gefnogi-disgyblion-mwy-galluog-a-dawnus/" TargetMode="External" Type="http://schemas.openxmlformats.org/officeDocument/2006/relationships/hyperlink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tes.com/news/leonardo-effect-takes-flight" TargetMode="External" Type="http://schemas.openxmlformats.org/officeDocument/2006/relationships/hyperlink"/><Relationship Id="rId3" Target="../media/image11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https://www.mantleoftheexpert.com/video/an-introduction-to-mantle-of-the-expert/" TargetMode="External" Type="http://schemas.openxmlformats.org/officeDocument/2006/relationships/hyperlink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14.png" Type="http://schemas.openxmlformats.org/officeDocument/2006/relationships/image"/><Relationship Id="rId4" Target="../media/image15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5.xml" Type="http://schemas.openxmlformats.org/officeDocument/2006/relationships/notesSlide"/><Relationship Id="rId3" Target="../media/image16.png" Type="http://schemas.openxmlformats.org/officeDocument/2006/relationships/image"/><Relationship Id="rId4" Target="../media/image17.svg" Type="http://schemas.openxmlformats.org/officeDocument/2006/relationships/image"/><Relationship Id="rId5" Target="http://www.youtube.com/watch?v=bBzSYEY9eQs" TargetMode="External" Type="http://schemas.openxmlformats.org/officeDocument/2006/relationships/hyperlink"/><Relationship Id="rId6" Target="https://www.youtube.com/watch?v=jGvOuEan6go" TargetMode="External" Type="http://schemas.openxmlformats.org/officeDocument/2006/relationships/hyperlink"/><Relationship Id="rId7" Target="../media/image18.png" Type="http://schemas.openxmlformats.org/officeDocument/2006/relationships/image"/><Relationship Id="rId8" Target="../media/image19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6.xml" Type="http://schemas.openxmlformats.org/officeDocument/2006/relationships/notesSlid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7.xml" Type="http://schemas.openxmlformats.org/officeDocument/2006/relationships/notesSlid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mantleoftheexpert.com/blog-post/the-paradox-of-mantle-of-the-expert-how-can-children-be-experts/" TargetMode="External" Type="http://schemas.openxmlformats.org/officeDocument/2006/relationships/hyperlink"/><Relationship Id="rId3" Target="../media/image21.png" Type="http://schemas.openxmlformats.org/officeDocument/2006/relationships/image"/><Relationship Id="rId4" Target="../media/image22.sv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8.xml" Type="http://schemas.openxmlformats.org/officeDocument/2006/relationships/notesSlid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713104" y="0"/>
            <a:ext cx="10287000" cy="10287000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6338" t="0" r="-6338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823625" y="6258884"/>
            <a:ext cx="8320375" cy="2730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Th</a:t>
            </a: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 Enquiring Mind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931400" y="401806"/>
            <a:ext cx="2104826" cy="918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40"/>
              </a:lnSpc>
            </a:pPr>
            <a:r>
              <a:rPr lang="en-US" sz="3785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5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66772" y="1700972"/>
            <a:ext cx="7434080" cy="4105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Dulliau Creadigol a Dylunio Cwricwlwm</a:t>
            </a:r>
          </a:p>
          <a:p>
            <a:pPr algn="ctr">
              <a:lnSpc>
                <a:spcPts val="6384"/>
              </a:lnSpc>
            </a:pPr>
          </a:p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Creative Approaches and Curriculum Design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91871" y="2389958"/>
            <a:ext cx="6131052" cy="60370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4"/>
              </a:lnSpc>
            </a:pPr>
            <a:r>
              <a:rPr lang="en-US" b="true" sz="2670" spc="1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</a:t>
            </a:r>
          </a:p>
          <a:p>
            <a:pPr algn="l">
              <a:lnSpc>
                <a:spcPts val="3204"/>
              </a:lnSpc>
            </a:pPr>
          </a:p>
          <a:p>
            <a:pPr algn="l" marL="572931" indent="-190977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Ymchwilio i’r gwahanol fathau o ddyluniad cwricwlwm sy’n berthnasol i ymholiad gwyddonol a chreadigol</a:t>
            </a:r>
          </a:p>
          <a:p>
            <a:pPr algn="l" marL="572931" indent="-190977" lvl="2">
              <a:lnSpc>
                <a:spcPts val="3204"/>
              </a:lnSpc>
            </a:pPr>
          </a:p>
          <a:p>
            <a:pPr algn="l" marL="572931" indent="-190977" lvl="2">
              <a:lnSpc>
                <a:spcPts val="3204"/>
              </a:lnSpc>
            </a:pPr>
            <a:r>
              <a:rPr lang="en-US" b="true" sz="2670" spc="1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Amcanion:</a:t>
            </a:r>
          </a:p>
          <a:p>
            <a:pPr algn="l" marL="572931" indent="-190977" lvl="2">
              <a:lnSpc>
                <a:spcPts val="3204"/>
              </a:lnSpc>
            </a:pPr>
          </a:p>
          <a:p>
            <a:pPr algn="l" marL="572931" indent="-190977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 ddatblygu ymwybyddiaeth o sut y gellir cyflwyno creadigrwydd i ddyluniad cwriwcwlwm</a:t>
            </a:r>
          </a:p>
          <a:p>
            <a:pPr algn="l" marL="572931" indent="-190977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 werthuso’r gwahaniaethau rhwng ddau ddull creadigol o ddysgu</a:t>
            </a:r>
          </a:p>
          <a:p>
            <a:pPr algn="l" marL="572931" indent="-190977" lvl="2">
              <a:lnSpc>
                <a:spcPts val="3204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25357"/>
            <a:ext cx="12087225" cy="1687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 ac Amcanion</a:t>
            </a:r>
          </a:p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 and Objectives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285165" y="2505365"/>
            <a:ext cx="6131052" cy="68407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4"/>
              </a:lnSpc>
            </a:pPr>
            <a:r>
              <a:rPr lang="en-US" b="true" sz="2670" spc="1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Aim:</a:t>
            </a:r>
          </a:p>
          <a:p>
            <a:pPr algn="l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To investigate the different types of curriculum design that relate to scientific and creative enquiry</a:t>
            </a: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</a:pPr>
            <a:r>
              <a:rPr lang="en-US" b="true" sz="2670" spc="1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Objectives:</a:t>
            </a: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To develop an awareness of how creativity can be introduced to the curriculum design</a:t>
            </a:r>
          </a:p>
          <a:p>
            <a:pPr algn="l" marL="580986" indent="-193662" lvl="2">
              <a:lnSpc>
                <a:spcPts val="3204"/>
              </a:lnSpc>
            </a:pPr>
          </a:p>
          <a:p>
            <a:pPr algn="l" marL="580986" indent="-193662" lvl="2">
              <a:lnSpc>
                <a:spcPts val="3204"/>
              </a:lnSpc>
              <a:buFont typeface="Arial"/>
              <a:buChar char="⚬"/>
            </a:pPr>
            <a:r>
              <a:rPr lang="en-US" sz="267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To evaluate the differences between two creative methods of learning </a:t>
            </a:r>
          </a:p>
          <a:p>
            <a:pPr algn="l" marL="580986" indent="-193662" lvl="2">
              <a:lnSpc>
                <a:spcPts val="3204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384915" y="835218"/>
            <a:ext cx="9557083" cy="9306207"/>
          </a:xfrm>
          <a:custGeom>
            <a:avLst/>
            <a:gdLst/>
            <a:ahLst/>
            <a:cxnLst/>
            <a:rect r="r" b="b" t="t" l="l"/>
            <a:pathLst>
              <a:path h="9306207" w="9557083">
                <a:moveTo>
                  <a:pt x="0" y="0"/>
                </a:moveTo>
                <a:lnTo>
                  <a:pt x="9557084" y="0"/>
                </a:lnTo>
                <a:lnTo>
                  <a:pt x="9557084" y="9306207"/>
                </a:lnTo>
                <a:lnTo>
                  <a:pt x="0" y="93062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33" r="0" b="-33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04802" y="680961"/>
            <a:ext cx="8249484" cy="24190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42"/>
              </a:lnSpc>
            </a:pPr>
            <a:r>
              <a:rPr lang="en-US" b="true" sz="8035" spc="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Celf neu Gwyddioniaeth?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3" y="345753"/>
            <a:ext cx="7175754" cy="9595519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0" t="-23957" r="0" b="-23958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7" y="282464"/>
            <a:ext cx="7302305" cy="9722070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5" y="345753"/>
            <a:ext cx="7175750" cy="9595514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9668" t="0" r="-9669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9" y="282464"/>
            <a:ext cx="7302301" cy="9722065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6" y="345753"/>
            <a:ext cx="7175749" cy="9595512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41205" t="0" r="-41206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50" y="282464"/>
            <a:ext cx="7302300" cy="9722064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3" y="345753"/>
            <a:ext cx="7175754" cy="9595520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2187" t="0" r="-2187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7" y="282464"/>
            <a:ext cx="7302306" cy="9722071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556123" y="345753"/>
            <a:ext cx="7175755" cy="9595520"/>
            <a:chOff x="0" y="0"/>
            <a:chExt cx="6803669" cy="90979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803644" cy="9097899"/>
            </a:xfrm>
            <a:custGeom>
              <a:avLst/>
              <a:gdLst/>
              <a:ahLst/>
              <a:cxnLst/>
              <a:rect r="r" b="b" t="t" l="l"/>
              <a:pathLst>
                <a:path h="9097899" w="6803644">
                  <a:moveTo>
                    <a:pt x="0" y="0"/>
                  </a:moveTo>
                  <a:lnTo>
                    <a:pt x="6803644" y="0"/>
                  </a:lnTo>
                  <a:lnTo>
                    <a:pt x="6803644" y="9097899"/>
                  </a:lnTo>
                  <a:lnTo>
                    <a:pt x="0" y="9097899"/>
                  </a:lnTo>
                  <a:close/>
                </a:path>
              </a:pathLst>
            </a:custGeom>
            <a:blipFill>
              <a:blip r:embed="rId3"/>
              <a:stretch>
                <a:fillRect l="-8837" t="0" r="-8837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5492847" y="282464"/>
            <a:ext cx="7302306" cy="9722072"/>
            <a:chOff x="0" y="0"/>
            <a:chExt cx="6923659" cy="9217952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23659" cy="9217914"/>
            </a:xfrm>
            <a:custGeom>
              <a:avLst/>
              <a:gdLst/>
              <a:ahLst/>
              <a:cxnLst/>
              <a:rect r="r" b="b" t="t" l="l"/>
              <a:pathLst>
                <a:path h="9217914" w="6923659">
                  <a:moveTo>
                    <a:pt x="6923659" y="9217914"/>
                  </a:moveTo>
                  <a:lnTo>
                    <a:pt x="0" y="9217914"/>
                  </a:lnTo>
                  <a:lnTo>
                    <a:pt x="0" y="0"/>
                  </a:lnTo>
                  <a:lnTo>
                    <a:pt x="6923659" y="0"/>
                  </a:lnTo>
                  <a:lnTo>
                    <a:pt x="6923659" y="9217914"/>
                  </a:lnTo>
                  <a:close/>
                  <a:moveTo>
                    <a:pt x="120015" y="9097899"/>
                  </a:moveTo>
                  <a:lnTo>
                    <a:pt x="6803644" y="9097899"/>
                  </a:lnTo>
                  <a:lnTo>
                    <a:pt x="6803644" y="120015"/>
                  </a:lnTo>
                  <a:lnTo>
                    <a:pt x="120015" y="120015"/>
                  </a:lnTo>
                  <a:lnTo>
                    <a:pt x="120015" y="9097899"/>
                  </a:lnTo>
                  <a:close/>
                </a:path>
              </a:pathLst>
            </a:custGeom>
            <a:solidFill>
              <a:srgbClr val="292929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314700" y="404368"/>
            <a:ext cx="11658600" cy="1687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Effaith Leonardo</a:t>
            </a:r>
          </a:p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Leonardo Effect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2775981" y="219523"/>
            <a:ext cx="2057400" cy="2057400"/>
          </a:xfrm>
          <a:custGeom>
            <a:avLst/>
            <a:gdLst/>
            <a:ahLst/>
            <a:cxnLst/>
            <a:rect r="r" b="b" t="t" l="l"/>
            <a:pathLst>
              <a:path h="2057400" w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290228" y="2949062"/>
            <a:ext cx="6439568" cy="7223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 teaching methodology that integrates subjects and develops pupils skills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Literature writes about the similarities between art and science, the Leonardo Effect demonstrates this at curricular level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Philosophy - to allow children to fully participate in the planning process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Emphasis on play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Teacher is a facilitator that guides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Hickey and Robinson (2013) 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19324" indent="-173108" lvl="2">
              <a:lnSpc>
                <a:spcPts val="2868"/>
              </a:lnSpc>
              <a:buFont typeface="Arial"/>
              <a:buChar char="⚬"/>
            </a:pPr>
            <a:r>
              <a:rPr lang="en-US" sz="2390" spc="1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estyn.gov.wales/improvement-resources/innovative-approach-to-supporting-more-able-and-talented-pupils/"/>
              </a:rPr>
              <a:t>Leonardo Effect - Ynystawe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704432" y="2949062"/>
            <a:ext cx="6439568" cy="7223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Methodoleg addysgu sy'n integreiddio pynciau ac yn datblygu sgiliau disgyblion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Llenyddiaeth yn ysgrifennu am y tebygrwydd rhwng celf a gwyddoniaeth, mae Effaith Leonardo yn dangos hyn ar lefel gwricwlwm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Athroniaeth - i ganiatáu i blant gymryd rhan lawn yn y broses gynllunio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Pwyslais ar chwarae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  <a:buFont typeface="Arial"/>
              <a:buChar char="⚬"/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Mae'r athro yn hwylysudd sy'n arwain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27982" indent="-175994" lvl="2">
              <a:lnSpc>
                <a:spcPts val="2868"/>
              </a:lnSpc>
            </a:pP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Hickey and Robinson (2013) </a:t>
            </a:r>
          </a:p>
          <a:p>
            <a:pPr algn="l" marL="527982" indent="-175994" lvl="2">
              <a:lnSpc>
                <a:spcPts val="2868"/>
              </a:lnSpc>
            </a:pPr>
          </a:p>
          <a:p>
            <a:pPr algn="l" marL="519410" indent="-173137" lvl="2">
              <a:lnSpc>
                <a:spcPts val="2868"/>
              </a:lnSpc>
              <a:buFont typeface="Arial"/>
              <a:buChar char="⚬"/>
            </a:pPr>
            <a:r>
              <a:rPr lang="en-US" sz="2390" spc="1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estyn.llyw.cymru/adnoddau-gwella/dull-blaengar-o-gefnogi-disgyblion-mwy-galluog-a-dawnus/"/>
              </a:rPr>
              <a:t>Effaith Leonardo – Ynystawe</a:t>
            </a:r>
            <a:r>
              <a:rPr lang="en-US" sz="23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 marL="519410" indent="-173137" lvl="2">
              <a:lnSpc>
                <a:spcPts val="2868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35146" y="1199154"/>
            <a:ext cx="6521817" cy="76897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Yn hybu dysgu annibynnol, drwy sicrhau cyfleoedd i ddisgyblion wneud cysylltiadau ar draws y cwricwlwm a thu hwnt.</a:t>
            </a:r>
          </a:p>
          <a:p>
            <a:pPr algn="l" marL="628192" indent="-209397" lvl="2">
              <a:lnSpc>
                <a:spcPts val="3465"/>
              </a:lnSpc>
            </a:pP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b="true" sz="2887" spc="1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cam</a:t>
            </a:r>
            <a:r>
              <a:rPr lang="en-US" b="true" sz="2887" spc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1. Cam ymchwilio/arsylwi thema newydd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2. Cam arbrofi/delweddu/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dychmygu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3. Cymhwyso gwybodaeth a sgiliau blaenorol i dasg newydd yn galluogi disgyblion i fynegi eu hunain mewn ffyrdd gwahanol</a:t>
            </a:r>
          </a:p>
          <a:p>
            <a:pPr algn="l" marL="628192" indent="-209397" lvl="2">
              <a:lnSpc>
                <a:spcPts val="3465"/>
              </a:lnSpc>
              <a:buFont typeface="Arial"/>
              <a:buChar char="⚬"/>
            </a:pPr>
            <a:r>
              <a:rPr lang="en-US" sz="2887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4. Gwerthusiad beirniadol o berfformiad gan ddisgyblion ac adnabyddiaeth o sgiliau newydd a ddatblygwyd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871751" y="1219990"/>
            <a:ext cx="6891658" cy="88210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Stimulates autonomous learning, critically enabling children to make connections across the learning landscape. </a:t>
            </a:r>
          </a:p>
          <a:p>
            <a:pPr algn="l" marL="692329" indent="-230776" lvl="2">
              <a:lnSpc>
                <a:spcPts val="3882"/>
              </a:lnSpc>
            </a:pP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b="true" sz="3234" spc="3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stages</a:t>
            </a:r>
            <a:r>
              <a:rPr lang="en-US" b="true" sz="3234" spc="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1. Research/observation of new topic stage 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2. Experimentation stage to experiment, visualise, imagine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3. Applying previous knowledge and skills to new task allowing pupils to express themselves in different ways</a:t>
            </a:r>
          </a:p>
          <a:p>
            <a:pPr algn="l" marL="692329" indent="-230776" lvl="2">
              <a:lnSpc>
                <a:spcPts val="3882"/>
              </a:lnSpc>
              <a:buFont typeface="Arial"/>
              <a:buChar char="⚬"/>
            </a:pPr>
            <a:r>
              <a:rPr lang="en-US" sz="3234" spc="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4. Critical evaluation of performance by pupils and identification of new skills developed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804165" y="189175"/>
            <a:ext cx="15574944" cy="972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702"/>
              </a:lnSpc>
            </a:pPr>
            <a:r>
              <a:rPr lang="en-US" b="true" sz="6418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Effaith Leonardo/The Leonardo Effect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Astudiaeth Rhagarweiniol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Preliminary Study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8978725" y="2307905"/>
            <a:ext cx="6547582" cy="82376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Methodology first tested in Belfast during 2004-2005 (titled – Flights of Imagination: Synchronised Integration of Art and Science in the Primary School)   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Subsequently piloted in Britain in 2006-2007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pilot involved 1100 pupils from 18 primary schools and 179 pupils from one secondary school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Very positive outcomes demonstrated regarding pupil progress with one headteacher suggesting progress in 1 week equivalent to previous progress over a term.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(Hickey and Robinson 2013)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414588" y="2152461"/>
            <a:ext cx="6547582" cy="82376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Methodoleg wedi ei brofi gyntaf ym Melfast yn ystod  2004-2005 (Flights of Imagination: Synchronised Integration of Art and Science in the Primary School)   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Wedi peilota wedyn ym Mhrydain rhwng 2006-2007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Y peilot wedi cynnwys 1100 disbybl o 18 ysgol gynradd a 179 disgybl o un ysgol uwchradd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Deilliannau positif iawn wedi eu harddangos am gynnydd disgyblion gyda un pennaeth yn awgrymu cynnydd mewn wythnos cystal a chynnydd dros tymor yn flaenorol.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  <a:buFont typeface="Arial"/>
              <a:buChar char="⚬"/>
            </a:pPr>
            <a:r>
              <a:rPr lang="en-US" sz="2529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   (Hickey and Robinson 2013)</a:t>
            </a:r>
          </a:p>
          <a:p>
            <a:pPr algn="l" marL="550398" indent="-183466" lvl="2">
              <a:lnSpc>
                <a:spcPts val="3036"/>
              </a:lnSpc>
            </a:pPr>
          </a:p>
          <a:p>
            <a:pPr algn="l" marL="550398" indent="-183466" lvl="2">
              <a:lnSpc>
                <a:spcPts val="3036"/>
              </a:lnSpc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933171" y="5147545"/>
            <a:ext cx="11346775" cy="2821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51754" indent="-317251" lvl="2">
              <a:lnSpc>
                <a:spcPts val="5562"/>
              </a:lnSpc>
              <a:buFont typeface="Arial"/>
              <a:buChar char="⚬"/>
            </a:pPr>
            <a:r>
              <a:rPr lang="en-US" sz="4634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tes.com/news/leonardo-effect-takes-flight"/>
              </a:rPr>
              <a:t>The Leonardo Effect Takes Flight (Hepburn, 2008)</a:t>
            </a:r>
          </a:p>
          <a:p>
            <a:pPr algn="l" marL="951754" indent="-317251" lvl="2">
              <a:lnSpc>
                <a:spcPts val="5562"/>
              </a:lnSpc>
            </a:pPr>
          </a:p>
          <a:p>
            <a:pPr algn="l" marL="951754" indent="-317251" lvl="2">
              <a:lnSpc>
                <a:spcPts val="5562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285090" y="741341"/>
            <a:ext cx="13837605" cy="43147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768"/>
              </a:lnSpc>
            </a:pPr>
            <a:r>
              <a:rPr lang="en-US" b="true" sz="4807" i="true" spc="4">
                <a:solidFill>
                  <a:srgbClr val="FFFFFF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Darllenwch a thrafodwch y buddiannau a’r heriau o’r dull yma. Byddwch yn barod i roi adborth.</a:t>
            </a:r>
          </a:p>
          <a:p>
            <a:pPr algn="l">
              <a:lnSpc>
                <a:spcPts val="5768"/>
              </a:lnSpc>
            </a:pPr>
            <a:r>
              <a:rPr lang="en-US" b="true" sz="4807" spc="4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Read and discuss the benefits and challenges of this approach. Prepare to provide feedback.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9925884" y="6192552"/>
            <a:ext cx="4972383" cy="2715185"/>
            <a:chOff x="0" y="0"/>
            <a:chExt cx="4118191" cy="2248751"/>
          </a:xfrm>
        </p:grpSpPr>
        <p:sp>
          <p:nvSpPr>
            <p:cNvPr name="Freeform 5" id="5" descr="Times Educational Supplement’s Support Team of the year ..."/>
            <p:cNvSpPr/>
            <p:nvPr/>
          </p:nvSpPr>
          <p:spPr>
            <a:xfrm flipH="false" flipV="false" rot="0">
              <a:off x="0" y="0"/>
              <a:ext cx="4118229" cy="2248789"/>
            </a:xfrm>
            <a:custGeom>
              <a:avLst/>
              <a:gdLst/>
              <a:ahLst/>
              <a:cxnLst/>
              <a:rect r="r" b="b" t="t" l="l"/>
              <a:pathLst>
                <a:path h="2248789" w="4118229">
                  <a:moveTo>
                    <a:pt x="0" y="0"/>
                  </a:moveTo>
                  <a:lnTo>
                    <a:pt x="4118229" y="0"/>
                  </a:lnTo>
                  <a:lnTo>
                    <a:pt x="4118229" y="2248789"/>
                  </a:lnTo>
                  <a:lnTo>
                    <a:pt x="0" y="22487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1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9702127" y="9140100"/>
            <a:ext cx="6630182" cy="4658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09"/>
              </a:lnSpc>
            </a:pPr>
            <a:r>
              <a:rPr lang="en-US" sz="3090" spc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Times Education Supplement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380601" y="2299680"/>
            <a:ext cx="5807012" cy="7300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 dramatic enquiry based approach to teaching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Invented and developed by Professor Dorothy Heathcote in 1980’s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Main concept: pupils do all their curriculum work as imagined ‘experts’ 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Relates to ‘real world’ thinking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Mantell yr Arbenigwr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Mantle of the Expert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439939" y="2507496"/>
            <a:ext cx="5807012" cy="6563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Dull dramatig sy'n seiliedig ar addysgu drwy ymholiad</a:t>
            </a:r>
          </a:p>
          <a:p>
            <a:pPr algn="l" marL="662955" indent="-220985" lvl="2">
              <a:lnSpc>
                <a:spcPts val="3765"/>
              </a:lnSpc>
            </a:pPr>
          </a:p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Dyfeisiwyd a datblygwyd gan yr Athro Dorothy Heathcote yn yr 1980au</a:t>
            </a:r>
          </a:p>
          <a:p>
            <a:pPr algn="l" marL="662955" indent="-220985" lvl="2">
              <a:lnSpc>
                <a:spcPts val="3765"/>
              </a:lnSpc>
            </a:pPr>
          </a:p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Prif gysyniad: disgyblion yn gwneud eu holl waith cwricwlwm fel 'arbenigwyr' dychmygol </a:t>
            </a:r>
          </a:p>
          <a:p>
            <a:pPr algn="l" marL="662955" indent="-220985" lvl="2">
              <a:lnSpc>
                <a:spcPts val="3765"/>
              </a:lnSpc>
            </a:pPr>
          </a:p>
          <a:p>
            <a:pPr algn="l" marL="662955" indent="-220985" lvl="2">
              <a:lnSpc>
                <a:spcPts val="3765"/>
              </a:lnSpc>
              <a:buFont typeface="Arial"/>
              <a:buChar char="⚬"/>
            </a:pPr>
            <a:r>
              <a:rPr lang="en-US" sz="313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Yn ymwneud â meddwl 'byd go iawn'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982533" y="2305987"/>
            <a:ext cx="6322934" cy="4742200"/>
          </a:xfrm>
          <a:custGeom>
            <a:avLst/>
            <a:gdLst/>
            <a:ahLst/>
            <a:cxnLst/>
            <a:rect r="r" b="b" t="t" l="l"/>
            <a:pathLst>
              <a:path h="4742200" w="6322934">
                <a:moveTo>
                  <a:pt x="0" y="0"/>
                </a:moveTo>
                <a:lnTo>
                  <a:pt x="6322934" y="0"/>
                </a:lnTo>
                <a:lnTo>
                  <a:pt x="6322934" y="4742201"/>
                </a:lnTo>
                <a:lnTo>
                  <a:pt x="0" y="47422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81" r="0" b="-81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425883" y="7999098"/>
            <a:ext cx="13436234" cy="1420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</a:p>
          <a:p>
            <a:pPr algn="ctr">
              <a:lnSpc>
                <a:spcPts val="5599"/>
              </a:lnSpc>
            </a:pPr>
            <a:r>
              <a:rPr lang="en-US" sz="4665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mantleoftheexpert.com/video/an-introduction-to-mantle-of-the-expert/"/>
              </a:rPr>
              <a:t>Beth yw / What is Mantle of the Expert?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561793" y="844793"/>
            <a:ext cx="9171712" cy="1090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503"/>
              </a:lnSpc>
            </a:pPr>
            <a:r>
              <a:rPr lang="en-US" b="true" sz="7087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Gwyliwch / Watch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014145" y="2824384"/>
            <a:ext cx="4155251" cy="4155251"/>
          </a:xfrm>
          <a:custGeom>
            <a:avLst/>
            <a:gdLst/>
            <a:ahLst/>
            <a:cxnLst/>
            <a:rect r="r" b="b" t="t" l="l"/>
            <a:pathLst>
              <a:path h="4155251" w="4155251">
                <a:moveTo>
                  <a:pt x="0" y="0"/>
                </a:moveTo>
                <a:lnTo>
                  <a:pt x="4155251" y="0"/>
                </a:lnTo>
                <a:lnTo>
                  <a:pt x="4155251" y="4155252"/>
                </a:lnTo>
                <a:lnTo>
                  <a:pt x="0" y="41552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717746" y="4542172"/>
            <a:ext cx="2748049" cy="784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99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Enquiry Learning 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7174361" y="5103115"/>
            <a:ext cx="4155251" cy="4155251"/>
          </a:xfrm>
          <a:custGeom>
            <a:avLst/>
            <a:gdLst/>
            <a:ahLst/>
            <a:cxnLst/>
            <a:rect r="r" b="b" t="t" l="l"/>
            <a:pathLst>
              <a:path h="4155251" w="4155251">
                <a:moveTo>
                  <a:pt x="0" y="0"/>
                </a:moveTo>
                <a:lnTo>
                  <a:pt x="4155251" y="0"/>
                </a:lnTo>
                <a:lnTo>
                  <a:pt x="4155251" y="4155252"/>
                </a:lnTo>
                <a:lnTo>
                  <a:pt x="0" y="41552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7877962" y="6820903"/>
            <a:ext cx="2748049" cy="784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99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Expert Framing 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9118617" y="2824384"/>
            <a:ext cx="4155251" cy="4155251"/>
          </a:xfrm>
          <a:custGeom>
            <a:avLst/>
            <a:gdLst/>
            <a:ahLst/>
            <a:cxnLst/>
            <a:rect r="r" b="b" t="t" l="l"/>
            <a:pathLst>
              <a:path h="4155251" w="4155251">
                <a:moveTo>
                  <a:pt x="0" y="0"/>
                </a:moveTo>
                <a:lnTo>
                  <a:pt x="4155252" y="0"/>
                </a:lnTo>
                <a:lnTo>
                  <a:pt x="4155252" y="4155252"/>
                </a:lnTo>
                <a:lnTo>
                  <a:pt x="0" y="41552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9822205" y="4542172"/>
            <a:ext cx="2748049" cy="7844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99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Drama for Learning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Strwythur Addysgegol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Pedagogical Structure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6156082" y="3339041"/>
            <a:ext cx="2119095" cy="826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i="true" spc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Dysgu drwy Ymholiad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368555" y="3331888"/>
            <a:ext cx="2443122" cy="826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i="true" spc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Drama ar gyfer Dysgu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532339" y="7983568"/>
            <a:ext cx="2227095" cy="826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i="true" spc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Fframio’r Arbenigwr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706343" y="2487713"/>
            <a:ext cx="5266957" cy="6563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Used as an approach to the whole curriculum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 encounters many aspects of school curriculum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Focus on ‘enterprise’ 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Pupil at centre of learning</a:t>
            </a:r>
          </a:p>
          <a:p>
            <a:pPr algn="l" marL="646123" indent="-215374" lvl="2">
              <a:lnSpc>
                <a:spcPts val="3711"/>
              </a:lnSpc>
            </a:pPr>
          </a:p>
          <a:p>
            <a:pPr algn="l" marL="646123" indent="-215374" lvl="2">
              <a:lnSpc>
                <a:spcPts val="3711"/>
              </a:lnSpc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(Prendiville and Toye 2013)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48276"/>
            <a:ext cx="12087225" cy="16513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prif gysyniadau</a:t>
            </a:r>
          </a:p>
          <a:p>
            <a:pPr algn="ctr">
              <a:lnSpc>
                <a:spcPts val="6641"/>
              </a:lnSpc>
            </a:pPr>
            <a:r>
              <a:rPr lang="en-US" b="true" sz="553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main concepts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314700" y="2487713"/>
            <a:ext cx="5603334" cy="7500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Defnyddir fel dull o ymdrin â'r cwricwlwm cyfan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Mae’n cwrdd ȃ sawl agwedd o gwricwlwm ysgolion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Ffocws ar 'fenter' 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  <a:buFont typeface="Arial"/>
              <a:buChar char="⚬"/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Disgybl yng nghanol y dysgu</a:t>
            </a: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</a:pPr>
          </a:p>
          <a:p>
            <a:pPr algn="l" marL="653280" indent="-217760" lvl="2">
              <a:lnSpc>
                <a:spcPts val="3711"/>
              </a:lnSpc>
            </a:pPr>
            <a:r>
              <a:rPr lang="en-US" sz="3092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(Prendiville and Toye 2013) 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61921" y="2480667"/>
            <a:ext cx="4711379" cy="67776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Increases levels of engagement – children are in charge of controlling their own learning path.  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Improves key skills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Enhances pupil attainment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(McGuinn 2014)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803231"/>
            <a:ext cx="12087225" cy="928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78"/>
              </a:lnSpc>
            </a:pPr>
            <a:r>
              <a:rPr lang="en-US" b="true" sz="6149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Mewn Ymarfer / In Practice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314700" y="2480667"/>
            <a:ext cx="5590984" cy="67776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Yn cynyddu lefelau ymgysylltu – plant yn gyfrifol am reoli eu llwybr dysgu eu hunain.  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Gwella medrau allweddol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  <a:buFont typeface="Arial"/>
              <a:buChar char="⚬"/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Gwella cyrhaeddiad disgyblion</a:t>
            </a: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</a:pPr>
          </a:p>
          <a:p>
            <a:pPr algn="l" marL="718977" indent="-239659" lvl="2">
              <a:lnSpc>
                <a:spcPts val="4130"/>
              </a:lnSpc>
            </a:pPr>
            <a:r>
              <a:rPr lang="en-US" sz="3441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(McGuinn 2014)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642545" y="7106337"/>
            <a:ext cx="3464228" cy="2169471"/>
          </a:xfrm>
          <a:custGeom>
            <a:avLst/>
            <a:gdLst/>
            <a:ahLst/>
            <a:cxnLst/>
            <a:rect r="r" b="b" t="t" l="l"/>
            <a:pathLst>
              <a:path h="2169471" w="3464228">
                <a:moveTo>
                  <a:pt x="0" y="0"/>
                </a:moveTo>
                <a:lnTo>
                  <a:pt x="3464227" y="0"/>
                </a:lnTo>
                <a:lnTo>
                  <a:pt x="3464227" y="2169471"/>
                </a:lnTo>
                <a:lnTo>
                  <a:pt x="0" y="21694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55" t="0" r="-56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864039" y="2459758"/>
            <a:ext cx="13337861" cy="4520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  <a:r>
              <a:rPr lang="en-US" sz="4298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5" tooltip="http://www.youtube.com/watch?v=bBzSYEY9eQs"/>
              </a:rPr>
              <a:t>http://www.youtube.com/watch?v=bBzSYEY9eQs</a:t>
            </a:r>
          </a:p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</a:p>
          <a:p>
            <a:pPr algn="ctr">
              <a:lnSpc>
                <a:spcPts val="5157"/>
              </a:lnSpc>
            </a:pPr>
            <a:r>
              <a:rPr lang="en-US" sz="4298" spc="3" u="sng">
                <a:solidFill>
                  <a:srgbClr val="0000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youtube.com/watch?v=jGvOuEan6go"/>
              </a:rPr>
              <a:t>https://www.youtube.com/watch?v=jGvOuEan6go</a:t>
            </a:r>
          </a:p>
          <a:p>
            <a:pPr algn="ctr">
              <a:lnSpc>
                <a:spcPts val="5157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2618857" y="836474"/>
            <a:ext cx="13828224" cy="9500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98"/>
              </a:lnSpc>
            </a:pPr>
            <a:r>
              <a:rPr lang="en-US" b="true" sz="6330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ffatri esgidiau/The shoe factory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8244089" y="7058712"/>
            <a:ext cx="3464228" cy="2169471"/>
            <a:chOff x="0" y="0"/>
            <a:chExt cx="2871064" cy="179800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871089" cy="1798066"/>
            </a:xfrm>
            <a:custGeom>
              <a:avLst/>
              <a:gdLst/>
              <a:ahLst/>
              <a:cxnLst/>
              <a:rect r="r" b="b" t="t" l="l"/>
              <a:pathLst>
                <a:path h="1798066" w="2871089">
                  <a:moveTo>
                    <a:pt x="0" y="0"/>
                  </a:moveTo>
                  <a:lnTo>
                    <a:pt x="2871089" y="0"/>
                  </a:lnTo>
                  <a:lnTo>
                    <a:pt x="2871089" y="1798066"/>
                  </a:lnTo>
                  <a:lnTo>
                    <a:pt x="0" y="17980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-66" r="0" b="-63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3181228" y="7058712"/>
            <a:ext cx="3464228" cy="2169471"/>
            <a:chOff x="0" y="0"/>
            <a:chExt cx="2871064" cy="179800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71089" cy="1798066"/>
            </a:xfrm>
            <a:custGeom>
              <a:avLst/>
              <a:gdLst/>
              <a:ahLst/>
              <a:cxnLst/>
              <a:rect r="r" b="b" t="t" l="l"/>
              <a:pathLst>
                <a:path h="1798066" w="2871089">
                  <a:moveTo>
                    <a:pt x="0" y="0"/>
                  </a:moveTo>
                  <a:lnTo>
                    <a:pt x="2871089" y="0"/>
                  </a:lnTo>
                  <a:lnTo>
                    <a:pt x="2871089" y="1798066"/>
                  </a:lnTo>
                  <a:lnTo>
                    <a:pt x="0" y="17980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-66" r="0" b="-63"/>
              </a:stretch>
            </a:blipFill>
          </p:spPr>
        </p:sp>
      </p:grp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144000" y="2386905"/>
            <a:ext cx="5829300" cy="6871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Pre-planning: ideas are gathered to ensure that core elements of Mantle of the Expert are in place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Mapping: plan an overall sense of where the Mantle might go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Micro planning: drama conventions, questions and strategies are selected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24" indent="-203141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Storying: helps participants to follow the flow of the unfolding adventure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314700" y="695392"/>
            <a:ext cx="11658600" cy="928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78"/>
              </a:lnSpc>
            </a:pPr>
            <a:r>
              <a:rPr lang="en-US" b="true" sz="6149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4 Cam / The Four Stages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100387" y="2386905"/>
            <a:ext cx="5468009" cy="6871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Cyn-gynllunio: casglu syniadau i sicrhau bod elfennau craidd Mantell yr Arbenigwr yn eu lle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Mapio: cynllunio trosolwg o ble allai’r Fantell fynd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10" indent="-203137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Meicro gynllunio: confensiynau drama, cwestiynau a strategaethau yn cael eu dewis</a:t>
            </a:r>
          </a:p>
          <a:p>
            <a:pPr algn="l" marL="609410" indent="-203137" lvl="2">
              <a:lnSpc>
                <a:spcPts val="3418"/>
              </a:lnSpc>
            </a:pPr>
          </a:p>
          <a:p>
            <a:pPr algn="l" marL="609424" indent="-203141" lvl="2">
              <a:lnSpc>
                <a:spcPts val="3418"/>
              </a:lnSpc>
              <a:buFont typeface="Arial"/>
              <a:buChar char="⚬"/>
            </a:pPr>
            <a:r>
              <a:rPr lang="en-US" sz="2849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Storia: helpu cyfranogwyr i ddilyn llwybr yr antur sy’n datblygu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69810" y="2661068"/>
            <a:ext cx="16348397" cy="7427209"/>
            <a:chOff x="0" y="0"/>
            <a:chExt cx="14201635" cy="6451918"/>
          </a:xfrm>
        </p:grpSpPr>
        <p:sp>
          <p:nvSpPr>
            <p:cNvPr name="Freeform 3" id="3" descr="https://mantleoftheexpert.co.nz/wp-content/uploads/2020/11/Mantle-planning-process.png"/>
            <p:cNvSpPr/>
            <p:nvPr/>
          </p:nvSpPr>
          <p:spPr>
            <a:xfrm flipH="false" flipV="false" rot="0">
              <a:off x="0" y="0"/>
              <a:ext cx="14201648" cy="6451854"/>
            </a:xfrm>
            <a:custGeom>
              <a:avLst/>
              <a:gdLst/>
              <a:ahLst/>
              <a:cxnLst/>
              <a:rect r="r" b="b" t="t" l="l"/>
              <a:pathLst>
                <a:path h="6451854" w="14201648">
                  <a:moveTo>
                    <a:pt x="0" y="0"/>
                  </a:moveTo>
                  <a:lnTo>
                    <a:pt x="14201648" y="0"/>
                  </a:lnTo>
                  <a:lnTo>
                    <a:pt x="14201648" y="6451854"/>
                  </a:lnTo>
                  <a:lnTo>
                    <a:pt x="0" y="64518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40" r="0" b="-41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658679" y="184845"/>
            <a:ext cx="14970645" cy="18420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65"/>
              </a:lnSpc>
            </a:pPr>
            <a:r>
              <a:rPr lang="en-US" b="true" sz="6138" spc="4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Yr elfennau craidd  </a:t>
            </a:r>
          </a:p>
          <a:p>
            <a:pPr algn="ctr">
              <a:lnSpc>
                <a:spcPts val="7365"/>
              </a:lnSpc>
            </a:pPr>
            <a:r>
              <a:rPr lang="en-US" b="true" sz="6138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core elements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382316" y="3096816"/>
            <a:ext cx="5590984" cy="61614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58"/>
              </a:lnSpc>
            </a:pPr>
            <a:r>
              <a:rPr lang="en-US" sz="404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In groups:</a:t>
            </a:r>
          </a:p>
          <a:p>
            <a:pPr algn="l">
              <a:lnSpc>
                <a:spcPts val="4858"/>
              </a:lnSpc>
            </a:pPr>
          </a:p>
          <a:p>
            <a:pPr algn="l" marL="831363" indent="-277121" lvl="2">
              <a:lnSpc>
                <a:spcPts val="4858"/>
              </a:lnSpc>
              <a:buFont typeface="Arial"/>
              <a:buChar char="⚬"/>
            </a:pPr>
            <a:r>
              <a:rPr lang="en-US" sz="404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Discuss the similarities and differences of the two approaches to learning</a:t>
            </a:r>
          </a:p>
          <a:p>
            <a:pPr algn="l" marL="831363" indent="-277121" lvl="2">
              <a:lnSpc>
                <a:spcPts val="4858"/>
              </a:lnSpc>
            </a:pPr>
          </a:p>
          <a:p>
            <a:pPr algn="l" marL="831277" indent="-277092" lvl="2">
              <a:lnSpc>
                <a:spcPts val="4858"/>
              </a:lnSpc>
              <a:buFont typeface="Arial"/>
              <a:buChar char="⚬"/>
            </a:pPr>
            <a:r>
              <a:rPr lang="en-US" sz="4048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Feedback to rest of the class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100388" y="425357"/>
            <a:ext cx="12087225" cy="1687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Tebygolrwydd a Gwahaniaethau</a:t>
            </a:r>
          </a:p>
          <a:p>
            <a:pPr algn="ctr">
              <a:lnSpc>
                <a:spcPts val="6748"/>
              </a:lnSpc>
            </a:pPr>
            <a:r>
              <a:rPr lang="en-US" b="true" sz="5623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Similarities and Differences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314700" y="3070027"/>
            <a:ext cx="5590984" cy="61882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94"/>
              </a:lnSpc>
            </a:pPr>
            <a:r>
              <a:rPr lang="en-US" sz="3744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Mewn grwpiau:</a:t>
            </a:r>
          </a:p>
          <a:p>
            <a:pPr algn="l">
              <a:lnSpc>
                <a:spcPts val="4494"/>
              </a:lnSpc>
            </a:pPr>
          </a:p>
          <a:p>
            <a:pPr algn="l" marL="775170" indent="-258390" lvl="2">
              <a:lnSpc>
                <a:spcPts val="4494"/>
              </a:lnSpc>
              <a:buFont typeface="Arial"/>
              <a:buChar char="⚬"/>
            </a:pPr>
            <a:r>
              <a:rPr lang="en-US" sz="3744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Trafodwch y tebygolrwydd a’r gwahaniaethau rhwng y ddau ddull o ddysgu</a:t>
            </a:r>
          </a:p>
          <a:p>
            <a:pPr algn="l" marL="775170" indent="-258390" lvl="2">
              <a:lnSpc>
                <a:spcPts val="4494"/>
              </a:lnSpc>
            </a:pPr>
          </a:p>
          <a:p>
            <a:pPr algn="l" marL="775104" indent="-258368" lvl="2">
              <a:lnSpc>
                <a:spcPts val="4494"/>
              </a:lnSpc>
              <a:buFont typeface="Arial"/>
              <a:buChar char="⚬"/>
            </a:pPr>
            <a:r>
              <a:rPr lang="en-US" sz="3744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Paratowch i roi adborth i weddill y dosbarth 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2436638" y="2871427"/>
          <a:ext cx="13398284" cy="5157928"/>
        </p:xfrm>
        <a:graphic>
          <a:graphicData uri="http://schemas.openxmlformats.org/drawingml/2006/table">
            <a:tbl>
              <a:tblPr/>
              <a:tblGrid>
                <a:gridCol w="6699142"/>
                <a:gridCol w="6699142"/>
              </a:tblGrid>
              <a:tr h="895467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3728"/>
                        </a:lnSpc>
                        <a:defRPr/>
                      </a:pPr>
                      <a:r>
                        <a:rPr lang="en-US" b="true" sz="3106" spc="1">
                          <a:solidFill>
                            <a:srgbClr val="FFFFFF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Tebygrwydd / Similarities </a:t>
                      </a: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8637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3728"/>
                        </a:lnSpc>
                        <a:defRPr/>
                      </a:pPr>
                      <a:r>
                        <a:rPr lang="en-US" b="true" sz="3106" spc="1">
                          <a:solidFill>
                            <a:srgbClr val="FFFFFF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Gwahaniaethau / Differences</a:t>
                      </a: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8637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</a:tr>
              <a:tr h="755241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</a:tr>
              <a:tr h="701444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57" marR="147957" marT="147957" marB="147957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</a:tr>
            </a:tbl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2190044" y="425357"/>
            <a:ext cx="13907911" cy="19419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65"/>
              </a:lnSpc>
            </a:pPr>
            <a:r>
              <a:rPr lang="en-US" b="true" sz="6470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Tebygrwydd a Gwahaniaethau</a:t>
            </a:r>
          </a:p>
          <a:p>
            <a:pPr algn="ctr">
              <a:lnSpc>
                <a:spcPts val="7765"/>
              </a:lnSpc>
            </a:pPr>
            <a:r>
              <a:rPr lang="en-US" b="true" sz="6470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Similarities and Differences 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436519" y="3069030"/>
            <a:ext cx="13949379" cy="3564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59442" indent="-319814" lvl="2">
              <a:lnSpc>
                <a:spcPts val="5607"/>
              </a:lnSpc>
              <a:buFont typeface="Arial"/>
              <a:buChar char="⚬"/>
            </a:pPr>
            <a:r>
              <a:rPr lang="en-US" sz="4672" spc="3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mantleoftheexpert.com/blog-post/the-paradox-of-mantle-of-the-expert-how-can-children-be-experts/"/>
              </a:rPr>
              <a:t>The Paradox of Mantle of the Expert</a:t>
            </a:r>
          </a:p>
          <a:p>
            <a:pPr algn="l" marL="959442" indent="-319814" lvl="2">
              <a:lnSpc>
                <a:spcPts val="5607"/>
              </a:lnSpc>
            </a:pPr>
          </a:p>
          <a:p>
            <a:pPr algn="l" marL="959442" indent="-319814" lvl="2">
              <a:lnSpc>
                <a:spcPts val="5607"/>
              </a:lnSpc>
              <a:buFont typeface="Arial"/>
              <a:buChar char="⚬"/>
            </a:pPr>
            <a:r>
              <a:rPr lang="en-US" sz="4672" i="true" spc="3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Sut gall blant fod yn arbenigwyr?</a:t>
            </a:r>
          </a:p>
          <a:p>
            <a:pPr algn="l" marL="959442" indent="-319814" lvl="2">
              <a:lnSpc>
                <a:spcPts val="5607"/>
              </a:lnSpc>
            </a:pPr>
          </a:p>
          <a:p>
            <a:pPr algn="l" marL="959442" indent="-319814" lvl="2">
              <a:lnSpc>
                <a:spcPts val="5607"/>
              </a:lnSpc>
              <a:buFont typeface="Arial"/>
              <a:buChar char="⚬"/>
            </a:pPr>
            <a:r>
              <a:rPr lang="en-US" sz="4672" spc="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How can children be experts?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824039" y="395930"/>
            <a:ext cx="14639923" cy="964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88"/>
              </a:lnSpc>
            </a:pPr>
            <a:r>
              <a:rPr lang="en-US" b="true" sz="6489" spc="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Darllen Pellach/Further Reading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1744915" y="6703662"/>
            <a:ext cx="3807204" cy="2864925"/>
          </a:xfrm>
          <a:custGeom>
            <a:avLst/>
            <a:gdLst/>
            <a:ahLst/>
            <a:cxnLst/>
            <a:rect r="r" b="b" t="t" l="l"/>
            <a:pathLst>
              <a:path h="2864925" w="3807204">
                <a:moveTo>
                  <a:pt x="0" y="0"/>
                </a:moveTo>
                <a:lnTo>
                  <a:pt x="3807204" y="0"/>
                </a:lnTo>
                <a:lnTo>
                  <a:pt x="3807204" y="2864925"/>
                </a:lnTo>
                <a:lnTo>
                  <a:pt x="0" y="28649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35" r="0" b="-35"/>
            </a:stretch>
          </a:blipFill>
        </p:spPr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44074" y="1789883"/>
            <a:ext cx="12799853" cy="78296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  <a:buFont typeface="Arial"/>
              <a:buChar char="⚬"/>
            </a:pPr>
            <a:r>
              <a:rPr lang="en-US" sz="4287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Hickey, I. and Robinson, D. </a:t>
            </a:r>
            <a:r>
              <a:rPr lang="en-US" sz="4287" i="true" spc="2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The Leonardo Effect, </a:t>
            </a:r>
            <a:r>
              <a:rPr lang="en-US" sz="4287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Oxon:Routledge</a:t>
            </a:r>
          </a:p>
          <a:p>
            <a:pPr algn="l" marL="880378" indent="-293459" lvl="2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  <a:buFont typeface="Arial"/>
              <a:buChar char="⚬"/>
            </a:pPr>
            <a:r>
              <a:rPr lang="en-US" sz="4287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McGuinn, N. (2014) </a:t>
            </a:r>
            <a:r>
              <a:rPr lang="en-US" sz="4287" i="true" spc="2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The English Drama Teacher’s Book, </a:t>
            </a:r>
            <a:r>
              <a:rPr lang="en-US" sz="4287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Oxon:Routledge</a:t>
            </a:r>
          </a:p>
          <a:p>
            <a:pPr algn="l" marL="880378" indent="-293459" lvl="2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  <a:buFont typeface="Arial"/>
              <a:buChar char="⚬"/>
            </a:pPr>
            <a:r>
              <a:rPr lang="en-US" sz="4287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Prendiville, F. and Toye, N. (2000) </a:t>
            </a:r>
            <a:r>
              <a:rPr lang="en-US" sz="4287" i="true" spc="2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Drama and Traditional Story for the Early Years. </a:t>
            </a:r>
            <a:r>
              <a:rPr lang="en-US" sz="4287" spc="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Oxon: Routledge</a:t>
            </a:r>
          </a:p>
          <a:p>
            <a:pPr algn="l" marL="880378" indent="-293459" lvl="2">
              <a:lnSpc>
                <a:spcPts val="5145"/>
              </a:lnSpc>
            </a:pPr>
          </a:p>
          <a:p>
            <a:pPr algn="l" marL="880378" indent="-293459" lvl="2">
              <a:lnSpc>
                <a:spcPts val="5145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744074" y="610791"/>
            <a:ext cx="12799853" cy="8794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33"/>
              </a:lnSpc>
            </a:pPr>
            <a:r>
              <a:rPr lang="en-US" b="true" sz="5859" spc="5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Rhestr Gyfeirnodi/Reference List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DAHAKCYeJCg</dc:identifier>
  <dcterms:modified xsi:type="dcterms:W3CDTF">2011-08-01T06:04:30Z</dcterms:modified>
  <cp:revision>1</cp:revision>
  <dc:title>DU YMY W2 Sesiwn 5</dc:title>
</cp:coreProperties>
</file>