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notesMasterIdLst>
    <p:notesMasterId r:id="rId10"/>
  </p:notesMasterIdLst>
  <p:sldIdLst>
    <p:sldId id="256" r:id="rId2"/>
    <p:sldId id="259" r:id="rId3"/>
    <p:sldId id="260" r:id="rId4"/>
    <p:sldId id="261" r:id="rId5"/>
    <p:sldId id="262" r:id="rId6"/>
    <p:sldId id="264" r:id="rId7"/>
    <p:sldId id="263" r:id="rId8"/>
    <p:sldId id="26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90"/>
    <p:restoredTop sz="78092"/>
  </p:normalViewPr>
  <p:slideViewPr>
    <p:cSldViewPr snapToGrid="0">
      <p:cViewPr varScale="1">
        <p:scale>
          <a:sx n="87" d="100"/>
          <a:sy n="87" d="100"/>
        </p:scale>
        <p:origin x="160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569EFE-2A1D-4BF1-A71B-2097FFAB653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2B2206D-B767-4699-A098-F84513366E3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Significance of Microsoft Excel in practical applications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0A0508-6AF0-4ABF-9DE2-4223AA295ED6}" type="parTrans" cxnId="{9D22B432-EF47-45B0-8205-2D7A392DD8A1}">
      <dgm:prSet/>
      <dgm:spPr/>
      <dgm:t>
        <a:bodyPr/>
        <a:lstStyle/>
        <a:p>
          <a:endParaRPr lang="en-US"/>
        </a:p>
      </dgm:t>
    </dgm:pt>
    <dgm:pt modelId="{5844E845-AC15-44D3-B0C4-FA428ABB967D}" type="sibTrans" cxnId="{9D22B432-EF47-45B0-8205-2D7A392DD8A1}">
      <dgm:prSet/>
      <dgm:spPr/>
      <dgm:t>
        <a:bodyPr/>
        <a:lstStyle/>
        <a:p>
          <a:endParaRPr lang="en-US"/>
        </a:p>
      </dgm:t>
    </dgm:pt>
    <dgm:pt modelId="{5682FE7D-8F70-4424-BAA2-DBD2D46FC644}">
      <dgm:prSet/>
      <dgm:spPr/>
      <dgm:t>
        <a:bodyPr/>
        <a:lstStyle/>
        <a:p>
          <a:r>
            <a:rPr lang="en-GB"/>
            <a:t>Excel employs: data manipulation, calculations, charts </a:t>
          </a:r>
          <a:endParaRPr lang="en-US"/>
        </a:p>
      </dgm:t>
    </dgm:pt>
    <dgm:pt modelId="{00BB926C-959B-4F90-92CE-FF623D03689F}" type="parTrans" cxnId="{6AB12D42-838C-4786-93EE-EDA248E4740A}">
      <dgm:prSet/>
      <dgm:spPr/>
      <dgm:t>
        <a:bodyPr/>
        <a:lstStyle/>
        <a:p>
          <a:endParaRPr lang="en-US"/>
        </a:p>
      </dgm:t>
    </dgm:pt>
    <dgm:pt modelId="{152A2866-CF7B-479C-A013-79EB1227BB63}" type="sibTrans" cxnId="{6AB12D42-838C-4786-93EE-EDA248E4740A}">
      <dgm:prSet/>
      <dgm:spPr/>
      <dgm:t>
        <a:bodyPr/>
        <a:lstStyle/>
        <a:p>
          <a:endParaRPr lang="en-US"/>
        </a:p>
      </dgm:t>
    </dgm:pt>
    <dgm:pt modelId="{B277BBD0-E062-428D-95A5-81037780BBEB}">
      <dgm:prSet/>
      <dgm:spPr/>
      <dgm:t>
        <a:bodyPr/>
        <a:lstStyle/>
        <a:p>
          <a:r>
            <a:rPr lang="en-GB"/>
            <a:t>Created a spreadsheet of family income and expenditures </a:t>
          </a:r>
          <a:endParaRPr lang="en-US"/>
        </a:p>
      </dgm:t>
    </dgm:pt>
    <dgm:pt modelId="{78E5FCFF-774D-4A30-BB69-80BADDDB5E96}" type="parTrans" cxnId="{8B74D712-450D-40FB-8378-B9667FC3D602}">
      <dgm:prSet/>
      <dgm:spPr/>
      <dgm:t>
        <a:bodyPr/>
        <a:lstStyle/>
        <a:p>
          <a:endParaRPr lang="en-US"/>
        </a:p>
      </dgm:t>
    </dgm:pt>
    <dgm:pt modelId="{A40AADC3-4DAD-40A3-A158-7FF05866F280}" type="sibTrans" cxnId="{8B74D712-450D-40FB-8378-B9667FC3D602}">
      <dgm:prSet/>
      <dgm:spPr/>
      <dgm:t>
        <a:bodyPr/>
        <a:lstStyle/>
        <a:p>
          <a:endParaRPr lang="en-US"/>
        </a:p>
      </dgm:t>
    </dgm:pt>
    <dgm:pt modelId="{9CD7AA74-8B71-4634-87E7-04450424B920}">
      <dgm:prSet/>
      <dgm:spPr/>
      <dgm:t>
        <a:bodyPr/>
        <a:lstStyle/>
        <a:p>
          <a:r>
            <a:rPr lang="en-GB"/>
            <a:t>Categories include rent, utilities, food, transportation, entertainment, and miscellaneous expenses, as well as salary and side jobs. </a:t>
          </a:r>
          <a:endParaRPr lang="en-US"/>
        </a:p>
      </dgm:t>
    </dgm:pt>
    <dgm:pt modelId="{4FF6DB7D-51C0-45A9-8039-28DEE4CB7C1F}" type="parTrans" cxnId="{545B6134-409A-400D-8AF8-FAFF484C4F1D}">
      <dgm:prSet/>
      <dgm:spPr/>
      <dgm:t>
        <a:bodyPr/>
        <a:lstStyle/>
        <a:p>
          <a:endParaRPr lang="en-US"/>
        </a:p>
      </dgm:t>
    </dgm:pt>
    <dgm:pt modelId="{ADC25D40-CD74-4163-8852-0BD56F228DFB}" type="sibTrans" cxnId="{545B6134-409A-400D-8AF8-FAFF484C4F1D}">
      <dgm:prSet/>
      <dgm:spPr/>
      <dgm:t>
        <a:bodyPr/>
        <a:lstStyle/>
        <a:p>
          <a:endParaRPr lang="en-US"/>
        </a:p>
      </dgm:t>
    </dgm:pt>
    <dgm:pt modelId="{5DDDFEAD-2802-4525-8612-E77240F582F1}">
      <dgm:prSet/>
      <dgm:spPr/>
      <dgm:t>
        <a:bodyPr/>
        <a:lstStyle/>
        <a:p>
          <a:r>
            <a:rPr lang="en-GB"/>
            <a:t>Used formulas: Total Income, Total Expenses, Remaining Balance </a:t>
          </a:r>
          <a:endParaRPr lang="en-US"/>
        </a:p>
      </dgm:t>
    </dgm:pt>
    <dgm:pt modelId="{8FDA1B9E-E6EB-42F9-912D-D4EC99CE557A}" type="parTrans" cxnId="{4D284AE4-30C4-4B3B-936C-B430E6A3FB20}">
      <dgm:prSet/>
      <dgm:spPr/>
      <dgm:t>
        <a:bodyPr/>
        <a:lstStyle/>
        <a:p>
          <a:endParaRPr lang="en-US"/>
        </a:p>
      </dgm:t>
    </dgm:pt>
    <dgm:pt modelId="{711B7139-36B0-4B9C-8E30-64E1FB099420}" type="sibTrans" cxnId="{4D284AE4-30C4-4B3B-936C-B430E6A3FB20}">
      <dgm:prSet/>
      <dgm:spPr/>
      <dgm:t>
        <a:bodyPr/>
        <a:lstStyle/>
        <a:p>
          <a:endParaRPr lang="en-US"/>
        </a:p>
      </dgm:t>
    </dgm:pt>
    <dgm:pt modelId="{403D40AB-BDF0-4EF0-9C97-4FC7F28D681C}">
      <dgm:prSet/>
      <dgm:spPr/>
      <dgm:t>
        <a:bodyPr/>
        <a:lstStyle/>
        <a:p>
          <a:r>
            <a:rPr lang="en-GB"/>
            <a:t>Made a bar graph to represent costs </a:t>
          </a:r>
          <a:endParaRPr lang="en-US"/>
        </a:p>
      </dgm:t>
    </dgm:pt>
    <dgm:pt modelId="{C0794862-4AA2-4779-A197-E92AC79F0886}" type="parTrans" cxnId="{9C02A175-F59B-4232-B328-9E9A24E31C7F}">
      <dgm:prSet/>
      <dgm:spPr/>
      <dgm:t>
        <a:bodyPr/>
        <a:lstStyle/>
        <a:p>
          <a:endParaRPr lang="en-US"/>
        </a:p>
      </dgm:t>
    </dgm:pt>
    <dgm:pt modelId="{09A1BE4F-3A68-4758-A38C-DC3E04237705}" type="sibTrans" cxnId="{9C02A175-F59B-4232-B328-9E9A24E31C7F}">
      <dgm:prSet/>
      <dgm:spPr/>
      <dgm:t>
        <a:bodyPr/>
        <a:lstStyle/>
        <a:p>
          <a:endParaRPr lang="en-US"/>
        </a:p>
      </dgm:t>
    </dgm:pt>
    <dgm:pt modelId="{07239FAF-CF17-4DE4-9C40-E229EC5FEC06}">
      <dgm:prSet/>
      <dgm:spPr/>
      <dgm:t>
        <a:bodyPr/>
        <a:lstStyle/>
        <a:p>
          <a:r>
            <a:rPr lang="en-GB"/>
            <a:t>Acquired useful Excel abilities for both professional and personal applications </a:t>
          </a:r>
          <a:endParaRPr lang="en-US"/>
        </a:p>
      </dgm:t>
    </dgm:pt>
    <dgm:pt modelId="{B7A00A3F-7FB8-48E5-B941-3FC7DAB9AFAF}" type="parTrans" cxnId="{915BE8E7-3AA2-459A-9128-8FDE52611016}">
      <dgm:prSet/>
      <dgm:spPr/>
      <dgm:t>
        <a:bodyPr/>
        <a:lstStyle/>
        <a:p>
          <a:endParaRPr lang="en-US"/>
        </a:p>
      </dgm:t>
    </dgm:pt>
    <dgm:pt modelId="{F66BD77E-3890-4AA3-B4C7-3E3380A6A385}" type="sibTrans" cxnId="{915BE8E7-3AA2-459A-9128-8FDE52611016}">
      <dgm:prSet/>
      <dgm:spPr/>
      <dgm:t>
        <a:bodyPr/>
        <a:lstStyle/>
        <a:p>
          <a:endParaRPr lang="en-US"/>
        </a:p>
      </dgm:t>
    </dgm:pt>
    <dgm:pt modelId="{DF4211A6-05CA-4B72-A60F-E12F493E163D}" type="pres">
      <dgm:prSet presAssocID="{8A569EFE-2A1D-4BF1-A71B-2097FFAB6534}" presName="root" presStyleCnt="0">
        <dgm:presLayoutVars>
          <dgm:dir/>
          <dgm:resizeHandles val="exact"/>
        </dgm:presLayoutVars>
      </dgm:prSet>
      <dgm:spPr/>
    </dgm:pt>
    <dgm:pt modelId="{9F6420BA-C236-4D62-AE78-E5D4C81D9F46}" type="pres">
      <dgm:prSet presAssocID="{12B2206D-B767-4699-A098-F84513366E31}" presName="compNode" presStyleCnt="0"/>
      <dgm:spPr/>
    </dgm:pt>
    <dgm:pt modelId="{1D0E97C3-77BB-4CEA-B372-F0D9CA63E8C5}" type="pres">
      <dgm:prSet presAssocID="{12B2206D-B767-4699-A098-F84513366E3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FAD57F97-8FCD-4712-B767-6C51F3484623}" type="pres">
      <dgm:prSet presAssocID="{12B2206D-B767-4699-A098-F84513366E31}" presName="spaceRect" presStyleCnt="0"/>
      <dgm:spPr/>
    </dgm:pt>
    <dgm:pt modelId="{9A5C7721-A454-48DC-B8A5-E0149804B494}" type="pres">
      <dgm:prSet presAssocID="{12B2206D-B767-4699-A098-F84513366E31}" presName="textRect" presStyleLbl="revTx" presStyleIdx="0" presStyleCnt="7">
        <dgm:presLayoutVars>
          <dgm:chMax val="1"/>
          <dgm:chPref val="1"/>
        </dgm:presLayoutVars>
      </dgm:prSet>
      <dgm:spPr/>
    </dgm:pt>
    <dgm:pt modelId="{0CF095DE-EA82-4D7D-B35D-2000682BC047}" type="pres">
      <dgm:prSet presAssocID="{5844E845-AC15-44D3-B0C4-FA428ABB967D}" presName="sibTrans" presStyleCnt="0"/>
      <dgm:spPr/>
    </dgm:pt>
    <dgm:pt modelId="{1A4B9BFB-994F-45E2-AB80-53E9292D25DB}" type="pres">
      <dgm:prSet presAssocID="{5682FE7D-8F70-4424-BAA2-DBD2D46FC644}" presName="compNode" presStyleCnt="0"/>
      <dgm:spPr/>
    </dgm:pt>
    <dgm:pt modelId="{980458D3-AD4F-4465-8921-2CE423A4199C}" type="pres">
      <dgm:prSet presAssocID="{5682FE7D-8F70-4424-BAA2-DBD2D46FC644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652F9FB-DF22-4135-B68E-D89F7E414504}" type="pres">
      <dgm:prSet presAssocID="{5682FE7D-8F70-4424-BAA2-DBD2D46FC644}" presName="spaceRect" presStyleCnt="0"/>
      <dgm:spPr/>
    </dgm:pt>
    <dgm:pt modelId="{5AABD7CB-A565-4B8F-B75F-2276E1A1900D}" type="pres">
      <dgm:prSet presAssocID="{5682FE7D-8F70-4424-BAA2-DBD2D46FC644}" presName="textRect" presStyleLbl="revTx" presStyleIdx="1" presStyleCnt="7">
        <dgm:presLayoutVars>
          <dgm:chMax val="1"/>
          <dgm:chPref val="1"/>
        </dgm:presLayoutVars>
      </dgm:prSet>
      <dgm:spPr/>
    </dgm:pt>
    <dgm:pt modelId="{D989CD10-27EC-46D1-9D61-440CB0A5630B}" type="pres">
      <dgm:prSet presAssocID="{152A2866-CF7B-479C-A013-79EB1227BB63}" presName="sibTrans" presStyleCnt="0"/>
      <dgm:spPr/>
    </dgm:pt>
    <dgm:pt modelId="{BBA89730-BF6F-4567-9107-766999D26435}" type="pres">
      <dgm:prSet presAssocID="{B277BBD0-E062-428D-95A5-81037780BBEB}" presName="compNode" presStyleCnt="0"/>
      <dgm:spPr/>
    </dgm:pt>
    <dgm:pt modelId="{C909681B-F3C0-4EE2-93CE-C714C22078E7}" type="pres">
      <dgm:prSet presAssocID="{B277BBD0-E062-428D-95A5-81037780BBE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A52CB22-824C-4171-BF4F-24E216C89877}" type="pres">
      <dgm:prSet presAssocID="{B277BBD0-E062-428D-95A5-81037780BBEB}" presName="spaceRect" presStyleCnt="0"/>
      <dgm:spPr/>
    </dgm:pt>
    <dgm:pt modelId="{D9BD1E64-9053-45E3-AE33-BD4046BBCED2}" type="pres">
      <dgm:prSet presAssocID="{B277BBD0-E062-428D-95A5-81037780BBEB}" presName="textRect" presStyleLbl="revTx" presStyleIdx="2" presStyleCnt="7">
        <dgm:presLayoutVars>
          <dgm:chMax val="1"/>
          <dgm:chPref val="1"/>
        </dgm:presLayoutVars>
      </dgm:prSet>
      <dgm:spPr/>
    </dgm:pt>
    <dgm:pt modelId="{006AFA00-6F4D-4483-B809-ACDFD6839E61}" type="pres">
      <dgm:prSet presAssocID="{A40AADC3-4DAD-40A3-A158-7FF05866F280}" presName="sibTrans" presStyleCnt="0"/>
      <dgm:spPr/>
    </dgm:pt>
    <dgm:pt modelId="{0B5A6EFC-27F9-4505-8B85-6124A111F207}" type="pres">
      <dgm:prSet presAssocID="{9CD7AA74-8B71-4634-87E7-04450424B920}" presName="compNode" presStyleCnt="0"/>
      <dgm:spPr/>
    </dgm:pt>
    <dgm:pt modelId="{085259F3-60EB-4AF1-9326-0A35F279AE65}" type="pres">
      <dgm:prSet presAssocID="{9CD7AA74-8B71-4634-87E7-04450424B920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DF84ABEB-050C-48AF-B93E-25CDD243C60F}" type="pres">
      <dgm:prSet presAssocID="{9CD7AA74-8B71-4634-87E7-04450424B920}" presName="spaceRect" presStyleCnt="0"/>
      <dgm:spPr/>
    </dgm:pt>
    <dgm:pt modelId="{FFCE3220-33E1-473D-8645-7541D77EA1D0}" type="pres">
      <dgm:prSet presAssocID="{9CD7AA74-8B71-4634-87E7-04450424B920}" presName="textRect" presStyleLbl="revTx" presStyleIdx="3" presStyleCnt="7">
        <dgm:presLayoutVars>
          <dgm:chMax val="1"/>
          <dgm:chPref val="1"/>
        </dgm:presLayoutVars>
      </dgm:prSet>
      <dgm:spPr/>
    </dgm:pt>
    <dgm:pt modelId="{0295DBA8-EAE3-4F35-B362-B226329C98C7}" type="pres">
      <dgm:prSet presAssocID="{ADC25D40-CD74-4163-8852-0BD56F228DFB}" presName="sibTrans" presStyleCnt="0"/>
      <dgm:spPr/>
    </dgm:pt>
    <dgm:pt modelId="{944F7F58-A430-4736-B8C6-28653EBF7C10}" type="pres">
      <dgm:prSet presAssocID="{5DDDFEAD-2802-4525-8612-E77240F582F1}" presName="compNode" presStyleCnt="0"/>
      <dgm:spPr/>
    </dgm:pt>
    <dgm:pt modelId="{550B6E79-D021-4779-9133-7198C3D36CFD}" type="pres">
      <dgm:prSet presAssocID="{5DDDFEAD-2802-4525-8612-E77240F582F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83028324-004C-4026-8235-56BF55790E00}" type="pres">
      <dgm:prSet presAssocID="{5DDDFEAD-2802-4525-8612-E77240F582F1}" presName="spaceRect" presStyleCnt="0"/>
      <dgm:spPr/>
    </dgm:pt>
    <dgm:pt modelId="{0FC093BF-C2F0-42AA-B37C-7185BBBFA29B}" type="pres">
      <dgm:prSet presAssocID="{5DDDFEAD-2802-4525-8612-E77240F582F1}" presName="textRect" presStyleLbl="revTx" presStyleIdx="4" presStyleCnt="7">
        <dgm:presLayoutVars>
          <dgm:chMax val="1"/>
          <dgm:chPref val="1"/>
        </dgm:presLayoutVars>
      </dgm:prSet>
      <dgm:spPr/>
    </dgm:pt>
    <dgm:pt modelId="{333C7FC9-B2F0-4F2A-B007-C020D6BE9F47}" type="pres">
      <dgm:prSet presAssocID="{711B7139-36B0-4B9C-8E30-64E1FB099420}" presName="sibTrans" presStyleCnt="0"/>
      <dgm:spPr/>
    </dgm:pt>
    <dgm:pt modelId="{C8CD0957-5AF0-495E-9708-8AFF140BDECA}" type="pres">
      <dgm:prSet presAssocID="{403D40AB-BDF0-4EF0-9C97-4FC7F28D681C}" presName="compNode" presStyleCnt="0"/>
      <dgm:spPr/>
    </dgm:pt>
    <dgm:pt modelId="{8D353514-730C-4E25-8901-3C4035056CC1}" type="pres">
      <dgm:prSet presAssocID="{403D40AB-BDF0-4EF0-9C97-4FC7F28D681C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99BF3B22-4157-4921-88ED-627A10827378}" type="pres">
      <dgm:prSet presAssocID="{403D40AB-BDF0-4EF0-9C97-4FC7F28D681C}" presName="spaceRect" presStyleCnt="0"/>
      <dgm:spPr/>
    </dgm:pt>
    <dgm:pt modelId="{92C884B0-789A-4150-964A-5EF0713925CA}" type="pres">
      <dgm:prSet presAssocID="{403D40AB-BDF0-4EF0-9C97-4FC7F28D681C}" presName="textRect" presStyleLbl="revTx" presStyleIdx="5" presStyleCnt="7">
        <dgm:presLayoutVars>
          <dgm:chMax val="1"/>
          <dgm:chPref val="1"/>
        </dgm:presLayoutVars>
      </dgm:prSet>
      <dgm:spPr/>
    </dgm:pt>
    <dgm:pt modelId="{8F414D5D-9D2C-4C06-A93B-D2618660F366}" type="pres">
      <dgm:prSet presAssocID="{09A1BE4F-3A68-4758-A38C-DC3E04237705}" presName="sibTrans" presStyleCnt="0"/>
      <dgm:spPr/>
    </dgm:pt>
    <dgm:pt modelId="{BC6B2C60-0414-47CA-A619-97673BA6CA91}" type="pres">
      <dgm:prSet presAssocID="{07239FAF-CF17-4DE4-9C40-E229EC5FEC06}" presName="compNode" presStyleCnt="0"/>
      <dgm:spPr/>
    </dgm:pt>
    <dgm:pt modelId="{3E93E737-CEDE-49B8-B92B-315CE9CBAC0A}" type="pres">
      <dgm:prSet presAssocID="{07239FAF-CF17-4DE4-9C40-E229EC5FEC06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5FF8DED-6C47-46E7-9EB6-7E404523C4A2}" type="pres">
      <dgm:prSet presAssocID="{07239FAF-CF17-4DE4-9C40-E229EC5FEC06}" presName="spaceRect" presStyleCnt="0"/>
      <dgm:spPr/>
    </dgm:pt>
    <dgm:pt modelId="{29FBB5E7-AFA7-4E69-8199-F4B8E637DBA1}" type="pres">
      <dgm:prSet presAssocID="{07239FAF-CF17-4DE4-9C40-E229EC5FEC06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248E840E-4371-448D-8891-CD9002DE0023}" type="presOf" srcId="{B277BBD0-E062-428D-95A5-81037780BBEB}" destId="{D9BD1E64-9053-45E3-AE33-BD4046BBCED2}" srcOrd="0" destOrd="0" presId="urn:microsoft.com/office/officeart/2018/2/layout/IconLabelList"/>
    <dgm:cxn modelId="{8B74D712-450D-40FB-8378-B9667FC3D602}" srcId="{8A569EFE-2A1D-4BF1-A71B-2097FFAB6534}" destId="{B277BBD0-E062-428D-95A5-81037780BBEB}" srcOrd="2" destOrd="0" parTransId="{78E5FCFF-774D-4A30-BB69-80BADDDB5E96}" sibTransId="{A40AADC3-4DAD-40A3-A158-7FF05866F280}"/>
    <dgm:cxn modelId="{9D22B432-EF47-45B0-8205-2D7A392DD8A1}" srcId="{8A569EFE-2A1D-4BF1-A71B-2097FFAB6534}" destId="{12B2206D-B767-4699-A098-F84513366E31}" srcOrd="0" destOrd="0" parTransId="{D50A0508-6AF0-4ABF-9DE2-4223AA295ED6}" sibTransId="{5844E845-AC15-44D3-B0C4-FA428ABB967D}"/>
    <dgm:cxn modelId="{545B6134-409A-400D-8AF8-FAFF484C4F1D}" srcId="{8A569EFE-2A1D-4BF1-A71B-2097FFAB6534}" destId="{9CD7AA74-8B71-4634-87E7-04450424B920}" srcOrd="3" destOrd="0" parTransId="{4FF6DB7D-51C0-45A9-8039-28DEE4CB7C1F}" sibTransId="{ADC25D40-CD74-4163-8852-0BD56F228DFB}"/>
    <dgm:cxn modelId="{6D043D38-595B-413F-908E-A6A450E29C5F}" type="presOf" srcId="{5682FE7D-8F70-4424-BAA2-DBD2D46FC644}" destId="{5AABD7CB-A565-4B8F-B75F-2276E1A1900D}" srcOrd="0" destOrd="0" presId="urn:microsoft.com/office/officeart/2018/2/layout/IconLabelList"/>
    <dgm:cxn modelId="{DD20AB3F-05F3-4E31-BB24-E07C161B5516}" type="presOf" srcId="{12B2206D-B767-4699-A098-F84513366E31}" destId="{9A5C7721-A454-48DC-B8A5-E0149804B494}" srcOrd="0" destOrd="0" presId="urn:microsoft.com/office/officeart/2018/2/layout/IconLabelList"/>
    <dgm:cxn modelId="{6E4B7340-96D2-419E-8F9F-C78576D5C0E7}" type="presOf" srcId="{5DDDFEAD-2802-4525-8612-E77240F582F1}" destId="{0FC093BF-C2F0-42AA-B37C-7185BBBFA29B}" srcOrd="0" destOrd="0" presId="urn:microsoft.com/office/officeart/2018/2/layout/IconLabelList"/>
    <dgm:cxn modelId="{6AB12D42-838C-4786-93EE-EDA248E4740A}" srcId="{8A569EFE-2A1D-4BF1-A71B-2097FFAB6534}" destId="{5682FE7D-8F70-4424-BAA2-DBD2D46FC644}" srcOrd="1" destOrd="0" parTransId="{00BB926C-959B-4F90-92CE-FF623D03689F}" sibTransId="{152A2866-CF7B-479C-A013-79EB1227BB63}"/>
    <dgm:cxn modelId="{9C02A175-F59B-4232-B328-9E9A24E31C7F}" srcId="{8A569EFE-2A1D-4BF1-A71B-2097FFAB6534}" destId="{403D40AB-BDF0-4EF0-9C97-4FC7F28D681C}" srcOrd="5" destOrd="0" parTransId="{C0794862-4AA2-4779-A197-E92AC79F0886}" sibTransId="{09A1BE4F-3A68-4758-A38C-DC3E04237705}"/>
    <dgm:cxn modelId="{74B200AC-F8C9-4F4E-842E-2FBF45CFDA5A}" type="presOf" srcId="{9CD7AA74-8B71-4634-87E7-04450424B920}" destId="{FFCE3220-33E1-473D-8645-7541D77EA1D0}" srcOrd="0" destOrd="0" presId="urn:microsoft.com/office/officeart/2018/2/layout/IconLabelList"/>
    <dgm:cxn modelId="{BC3C13CD-A0EB-4E01-835E-6DB10181B745}" type="presOf" srcId="{07239FAF-CF17-4DE4-9C40-E229EC5FEC06}" destId="{29FBB5E7-AFA7-4E69-8199-F4B8E637DBA1}" srcOrd="0" destOrd="0" presId="urn:microsoft.com/office/officeart/2018/2/layout/IconLabelList"/>
    <dgm:cxn modelId="{C6A045E0-0F5F-4F94-9098-F445EC67A6E2}" type="presOf" srcId="{8A569EFE-2A1D-4BF1-A71B-2097FFAB6534}" destId="{DF4211A6-05CA-4B72-A60F-E12F493E163D}" srcOrd="0" destOrd="0" presId="urn:microsoft.com/office/officeart/2018/2/layout/IconLabelList"/>
    <dgm:cxn modelId="{4D284AE4-30C4-4B3B-936C-B430E6A3FB20}" srcId="{8A569EFE-2A1D-4BF1-A71B-2097FFAB6534}" destId="{5DDDFEAD-2802-4525-8612-E77240F582F1}" srcOrd="4" destOrd="0" parTransId="{8FDA1B9E-E6EB-42F9-912D-D4EC99CE557A}" sibTransId="{711B7139-36B0-4B9C-8E30-64E1FB099420}"/>
    <dgm:cxn modelId="{915BE8E7-3AA2-459A-9128-8FDE52611016}" srcId="{8A569EFE-2A1D-4BF1-A71B-2097FFAB6534}" destId="{07239FAF-CF17-4DE4-9C40-E229EC5FEC06}" srcOrd="6" destOrd="0" parTransId="{B7A00A3F-7FB8-48E5-B941-3FC7DAB9AFAF}" sibTransId="{F66BD77E-3890-4AA3-B4C7-3E3380A6A385}"/>
    <dgm:cxn modelId="{3B878AED-D08E-48EB-BEF0-40CEC9B98AEA}" type="presOf" srcId="{403D40AB-BDF0-4EF0-9C97-4FC7F28D681C}" destId="{92C884B0-789A-4150-964A-5EF0713925CA}" srcOrd="0" destOrd="0" presId="urn:microsoft.com/office/officeart/2018/2/layout/IconLabelList"/>
    <dgm:cxn modelId="{221B3DA9-DA28-4C9D-9559-A1963B0ADCDE}" type="presParOf" srcId="{DF4211A6-05CA-4B72-A60F-E12F493E163D}" destId="{9F6420BA-C236-4D62-AE78-E5D4C81D9F46}" srcOrd="0" destOrd="0" presId="urn:microsoft.com/office/officeart/2018/2/layout/IconLabelList"/>
    <dgm:cxn modelId="{3AB2FEE2-F481-45DE-912D-79643546F4AC}" type="presParOf" srcId="{9F6420BA-C236-4D62-AE78-E5D4C81D9F46}" destId="{1D0E97C3-77BB-4CEA-B372-F0D9CA63E8C5}" srcOrd="0" destOrd="0" presId="urn:microsoft.com/office/officeart/2018/2/layout/IconLabelList"/>
    <dgm:cxn modelId="{C24FAFFA-4698-4215-8661-504820F2F6D5}" type="presParOf" srcId="{9F6420BA-C236-4D62-AE78-E5D4C81D9F46}" destId="{FAD57F97-8FCD-4712-B767-6C51F3484623}" srcOrd="1" destOrd="0" presId="urn:microsoft.com/office/officeart/2018/2/layout/IconLabelList"/>
    <dgm:cxn modelId="{557EE381-7835-4F14-AF7F-5FE82007802D}" type="presParOf" srcId="{9F6420BA-C236-4D62-AE78-E5D4C81D9F46}" destId="{9A5C7721-A454-48DC-B8A5-E0149804B494}" srcOrd="2" destOrd="0" presId="urn:microsoft.com/office/officeart/2018/2/layout/IconLabelList"/>
    <dgm:cxn modelId="{13A62252-D99F-4B95-AB33-21E7A3A2DCED}" type="presParOf" srcId="{DF4211A6-05CA-4B72-A60F-E12F493E163D}" destId="{0CF095DE-EA82-4D7D-B35D-2000682BC047}" srcOrd="1" destOrd="0" presId="urn:microsoft.com/office/officeart/2018/2/layout/IconLabelList"/>
    <dgm:cxn modelId="{18FB2C78-A43C-4368-96E1-D0C99EDCABD1}" type="presParOf" srcId="{DF4211A6-05CA-4B72-A60F-E12F493E163D}" destId="{1A4B9BFB-994F-45E2-AB80-53E9292D25DB}" srcOrd="2" destOrd="0" presId="urn:microsoft.com/office/officeart/2018/2/layout/IconLabelList"/>
    <dgm:cxn modelId="{48B4BA39-20B4-47D8-B239-EBD740513122}" type="presParOf" srcId="{1A4B9BFB-994F-45E2-AB80-53E9292D25DB}" destId="{980458D3-AD4F-4465-8921-2CE423A4199C}" srcOrd="0" destOrd="0" presId="urn:microsoft.com/office/officeart/2018/2/layout/IconLabelList"/>
    <dgm:cxn modelId="{A59D7801-C1C3-43E1-8CE5-513D6B8E8561}" type="presParOf" srcId="{1A4B9BFB-994F-45E2-AB80-53E9292D25DB}" destId="{F652F9FB-DF22-4135-B68E-D89F7E414504}" srcOrd="1" destOrd="0" presId="urn:microsoft.com/office/officeart/2018/2/layout/IconLabelList"/>
    <dgm:cxn modelId="{7E4DCA4A-00C9-4389-85F7-C952BE93FDFD}" type="presParOf" srcId="{1A4B9BFB-994F-45E2-AB80-53E9292D25DB}" destId="{5AABD7CB-A565-4B8F-B75F-2276E1A1900D}" srcOrd="2" destOrd="0" presId="urn:microsoft.com/office/officeart/2018/2/layout/IconLabelList"/>
    <dgm:cxn modelId="{32025905-D86F-4AE1-8054-680F1E7E3AC5}" type="presParOf" srcId="{DF4211A6-05CA-4B72-A60F-E12F493E163D}" destId="{D989CD10-27EC-46D1-9D61-440CB0A5630B}" srcOrd="3" destOrd="0" presId="urn:microsoft.com/office/officeart/2018/2/layout/IconLabelList"/>
    <dgm:cxn modelId="{8B5ECD2E-480C-495C-B432-585A3BBBD6B4}" type="presParOf" srcId="{DF4211A6-05CA-4B72-A60F-E12F493E163D}" destId="{BBA89730-BF6F-4567-9107-766999D26435}" srcOrd="4" destOrd="0" presId="urn:microsoft.com/office/officeart/2018/2/layout/IconLabelList"/>
    <dgm:cxn modelId="{FDE0E576-D3AB-4869-988C-294052829DE9}" type="presParOf" srcId="{BBA89730-BF6F-4567-9107-766999D26435}" destId="{C909681B-F3C0-4EE2-93CE-C714C22078E7}" srcOrd="0" destOrd="0" presId="urn:microsoft.com/office/officeart/2018/2/layout/IconLabelList"/>
    <dgm:cxn modelId="{20DCDC79-1CF5-42F1-BDD6-740A67D8423E}" type="presParOf" srcId="{BBA89730-BF6F-4567-9107-766999D26435}" destId="{7A52CB22-824C-4171-BF4F-24E216C89877}" srcOrd="1" destOrd="0" presId="urn:microsoft.com/office/officeart/2018/2/layout/IconLabelList"/>
    <dgm:cxn modelId="{21E67FC9-CE31-4394-9656-2B3432943867}" type="presParOf" srcId="{BBA89730-BF6F-4567-9107-766999D26435}" destId="{D9BD1E64-9053-45E3-AE33-BD4046BBCED2}" srcOrd="2" destOrd="0" presId="urn:microsoft.com/office/officeart/2018/2/layout/IconLabelList"/>
    <dgm:cxn modelId="{76A6E214-248D-4A12-AD52-A31B9D44CF79}" type="presParOf" srcId="{DF4211A6-05CA-4B72-A60F-E12F493E163D}" destId="{006AFA00-6F4D-4483-B809-ACDFD6839E61}" srcOrd="5" destOrd="0" presId="urn:microsoft.com/office/officeart/2018/2/layout/IconLabelList"/>
    <dgm:cxn modelId="{1741A0E6-F293-4D8D-AAB2-807C20BA78F2}" type="presParOf" srcId="{DF4211A6-05CA-4B72-A60F-E12F493E163D}" destId="{0B5A6EFC-27F9-4505-8B85-6124A111F207}" srcOrd="6" destOrd="0" presId="urn:microsoft.com/office/officeart/2018/2/layout/IconLabelList"/>
    <dgm:cxn modelId="{5641FCCD-4D07-4762-B225-6E533CB908BA}" type="presParOf" srcId="{0B5A6EFC-27F9-4505-8B85-6124A111F207}" destId="{085259F3-60EB-4AF1-9326-0A35F279AE65}" srcOrd="0" destOrd="0" presId="urn:microsoft.com/office/officeart/2018/2/layout/IconLabelList"/>
    <dgm:cxn modelId="{712DCA4A-EC7F-480D-822F-63F160169074}" type="presParOf" srcId="{0B5A6EFC-27F9-4505-8B85-6124A111F207}" destId="{DF84ABEB-050C-48AF-B93E-25CDD243C60F}" srcOrd="1" destOrd="0" presId="urn:microsoft.com/office/officeart/2018/2/layout/IconLabelList"/>
    <dgm:cxn modelId="{E56BDB03-97AF-4419-A515-564762C0583A}" type="presParOf" srcId="{0B5A6EFC-27F9-4505-8B85-6124A111F207}" destId="{FFCE3220-33E1-473D-8645-7541D77EA1D0}" srcOrd="2" destOrd="0" presId="urn:microsoft.com/office/officeart/2018/2/layout/IconLabelList"/>
    <dgm:cxn modelId="{DAC21BF2-95C7-47EB-A38E-B3DBD6F98475}" type="presParOf" srcId="{DF4211A6-05CA-4B72-A60F-E12F493E163D}" destId="{0295DBA8-EAE3-4F35-B362-B226329C98C7}" srcOrd="7" destOrd="0" presId="urn:microsoft.com/office/officeart/2018/2/layout/IconLabelList"/>
    <dgm:cxn modelId="{81CE152E-C019-4ABF-88EE-2D4E6CF3FF70}" type="presParOf" srcId="{DF4211A6-05CA-4B72-A60F-E12F493E163D}" destId="{944F7F58-A430-4736-B8C6-28653EBF7C10}" srcOrd="8" destOrd="0" presId="urn:microsoft.com/office/officeart/2018/2/layout/IconLabelList"/>
    <dgm:cxn modelId="{D9E8E073-72F9-4CBC-AB21-2666660D8739}" type="presParOf" srcId="{944F7F58-A430-4736-B8C6-28653EBF7C10}" destId="{550B6E79-D021-4779-9133-7198C3D36CFD}" srcOrd="0" destOrd="0" presId="urn:microsoft.com/office/officeart/2018/2/layout/IconLabelList"/>
    <dgm:cxn modelId="{3056A210-3C73-45E2-A616-62F0576779E4}" type="presParOf" srcId="{944F7F58-A430-4736-B8C6-28653EBF7C10}" destId="{83028324-004C-4026-8235-56BF55790E00}" srcOrd="1" destOrd="0" presId="urn:microsoft.com/office/officeart/2018/2/layout/IconLabelList"/>
    <dgm:cxn modelId="{3875C340-F853-47E2-9311-E7415481B588}" type="presParOf" srcId="{944F7F58-A430-4736-B8C6-28653EBF7C10}" destId="{0FC093BF-C2F0-42AA-B37C-7185BBBFA29B}" srcOrd="2" destOrd="0" presId="urn:microsoft.com/office/officeart/2018/2/layout/IconLabelList"/>
    <dgm:cxn modelId="{684BABE5-FE3E-4731-A6B2-82CED80BDFB0}" type="presParOf" srcId="{DF4211A6-05CA-4B72-A60F-E12F493E163D}" destId="{333C7FC9-B2F0-4F2A-B007-C020D6BE9F47}" srcOrd="9" destOrd="0" presId="urn:microsoft.com/office/officeart/2018/2/layout/IconLabelList"/>
    <dgm:cxn modelId="{9AAEF060-203C-4CE8-B027-BB2E8D6995F9}" type="presParOf" srcId="{DF4211A6-05CA-4B72-A60F-E12F493E163D}" destId="{C8CD0957-5AF0-495E-9708-8AFF140BDECA}" srcOrd="10" destOrd="0" presId="urn:microsoft.com/office/officeart/2018/2/layout/IconLabelList"/>
    <dgm:cxn modelId="{502052A5-8601-486E-9847-B6F03FFBAA90}" type="presParOf" srcId="{C8CD0957-5AF0-495E-9708-8AFF140BDECA}" destId="{8D353514-730C-4E25-8901-3C4035056CC1}" srcOrd="0" destOrd="0" presId="urn:microsoft.com/office/officeart/2018/2/layout/IconLabelList"/>
    <dgm:cxn modelId="{31E8AC84-4406-46D8-B624-B2B6CB6B8C62}" type="presParOf" srcId="{C8CD0957-5AF0-495E-9708-8AFF140BDECA}" destId="{99BF3B22-4157-4921-88ED-627A10827378}" srcOrd="1" destOrd="0" presId="urn:microsoft.com/office/officeart/2018/2/layout/IconLabelList"/>
    <dgm:cxn modelId="{6D720DBA-9D8C-48CD-96F6-26C554EF34DE}" type="presParOf" srcId="{C8CD0957-5AF0-495E-9708-8AFF140BDECA}" destId="{92C884B0-789A-4150-964A-5EF0713925CA}" srcOrd="2" destOrd="0" presId="urn:microsoft.com/office/officeart/2018/2/layout/IconLabelList"/>
    <dgm:cxn modelId="{9CE97B06-B18A-4786-BDCF-CDA693765D55}" type="presParOf" srcId="{DF4211A6-05CA-4B72-A60F-E12F493E163D}" destId="{8F414D5D-9D2C-4C06-A93B-D2618660F366}" srcOrd="11" destOrd="0" presId="urn:microsoft.com/office/officeart/2018/2/layout/IconLabelList"/>
    <dgm:cxn modelId="{0C8789D6-1C03-448D-AB26-75BC6F5E13B6}" type="presParOf" srcId="{DF4211A6-05CA-4B72-A60F-E12F493E163D}" destId="{BC6B2C60-0414-47CA-A619-97673BA6CA91}" srcOrd="12" destOrd="0" presId="urn:microsoft.com/office/officeart/2018/2/layout/IconLabelList"/>
    <dgm:cxn modelId="{2595408D-9F38-484D-908D-2BAC8D3FB836}" type="presParOf" srcId="{BC6B2C60-0414-47CA-A619-97673BA6CA91}" destId="{3E93E737-CEDE-49B8-B92B-315CE9CBAC0A}" srcOrd="0" destOrd="0" presId="urn:microsoft.com/office/officeart/2018/2/layout/IconLabelList"/>
    <dgm:cxn modelId="{FFF23A58-EACC-4EFF-AC39-300A6B10D95F}" type="presParOf" srcId="{BC6B2C60-0414-47CA-A619-97673BA6CA91}" destId="{85FF8DED-6C47-46E7-9EB6-7E404523C4A2}" srcOrd="1" destOrd="0" presId="urn:microsoft.com/office/officeart/2018/2/layout/IconLabelList"/>
    <dgm:cxn modelId="{4283AFAC-5749-429B-B3EE-106FD889D5D4}" type="presParOf" srcId="{BC6B2C60-0414-47CA-A619-97673BA6CA91}" destId="{29FBB5E7-AFA7-4E69-8199-F4B8E637DBA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0E97C3-77BB-4CEA-B372-F0D9CA63E8C5}">
      <dsp:nvSpPr>
        <dsp:cNvPr id="0" name=""/>
        <dsp:cNvSpPr/>
      </dsp:nvSpPr>
      <dsp:spPr>
        <a:xfrm>
          <a:off x="375047" y="1368435"/>
          <a:ext cx="610664" cy="6106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5C7721-A454-48DC-B8A5-E0149804B494}">
      <dsp:nvSpPr>
        <dsp:cNvPr id="0" name=""/>
        <dsp:cNvSpPr/>
      </dsp:nvSpPr>
      <dsp:spPr>
        <a:xfrm>
          <a:off x="1863" y="2230668"/>
          <a:ext cx="1357031" cy="593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Significance of Microsoft Excel in practical applications 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63" y="2230668"/>
        <a:ext cx="1357031" cy="593701"/>
      </dsp:txXfrm>
    </dsp:sp>
    <dsp:sp modelId="{980458D3-AD4F-4465-8921-2CE423A4199C}">
      <dsp:nvSpPr>
        <dsp:cNvPr id="0" name=""/>
        <dsp:cNvSpPr/>
      </dsp:nvSpPr>
      <dsp:spPr>
        <a:xfrm>
          <a:off x="1969559" y="1368435"/>
          <a:ext cx="610664" cy="6106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ABD7CB-A565-4B8F-B75F-2276E1A1900D}">
      <dsp:nvSpPr>
        <dsp:cNvPr id="0" name=""/>
        <dsp:cNvSpPr/>
      </dsp:nvSpPr>
      <dsp:spPr>
        <a:xfrm>
          <a:off x="1596375" y="2230668"/>
          <a:ext cx="1357031" cy="593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Excel employs: data manipulation, calculations, charts </a:t>
          </a:r>
          <a:endParaRPr lang="en-US" sz="1100" kern="1200"/>
        </a:p>
      </dsp:txBody>
      <dsp:txXfrm>
        <a:off x="1596375" y="2230668"/>
        <a:ext cx="1357031" cy="593701"/>
      </dsp:txXfrm>
    </dsp:sp>
    <dsp:sp modelId="{C909681B-F3C0-4EE2-93CE-C714C22078E7}">
      <dsp:nvSpPr>
        <dsp:cNvPr id="0" name=""/>
        <dsp:cNvSpPr/>
      </dsp:nvSpPr>
      <dsp:spPr>
        <a:xfrm>
          <a:off x="3564070" y="1368435"/>
          <a:ext cx="610664" cy="6106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BD1E64-9053-45E3-AE33-BD4046BBCED2}">
      <dsp:nvSpPr>
        <dsp:cNvPr id="0" name=""/>
        <dsp:cNvSpPr/>
      </dsp:nvSpPr>
      <dsp:spPr>
        <a:xfrm>
          <a:off x="3190887" y="2230668"/>
          <a:ext cx="1357031" cy="593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Created a spreadsheet of family income and expenditures </a:t>
          </a:r>
          <a:endParaRPr lang="en-US" sz="1100" kern="1200"/>
        </a:p>
      </dsp:txBody>
      <dsp:txXfrm>
        <a:off x="3190887" y="2230668"/>
        <a:ext cx="1357031" cy="593701"/>
      </dsp:txXfrm>
    </dsp:sp>
    <dsp:sp modelId="{085259F3-60EB-4AF1-9326-0A35F279AE65}">
      <dsp:nvSpPr>
        <dsp:cNvPr id="0" name=""/>
        <dsp:cNvSpPr/>
      </dsp:nvSpPr>
      <dsp:spPr>
        <a:xfrm>
          <a:off x="5158582" y="1368435"/>
          <a:ext cx="610664" cy="61066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CE3220-33E1-473D-8645-7541D77EA1D0}">
      <dsp:nvSpPr>
        <dsp:cNvPr id="0" name=""/>
        <dsp:cNvSpPr/>
      </dsp:nvSpPr>
      <dsp:spPr>
        <a:xfrm>
          <a:off x="4785398" y="2230668"/>
          <a:ext cx="1357031" cy="593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Categories include rent, utilities, food, transportation, entertainment, and miscellaneous expenses, as well as salary and side jobs. </a:t>
          </a:r>
          <a:endParaRPr lang="en-US" sz="1100" kern="1200"/>
        </a:p>
      </dsp:txBody>
      <dsp:txXfrm>
        <a:off x="4785398" y="2230668"/>
        <a:ext cx="1357031" cy="593701"/>
      </dsp:txXfrm>
    </dsp:sp>
    <dsp:sp modelId="{550B6E79-D021-4779-9133-7198C3D36CFD}">
      <dsp:nvSpPr>
        <dsp:cNvPr id="0" name=""/>
        <dsp:cNvSpPr/>
      </dsp:nvSpPr>
      <dsp:spPr>
        <a:xfrm>
          <a:off x="6753094" y="1368435"/>
          <a:ext cx="610664" cy="61066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C093BF-C2F0-42AA-B37C-7185BBBFA29B}">
      <dsp:nvSpPr>
        <dsp:cNvPr id="0" name=""/>
        <dsp:cNvSpPr/>
      </dsp:nvSpPr>
      <dsp:spPr>
        <a:xfrm>
          <a:off x="6379910" y="2230668"/>
          <a:ext cx="1357031" cy="593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Used formulas: Total Income, Total Expenses, Remaining Balance </a:t>
          </a:r>
          <a:endParaRPr lang="en-US" sz="1100" kern="1200"/>
        </a:p>
      </dsp:txBody>
      <dsp:txXfrm>
        <a:off x="6379910" y="2230668"/>
        <a:ext cx="1357031" cy="593701"/>
      </dsp:txXfrm>
    </dsp:sp>
    <dsp:sp modelId="{8D353514-730C-4E25-8901-3C4035056CC1}">
      <dsp:nvSpPr>
        <dsp:cNvPr id="0" name=""/>
        <dsp:cNvSpPr/>
      </dsp:nvSpPr>
      <dsp:spPr>
        <a:xfrm>
          <a:off x="8347605" y="1368435"/>
          <a:ext cx="610664" cy="61066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C884B0-789A-4150-964A-5EF0713925CA}">
      <dsp:nvSpPr>
        <dsp:cNvPr id="0" name=""/>
        <dsp:cNvSpPr/>
      </dsp:nvSpPr>
      <dsp:spPr>
        <a:xfrm>
          <a:off x="7974422" y="2230668"/>
          <a:ext cx="1357031" cy="593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Made a bar graph to represent costs </a:t>
          </a:r>
          <a:endParaRPr lang="en-US" sz="1100" kern="1200"/>
        </a:p>
      </dsp:txBody>
      <dsp:txXfrm>
        <a:off x="7974422" y="2230668"/>
        <a:ext cx="1357031" cy="593701"/>
      </dsp:txXfrm>
    </dsp:sp>
    <dsp:sp modelId="{3E93E737-CEDE-49B8-B92B-315CE9CBAC0A}">
      <dsp:nvSpPr>
        <dsp:cNvPr id="0" name=""/>
        <dsp:cNvSpPr/>
      </dsp:nvSpPr>
      <dsp:spPr>
        <a:xfrm>
          <a:off x="9942117" y="1368435"/>
          <a:ext cx="610664" cy="61066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BB5E7-AFA7-4E69-8199-F4B8E637DBA1}">
      <dsp:nvSpPr>
        <dsp:cNvPr id="0" name=""/>
        <dsp:cNvSpPr/>
      </dsp:nvSpPr>
      <dsp:spPr>
        <a:xfrm>
          <a:off x="9568934" y="2230668"/>
          <a:ext cx="1357031" cy="593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Acquired useful Excel abilities for both professional and personal applications </a:t>
          </a:r>
          <a:endParaRPr lang="en-US" sz="1100" kern="1200"/>
        </a:p>
      </dsp:txBody>
      <dsp:txXfrm>
        <a:off x="9568934" y="2230668"/>
        <a:ext cx="1357031" cy="5937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21D37D-2E51-F04B-9C0D-566401882BC2}" type="datetimeFigureOut">
              <a:rPr lang="en-US" smtClean="0"/>
              <a:t>3/16/26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8758EC-5AD3-3947-9EBA-059FD7B386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900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Hi, my name is Edna, and this presentation summarises what I've learned about digital skills throughout this course.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have gained a greater knowledge of how digital technologies assist learning, communication, and data analysis throughout the module.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will discuss in this presentation the essential abilities I learned, such as finishing the Jisc Digital Capability self-assessment, enhancing my proficiency with Microsoft Excel, and taking classes via LinkedIn Learning.  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will also discuss how these talents connect to the work I have finished in my portfolio, and how I intend to utilise them in my education and in my future profession.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8758EC-5AD3-3947-9EBA-059FD7B386A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2563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learned in this course that digital literacy is necessary for both education and the workplace.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Students are now expected to employ digital technologies for research, communication, and presentations in the majority of their academic assignments.  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discovered one of the most helpful things using the Jisc Digital Capability Tool, which allows me to assess my own digital skills.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gave me a better sense of my existing talents and the areas where I need to develop.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also increased my proficiency in essential software programs like Microsoft Outlook for communication and Microsoft PowerPoint for data presentation.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Additionally, I finished a number of courses on LinkedIn Learning that increased my proficiency in using digital technologies such as Excel.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8758EC-5AD3-3947-9EBA-059FD7B386A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0010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Finishing the Jisc Digital Capability self-assessment for Task 1, evaluated my digital capabilities in a variety of domains.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the findings, one of my strengths is digital communication. I am at ease communicating with others via digital platforms such as email and online collaboration tools.  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capacity to generate papers and presentations using essential productivity apps such as Microsoft Word and Microsoft PowerPoint was another of my assets.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assessment also revealed potential areas for development, though. Using Microsoft Excel to evaluate data, especially using formulas and graphs, was one of my flaws.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developed a SMART action plan that included completing online training and practising these skills frequently in order to address it.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8758EC-5AD3-3947-9EBA-059FD7B386A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4248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3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task was all about learning about the significance of Microsoft Excel and its applications in the real world.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 Excel, users can manipulate data, do computations, and make charts. It's commonly used in a variety of sectors for activities like data analysis, financial planning, and budgeting.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developed a spreadsheet of household income and expenses as part of this assignment. The categories in this spreadsheet covered expenses like rent, utilities, food, and salary. </a:t>
            </a:r>
          </a:p>
          <a:p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used Excel formulas to automatically figure out the remaining balance, total income, and total expenditures. To illustrate how money is distributed among various categories, I also made a graph.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gained valuable Excel abilities from this exercise that are helpful for managing my money in both my academic and personal life.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8758EC-5AD3-3947-9EBA-059FD7B386A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4803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Finally, this module has taught me how crucial digital skills are to supporting academic achievement and future career prospects.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have enhanced my digital literacy by finishing the Jisc Digital Capability assessment, increasing my proficiency in Microsoft Excel, and finishing LinkedIn Learning classes.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experimenting with new digital resources and practising frequently, I will keep improving my abilities.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appreciate you taking the time to listen.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8758EC-5AD3-3947-9EBA-059FD7B386A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780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8758EC-5AD3-3947-9EBA-059FD7B386A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265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1BDBC-FF1A-8044-AF0C-86ED545F9AF8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92727-3F68-0E46-ADA0-E7E261ECA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074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1BDBC-FF1A-8044-AF0C-86ED545F9AF8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92727-3F68-0E46-ADA0-E7E261ECA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690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1BDBC-FF1A-8044-AF0C-86ED545F9AF8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92727-3F68-0E46-ADA0-E7E261ECA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040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1BDBC-FF1A-8044-AF0C-86ED545F9AF8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92727-3F68-0E46-ADA0-E7E261ECA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039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1BDBC-FF1A-8044-AF0C-86ED545F9AF8}" type="datetimeFigureOut">
              <a:rPr lang="en-US" smtClean="0"/>
              <a:t>3/16/26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92727-3F68-0E46-ADA0-E7E261ECA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424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1BDBC-FF1A-8044-AF0C-86ED545F9AF8}" type="datetimeFigureOut">
              <a:rPr lang="en-US" smtClean="0"/>
              <a:t>3/16/26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92727-3F68-0E46-ADA0-E7E261ECA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778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1BDBC-FF1A-8044-AF0C-86ED545F9AF8}" type="datetimeFigureOut">
              <a:rPr lang="en-US" smtClean="0"/>
              <a:t>3/16/26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92727-3F68-0E46-ADA0-E7E261ECA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46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1BDBC-FF1A-8044-AF0C-86ED545F9AF8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92727-3F68-0E46-ADA0-E7E261ECA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966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1BDBC-FF1A-8044-AF0C-86ED545F9AF8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92727-3F68-0E46-ADA0-E7E261ECA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51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1BDBC-FF1A-8044-AF0C-86ED545F9AF8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92727-3F68-0E46-ADA0-E7E261ECA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799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1BDBC-FF1A-8044-AF0C-86ED545F9AF8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92727-3F68-0E46-ADA0-E7E261ECA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555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61BDBC-FF1A-8044-AF0C-86ED545F9AF8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892727-3F68-0E46-ADA0-E7E261ECA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124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46000">
              <a:schemeClr val="accent2">
                <a:lumMod val="95000"/>
                <a:lumOff val="5000"/>
              </a:schemeClr>
            </a:gs>
            <a:gs pos="100000">
              <a:schemeClr val="accent2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0E8D6-0246-4DFF-515E-2D4CC80FF5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61920"/>
            <a:ext cx="9144000" cy="2387600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Digital Skills Development</a:t>
            </a:r>
            <a:r>
              <a:rPr lang="en-GB" sz="4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A51A2B-ADA1-73C2-97DC-8C2FA9AF47BE}"/>
              </a:ext>
            </a:extLst>
          </p:cNvPr>
          <p:cNvSpPr txBox="1"/>
          <p:nvPr/>
        </p:nvSpPr>
        <p:spPr>
          <a:xfrm>
            <a:off x="463296" y="4041588"/>
            <a:ext cx="10363200" cy="2497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Bef>
                <a:spcPts val="1060"/>
              </a:spcBef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CODE: Digital Skills for Personal Development and Business Growth BMSW4008 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15"/>
              </a:spcBef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Edna </a:t>
            </a:r>
            <a:r>
              <a:rPr lang="en-GB" sz="18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Davyes</a:t>
            </a: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Martins 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15"/>
              </a:spcBef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NUMBER: 2219393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LECTURER: Manjit </a:t>
            </a:r>
            <a:r>
              <a:rPr lang="en-GB" sz="18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Biant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3500"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DATE: 16/03/2026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3899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46000">
              <a:schemeClr val="accent2">
                <a:lumMod val="95000"/>
                <a:lumOff val="5000"/>
              </a:schemeClr>
            </a:gs>
            <a:gs pos="100000">
              <a:schemeClr val="accent2">
                <a:lumMod val="60000"/>
              </a:schemeClr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6258F-2790-B9B5-BE7B-CCA30BEAF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I have learned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C71D3F-E24C-A891-3CD6-CF06F53BF716}"/>
              </a:ext>
            </a:extLst>
          </p:cNvPr>
          <p:cNvSpPr txBox="1"/>
          <p:nvPr/>
        </p:nvSpPr>
        <p:spPr>
          <a:xfrm>
            <a:off x="838200" y="3081453"/>
            <a:ext cx="105156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Communicating and managing emails using Microsoft Outlook.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Understanding from the Jisc Digital Capability Tool.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Enrichment 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 proficiency in PowerPoint and Microsoft Word.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Using Microsoft Excel for spreadsheets, data organisation, and calculations.</a:t>
            </a: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LinkedIn Learning course completion. </a:t>
            </a:r>
          </a:p>
          <a:p>
            <a:endParaRPr lang="en-GB" sz="2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7707559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46000">
              <a:schemeClr val="accent2">
                <a:lumMod val="95000"/>
                <a:lumOff val="5000"/>
              </a:schemeClr>
            </a:gs>
            <a:gs pos="100000">
              <a:schemeClr val="accent2">
                <a:lumMod val="60000"/>
              </a:scheme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C218B-FB19-23BB-832D-314040D1F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Reflection of Digital Competencies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7B3062-1318-53C6-FF94-93C7815F77BC}"/>
              </a:ext>
            </a:extLst>
          </p:cNvPr>
          <p:cNvSpPr txBox="1"/>
          <p:nvPr/>
        </p:nvSpPr>
        <p:spPr>
          <a:xfrm>
            <a:off x="838200" y="2582614"/>
            <a:ext cx="11060575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Finished the Jisc Digital Capability self-evaluation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Recognised skills include digital communication and the use of productivity software like Word and PowerPoint.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Areas for improvement have been identified, including data analysis in Excel.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Developed a SMART strategy for enhancing abilities </a:t>
            </a:r>
          </a:p>
        </p:txBody>
      </p:sp>
    </p:spTree>
    <p:extLst>
      <p:ext uri="{BB962C8B-B14F-4D97-AF65-F5344CB8AC3E}">
        <p14:creationId xmlns:p14="http://schemas.microsoft.com/office/powerpoint/2010/main" val="1540331839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F201F-E883-86D9-52EC-76B6CCD76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8897" y="412365"/>
            <a:ext cx="10044023" cy="877729"/>
          </a:xfrm>
          <a:solidFill>
            <a:schemeClr val="accent2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Excel Skills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0AA97F6B-C06C-92FC-1ABE-6F8948349F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377425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38938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46000">
              <a:schemeClr val="accent2">
                <a:lumMod val="95000"/>
                <a:lumOff val="5000"/>
              </a:schemeClr>
            </a:gs>
            <a:gs pos="100000">
              <a:schemeClr val="accent2">
                <a:lumMod val="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6E9E8-0181-6CE7-F113-018C7B79E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Applying These Skills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3722AD-44F6-DACE-DF47-5FC1D33FA266}"/>
              </a:ext>
            </a:extLst>
          </p:cNvPr>
          <p:cNvSpPr txBox="1"/>
          <p:nvPr/>
        </p:nvSpPr>
        <p:spPr>
          <a:xfrm>
            <a:off x="532434" y="3229338"/>
            <a:ext cx="11296892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Digital capability self-assessment using Jisc on task 1.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Learning through LinkedIn Learning, doing courses for task 2.</a:t>
            </a: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your study, use Excel for structured data and analysis in task 3.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Make use of PowerPoint to create this interesting presentation</a:t>
            </a:r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for task 4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Employable abilities include problem-solving, decision-making, and communication.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Regular practice enhances efficiency and confidence  </a:t>
            </a:r>
          </a:p>
        </p:txBody>
      </p:sp>
    </p:spTree>
    <p:extLst>
      <p:ext uri="{BB962C8B-B14F-4D97-AF65-F5344CB8AC3E}">
        <p14:creationId xmlns:p14="http://schemas.microsoft.com/office/powerpoint/2010/main" val="40238922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46000">
              <a:schemeClr val="accent2">
                <a:lumMod val="95000"/>
                <a:lumOff val="5000"/>
              </a:schemeClr>
            </a:gs>
            <a:gs pos="100000">
              <a:schemeClr val="accent2">
                <a:lumMod val="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3F71C-9805-753A-6EE1-360F04458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Benefits of These 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8116ED-7D97-4C0D-D856-F1B923684AA2}"/>
              </a:ext>
            </a:extLst>
          </p:cNvPr>
          <p:cNvSpPr txBox="1"/>
          <p:nvPr/>
        </p:nvSpPr>
        <p:spPr>
          <a:xfrm>
            <a:off x="1016000" y="3225800"/>
            <a:ext cx="96393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Stronger presentation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Improvement in communication and time management.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Improvement in academic writing and document formatting.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Better data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analysis.  </a:t>
            </a:r>
          </a:p>
        </p:txBody>
      </p:sp>
    </p:spTree>
    <p:extLst>
      <p:ext uri="{BB962C8B-B14F-4D97-AF65-F5344CB8AC3E}">
        <p14:creationId xmlns:p14="http://schemas.microsoft.com/office/powerpoint/2010/main" val="1875594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46000">
              <a:schemeClr val="accent2">
                <a:lumMod val="95000"/>
                <a:lumOff val="5000"/>
              </a:schemeClr>
            </a:gs>
            <a:gs pos="100000">
              <a:schemeClr val="accent2">
                <a:lumMod val="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B78AA-2F6F-4673-FF76-D8073E34B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61FAF0-19A8-34F2-82A5-D635FA387FA7}"/>
              </a:ext>
            </a:extLst>
          </p:cNvPr>
          <p:cNvSpPr txBox="1"/>
          <p:nvPr/>
        </p:nvSpPr>
        <p:spPr>
          <a:xfrm>
            <a:off x="995422" y="3170568"/>
            <a:ext cx="941021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person needs digital literacy to succeed in school and at work.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Acquired abilities include Excel, LinkedIn Learning, and Jisc assessment.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Will keep experimenting with new digital technologies and practising.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Helped me improve my digital confidence.</a:t>
            </a:r>
          </a:p>
        </p:txBody>
      </p:sp>
    </p:spTree>
    <p:extLst>
      <p:ext uri="{BB962C8B-B14F-4D97-AF65-F5344CB8AC3E}">
        <p14:creationId xmlns:p14="http://schemas.microsoft.com/office/powerpoint/2010/main" val="1418103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170C8-451C-DA37-CDDD-2EC313C1D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D952A4-ED59-1ED7-7C9E-9E4232C48C83}"/>
              </a:ext>
            </a:extLst>
          </p:cNvPr>
          <p:cNvSpPr txBox="1"/>
          <p:nvPr/>
        </p:nvSpPr>
        <p:spPr>
          <a:xfrm>
            <a:off x="838200" y="1487489"/>
            <a:ext cx="11468100" cy="54422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framework for developing digital skills by Jisc (2022). 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Jisc (2023) Higher education's digital resources. 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Microsoft (2023) Modern workplace digital skills. 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on LinkedIn (2024) Training in the fundamentals of Excel. 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Beetham, H., and Sharpe, R. (2019). Rethinking pedagogy for the digital age.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Microsoft (2023) Microsoft Excel documentation. 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Walkenbach</a:t>
            </a: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(2019) Excel Bible. 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Frye, C. (2021) Microsoft Excel Step by Step. 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Kusleika</a:t>
            </a: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R., and Alexander, M. (2020) Excel Dashboards and Reports. 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Excel 2019 in Depth by B. </a:t>
            </a:r>
            <a:r>
              <a:rPr lang="en-GB" sz="16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Jelen</a:t>
            </a: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(2018). 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Microsoft (2022) Tools for data analysis in Excel. 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Excel Essential Training from LinkedIn Learning (2024).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8556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9466</TotalTime>
  <Words>1086</Words>
  <Application>Microsoft Macintosh PowerPoint</Application>
  <PresentationFormat>Widescreen</PresentationFormat>
  <Paragraphs>95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Calibri</vt:lpstr>
      <vt:lpstr>Calibri Light</vt:lpstr>
      <vt:lpstr>Office 2013 - 2022 Theme</vt:lpstr>
      <vt:lpstr>Digital Skills Development </vt:lpstr>
      <vt:lpstr>What I have learned</vt:lpstr>
      <vt:lpstr>Reflection of Digital Competencies</vt:lpstr>
      <vt:lpstr>Excel Skills</vt:lpstr>
      <vt:lpstr>Applying These Skills</vt:lpstr>
      <vt:lpstr>Benefits of These Skills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Edna Davyes Martins (2219393)</dc:creator>
  <cp:lastModifiedBy>Edna Davyes Martins (2219393)</cp:lastModifiedBy>
  <cp:revision>1</cp:revision>
  <dcterms:created xsi:type="dcterms:W3CDTF">2026-03-09T13:59:28Z</dcterms:created>
  <dcterms:modified xsi:type="dcterms:W3CDTF">2026-03-16T03:51:38Z</dcterms:modified>
</cp:coreProperties>
</file>