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45" r:id="rId1"/>
  </p:sldMasterIdLst>
  <p:notesMasterIdLst>
    <p:notesMasterId r:id="rId6"/>
  </p:notesMasterIdLst>
  <p:sldIdLst>
    <p:sldId id="256" r:id="rId2"/>
    <p:sldId id="257" r:id="rId3"/>
    <p:sldId id="259" r:id="rId4"/>
    <p:sldId id="260"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4AB03A-85B5-6842-A23B-E42472505AE0}" v="2039" dt="2025-10-20T19:48:09.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5610"/>
  </p:normalViewPr>
  <p:slideViewPr>
    <p:cSldViewPr snapToGrid="0">
      <p:cViewPr>
        <p:scale>
          <a:sx n="133" d="100"/>
          <a:sy n="133" d="100"/>
        </p:scale>
        <p:origin x="136" y="608"/>
      </p:cViewPr>
      <p:guideLst/>
    </p:cSldViewPr>
  </p:slideViewPr>
  <p:notesTextViewPr>
    <p:cViewPr>
      <p:scale>
        <a:sx n="25" d="100"/>
        <a:sy n="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na Bibi (2243482)" userId="d6fb0654-5e17-41cc-8404-906853e641e2" providerId="ADAL" clId="{9F6AE9D5-19AB-56EA-AAD0-6EBABE613A7E}"/>
    <pc:docChg chg="undo custSel addSld delSld modSld sldOrd">
      <pc:chgData name="Safina Bibi (2243482)" userId="d6fb0654-5e17-41cc-8404-906853e641e2" providerId="ADAL" clId="{9F6AE9D5-19AB-56EA-AAD0-6EBABE613A7E}" dt="2025-10-20T19:48:45.080" v="7457" actId="20577"/>
      <pc:docMkLst>
        <pc:docMk/>
      </pc:docMkLst>
      <pc:sldChg chg="addSp delSp modSp mod modTransition setBg delDesignElem">
        <pc:chgData name="Safina Bibi (2243482)" userId="d6fb0654-5e17-41cc-8404-906853e641e2" providerId="ADAL" clId="{9F6AE9D5-19AB-56EA-AAD0-6EBABE613A7E}" dt="2025-10-20T19:11:40.427" v="7114" actId="20577"/>
        <pc:sldMkLst>
          <pc:docMk/>
          <pc:sldMk cId="272158543" sldId="256"/>
        </pc:sldMkLst>
        <pc:spChg chg="mod">
          <ac:chgData name="Safina Bibi (2243482)" userId="d6fb0654-5e17-41cc-8404-906853e641e2" providerId="ADAL" clId="{9F6AE9D5-19AB-56EA-AAD0-6EBABE613A7E}" dt="2025-10-20T19:11:40.427" v="7114" actId="20577"/>
          <ac:spMkLst>
            <pc:docMk/>
            <pc:sldMk cId="272158543" sldId="256"/>
            <ac:spMk id="2" creationId="{48EC2CFB-26A3-CCD7-D08A-DC6C7F95E972}"/>
          </ac:spMkLst>
        </pc:spChg>
      </pc:sldChg>
      <pc:sldChg chg="addSp delSp modSp new mod ord modTransition setBg modClrScheme chgLayout">
        <pc:chgData name="Safina Bibi (2243482)" userId="d6fb0654-5e17-41cc-8404-906853e641e2" providerId="ADAL" clId="{9F6AE9D5-19AB-56EA-AAD0-6EBABE613A7E}" dt="2025-10-20T19:47:25.012" v="7449" actId="20577"/>
        <pc:sldMkLst>
          <pc:docMk/>
          <pc:sldMk cId="894239804" sldId="257"/>
        </pc:sldMkLst>
        <pc:spChg chg="mod ord">
          <ac:chgData name="Safina Bibi (2243482)" userId="d6fb0654-5e17-41cc-8404-906853e641e2" providerId="ADAL" clId="{9F6AE9D5-19AB-56EA-AAD0-6EBABE613A7E}" dt="2025-10-01T17:33:18.246" v="3577" actId="114"/>
          <ac:spMkLst>
            <pc:docMk/>
            <pc:sldMk cId="894239804" sldId="257"/>
            <ac:spMk id="2" creationId="{AB78C53E-07DA-4A6C-1E35-F58EA07CF696}"/>
          </ac:spMkLst>
        </pc:spChg>
        <pc:spChg chg="mod ord">
          <ac:chgData name="Safina Bibi (2243482)" userId="d6fb0654-5e17-41cc-8404-906853e641e2" providerId="ADAL" clId="{9F6AE9D5-19AB-56EA-AAD0-6EBABE613A7E}" dt="2025-10-01T17:17:56.973" v="2380" actId="1036"/>
          <ac:spMkLst>
            <pc:docMk/>
            <pc:sldMk cId="894239804" sldId="257"/>
            <ac:spMk id="3" creationId="{B89A9C41-11C0-EE26-EDBC-63A20B6CFECD}"/>
          </ac:spMkLst>
        </pc:spChg>
        <pc:spChg chg="add mod">
          <ac:chgData name="Safina Bibi (2243482)" userId="d6fb0654-5e17-41cc-8404-906853e641e2" providerId="ADAL" clId="{9F6AE9D5-19AB-56EA-AAD0-6EBABE613A7E}" dt="2025-10-01T16:53:04.873" v="2104" actId="255"/>
          <ac:spMkLst>
            <pc:docMk/>
            <pc:sldMk cId="894239804" sldId="257"/>
            <ac:spMk id="5" creationId="{54E07C41-D002-4680-6779-9CF6D6EBFCF8}"/>
          </ac:spMkLst>
        </pc:spChg>
        <pc:spChg chg="add mod">
          <ac:chgData name="Safina Bibi (2243482)" userId="d6fb0654-5e17-41cc-8404-906853e641e2" providerId="ADAL" clId="{9F6AE9D5-19AB-56EA-AAD0-6EBABE613A7E}" dt="2025-10-20T19:19:01.937" v="7226" actId="20577"/>
          <ac:spMkLst>
            <pc:docMk/>
            <pc:sldMk cId="894239804" sldId="257"/>
            <ac:spMk id="6" creationId="{F0F2848B-B7C3-FE71-B59F-CAF0645DF456}"/>
          </ac:spMkLst>
        </pc:spChg>
        <pc:spChg chg="add mod">
          <ac:chgData name="Safina Bibi (2243482)" userId="d6fb0654-5e17-41cc-8404-906853e641e2" providerId="ADAL" clId="{9F6AE9D5-19AB-56EA-AAD0-6EBABE613A7E}" dt="2025-10-15T19:58:40.720" v="6505" actId="2711"/>
          <ac:spMkLst>
            <pc:docMk/>
            <pc:sldMk cId="894239804" sldId="257"/>
            <ac:spMk id="7" creationId="{AC8EA65B-36CB-B48D-10CB-CBBDC9C3A1D1}"/>
          </ac:spMkLst>
        </pc:spChg>
        <pc:spChg chg="add mod">
          <ac:chgData name="Safina Bibi (2243482)" userId="d6fb0654-5e17-41cc-8404-906853e641e2" providerId="ADAL" clId="{9F6AE9D5-19AB-56EA-AAD0-6EBABE613A7E}" dt="2025-10-20T14:53:24.935" v="6918" actId="20577"/>
          <ac:spMkLst>
            <pc:docMk/>
            <pc:sldMk cId="894239804" sldId="257"/>
            <ac:spMk id="8" creationId="{50F379FA-E0C8-4D66-2CBA-591BEAF01DE6}"/>
          </ac:spMkLst>
        </pc:spChg>
        <pc:spChg chg="add mod">
          <ac:chgData name="Safina Bibi (2243482)" userId="d6fb0654-5e17-41cc-8404-906853e641e2" providerId="ADAL" clId="{9F6AE9D5-19AB-56EA-AAD0-6EBABE613A7E}" dt="2025-10-01T17:25:44.450" v="2523" actId="1037"/>
          <ac:spMkLst>
            <pc:docMk/>
            <pc:sldMk cId="894239804" sldId="257"/>
            <ac:spMk id="9" creationId="{AE007CFA-CEE0-ED54-1CA9-09C570192553}"/>
          </ac:spMkLst>
        </pc:spChg>
        <pc:spChg chg="add mod">
          <ac:chgData name="Safina Bibi (2243482)" userId="d6fb0654-5e17-41cc-8404-906853e641e2" providerId="ADAL" clId="{9F6AE9D5-19AB-56EA-AAD0-6EBABE613A7E}" dt="2025-10-15T18:04:35.919" v="6375" actId="20577"/>
          <ac:spMkLst>
            <pc:docMk/>
            <pc:sldMk cId="894239804" sldId="257"/>
            <ac:spMk id="10" creationId="{B848ADE4-C8F1-FA74-6885-35243A70C9CF}"/>
          </ac:spMkLst>
        </pc:spChg>
        <pc:spChg chg="add mod">
          <ac:chgData name="Safina Bibi (2243482)" userId="d6fb0654-5e17-41cc-8404-906853e641e2" providerId="ADAL" clId="{9F6AE9D5-19AB-56EA-AAD0-6EBABE613A7E}" dt="2025-10-20T14:56:19.187" v="7070" actId="20577"/>
          <ac:spMkLst>
            <pc:docMk/>
            <pc:sldMk cId="894239804" sldId="257"/>
            <ac:spMk id="12" creationId="{016D17A0-862C-224A-7A2E-C712580D500C}"/>
          </ac:spMkLst>
        </pc:spChg>
        <pc:spChg chg="add mod">
          <ac:chgData name="Safina Bibi (2243482)" userId="d6fb0654-5e17-41cc-8404-906853e641e2" providerId="ADAL" clId="{9F6AE9D5-19AB-56EA-AAD0-6EBABE613A7E}" dt="2025-10-20T14:53:11.922" v="6884" actId="20577"/>
          <ac:spMkLst>
            <pc:docMk/>
            <pc:sldMk cId="894239804" sldId="257"/>
            <ac:spMk id="16" creationId="{5A70386C-2A0D-030B-FE8A-E7077AC572FA}"/>
          </ac:spMkLst>
        </pc:spChg>
        <pc:spChg chg="add mod">
          <ac:chgData name="Safina Bibi (2243482)" userId="d6fb0654-5e17-41cc-8404-906853e641e2" providerId="ADAL" clId="{9F6AE9D5-19AB-56EA-AAD0-6EBABE613A7E}" dt="2025-10-20T14:53:40.617" v="6952" actId="20577"/>
          <ac:spMkLst>
            <pc:docMk/>
            <pc:sldMk cId="894239804" sldId="257"/>
            <ac:spMk id="21" creationId="{5D45C662-09D3-8900-C699-0F439AC9C6C7}"/>
          </ac:spMkLst>
        </pc:spChg>
        <pc:spChg chg="add mod">
          <ac:chgData name="Safina Bibi (2243482)" userId="d6fb0654-5e17-41cc-8404-906853e641e2" providerId="ADAL" clId="{9F6AE9D5-19AB-56EA-AAD0-6EBABE613A7E}" dt="2025-10-20T19:47:25.012" v="7449" actId="20577"/>
          <ac:spMkLst>
            <pc:docMk/>
            <pc:sldMk cId="894239804" sldId="257"/>
            <ac:spMk id="24" creationId="{FB146D11-C48E-6BE9-F7E1-C4E3979F5DB1}"/>
          </ac:spMkLst>
        </pc:spChg>
        <pc:spChg chg="add mod">
          <ac:chgData name="Safina Bibi (2243482)" userId="d6fb0654-5e17-41cc-8404-906853e641e2" providerId="ADAL" clId="{9F6AE9D5-19AB-56EA-AAD0-6EBABE613A7E}" dt="2025-10-20T14:54:02.200" v="6999" actId="20577"/>
          <ac:spMkLst>
            <pc:docMk/>
            <pc:sldMk cId="894239804" sldId="257"/>
            <ac:spMk id="30" creationId="{2622EB31-F772-2BBD-D57B-A8FAAC64F0AB}"/>
          </ac:spMkLst>
        </pc:spChg>
        <pc:spChg chg="add mod">
          <ac:chgData name="Safina Bibi (2243482)" userId="d6fb0654-5e17-41cc-8404-906853e641e2" providerId="ADAL" clId="{9F6AE9D5-19AB-56EA-AAD0-6EBABE613A7E}" dt="2025-10-01T17:19:03.725" v="2443" actId="14100"/>
          <ac:spMkLst>
            <pc:docMk/>
            <pc:sldMk cId="894239804" sldId="257"/>
            <ac:spMk id="31" creationId="{BA0E05A2-09FE-80A1-0214-D048468E1998}"/>
          </ac:spMkLst>
        </pc:spChg>
        <pc:spChg chg="add mod">
          <ac:chgData name="Safina Bibi (2243482)" userId="d6fb0654-5e17-41cc-8404-906853e641e2" providerId="ADAL" clId="{9F6AE9D5-19AB-56EA-AAD0-6EBABE613A7E}" dt="2025-10-20T14:56:35.586" v="7105" actId="20577"/>
          <ac:spMkLst>
            <pc:docMk/>
            <pc:sldMk cId="894239804" sldId="257"/>
            <ac:spMk id="36" creationId="{39DA5A35-0726-9CA6-E901-70B3A05F96BF}"/>
          </ac:spMkLst>
        </pc:spChg>
        <pc:picChg chg="add mod">
          <ac:chgData name="Safina Bibi (2243482)" userId="d6fb0654-5e17-41cc-8404-906853e641e2" providerId="ADAL" clId="{9F6AE9D5-19AB-56EA-AAD0-6EBABE613A7E}" dt="2025-10-01T17:12:19.069" v="2150" actId="14100"/>
          <ac:picMkLst>
            <pc:docMk/>
            <pc:sldMk cId="894239804" sldId="257"/>
            <ac:picMk id="4" creationId="{81C8425F-3AEA-2423-831A-F8B731E5C2E7}"/>
          </ac:picMkLst>
        </pc:picChg>
        <pc:picChg chg="add mod">
          <ac:chgData name="Safina Bibi (2243482)" userId="d6fb0654-5e17-41cc-8404-906853e641e2" providerId="ADAL" clId="{9F6AE9D5-19AB-56EA-AAD0-6EBABE613A7E}" dt="2025-10-01T17:19:21.056" v="2444" actId="14100"/>
          <ac:picMkLst>
            <pc:docMk/>
            <pc:sldMk cId="894239804" sldId="257"/>
            <ac:picMk id="11" creationId="{37F304A3-09CC-8398-9731-2D03860BEFE5}"/>
          </ac:picMkLst>
        </pc:picChg>
        <pc:picChg chg="add mod">
          <ac:chgData name="Safina Bibi (2243482)" userId="d6fb0654-5e17-41cc-8404-906853e641e2" providerId="ADAL" clId="{9F6AE9D5-19AB-56EA-AAD0-6EBABE613A7E}" dt="2025-10-20T19:46:57.699" v="7441" actId="14100"/>
          <ac:picMkLst>
            <pc:docMk/>
            <pc:sldMk cId="894239804" sldId="257"/>
            <ac:picMk id="13" creationId="{094DC467-03CB-05F7-DE8C-1965BAFD90BE}"/>
          </ac:picMkLst>
        </pc:picChg>
        <pc:picChg chg="add mod">
          <ac:chgData name="Safina Bibi (2243482)" userId="d6fb0654-5e17-41cc-8404-906853e641e2" providerId="ADAL" clId="{9F6AE9D5-19AB-56EA-AAD0-6EBABE613A7E}" dt="2025-10-01T17:18:07.297" v="2405" actId="1035"/>
          <ac:picMkLst>
            <pc:docMk/>
            <pc:sldMk cId="894239804" sldId="257"/>
            <ac:picMk id="14" creationId="{EB86827D-EF66-4521-1C85-EB71E5FFFA98}"/>
          </ac:picMkLst>
        </pc:picChg>
        <pc:picChg chg="add mod">
          <ac:chgData name="Safina Bibi (2243482)" userId="d6fb0654-5e17-41cc-8404-906853e641e2" providerId="ADAL" clId="{9F6AE9D5-19AB-56EA-AAD0-6EBABE613A7E}" dt="2025-10-01T17:15:49.872" v="2229" actId="1036"/>
          <ac:picMkLst>
            <pc:docMk/>
            <pc:sldMk cId="894239804" sldId="257"/>
            <ac:picMk id="20" creationId="{FE0C4AE6-3EC3-3590-B41E-7C735AFF9262}"/>
          </ac:picMkLst>
        </pc:picChg>
        <pc:picChg chg="add mod">
          <ac:chgData name="Safina Bibi (2243482)" userId="d6fb0654-5e17-41cc-8404-906853e641e2" providerId="ADAL" clId="{9F6AE9D5-19AB-56EA-AAD0-6EBABE613A7E}" dt="2025-10-01T17:18:29.323" v="2407" actId="14100"/>
          <ac:picMkLst>
            <pc:docMk/>
            <pc:sldMk cId="894239804" sldId="257"/>
            <ac:picMk id="22" creationId="{9E5EAD80-E29E-FFCE-B57C-9B765CE1CFC1}"/>
          </ac:picMkLst>
        </pc:picChg>
        <pc:picChg chg="add mod">
          <ac:chgData name="Safina Bibi (2243482)" userId="d6fb0654-5e17-41cc-8404-906853e641e2" providerId="ADAL" clId="{9F6AE9D5-19AB-56EA-AAD0-6EBABE613A7E}" dt="2025-10-01T21:33:29.487" v="5624" actId="14100"/>
          <ac:picMkLst>
            <pc:docMk/>
            <pc:sldMk cId="894239804" sldId="257"/>
            <ac:picMk id="28" creationId="{527F0068-112B-8A01-EA37-9796E013B3A6}"/>
          </ac:picMkLst>
        </pc:picChg>
        <pc:picChg chg="add mod">
          <ac:chgData name="Safina Bibi (2243482)" userId="d6fb0654-5e17-41cc-8404-906853e641e2" providerId="ADAL" clId="{9F6AE9D5-19AB-56EA-AAD0-6EBABE613A7E}" dt="2025-10-15T19:58:04.398" v="6504" actId="14100"/>
          <ac:picMkLst>
            <pc:docMk/>
            <pc:sldMk cId="894239804" sldId="257"/>
            <ac:picMk id="35" creationId="{592A00D5-C315-CF0C-9D8D-10B36E337014}"/>
          </ac:picMkLst>
        </pc:picChg>
        <pc:cxnChg chg="add mod">
          <ac:chgData name="Safina Bibi (2243482)" userId="d6fb0654-5e17-41cc-8404-906853e641e2" providerId="ADAL" clId="{9F6AE9D5-19AB-56EA-AAD0-6EBABE613A7E}" dt="2025-10-01T17:24:23.969" v="2505" actId="1035"/>
          <ac:cxnSpMkLst>
            <pc:docMk/>
            <pc:sldMk cId="894239804" sldId="257"/>
            <ac:cxnSpMk id="38" creationId="{A98AC714-0CD7-E51C-03A8-970D12F858A4}"/>
          </ac:cxnSpMkLst>
        </pc:cxnChg>
        <pc:cxnChg chg="add mod">
          <ac:chgData name="Safina Bibi (2243482)" userId="d6fb0654-5e17-41cc-8404-906853e641e2" providerId="ADAL" clId="{9F6AE9D5-19AB-56EA-AAD0-6EBABE613A7E}" dt="2025-10-01T17:28:57.286" v="2551" actId="1037"/>
          <ac:cxnSpMkLst>
            <pc:docMk/>
            <pc:sldMk cId="894239804" sldId="257"/>
            <ac:cxnSpMk id="40" creationId="{046BC536-C391-25C4-F8B6-35A06DB4E453}"/>
          </ac:cxnSpMkLst>
        </pc:cxnChg>
        <pc:cxnChg chg="add mod">
          <ac:chgData name="Safina Bibi (2243482)" userId="d6fb0654-5e17-41cc-8404-906853e641e2" providerId="ADAL" clId="{9F6AE9D5-19AB-56EA-AAD0-6EBABE613A7E}" dt="2025-10-01T17:30:15.870" v="2566" actId="1036"/>
          <ac:cxnSpMkLst>
            <pc:docMk/>
            <pc:sldMk cId="894239804" sldId="257"/>
            <ac:cxnSpMk id="44" creationId="{0ACDB3E5-FB1C-B712-94AE-D0262C6E0818}"/>
          </ac:cxnSpMkLst>
        </pc:cxnChg>
        <pc:cxnChg chg="add mod">
          <ac:chgData name="Safina Bibi (2243482)" userId="d6fb0654-5e17-41cc-8404-906853e641e2" providerId="ADAL" clId="{9F6AE9D5-19AB-56EA-AAD0-6EBABE613A7E}" dt="2025-10-01T17:27:10.939" v="2528" actId="14100"/>
          <ac:cxnSpMkLst>
            <pc:docMk/>
            <pc:sldMk cId="894239804" sldId="257"/>
            <ac:cxnSpMk id="50" creationId="{29A55943-C8DB-7348-786A-E7973C66004F}"/>
          </ac:cxnSpMkLst>
        </pc:cxnChg>
        <pc:cxnChg chg="add mod">
          <ac:chgData name="Safina Bibi (2243482)" userId="d6fb0654-5e17-41cc-8404-906853e641e2" providerId="ADAL" clId="{9F6AE9D5-19AB-56EA-AAD0-6EBABE613A7E}" dt="2025-10-01T17:28:52.257" v="2547" actId="14100"/>
          <ac:cxnSpMkLst>
            <pc:docMk/>
            <pc:sldMk cId="894239804" sldId="257"/>
            <ac:cxnSpMk id="54" creationId="{E85E4E60-6F0F-AD69-420F-52896DEC2DA0}"/>
          </ac:cxnSpMkLst>
        </pc:cxnChg>
      </pc:sldChg>
      <pc:sldChg chg="addSp delSp modSp new mod modTransition setBg">
        <pc:chgData name="Safina Bibi (2243482)" userId="d6fb0654-5e17-41cc-8404-906853e641e2" providerId="ADAL" clId="{9F6AE9D5-19AB-56EA-AAD0-6EBABE613A7E}" dt="2025-10-20T19:43:31.104" v="7440" actId="20577"/>
        <pc:sldMkLst>
          <pc:docMk/>
          <pc:sldMk cId="2498905393" sldId="259"/>
        </pc:sldMkLst>
        <pc:spChg chg="mod">
          <ac:chgData name="Safina Bibi (2243482)" userId="d6fb0654-5e17-41cc-8404-906853e641e2" providerId="ADAL" clId="{9F6AE9D5-19AB-56EA-AAD0-6EBABE613A7E}" dt="2025-10-20T19:42:56.116" v="7436" actId="255"/>
          <ac:spMkLst>
            <pc:docMk/>
            <pc:sldMk cId="2498905393" sldId="259"/>
            <ac:spMk id="2" creationId="{8F86828D-EFD2-6C1B-46C9-96A39B505656}"/>
          </ac:spMkLst>
        </pc:spChg>
        <pc:spChg chg="add mod">
          <ac:chgData name="Safina Bibi (2243482)" userId="d6fb0654-5e17-41cc-8404-906853e641e2" providerId="ADAL" clId="{9F6AE9D5-19AB-56EA-AAD0-6EBABE613A7E}" dt="2025-10-20T19:43:31.104" v="7440" actId="20577"/>
          <ac:spMkLst>
            <pc:docMk/>
            <pc:sldMk cId="2498905393" sldId="259"/>
            <ac:spMk id="3" creationId="{6D024113-5BEA-91D2-D6C2-4BF209079E6A}"/>
          </ac:spMkLst>
        </pc:spChg>
        <pc:spChg chg="add mod">
          <ac:chgData name="Safina Bibi (2243482)" userId="d6fb0654-5e17-41cc-8404-906853e641e2" providerId="ADAL" clId="{9F6AE9D5-19AB-56EA-AAD0-6EBABE613A7E}" dt="2025-10-15T20:01:40.367" v="6521" actId="120"/>
          <ac:spMkLst>
            <pc:docMk/>
            <pc:sldMk cId="2498905393" sldId="259"/>
            <ac:spMk id="8" creationId="{1A379C14-1214-389A-FE1D-E7EF95EC8024}"/>
          </ac:spMkLst>
        </pc:spChg>
      </pc:sldChg>
      <pc:sldChg chg="addSp delSp modSp new mod ord modTransition setBg chgLayout">
        <pc:chgData name="Safina Bibi (2243482)" userId="d6fb0654-5e17-41cc-8404-906853e641e2" providerId="ADAL" clId="{9F6AE9D5-19AB-56EA-AAD0-6EBABE613A7E}" dt="2025-10-20T19:48:45.080" v="7457" actId="20577"/>
        <pc:sldMkLst>
          <pc:docMk/>
          <pc:sldMk cId="2920414312" sldId="260"/>
        </pc:sldMkLst>
        <pc:spChg chg="add mod">
          <ac:chgData name="Safina Bibi (2243482)" userId="d6fb0654-5e17-41cc-8404-906853e641e2" providerId="ADAL" clId="{9F6AE9D5-19AB-56EA-AAD0-6EBABE613A7E}" dt="2025-10-15T17:56:27.251" v="6335" actId="20577"/>
          <ac:spMkLst>
            <pc:docMk/>
            <pc:sldMk cId="2920414312" sldId="260"/>
            <ac:spMk id="2" creationId="{78A5A043-E604-FE7E-A4C2-5A842A363CA4}"/>
          </ac:spMkLst>
        </pc:spChg>
        <pc:spChg chg="add del mod ord">
          <ac:chgData name="Safina Bibi (2243482)" userId="d6fb0654-5e17-41cc-8404-906853e641e2" providerId="ADAL" clId="{9F6AE9D5-19AB-56EA-AAD0-6EBABE613A7E}" dt="2025-10-20T19:48:45.080" v="7457" actId="20577"/>
          <ac:spMkLst>
            <pc:docMk/>
            <pc:sldMk cId="2920414312" sldId="260"/>
            <ac:spMk id="3" creationId="{35F4A002-7D02-69B0-AD31-96FAF21BBFF8}"/>
          </ac:spMkLst>
        </pc:spChg>
        <pc:spChg chg="add mod">
          <ac:chgData name="Safina Bibi (2243482)" userId="d6fb0654-5e17-41cc-8404-906853e641e2" providerId="ADAL" clId="{9F6AE9D5-19AB-56EA-AAD0-6EBABE613A7E}" dt="2025-10-20T19:43:13.400" v="7438" actId="14100"/>
          <ac:spMkLst>
            <pc:docMk/>
            <pc:sldMk cId="2920414312" sldId="260"/>
            <ac:spMk id="4" creationId="{409E10AD-5290-1157-FB15-487B0553865D}"/>
          </ac:spMkLst>
        </pc:spChg>
        <pc:spChg chg="add mod">
          <ac:chgData name="Safina Bibi (2243482)" userId="d6fb0654-5e17-41cc-8404-906853e641e2" providerId="ADAL" clId="{9F6AE9D5-19AB-56EA-AAD0-6EBABE613A7E}" dt="2025-10-19T11:03:49.775" v="6829" actId="767"/>
          <ac:spMkLst>
            <pc:docMk/>
            <pc:sldMk cId="2920414312" sldId="260"/>
            <ac:spMk id="5" creationId="{5A739147-18A6-388A-CE06-FBF2AC60F3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2560A5-3497-734E-ACFD-8F74E038DFC2}" type="datetimeFigureOut">
              <a:rPr lang="en-US" smtClean="0"/>
              <a:t>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9C980-C4EC-894F-B8EB-672AA6A7BEF2}" type="slidenum">
              <a:rPr lang="en-US" smtClean="0"/>
              <a:t>‹#›</a:t>
            </a:fld>
            <a:endParaRPr lang="en-US"/>
          </a:p>
        </p:txBody>
      </p:sp>
    </p:spTree>
    <p:extLst>
      <p:ext uri="{BB962C8B-B14F-4D97-AF65-F5344CB8AC3E}">
        <p14:creationId xmlns:p14="http://schemas.microsoft.com/office/powerpoint/2010/main" val="3189044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59C980-C4EC-894F-B8EB-672AA6A7BEF2}" type="slidenum">
              <a:rPr lang="en-US" smtClean="0"/>
              <a:t>1</a:t>
            </a:fld>
            <a:endParaRPr lang="en-US"/>
          </a:p>
        </p:txBody>
      </p:sp>
    </p:spTree>
    <p:extLst>
      <p:ext uri="{BB962C8B-B14F-4D97-AF65-F5344CB8AC3E}">
        <p14:creationId xmlns:p14="http://schemas.microsoft.com/office/powerpoint/2010/main" val="3756230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59C980-C4EC-894F-B8EB-672AA6A7BEF2}" type="slidenum">
              <a:rPr lang="en-US" smtClean="0"/>
              <a:t>2</a:t>
            </a:fld>
            <a:endParaRPr lang="en-US"/>
          </a:p>
        </p:txBody>
      </p:sp>
    </p:spTree>
    <p:extLst>
      <p:ext uri="{BB962C8B-B14F-4D97-AF65-F5344CB8AC3E}">
        <p14:creationId xmlns:p14="http://schemas.microsoft.com/office/powerpoint/2010/main" val="186909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59C980-C4EC-894F-B8EB-672AA6A7BEF2}" type="slidenum">
              <a:rPr lang="en-US" smtClean="0"/>
              <a:t>3</a:t>
            </a:fld>
            <a:endParaRPr lang="en-US"/>
          </a:p>
        </p:txBody>
      </p:sp>
    </p:spTree>
    <p:extLst>
      <p:ext uri="{BB962C8B-B14F-4D97-AF65-F5344CB8AC3E}">
        <p14:creationId xmlns:p14="http://schemas.microsoft.com/office/powerpoint/2010/main" val="83935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31E805E8-F1E2-9142-B620-2A150BA6EC74}" type="datetimeFigureOut">
              <a:rPr lang="en-US" smtClean="0"/>
              <a:t>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37468322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1E805E8-F1E2-9142-B620-2A150BA6EC74}" type="datetimeFigureOut">
              <a:rPr lang="en-US" smtClean="0"/>
              <a:t>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543498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31E805E8-F1E2-9142-B620-2A150BA6EC74}" type="datetimeFigureOut">
              <a:rPr lang="en-US" smtClean="0"/>
              <a:t>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42888956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31E805E8-F1E2-9142-B620-2A150BA6EC74}" type="datetimeFigureOut">
              <a:rPr lang="en-US" smtClean="0"/>
              <a:t>10/20/25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360543479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31E805E8-F1E2-9142-B620-2A150BA6EC74}" type="datetimeFigureOut">
              <a:rPr lang="en-US" smtClean="0"/>
              <a:t>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9B8BE0-C7FE-3D42-BF5E-9EC4196AD04E}"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767353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1E805E8-F1E2-9142-B620-2A150BA6EC74}" type="datetimeFigureOut">
              <a:rPr lang="en-US" smtClean="0"/>
              <a:t>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548441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E805E8-F1E2-9142-B620-2A150BA6EC74}" type="datetimeFigureOut">
              <a:rPr lang="en-US" smtClean="0"/>
              <a:t>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3606475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1E805E8-F1E2-9142-B620-2A150BA6EC74}" type="datetimeFigureOut">
              <a:rPr lang="en-US" smtClean="0"/>
              <a:t>10/20/25</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155055986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31E805E8-F1E2-9142-B620-2A150BA6EC74}" type="datetimeFigureOut">
              <a:rPr lang="en-US" smtClean="0"/>
              <a:t>10/20/25</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a:p>
        </p:txBody>
      </p:sp>
      <p:sp>
        <p:nvSpPr>
          <p:cNvPr id="7" name="Slide Number Placeholder 6"/>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171681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E805E8-F1E2-9142-B620-2A150BA6EC74}" type="datetimeFigureOut">
              <a:rPr lang="en-US" smtClean="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72210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E805E8-F1E2-9142-B620-2A150BA6EC74}" type="datetimeFigureOut">
              <a:rPr lang="en-US" smtClean="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9B8BE0-C7FE-3D42-BF5E-9EC4196AD04E}" type="slidenum">
              <a:rPr lang="en-US" smtClean="0"/>
              <a:t>‹#›</a:t>
            </a:fld>
            <a:endParaRPr lang="en-US"/>
          </a:p>
        </p:txBody>
      </p:sp>
    </p:spTree>
    <p:extLst>
      <p:ext uri="{BB962C8B-B14F-4D97-AF65-F5344CB8AC3E}">
        <p14:creationId xmlns:p14="http://schemas.microsoft.com/office/powerpoint/2010/main" val="4191307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1E805E8-F1E2-9142-B620-2A150BA6EC74}" type="datetimeFigureOut">
              <a:rPr lang="en-US" smtClean="0"/>
              <a:t>10/20/25</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09B8BE0-C7FE-3D42-BF5E-9EC4196AD04E}" type="slidenum">
              <a:rPr lang="en-US" smtClean="0"/>
              <a:t>‹#›</a:t>
            </a:fld>
            <a:endParaRPr lang="en-US"/>
          </a:p>
        </p:txBody>
      </p:sp>
    </p:spTree>
    <p:extLst>
      <p:ext uri="{BB962C8B-B14F-4D97-AF65-F5344CB8AC3E}">
        <p14:creationId xmlns:p14="http://schemas.microsoft.com/office/powerpoint/2010/main" val="3461250006"/>
      </p:ext>
    </p:extLst>
  </p:cSld>
  <p:clrMap bg1="lt1" tx1="dk1" bg2="lt2" tx2="dk2" accent1="accent1" accent2="accent2" accent3="accent3" accent4="accent4" accent5="accent5" accent6="accent6" hlink="hlink" folHlink="folHlink"/>
  <p:sldLayoutIdLst>
    <p:sldLayoutId id="2147484346" r:id="rId1"/>
    <p:sldLayoutId id="2147484347" r:id="rId2"/>
    <p:sldLayoutId id="2147484348" r:id="rId3"/>
    <p:sldLayoutId id="2147484349" r:id="rId4"/>
    <p:sldLayoutId id="2147484350" r:id="rId5"/>
    <p:sldLayoutId id="2147484351" r:id="rId6"/>
    <p:sldLayoutId id="2147484352" r:id="rId7"/>
    <p:sldLayoutId id="2147484353" r:id="rId8"/>
    <p:sldLayoutId id="2147484354" r:id="rId9"/>
    <p:sldLayoutId id="2147484355" r:id="rId10"/>
    <p:sldLayoutId id="2147484356"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hyperlink" Target="https://www.scientificanimations.com/schizophrenia-bipolar-disorder-overlap-3d-medical-animation/uncategorized/" TargetMode="External"/><Relationship Id="rId3" Type="http://schemas.openxmlformats.org/officeDocument/2006/relationships/hyperlink" Target="https://www.verywellmind.com/schizophrenia-treatments-2330662" TargetMode="External"/><Relationship Id="rId7" Type="http://schemas.openxmlformats.org/officeDocument/2006/relationships/hyperlink" Target="https://www.buzzrx.com/blog/early-signs-of-schizophrenia"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democracy.darlington.gov.uk/Data/Shadow%20Health%20and%20Well%20Being%20Board/200809230930/Agenda/Microsoft%20PowerPoint%20-%20Mental%20Health%20Act%20.pdf" TargetMode="External"/><Relationship Id="rId5" Type="http://schemas.openxmlformats.org/officeDocument/2006/relationships/hyperlink" Target="https://pmc.ncbi.nlm.nih.gov/articles/PMC7058266/" TargetMode="External"/><Relationship Id="rId4" Type="http://schemas.openxmlformats.org/officeDocument/2006/relationships/hyperlink" Target="https://my.clevelandclinic.org/health/diseases/4568-schizophrenia" TargetMode="External"/><Relationship Id="rId9" Type="http://schemas.openxmlformats.org/officeDocument/2006/relationships/hyperlink" Target="https://www.legislation.gov.uk/ukpga/1983/20/content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who.int/news-room/fact-sheets/detail/schizophrenia#:~:text=management%20and%20support-,a%20range%20of%20effective%20care%20options%20for%20people%20with%20schizophrenia,and/or%20caregivers%20as%20well" TargetMode="External"/><Relationship Id="rId3" Type="http://schemas.openxmlformats.org/officeDocument/2006/relationships/hyperlink" Target="https://indepth.nice.org.uk/mental-health-and-the-nhs/index.html" TargetMode="External"/><Relationship Id="rId7" Type="http://schemas.openxmlformats.org/officeDocument/2006/relationships/hyperlink" Target="https://palliativebook.com/mental-capacity" TargetMode="External"/><Relationship Id="rId2" Type="http://schemas.openxmlformats.org/officeDocument/2006/relationships/hyperlink" Target="https://www.mayoclinic.org/diseases-conditions/schizophrenia/diagnosis-treatment/drc-20354449" TargetMode="External"/><Relationship Id="rId1" Type="http://schemas.openxmlformats.org/officeDocument/2006/relationships/slideLayout" Target="../slideLayouts/slideLayout6.xml"/><Relationship Id="rId6" Type="http://schemas.openxmlformats.org/officeDocument/2006/relationships/hyperlink" Target="https://ourworldindata.org/ORGANIZATION" TargetMode="External"/><Relationship Id="rId5" Type="http://schemas.openxmlformats.org/officeDocument/2006/relationships/hyperlink" Target="https://www.nhs.uk/mental-health/conditions/schizophrenia/treatment/" TargetMode="External"/><Relationship Id="rId4" Type="http://schemas.openxmlformats.org/officeDocument/2006/relationships/hyperlink" Target="https://www.nimh.nih.gov/health/statistics/schizophre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2000">
              <a:srgbClr val="D8E8F1"/>
            </a:gs>
            <a:gs pos="9000">
              <a:schemeClr val="accent2">
                <a:lumMod val="5000"/>
                <a:lumOff val="95000"/>
              </a:schemeClr>
            </a:gs>
            <a:gs pos="28000">
              <a:schemeClr val="accent2">
                <a:lumMod val="35094"/>
                <a:lumOff val="64906"/>
                <a:alpha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C2CFB-26A3-CCD7-D08A-DC6C7F95E972}"/>
              </a:ext>
            </a:extLst>
          </p:cNvPr>
          <p:cNvSpPr>
            <a:spLocks noGrp="1"/>
          </p:cNvSpPr>
          <p:nvPr>
            <p:ph type="ctrTitle"/>
          </p:nvPr>
        </p:nvSpPr>
        <p:spPr>
          <a:xfrm>
            <a:off x="1509712" y="936146"/>
            <a:ext cx="9144000" cy="4674945"/>
          </a:xfrm>
          <a:solidFill>
            <a:srgbClr val="FFFFFF">
              <a:alpha val="62663"/>
            </a:srgbClr>
          </a:solidFill>
          <a:ln>
            <a:solidFill>
              <a:srgbClr val="404040"/>
            </a:solidFill>
          </a:ln>
        </p:spPr>
        <p:txBody>
          <a:bodyPr anchor="ctr">
            <a:normAutofit fontScale="90000"/>
          </a:bodyPr>
          <a:lstStyle/>
          <a:p>
            <a:pPr>
              <a:lnSpc>
                <a:spcPct val="150000"/>
              </a:lnSpc>
            </a:pPr>
            <a:br>
              <a:rPr lang="en-GB" sz="2700" dirty="0">
                <a:latin typeface="Arial" panose="020B0604020202020204" pitchFamily="34" charset="0"/>
                <a:cs typeface="Arial" panose="020B0604020202020204" pitchFamily="34" charset="0"/>
              </a:rPr>
            </a:br>
            <a:r>
              <a:rPr lang="en-GB" sz="2700" cap="none" dirty="0">
                <a:latin typeface="Arial" panose="020B0604020202020204" pitchFamily="34" charset="0"/>
                <a:cs typeface="Arial" panose="020B0604020202020204" pitchFamily="34" charset="0"/>
              </a:rPr>
              <a:t>Name: Safina Bibi</a:t>
            </a:r>
            <a:br>
              <a:rPr lang="en-GB" sz="2700" cap="none" dirty="0">
                <a:latin typeface="Arial" panose="020B0604020202020204" pitchFamily="34" charset="0"/>
                <a:cs typeface="Arial" panose="020B0604020202020204" pitchFamily="34" charset="0"/>
              </a:rPr>
            </a:br>
            <a:r>
              <a:rPr lang="en-GB" sz="2700" cap="none" dirty="0">
                <a:latin typeface="Arial" panose="020B0604020202020204" pitchFamily="34" charset="0"/>
                <a:cs typeface="Arial" panose="020B0604020202020204" pitchFamily="34" charset="0"/>
              </a:rPr>
              <a:t>Student Number: 2243482</a:t>
            </a:r>
            <a:br>
              <a:rPr lang="en-GB" sz="2700" cap="none" dirty="0">
                <a:latin typeface="Arial" panose="020B0604020202020204" pitchFamily="34" charset="0"/>
                <a:cs typeface="Arial" panose="020B0604020202020204" pitchFamily="34" charset="0"/>
              </a:rPr>
            </a:br>
            <a:r>
              <a:rPr lang="en-GB" sz="2700" cap="none" dirty="0">
                <a:latin typeface="Arial" panose="020B0604020202020204" pitchFamily="34" charset="0"/>
                <a:cs typeface="Arial" panose="020B0604020202020204" pitchFamily="34" charset="0"/>
              </a:rPr>
              <a:t>Module Code: BMHP6029</a:t>
            </a:r>
            <a:br>
              <a:rPr lang="en-GB" sz="2700" cap="none" dirty="0">
                <a:latin typeface="Arial" panose="020B0604020202020204" pitchFamily="34" charset="0"/>
                <a:cs typeface="Arial" panose="020B0604020202020204" pitchFamily="34" charset="0"/>
              </a:rPr>
            </a:br>
            <a:r>
              <a:rPr lang="en-GB" sz="2700" cap="none" dirty="0">
                <a:latin typeface="Arial" panose="020B0604020202020204" pitchFamily="34" charset="0"/>
                <a:cs typeface="Arial" panose="020B0604020202020204" pitchFamily="34" charset="0"/>
              </a:rPr>
              <a:t>Assignment Title: Component 1: Individual Presentation (Academic Poster) </a:t>
            </a:r>
            <a:br>
              <a:rPr lang="en-GB" sz="2700" cap="none" dirty="0">
                <a:latin typeface="Arial" panose="020B0604020202020204" pitchFamily="34" charset="0"/>
                <a:cs typeface="Arial" panose="020B0604020202020204" pitchFamily="34" charset="0"/>
              </a:rPr>
            </a:br>
            <a:r>
              <a:rPr lang="en-GB" sz="2700" cap="none" dirty="0">
                <a:latin typeface="Arial" panose="020B0604020202020204" pitchFamily="34" charset="0"/>
                <a:cs typeface="Arial" panose="020B0604020202020204" pitchFamily="34" charset="0"/>
              </a:rPr>
              <a:t>Lecturer: Kennedy Obohwemu</a:t>
            </a:r>
            <a:br>
              <a:rPr lang="en-GB" sz="27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158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C53E-07DA-4A6C-1E35-F58EA07CF696}"/>
              </a:ext>
            </a:extLst>
          </p:cNvPr>
          <p:cNvSpPr>
            <a:spLocks noGrp="1"/>
          </p:cNvSpPr>
          <p:nvPr>
            <p:ph type="title" idx="4294967295"/>
          </p:nvPr>
        </p:nvSpPr>
        <p:spPr>
          <a:xfrm>
            <a:off x="364158" y="0"/>
            <a:ext cx="10515600" cy="414338"/>
          </a:xfrm>
          <a:effectLst>
            <a:glow rad="109592">
              <a:srgbClr val="0070C0">
                <a:alpha val="72565"/>
              </a:srgbClr>
            </a:glow>
            <a:reflection endPos="0" dir="5400000" sy="-100000" algn="bl" rotWithShape="0"/>
            <a:softEdge rad="37612"/>
          </a:effectLst>
        </p:spPr>
        <p:txBody>
          <a:bodyPr>
            <a:normAutofit fontScale="90000"/>
          </a:bodyPr>
          <a:lstStyle/>
          <a:p>
            <a:pPr algn="ctr"/>
            <a:r>
              <a:rPr lang="en-US" sz="1600" b="1" dirty="0">
                <a:latin typeface="Arial" panose="020B0604020202020204" pitchFamily="34" charset="0"/>
                <a:cs typeface="Arial" panose="020B0604020202020204" pitchFamily="34" charset="0"/>
              </a:rPr>
              <a:t> </a:t>
            </a:r>
            <a:r>
              <a:rPr lang="en-US" sz="1600" b="1" i="1" dirty="0">
                <a:latin typeface="Arial" panose="020B0604020202020204" pitchFamily="34" charset="0"/>
                <a:cs typeface="Arial" panose="020B0604020202020204" pitchFamily="34" charset="0"/>
              </a:rPr>
              <a:t>Schizophrenia (ICD-11 6A20): Historical  Treatment, Contemporary Care And The Neurodiversity Movement </a:t>
            </a:r>
          </a:p>
        </p:txBody>
      </p:sp>
      <p:sp>
        <p:nvSpPr>
          <p:cNvPr id="3" name="Content Placeholder 2">
            <a:extLst>
              <a:ext uri="{FF2B5EF4-FFF2-40B4-BE49-F238E27FC236}">
                <a16:creationId xmlns:a16="http://schemas.microsoft.com/office/drawing/2014/main" id="{B89A9C41-11C0-EE26-EDBC-63A20B6CFECD}"/>
              </a:ext>
            </a:extLst>
          </p:cNvPr>
          <p:cNvSpPr>
            <a:spLocks noGrp="1"/>
          </p:cNvSpPr>
          <p:nvPr>
            <p:ph idx="4294967295"/>
          </p:nvPr>
        </p:nvSpPr>
        <p:spPr>
          <a:xfrm>
            <a:off x="0" y="504191"/>
            <a:ext cx="3762375" cy="2660650"/>
          </a:xfrm>
        </p:spPr>
        <p:txBody>
          <a:bodyPr>
            <a:noAutofit/>
          </a:bodyPr>
          <a:lstStyle/>
          <a:p>
            <a:pPr marL="0" indent="0" algn="just">
              <a:buNone/>
            </a:pPr>
            <a:r>
              <a:rPr lang="en-US" sz="1200" b="1" dirty="0">
                <a:latin typeface="Arial" panose="020B0604020202020204" pitchFamily="34" charset="0"/>
                <a:cs typeface="Arial" panose="020B0604020202020204" pitchFamily="34" charset="0"/>
              </a:rPr>
              <a:t>1. Introduction to schizophrenia </a:t>
            </a:r>
          </a:p>
          <a:p>
            <a:pPr marL="0" indent="0">
              <a:lnSpc>
                <a:spcPct val="150000"/>
              </a:lnSpc>
              <a:buNone/>
            </a:pPr>
            <a:r>
              <a:rPr lang="en-GB" sz="800" dirty="0">
                <a:latin typeface="Arial" panose="020B0604020202020204" pitchFamily="34" charset="0"/>
                <a:cs typeface="Arial" panose="020B0604020202020204" pitchFamily="34" charset="0"/>
              </a:rPr>
              <a:t>Schizophrenia is a severe mental health illness that affects an individual's thoughts, feelings, and behaviours. It is distinguished by disruptions in perception, thought processes, emotions, and sense of self (</a:t>
            </a:r>
            <a:r>
              <a:rPr lang="en-GB" sz="800" dirty="0"/>
              <a:t>National Institute of Mental Health, 2025).</a:t>
            </a:r>
          </a:p>
          <a:p>
            <a:pPr marL="0" indent="0">
              <a:lnSpc>
                <a:spcPct val="150000"/>
              </a:lnSpc>
              <a:buNone/>
            </a:pPr>
            <a:endParaRPr lang="en-GB" sz="800" dirty="0">
              <a:latin typeface="Arial" panose="020B0604020202020204" pitchFamily="34" charset="0"/>
              <a:cs typeface="Arial" panose="020B0604020202020204" pitchFamily="34" charset="0"/>
            </a:endParaRPr>
          </a:p>
          <a:p>
            <a:pPr marL="0" indent="0" algn="just">
              <a:buNone/>
            </a:pPr>
            <a:endParaRPr lang="en-GB" sz="1000" dirty="0">
              <a:latin typeface="Arial" panose="020B0604020202020204" pitchFamily="34" charset="0"/>
              <a:cs typeface="Arial" panose="020B0604020202020204" pitchFamily="34" charset="0"/>
            </a:endParaRPr>
          </a:p>
          <a:p>
            <a:pPr marL="0" indent="0" algn="just">
              <a:buNone/>
            </a:pPr>
            <a:endParaRPr lang="en-US" sz="1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4E07C41-D002-4680-6779-9CF6D6EBFCF8}"/>
              </a:ext>
            </a:extLst>
          </p:cNvPr>
          <p:cNvSpPr txBox="1"/>
          <p:nvPr/>
        </p:nvSpPr>
        <p:spPr>
          <a:xfrm>
            <a:off x="3813143" y="620666"/>
            <a:ext cx="1999367" cy="3085460"/>
          </a:xfrm>
          <a:prstGeom prst="rect">
            <a:avLst/>
          </a:prstGeom>
          <a:noFill/>
        </p:spPr>
        <p:txBody>
          <a:bodyPr wrap="square" rtlCol="0">
            <a:spAutoFit/>
          </a:bodyPr>
          <a:lstStyle/>
          <a:p>
            <a:pPr algn="ctr"/>
            <a:r>
              <a:rPr lang="en-US" sz="1100" b="1" dirty="0">
                <a:latin typeface="Arial" panose="020B0604020202020204" pitchFamily="34" charset="0"/>
                <a:cs typeface="Arial" panose="020B0604020202020204" pitchFamily="34" charset="0"/>
              </a:rPr>
              <a:t>2. Historical Understanding of Schizophrenia </a:t>
            </a:r>
          </a:p>
          <a:p>
            <a:pPr algn="ctr"/>
            <a:endParaRPr lang="en-US" sz="800" b="1" dirty="0">
              <a:latin typeface="Arial" panose="020B0604020202020204" pitchFamily="34" charset="0"/>
              <a:cs typeface="Arial" panose="020B0604020202020204" pitchFamily="34" charset="0"/>
            </a:endParaRPr>
          </a:p>
          <a:p>
            <a:pPr>
              <a:lnSpc>
                <a:spcPct val="150000"/>
              </a:lnSpc>
            </a:pPr>
            <a:r>
              <a:rPr lang="en-US" sz="800" dirty="0">
                <a:latin typeface="Arial" panose="020B0604020202020204" pitchFamily="34" charset="0"/>
                <a:cs typeface="Arial" panose="020B0604020202020204" pitchFamily="34" charset="0"/>
              </a:rPr>
              <a:t>• In the late 19th century, Emil Kraepelin first identified dementia praecox, characterised by early onset and rapid decline.</a:t>
            </a:r>
          </a:p>
          <a:p>
            <a:pPr>
              <a:lnSpc>
                <a:spcPct val="150000"/>
              </a:lnSpc>
            </a:pPr>
            <a:r>
              <a:rPr lang="en-US" sz="800" dirty="0">
                <a:latin typeface="Arial" panose="020B0604020202020204" pitchFamily="34" charset="0"/>
                <a:cs typeface="Arial" panose="020B0604020202020204" pitchFamily="34" charset="0"/>
              </a:rPr>
              <a:t>• In 1911, Eugen Bleuler introduced the word schizophrenia to describe thoughts, emotions, and behaviors </a:t>
            </a:r>
            <a:r>
              <a:rPr lang="en-GB" sz="800" dirty="0">
                <a:latin typeface="Arial" panose="020B0604020202020204" pitchFamily="34" charset="0"/>
                <a:cs typeface="Arial" panose="020B0604020202020204" pitchFamily="34" charset="0"/>
              </a:rPr>
              <a:t>(McGlashan, 2011).</a:t>
            </a:r>
          </a:p>
          <a:p>
            <a:pPr>
              <a:lnSpc>
                <a:spcPct val="150000"/>
              </a:lnSpc>
            </a:pPr>
            <a:r>
              <a:rPr lang="en-US" sz="800" dirty="0">
                <a:latin typeface="Arial" panose="020B0604020202020204" pitchFamily="34" charset="0"/>
                <a:cs typeface="Arial" panose="020B0604020202020204" pitchFamily="34" charset="0"/>
              </a:rPr>
              <a:t>• Modern perspective: A complex condition influenced by biological, psychological, and social aspects.</a:t>
            </a:r>
          </a:p>
          <a:p>
            <a:pPr algn="ctr">
              <a:lnSpc>
                <a:spcPct val="150000"/>
              </a:lnSpc>
            </a:pPr>
            <a:endParaRPr lang="en-US" sz="11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0F2848B-B7C3-FE71-B59F-CAF0645DF456}"/>
              </a:ext>
            </a:extLst>
          </p:cNvPr>
          <p:cNvSpPr txBox="1"/>
          <p:nvPr/>
        </p:nvSpPr>
        <p:spPr>
          <a:xfrm>
            <a:off x="8934865" y="294086"/>
            <a:ext cx="3390387" cy="2593018"/>
          </a:xfrm>
          <a:prstGeom prst="rect">
            <a:avLst/>
          </a:prstGeom>
          <a:noFill/>
        </p:spPr>
        <p:txBody>
          <a:bodyPr wrap="square" rtlCol="0">
            <a:spAutoFit/>
          </a:bodyPr>
          <a:lstStyle/>
          <a:p>
            <a:endParaRPr lang="en-US" sz="800" dirty="0"/>
          </a:p>
          <a:p>
            <a:endParaRPr lang="en-US" sz="800" dirty="0"/>
          </a:p>
          <a:p>
            <a:r>
              <a:rPr lang="en-US" sz="1000" b="1" dirty="0">
                <a:latin typeface="Arial" panose="020B0604020202020204" pitchFamily="34" charset="0"/>
                <a:cs typeface="Arial" panose="020B0604020202020204" pitchFamily="34" charset="0"/>
              </a:rPr>
              <a:t>3. Historical Policies and Treatments</a:t>
            </a:r>
          </a:p>
          <a:p>
            <a:r>
              <a:rPr lang="en-GB" sz="800" b="1" dirty="0">
                <a:latin typeface="Arial" panose="020B0604020202020204" pitchFamily="34" charset="0"/>
                <a:cs typeface="Arial" panose="020B0604020202020204" pitchFamily="34" charset="0"/>
              </a:rPr>
              <a:t> </a:t>
            </a:r>
          </a:p>
          <a:p>
            <a:pPr marL="171450" indent="-171450">
              <a:lnSpc>
                <a:spcPct val="150000"/>
              </a:lnSpc>
              <a:buFont typeface="Arial" panose="020B0604020202020204" pitchFamily="34" charset="0"/>
              <a:buChar char="•"/>
            </a:pPr>
            <a:r>
              <a:rPr lang="en-GB" sz="800" dirty="0">
                <a:latin typeface="Arial" panose="020B0604020202020204" pitchFamily="34" charset="0"/>
                <a:cs typeface="Arial" panose="020B0604020202020204" pitchFamily="34" charset="0"/>
              </a:rPr>
              <a:t>Early 20th century: Institutionalisation in asylums was common, with limited effective treatments.</a:t>
            </a:r>
          </a:p>
          <a:p>
            <a:pPr marL="171450" indent="-171450">
              <a:lnSpc>
                <a:spcPct val="150000"/>
              </a:lnSpc>
              <a:buFont typeface="Arial" panose="020B0604020202020204" pitchFamily="34" charset="0"/>
              <a:buChar char="•"/>
            </a:pPr>
            <a:r>
              <a:rPr lang="en-GB" sz="800" dirty="0">
                <a:latin typeface="Arial" panose="020B0604020202020204" pitchFamily="34" charset="0"/>
                <a:cs typeface="Arial" panose="020B0604020202020204" pitchFamily="34" charset="0"/>
              </a:rPr>
              <a:t>Mid-20th century: Introduction of antipsychotic medications (e.g., chlorpromazine) transformed care (Cunningham Owens and Johnstone, 2018).</a:t>
            </a:r>
          </a:p>
          <a:p>
            <a:pPr marL="171450" indent="-171450">
              <a:lnSpc>
                <a:spcPct val="150000"/>
              </a:lnSpc>
              <a:buFont typeface="Arial" panose="020B0604020202020204" pitchFamily="34" charset="0"/>
              <a:buChar char="•"/>
            </a:pPr>
            <a:r>
              <a:rPr lang="en-GB" sz="800" dirty="0">
                <a:latin typeface="Arial" panose="020B0604020202020204" pitchFamily="34" charset="0"/>
                <a:cs typeface="Arial" panose="020B0604020202020204" pitchFamily="34" charset="0"/>
              </a:rPr>
              <a:t>The Mental Health Act (1983) encouraged community-based treatment over long-term hospitalisation (NICE, n.d.).</a:t>
            </a:r>
          </a:p>
          <a:p>
            <a:pPr marL="171450" indent="-171450">
              <a:lnSpc>
                <a:spcPct val="150000"/>
              </a:lnSpc>
              <a:buFont typeface="Arial" panose="020B0604020202020204" pitchFamily="34" charset="0"/>
              <a:buChar char="•"/>
            </a:pPr>
            <a:r>
              <a:rPr lang="en-GB" sz="800" dirty="0">
                <a:latin typeface="Arial" panose="020B0604020202020204" pitchFamily="34" charset="0"/>
                <a:cs typeface="Arial" panose="020B0604020202020204" pitchFamily="34" charset="0"/>
              </a:rPr>
              <a:t>Late 20th century onwards: Shift towards psychosocial support, rights-based policies, and person-centred</a:t>
            </a:r>
            <a:r>
              <a:rPr lang="en-GB" sz="11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care.</a:t>
            </a:r>
          </a:p>
          <a:p>
            <a:endParaRPr lang="en-US" sz="1600" dirty="0"/>
          </a:p>
        </p:txBody>
      </p:sp>
      <p:sp>
        <p:nvSpPr>
          <p:cNvPr id="7" name="TextBox 6">
            <a:extLst>
              <a:ext uri="{FF2B5EF4-FFF2-40B4-BE49-F238E27FC236}">
                <a16:creationId xmlns:a16="http://schemas.microsoft.com/office/drawing/2014/main" id="{AC8EA65B-36CB-B48D-10CB-CBBDC9C3A1D1}"/>
              </a:ext>
            </a:extLst>
          </p:cNvPr>
          <p:cNvSpPr txBox="1"/>
          <p:nvPr/>
        </p:nvSpPr>
        <p:spPr>
          <a:xfrm>
            <a:off x="18453" y="3895130"/>
            <a:ext cx="2218886" cy="3147272"/>
          </a:xfrm>
          <a:prstGeom prst="rect">
            <a:avLst/>
          </a:prstGeom>
          <a:noFill/>
        </p:spPr>
        <p:txBody>
          <a:bodyPr wrap="square" rtlCol="0">
            <a:spAutoFit/>
          </a:bodyPr>
          <a:lstStyle/>
          <a:p>
            <a:pPr algn="ctr"/>
            <a:r>
              <a:rPr lang="en-US" sz="1000" b="1" dirty="0">
                <a:latin typeface="Arial" panose="020B0604020202020204" pitchFamily="34" charset="0"/>
                <a:cs typeface="Arial" panose="020B0604020202020204" pitchFamily="34" charset="0"/>
              </a:rPr>
              <a:t>4. Modern Diagnosis and Treatments </a:t>
            </a:r>
          </a:p>
          <a:p>
            <a:pPr marL="285750" indent="-2857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The diagnosis is based on DSM-5 and ICD-11 criteria and comes under the broad category of Schizophrenia or other primary psychotic disorders which include symptoms such as hallucinations, delusions, disorganised thinking, and social/functional impact (</a:t>
            </a:r>
            <a:r>
              <a:rPr lang="en-US" altLang="en-US" sz="800" dirty="0">
                <a:solidFill>
                  <a:srgbClr val="1B1B1B"/>
                </a:solidFill>
                <a:latin typeface="Arial" panose="020B0604020202020204" pitchFamily="34" charset="0"/>
                <a:cs typeface="Arial" panose="020B0604020202020204" pitchFamily="34" charset="0"/>
              </a:rPr>
              <a:t>Braff </a:t>
            </a:r>
            <a:r>
              <a:rPr lang="en-US" altLang="en-US" sz="800" i="1" dirty="0">
                <a:solidFill>
                  <a:srgbClr val="1B1B1B"/>
                </a:solidFill>
                <a:latin typeface="Arial" panose="020B0604020202020204" pitchFamily="34" charset="0"/>
                <a:cs typeface="Arial" panose="020B0604020202020204" pitchFamily="34" charset="0"/>
              </a:rPr>
              <a:t>et al. </a:t>
            </a:r>
            <a:r>
              <a:rPr lang="en-US" altLang="en-US" sz="800" dirty="0">
                <a:solidFill>
                  <a:srgbClr val="1B1B1B"/>
                </a:solidFill>
                <a:latin typeface="Arial" panose="020B0604020202020204" pitchFamily="34" charset="0"/>
                <a:cs typeface="Arial" panose="020B0604020202020204" pitchFamily="34" charset="0"/>
              </a:rPr>
              <a:t>2013).</a:t>
            </a:r>
            <a:endParaRPr lang="en-US" sz="8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800" dirty="0">
                <a:latin typeface="Arial" panose="020B0604020202020204" pitchFamily="34" charset="0"/>
                <a:cs typeface="Arial" panose="020B0604020202020204" pitchFamily="34" charset="0"/>
              </a:rPr>
              <a:t>Treatment options include antipsychotic medication, psychological therapies such as </a:t>
            </a:r>
            <a:r>
              <a:rPr lang="en-GB" sz="800" dirty="0">
                <a:latin typeface="Arial" panose="020B0604020202020204" pitchFamily="34" charset="0"/>
                <a:cs typeface="Arial" panose="020B0604020202020204" pitchFamily="34" charset="0"/>
              </a:rPr>
              <a:t> Cognitive Behavioural Therapy (</a:t>
            </a:r>
            <a:r>
              <a:rPr lang="en-US" sz="800" dirty="0">
                <a:latin typeface="Arial" panose="020B0604020202020204" pitchFamily="34" charset="0"/>
                <a:cs typeface="Arial" panose="020B0604020202020204" pitchFamily="34" charset="0"/>
              </a:rPr>
              <a:t>CBT), family support, and community mental health services </a:t>
            </a:r>
            <a:r>
              <a:rPr lang="en-GB" sz="800" dirty="0">
                <a:latin typeface="Arial" panose="020B0604020202020204" pitchFamily="34" charset="0"/>
                <a:cs typeface="Arial" panose="020B0604020202020204" pitchFamily="34" charset="0"/>
              </a:rPr>
              <a:t>(NHS, 2023).</a:t>
            </a:r>
          </a:p>
          <a:p>
            <a:pPr marL="285750" indent="-285750">
              <a:lnSpc>
                <a:spcPct val="150000"/>
              </a:lnSpc>
              <a:buFont typeface="Arial" panose="020B0604020202020204" pitchFamily="34" charset="0"/>
              <a:buChar char="•"/>
            </a:pPr>
            <a:endParaRPr lang="en-US" sz="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E007CFA-CEE0-ED54-1CA9-09C570192553}"/>
              </a:ext>
            </a:extLst>
          </p:cNvPr>
          <p:cNvSpPr txBox="1"/>
          <p:nvPr/>
        </p:nvSpPr>
        <p:spPr>
          <a:xfrm>
            <a:off x="7236318" y="3725743"/>
            <a:ext cx="1610741" cy="2747162"/>
          </a:xfrm>
          <a:prstGeom prst="rect">
            <a:avLst/>
          </a:prstGeom>
          <a:noFill/>
        </p:spPr>
        <p:txBody>
          <a:bodyPr wrap="square" rtlCol="0">
            <a:spAutoFit/>
          </a:bodyPr>
          <a:lstStyle/>
          <a:p>
            <a:r>
              <a:rPr lang="en-US" sz="1000" b="1" dirty="0">
                <a:latin typeface="Arial" panose="020B0604020202020204" pitchFamily="34" charset="0"/>
                <a:cs typeface="Arial" panose="020B0604020202020204" pitchFamily="34" charset="0"/>
              </a:rPr>
              <a:t>6. Recommendations for Future Policy and Practice </a:t>
            </a:r>
          </a:p>
          <a:p>
            <a:pPr>
              <a:lnSpc>
                <a:spcPct val="150000"/>
              </a:lnSpc>
            </a:pPr>
            <a:r>
              <a:rPr lang="en-US" sz="800" dirty="0">
                <a:latin typeface="Arial" panose="020B0604020202020204" pitchFamily="34" charset="0"/>
                <a:cs typeface="Arial" panose="020B0604020202020204" pitchFamily="34" charset="0"/>
              </a:rPr>
              <a:t>• Expand the availability of community-based and early intervention services.</a:t>
            </a:r>
          </a:p>
          <a:p>
            <a:pPr>
              <a:lnSpc>
                <a:spcPct val="150000"/>
              </a:lnSpc>
            </a:pPr>
            <a:r>
              <a:rPr lang="en-US" sz="800" dirty="0">
                <a:latin typeface="Arial" panose="020B0604020202020204" pitchFamily="34" charset="0"/>
                <a:cs typeface="Arial" panose="020B0604020202020204" pitchFamily="34" charset="0"/>
              </a:rPr>
              <a:t>• Increase access to psychological treatments in addition to medication. Implementing public awareness campaigns, reduce stigma.</a:t>
            </a:r>
          </a:p>
          <a:p>
            <a:pPr>
              <a:lnSpc>
                <a:spcPct val="150000"/>
              </a:lnSpc>
            </a:pPr>
            <a:r>
              <a:rPr lang="en-US" sz="800" dirty="0">
                <a:latin typeface="Arial" panose="020B0604020202020204" pitchFamily="34" charset="0"/>
                <a:cs typeface="Arial" panose="020B0604020202020204" pitchFamily="34" charset="0"/>
              </a:rPr>
              <a:t>• Make an investment in individualised, comprehensive, and culturally aware care.</a:t>
            </a:r>
          </a:p>
        </p:txBody>
      </p:sp>
      <p:sp>
        <p:nvSpPr>
          <p:cNvPr id="10" name="TextBox 9">
            <a:extLst>
              <a:ext uri="{FF2B5EF4-FFF2-40B4-BE49-F238E27FC236}">
                <a16:creationId xmlns:a16="http://schemas.microsoft.com/office/drawing/2014/main" id="{B848ADE4-C8F1-FA74-6885-35243A70C9CF}"/>
              </a:ext>
            </a:extLst>
          </p:cNvPr>
          <p:cNvSpPr txBox="1"/>
          <p:nvPr/>
        </p:nvSpPr>
        <p:spPr>
          <a:xfrm>
            <a:off x="8998139" y="3988433"/>
            <a:ext cx="3175408" cy="1146724"/>
          </a:xfrm>
          <a:prstGeom prst="rect">
            <a:avLst/>
          </a:prstGeom>
          <a:noFill/>
        </p:spPr>
        <p:txBody>
          <a:bodyPr wrap="square" rtlCol="0">
            <a:spAutoFit/>
          </a:bodyPr>
          <a:lstStyle/>
          <a:p>
            <a:r>
              <a:rPr lang="en-US" sz="1000" b="1" dirty="0">
                <a:latin typeface="Arial" panose="020B0604020202020204" pitchFamily="34" charset="0"/>
                <a:cs typeface="Arial" panose="020B0604020202020204" pitchFamily="34" charset="0"/>
              </a:rPr>
              <a:t>7. Conclusion</a:t>
            </a:r>
          </a:p>
          <a:p>
            <a:pPr>
              <a:lnSpc>
                <a:spcPct val="150000"/>
              </a:lnSpc>
            </a:pPr>
            <a:r>
              <a:rPr lang="en-GB" sz="800" dirty="0">
                <a:latin typeface="Arial" panose="020B0604020202020204" pitchFamily="34" charset="0"/>
                <a:cs typeface="Arial" panose="020B0604020202020204" pitchFamily="34" charset="0"/>
              </a:rPr>
              <a:t>Schizophrenia is a complex disorder that requires medical, psychological, and social support. Modern care has improved, but stigma and limited access to therapies remain challenges. Early diagnosis and intervention are critical for improving outcomes and quality of life (World Health Organization, 2025).</a:t>
            </a:r>
            <a:endParaRPr lang="en-US" sz="800" b="1"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094DC467-03CB-05F7-DE8C-1965BAFD90BE}"/>
              </a:ext>
            </a:extLst>
          </p:cNvPr>
          <p:cNvPicPr>
            <a:picLocks noChangeAspect="1"/>
          </p:cNvPicPr>
          <p:nvPr/>
        </p:nvPicPr>
        <p:blipFill>
          <a:blip r:embed="rId3"/>
          <a:stretch>
            <a:fillRect/>
          </a:stretch>
        </p:blipFill>
        <p:spPr>
          <a:xfrm>
            <a:off x="12171" y="1611262"/>
            <a:ext cx="1781315" cy="2082964"/>
          </a:xfrm>
          <a:prstGeom prst="rect">
            <a:avLst/>
          </a:prstGeom>
        </p:spPr>
      </p:pic>
      <p:pic>
        <p:nvPicPr>
          <p:cNvPr id="14" name="Picture 13">
            <a:extLst>
              <a:ext uri="{FF2B5EF4-FFF2-40B4-BE49-F238E27FC236}">
                <a16:creationId xmlns:a16="http://schemas.microsoft.com/office/drawing/2014/main" id="{EB86827D-EF66-4521-1C85-EB71E5FFFA98}"/>
              </a:ext>
            </a:extLst>
          </p:cNvPr>
          <p:cNvPicPr>
            <a:picLocks noChangeAspect="1"/>
          </p:cNvPicPr>
          <p:nvPr/>
        </p:nvPicPr>
        <p:blipFill>
          <a:blip r:embed="rId4"/>
          <a:stretch>
            <a:fillRect/>
          </a:stretch>
        </p:blipFill>
        <p:spPr>
          <a:xfrm>
            <a:off x="1850923" y="1611262"/>
            <a:ext cx="1999366" cy="2057910"/>
          </a:xfrm>
          <a:prstGeom prst="rect">
            <a:avLst/>
          </a:prstGeom>
        </p:spPr>
      </p:pic>
      <p:sp>
        <p:nvSpPr>
          <p:cNvPr id="16" name="TextBox 15">
            <a:extLst>
              <a:ext uri="{FF2B5EF4-FFF2-40B4-BE49-F238E27FC236}">
                <a16:creationId xmlns:a16="http://schemas.microsoft.com/office/drawing/2014/main" id="{5A70386C-2A0D-030B-FE8A-E7077AC572FA}"/>
              </a:ext>
            </a:extLst>
          </p:cNvPr>
          <p:cNvSpPr txBox="1"/>
          <p:nvPr/>
        </p:nvSpPr>
        <p:spPr>
          <a:xfrm>
            <a:off x="1763552" y="3627653"/>
            <a:ext cx="1987826" cy="215444"/>
          </a:xfrm>
          <a:prstGeom prst="rect">
            <a:avLst/>
          </a:prstGeom>
          <a:noFill/>
        </p:spPr>
        <p:txBody>
          <a:bodyPr wrap="square">
            <a:spAutoFit/>
          </a:bodyPr>
          <a:lstStyle/>
          <a:p>
            <a:pPr>
              <a:buNone/>
            </a:pPr>
            <a:r>
              <a:rPr lang="en-GB" sz="800" dirty="0">
                <a:latin typeface="Arial" panose="020B0604020202020204" pitchFamily="34" charset="0"/>
                <a:cs typeface="Arial" panose="020B0604020202020204" pitchFamily="34" charset="0"/>
              </a:rPr>
              <a:t>                   (Cleveland Clinic, 2025)</a:t>
            </a:r>
          </a:p>
        </p:txBody>
      </p:sp>
      <p:sp>
        <p:nvSpPr>
          <p:cNvPr id="31" name="Rectangle 15">
            <a:extLst>
              <a:ext uri="{FF2B5EF4-FFF2-40B4-BE49-F238E27FC236}">
                <a16:creationId xmlns:a16="http://schemas.microsoft.com/office/drawing/2014/main" id="{BA0E05A2-09FE-80A1-0214-D048468E1998}"/>
              </a:ext>
            </a:extLst>
          </p:cNvPr>
          <p:cNvSpPr>
            <a:spLocks noChangeArrowheads="1"/>
          </p:cNvSpPr>
          <p:nvPr/>
        </p:nvSpPr>
        <p:spPr bwMode="auto">
          <a:xfrm>
            <a:off x="3839460" y="3647703"/>
            <a:ext cx="1642862" cy="350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5. Cri</a:t>
            </a:r>
            <a:r>
              <a:rPr lang="en-US" altLang="en-US" sz="1000" b="1" dirty="0">
                <a:solidFill>
                  <a:srgbClr val="000000"/>
                </a:solidFill>
                <a:latin typeface="Arial" panose="020B0604020202020204" pitchFamily="34" charset="0"/>
                <a:cs typeface="Arial" panose="020B0604020202020204" pitchFamily="34" charset="0"/>
              </a:rPr>
              <a:t>tical Analysis</a:t>
            </a:r>
            <a:endParaRPr kumimoji="0" lang="en-US" altLang="en-US" sz="1000" b="1"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While modern treatments can improve symptoms, they</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do not cure schizophrenia.</a:t>
            </a:r>
          </a:p>
          <a:p>
            <a:pPr eaLnBrk="0" fontAlgn="base" hangingPunct="0">
              <a:lnSpc>
                <a:spcPct val="150000"/>
              </a:lnSpc>
              <a:spcBef>
                <a:spcPct val="0"/>
              </a:spcBef>
              <a:spcAft>
                <a:spcPct val="0"/>
              </a:spcAft>
            </a:pPr>
            <a:r>
              <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While antipsychotics can reduce hallucinations and delusions, they often come with side effects</a:t>
            </a:r>
            <a:r>
              <a:rPr lang="en-US" altLang="en-US" sz="8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(Mayo Clinic, 2024).</a:t>
            </a:r>
          </a:p>
          <a:p>
            <a:pPr lvl="0" eaLnBrk="0" fontAlgn="base" hangingPunct="0">
              <a:lnSpc>
                <a:spcPct val="150000"/>
              </a:lnSpc>
              <a:spcBef>
                <a:spcPct val="0"/>
              </a:spcBef>
              <a:spcAft>
                <a:spcPct val="0"/>
              </a:spcAft>
            </a:pPr>
            <a:r>
              <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 to therapies, such as CBT, is limited and varies by region.</a:t>
            </a:r>
          </a:p>
          <a:p>
            <a:pPr eaLnBrk="0" fontAlgn="base" hangingPunct="0">
              <a:lnSpc>
                <a:spcPct val="150000"/>
              </a:lnSpc>
              <a:spcBef>
                <a:spcPct val="0"/>
              </a:spcBef>
              <a:spcAft>
                <a:spcPct val="0"/>
              </a:spcAft>
            </a:pPr>
            <a:r>
              <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Stigma and social exclusion remain a major barrier to recovery </a:t>
            </a:r>
            <a:r>
              <a:rPr lang="en-GB" sz="800" dirty="0">
                <a:latin typeface="Arial" panose="020B0604020202020204" pitchFamily="34" charset="0"/>
                <a:cs typeface="Arial" panose="020B0604020202020204" pitchFamily="34" charset="0"/>
              </a:rPr>
              <a:t>(Adil </a:t>
            </a:r>
            <a:r>
              <a:rPr lang="en-GB" sz="800" i="1" dirty="0">
                <a:latin typeface="Arial" panose="020B0604020202020204" pitchFamily="34" charset="0"/>
                <a:cs typeface="Arial" panose="020B0604020202020204" pitchFamily="34" charset="0"/>
              </a:rPr>
              <a:t>et al. </a:t>
            </a:r>
            <a:r>
              <a:rPr lang="en-GB" sz="800" dirty="0">
                <a:latin typeface="Arial" panose="020B0604020202020204" pitchFamily="34" charset="0"/>
                <a:cs typeface="Arial" panose="020B0604020202020204" pitchFamily="34" charset="0"/>
              </a:rPr>
              <a:t>2022).</a:t>
            </a:r>
          </a:p>
          <a:p>
            <a:pPr lvl="0" eaLnBrk="0" fontAlgn="base" hangingPunct="0">
              <a:lnSpc>
                <a:spcPct val="150000"/>
              </a:lnSpc>
              <a:spcBef>
                <a:spcPct val="0"/>
              </a:spcBef>
              <a:spcAft>
                <a:spcPct val="0"/>
              </a:spcAft>
            </a:pPr>
            <a:r>
              <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Additional research is needed on personalised and early interventions.</a:t>
            </a: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1" name="Picture 10">
            <a:extLst>
              <a:ext uri="{FF2B5EF4-FFF2-40B4-BE49-F238E27FC236}">
                <a16:creationId xmlns:a16="http://schemas.microsoft.com/office/drawing/2014/main" id="{37F304A3-09CC-8398-9731-2D03860BEFE5}"/>
              </a:ext>
            </a:extLst>
          </p:cNvPr>
          <p:cNvPicPr>
            <a:picLocks noChangeAspect="1"/>
          </p:cNvPicPr>
          <p:nvPr/>
        </p:nvPicPr>
        <p:blipFill>
          <a:blip r:embed="rId5"/>
          <a:stretch>
            <a:fillRect/>
          </a:stretch>
        </p:blipFill>
        <p:spPr>
          <a:xfrm>
            <a:off x="2264257" y="4033381"/>
            <a:ext cx="1523208" cy="2839220"/>
          </a:xfrm>
          <a:prstGeom prst="rect">
            <a:avLst/>
          </a:prstGeom>
        </p:spPr>
      </p:pic>
      <p:sp>
        <p:nvSpPr>
          <p:cNvPr id="12" name="TextBox 11">
            <a:extLst>
              <a:ext uri="{FF2B5EF4-FFF2-40B4-BE49-F238E27FC236}">
                <a16:creationId xmlns:a16="http://schemas.microsoft.com/office/drawing/2014/main" id="{016D17A0-862C-224A-7A2E-C712580D500C}"/>
              </a:ext>
            </a:extLst>
          </p:cNvPr>
          <p:cNvSpPr txBox="1"/>
          <p:nvPr/>
        </p:nvSpPr>
        <p:spPr>
          <a:xfrm>
            <a:off x="2446637" y="6675900"/>
            <a:ext cx="1366505" cy="615553"/>
          </a:xfrm>
          <a:prstGeom prst="rect">
            <a:avLst/>
          </a:prstGeom>
          <a:noFill/>
        </p:spPr>
        <p:txBody>
          <a:bodyPr wrap="square" rtlCol="0">
            <a:spAutoFit/>
          </a:bodyPr>
          <a:lstStyle/>
          <a:p>
            <a:pPr algn="ctr"/>
            <a:r>
              <a:rPr lang="en-GB" sz="800" dirty="0"/>
              <a:t>                     (Clark, 2024)</a:t>
            </a:r>
          </a:p>
          <a:p>
            <a:pPr algn="ctr"/>
            <a:endParaRPr lang="en-GB" sz="800" dirty="0">
              <a:latin typeface="Arial" panose="020B0604020202020204" pitchFamily="34" charset="0"/>
              <a:cs typeface="Arial" panose="020B0604020202020204" pitchFamily="34" charset="0"/>
            </a:endParaRPr>
          </a:p>
          <a:p>
            <a:endParaRPr lang="en-US" dirty="0"/>
          </a:p>
        </p:txBody>
      </p:sp>
      <p:pic>
        <p:nvPicPr>
          <p:cNvPr id="4" name="Picture 3">
            <a:extLst>
              <a:ext uri="{FF2B5EF4-FFF2-40B4-BE49-F238E27FC236}">
                <a16:creationId xmlns:a16="http://schemas.microsoft.com/office/drawing/2014/main" id="{81C8425F-3AEA-2423-831A-F8B731E5C2E7}"/>
              </a:ext>
            </a:extLst>
          </p:cNvPr>
          <p:cNvPicPr>
            <a:picLocks noChangeAspect="1"/>
          </p:cNvPicPr>
          <p:nvPr/>
        </p:nvPicPr>
        <p:blipFill>
          <a:blip r:embed="rId6"/>
          <a:stretch>
            <a:fillRect/>
          </a:stretch>
        </p:blipFill>
        <p:spPr>
          <a:xfrm>
            <a:off x="5843951" y="565717"/>
            <a:ext cx="3030551" cy="2570620"/>
          </a:xfrm>
          <a:prstGeom prst="rect">
            <a:avLst/>
          </a:prstGeom>
        </p:spPr>
      </p:pic>
      <p:sp>
        <p:nvSpPr>
          <p:cNvPr id="8" name="TextBox 7">
            <a:extLst>
              <a:ext uri="{FF2B5EF4-FFF2-40B4-BE49-F238E27FC236}">
                <a16:creationId xmlns:a16="http://schemas.microsoft.com/office/drawing/2014/main" id="{50F379FA-E0C8-4D66-2CBA-591BEAF01DE6}"/>
              </a:ext>
            </a:extLst>
          </p:cNvPr>
          <p:cNvSpPr txBox="1"/>
          <p:nvPr/>
        </p:nvSpPr>
        <p:spPr>
          <a:xfrm>
            <a:off x="6874617" y="2920894"/>
            <a:ext cx="2041243"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                     (Our World in Data, n.d.)</a:t>
            </a:r>
          </a:p>
        </p:txBody>
      </p:sp>
      <p:pic>
        <p:nvPicPr>
          <p:cNvPr id="20" name="Picture 19">
            <a:extLst>
              <a:ext uri="{FF2B5EF4-FFF2-40B4-BE49-F238E27FC236}">
                <a16:creationId xmlns:a16="http://schemas.microsoft.com/office/drawing/2014/main" id="{FE0C4AE6-3EC3-3590-B41E-7C735AFF9262}"/>
              </a:ext>
            </a:extLst>
          </p:cNvPr>
          <p:cNvPicPr>
            <a:picLocks noChangeAspect="1"/>
          </p:cNvPicPr>
          <p:nvPr/>
        </p:nvPicPr>
        <p:blipFill>
          <a:blip r:embed="rId7"/>
          <a:stretch>
            <a:fillRect/>
          </a:stretch>
        </p:blipFill>
        <p:spPr>
          <a:xfrm>
            <a:off x="8998033" y="2613347"/>
            <a:ext cx="3132018" cy="1229750"/>
          </a:xfrm>
          <a:prstGeom prst="rect">
            <a:avLst/>
          </a:prstGeom>
        </p:spPr>
      </p:pic>
      <p:sp>
        <p:nvSpPr>
          <p:cNvPr id="21" name="TextBox 20">
            <a:extLst>
              <a:ext uri="{FF2B5EF4-FFF2-40B4-BE49-F238E27FC236}">
                <a16:creationId xmlns:a16="http://schemas.microsoft.com/office/drawing/2014/main" id="{5D45C662-09D3-8900-C699-0F439AC9C6C7}"/>
              </a:ext>
            </a:extLst>
          </p:cNvPr>
          <p:cNvSpPr txBox="1"/>
          <p:nvPr/>
        </p:nvSpPr>
        <p:spPr>
          <a:xfrm>
            <a:off x="10668832" y="3647704"/>
            <a:ext cx="1699690" cy="492443"/>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                     (Khera, 2017)</a:t>
            </a:r>
          </a:p>
          <a:p>
            <a:endParaRPr lang="en-US" dirty="0"/>
          </a:p>
        </p:txBody>
      </p:sp>
      <p:pic>
        <p:nvPicPr>
          <p:cNvPr id="22" name="Picture 21">
            <a:extLst>
              <a:ext uri="{FF2B5EF4-FFF2-40B4-BE49-F238E27FC236}">
                <a16:creationId xmlns:a16="http://schemas.microsoft.com/office/drawing/2014/main" id="{9E5EAD80-E29E-FFCE-B57C-9B765CE1CFC1}"/>
              </a:ext>
            </a:extLst>
          </p:cNvPr>
          <p:cNvPicPr>
            <a:picLocks noChangeAspect="1"/>
          </p:cNvPicPr>
          <p:nvPr/>
        </p:nvPicPr>
        <p:blipFill>
          <a:blip r:embed="rId8"/>
          <a:stretch>
            <a:fillRect/>
          </a:stretch>
        </p:blipFill>
        <p:spPr>
          <a:xfrm>
            <a:off x="5443811" y="3752555"/>
            <a:ext cx="1709309" cy="1427703"/>
          </a:xfrm>
          <a:prstGeom prst="rect">
            <a:avLst/>
          </a:prstGeom>
        </p:spPr>
      </p:pic>
      <p:sp>
        <p:nvSpPr>
          <p:cNvPr id="24" name="TextBox 23">
            <a:extLst>
              <a:ext uri="{FF2B5EF4-FFF2-40B4-BE49-F238E27FC236}">
                <a16:creationId xmlns:a16="http://schemas.microsoft.com/office/drawing/2014/main" id="{FB146D11-C48E-6BE9-F7E1-C4E3979F5DB1}"/>
              </a:ext>
            </a:extLst>
          </p:cNvPr>
          <p:cNvSpPr txBox="1"/>
          <p:nvPr/>
        </p:nvSpPr>
        <p:spPr>
          <a:xfrm>
            <a:off x="5389587" y="4843859"/>
            <a:ext cx="2026282" cy="615553"/>
          </a:xfrm>
          <a:prstGeom prst="rect">
            <a:avLst/>
          </a:prstGeom>
          <a:noFill/>
        </p:spPr>
        <p:txBody>
          <a:bodyPr wrap="square" rtlCol="0">
            <a:spAutoFit/>
          </a:bodyPr>
          <a:lstStyle/>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  (Darlington Borough Council, 2008)</a:t>
            </a:r>
          </a:p>
          <a:p>
            <a:endParaRPr lang="en-US" dirty="0"/>
          </a:p>
        </p:txBody>
      </p:sp>
      <p:pic>
        <p:nvPicPr>
          <p:cNvPr id="28" name="Picture 27">
            <a:extLst>
              <a:ext uri="{FF2B5EF4-FFF2-40B4-BE49-F238E27FC236}">
                <a16:creationId xmlns:a16="http://schemas.microsoft.com/office/drawing/2014/main" id="{527F0068-112B-8A01-EA37-9796E013B3A6}"/>
              </a:ext>
            </a:extLst>
          </p:cNvPr>
          <p:cNvPicPr>
            <a:picLocks noChangeAspect="1"/>
          </p:cNvPicPr>
          <p:nvPr/>
        </p:nvPicPr>
        <p:blipFill>
          <a:blip r:embed="rId9"/>
          <a:stretch>
            <a:fillRect/>
          </a:stretch>
        </p:blipFill>
        <p:spPr>
          <a:xfrm>
            <a:off x="5467435" y="5252723"/>
            <a:ext cx="1680078" cy="1517637"/>
          </a:xfrm>
          <a:prstGeom prst="rect">
            <a:avLst/>
          </a:prstGeom>
        </p:spPr>
      </p:pic>
      <p:sp>
        <p:nvSpPr>
          <p:cNvPr id="30" name="TextBox 29">
            <a:extLst>
              <a:ext uri="{FF2B5EF4-FFF2-40B4-BE49-F238E27FC236}">
                <a16:creationId xmlns:a16="http://schemas.microsoft.com/office/drawing/2014/main" id="{2622EB31-F772-2BBD-D57B-A8FAAC64F0AB}"/>
              </a:ext>
            </a:extLst>
          </p:cNvPr>
          <p:cNvSpPr txBox="1"/>
          <p:nvPr/>
        </p:nvSpPr>
        <p:spPr>
          <a:xfrm>
            <a:off x="5443811" y="6626379"/>
            <a:ext cx="2431843" cy="492443"/>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PalliativeBook</a:t>
            </a:r>
            <a:r>
              <a:rPr lang="en-GB" sz="800" dirty="0">
                <a:latin typeface="Arial" panose="020B0604020202020204" pitchFamily="34" charset="0"/>
                <a:cs typeface="Arial" panose="020B0604020202020204" pitchFamily="34" charset="0"/>
              </a:rPr>
              <a:t>, n.d.)</a:t>
            </a:r>
          </a:p>
          <a:p>
            <a:endParaRPr lang="en-US" dirty="0"/>
          </a:p>
        </p:txBody>
      </p:sp>
      <p:pic>
        <p:nvPicPr>
          <p:cNvPr id="35" name="Picture 34">
            <a:extLst>
              <a:ext uri="{FF2B5EF4-FFF2-40B4-BE49-F238E27FC236}">
                <a16:creationId xmlns:a16="http://schemas.microsoft.com/office/drawing/2014/main" id="{592A00D5-C315-CF0C-9D8D-10B36E337014}"/>
              </a:ext>
            </a:extLst>
          </p:cNvPr>
          <p:cNvPicPr>
            <a:picLocks noChangeAspect="1"/>
          </p:cNvPicPr>
          <p:nvPr/>
        </p:nvPicPr>
        <p:blipFill>
          <a:blip r:embed="rId10"/>
          <a:stretch>
            <a:fillRect/>
          </a:stretch>
        </p:blipFill>
        <p:spPr>
          <a:xfrm>
            <a:off x="8982143" y="5096140"/>
            <a:ext cx="3209857" cy="1579760"/>
          </a:xfrm>
          <a:prstGeom prst="rect">
            <a:avLst/>
          </a:prstGeom>
        </p:spPr>
      </p:pic>
      <p:sp>
        <p:nvSpPr>
          <p:cNvPr id="36" name="TextBox 35">
            <a:extLst>
              <a:ext uri="{FF2B5EF4-FFF2-40B4-BE49-F238E27FC236}">
                <a16:creationId xmlns:a16="http://schemas.microsoft.com/office/drawing/2014/main" id="{39DA5A35-0726-9CA6-E901-70B3A05F96BF}"/>
              </a:ext>
            </a:extLst>
          </p:cNvPr>
          <p:cNvSpPr txBox="1"/>
          <p:nvPr/>
        </p:nvSpPr>
        <p:spPr>
          <a:xfrm>
            <a:off x="10750378" y="6626379"/>
            <a:ext cx="1939163" cy="492443"/>
          </a:xfrm>
          <a:prstGeom prst="rect">
            <a:avLst/>
          </a:prstGeom>
          <a:noFill/>
        </p:spPr>
        <p:txBody>
          <a:bodyPr wrap="square" rtlCol="0">
            <a:spAutoFit/>
          </a:bodyPr>
          <a:lstStyle/>
          <a:p>
            <a:r>
              <a:rPr lang="en-GB" sz="800">
                <a:latin typeface="Arial" panose="020B0604020202020204" pitchFamily="34" charset="0"/>
                <a:cs typeface="Arial" panose="020B0604020202020204" pitchFamily="34" charset="0"/>
              </a:rPr>
              <a:t>                    (Dupont</a:t>
            </a:r>
            <a:r>
              <a:rPr lang="en-GB" sz="800" dirty="0">
                <a:latin typeface="Arial" panose="020B0604020202020204" pitchFamily="34" charset="0"/>
                <a:cs typeface="Arial" panose="020B0604020202020204" pitchFamily="34" charset="0"/>
              </a:rPr>
              <a:t>, 2025)</a:t>
            </a:r>
          </a:p>
          <a:p>
            <a:endParaRPr lang="en-US" dirty="0"/>
          </a:p>
        </p:txBody>
      </p:sp>
      <p:cxnSp>
        <p:nvCxnSpPr>
          <p:cNvPr id="38" name="Straight Connector 37">
            <a:extLst>
              <a:ext uri="{FF2B5EF4-FFF2-40B4-BE49-F238E27FC236}">
                <a16:creationId xmlns:a16="http://schemas.microsoft.com/office/drawing/2014/main" id="{A98AC714-0CD7-E51C-03A8-970D12F858A4}"/>
              </a:ext>
            </a:extLst>
          </p:cNvPr>
          <p:cNvCxnSpPr/>
          <p:nvPr/>
        </p:nvCxnSpPr>
        <p:spPr>
          <a:xfrm>
            <a:off x="0" y="3848638"/>
            <a:ext cx="3850289"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046BC536-C391-25C4-F8B6-35A06DB4E453}"/>
              </a:ext>
            </a:extLst>
          </p:cNvPr>
          <p:cNvCxnSpPr>
            <a:cxnSpLocks/>
          </p:cNvCxnSpPr>
          <p:nvPr/>
        </p:nvCxnSpPr>
        <p:spPr>
          <a:xfrm>
            <a:off x="3839714" y="3539532"/>
            <a:ext cx="511696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ACDB3E5-FB1C-B712-94AE-D0262C6E0818}"/>
              </a:ext>
            </a:extLst>
          </p:cNvPr>
          <p:cNvCxnSpPr>
            <a:cxnSpLocks/>
          </p:cNvCxnSpPr>
          <p:nvPr/>
        </p:nvCxnSpPr>
        <p:spPr>
          <a:xfrm>
            <a:off x="8998033" y="3974145"/>
            <a:ext cx="3175408"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0" name="Straight Connector 49">
            <a:extLst>
              <a:ext uri="{FF2B5EF4-FFF2-40B4-BE49-F238E27FC236}">
                <a16:creationId xmlns:a16="http://schemas.microsoft.com/office/drawing/2014/main" id="{29A55943-C8DB-7348-786A-E7973C66004F}"/>
              </a:ext>
            </a:extLst>
          </p:cNvPr>
          <p:cNvCxnSpPr>
            <a:cxnSpLocks/>
          </p:cNvCxnSpPr>
          <p:nvPr/>
        </p:nvCxnSpPr>
        <p:spPr>
          <a:xfrm>
            <a:off x="3813143" y="498650"/>
            <a:ext cx="26317" cy="334444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85E4E60-6F0F-AD69-420F-52896DEC2DA0}"/>
              </a:ext>
            </a:extLst>
          </p:cNvPr>
          <p:cNvCxnSpPr>
            <a:cxnSpLocks/>
          </p:cNvCxnSpPr>
          <p:nvPr/>
        </p:nvCxnSpPr>
        <p:spPr>
          <a:xfrm>
            <a:off x="8924752" y="475297"/>
            <a:ext cx="17477" cy="306423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423980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41000">
              <a:srgbClr val="D8E8F1"/>
            </a:gs>
            <a:gs pos="9000">
              <a:schemeClr val="accent2">
                <a:lumMod val="5000"/>
                <a:lumOff val="95000"/>
              </a:schemeClr>
            </a:gs>
            <a:gs pos="24000">
              <a:schemeClr val="accent2">
                <a:lumMod val="35094"/>
                <a:lumOff val="64906"/>
                <a:alpha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6828D-EFD2-6C1B-46C9-96A39B505656}"/>
              </a:ext>
            </a:extLst>
          </p:cNvPr>
          <p:cNvSpPr>
            <a:spLocks noGrp="1"/>
          </p:cNvSpPr>
          <p:nvPr>
            <p:ph type="title"/>
          </p:nvPr>
        </p:nvSpPr>
        <p:spPr>
          <a:xfrm>
            <a:off x="0" y="0"/>
            <a:ext cx="11587396" cy="387910"/>
          </a:xfrm>
        </p:spPr>
        <p:txBody>
          <a:bodyPr>
            <a:normAutofit fontScale="90000"/>
          </a:bodyPr>
          <a:lstStyle/>
          <a:p>
            <a:pPr algn="ctr"/>
            <a:br>
              <a:rPr lang="en-US" sz="20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References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D024113-5BEA-91D2-D6C2-4BF209079E6A}"/>
              </a:ext>
            </a:extLst>
          </p:cNvPr>
          <p:cNvSpPr txBox="1"/>
          <p:nvPr/>
        </p:nvSpPr>
        <p:spPr>
          <a:xfrm>
            <a:off x="0" y="547546"/>
            <a:ext cx="12453703" cy="6463308"/>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Adil, M., Atiq, I. and Ellahi, A. (2022) ‘Stigmatization of schizophrenic individuals and its correlation to the fear of violent offence. Should we be concerned?’, </a:t>
            </a:r>
            <a:r>
              <a:rPr lang="en-GB" sz="1100" i="1" dirty="0">
                <a:latin typeface="Arial" panose="020B0604020202020204" pitchFamily="34" charset="0"/>
                <a:cs typeface="Arial" panose="020B0604020202020204" pitchFamily="34" charset="0"/>
              </a:rPr>
              <a:t>Annals of Medicine and Surgery</a:t>
            </a:r>
            <a:r>
              <a:rPr lang="en-GB" sz="1100" dirty="0">
                <a:latin typeface="Arial" panose="020B0604020202020204" pitchFamily="34" charset="0"/>
                <a:cs typeface="Arial" panose="020B0604020202020204" pitchFamily="34" charset="0"/>
              </a:rPr>
              <a:t>, 82, p. 104666.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Clark, J.D, (2024) ‘How Schizophrenia Is Treated’, </a:t>
            </a:r>
            <a:r>
              <a:rPr lang="en-GB" sz="1100" i="1" dirty="0">
                <a:latin typeface="Arial" panose="020B0604020202020204" pitchFamily="34" charset="0"/>
                <a:cs typeface="Arial" panose="020B0604020202020204" pitchFamily="34" charset="0"/>
              </a:rPr>
              <a:t>Verywell Mind</a:t>
            </a:r>
            <a:r>
              <a:rPr lang="en-GB" sz="1100" dirty="0">
                <a:latin typeface="Arial" panose="020B0604020202020204" pitchFamily="34" charset="0"/>
                <a:cs typeface="Arial" panose="020B0604020202020204" pitchFamily="34" charset="0"/>
              </a:rPr>
              <a:t>. Available at: </a:t>
            </a:r>
            <a:r>
              <a:rPr lang="en-GB" sz="1100"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https://www.verywellmind.com/schizophrenia-treatments-2330662</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30 September 2025).</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Cleveland Clinic, (2025) </a:t>
            </a:r>
            <a:r>
              <a:rPr lang="en-GB" sz="1100" i="1" dirty="0">
                <a:latin typeface="Arial" panose="020B0604020202020204" pitchFamily="34" charset="0"/>
                <a:cs typeface="Arial" panose="020B0604020202020204" pitchFamily="34" charset="0"/>
              </a:rPr>
              <a:t>Schizophrenia: What It Is, Causes &amp; Symptoms</a:t>
            </a:r>
            <a:r>
              <a:rPr lang="en-GB" sz="1100" dirty="0">
                <a:latin typeface="Arial" panose="020B0604020202020204" pitchFamily="34" charset="0"/>
                <a:cs typeface="Arial" panose="020B0604020202020204" pitchFamily="34" charset="0"/>
              </a:rPr>
              <a:t>.  Available at: </a:t>
            </a:r>
            <a:r>
              <a:rPr lang="en-US" sz="1100" u="sng"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Cleahttps://my.clevelandclinic.org/health/diseases/4568-schizophrenia</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30 September 2025).</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Cunningham Owens, D. and Johnstone, E.C, (2018) ‘The development of antipsychotic drugs’, </a:t>
            </a:r>
            <a:r>
              <a:rPr lang="en-GB" sz="1100" i="1" dirty="0">
                <a:latin typeface="Arial" panose="020B0604020202020204" pitchFamily="34" charset="0"/>
                <a:cs typeface="Arial" panose="020B0604020202020204" pitchFamily="34" charset="0"/>
              </a:rPr>
              <a:t>Brain and Neuroscience Advances</a:t>
            </a:r>
            <a:r>
              <a:rPr lang="en-GB" sz="1100" dirty="0">
                <a:latin typeface="Arial" panose="020B0604020202020204" pitchFamily="34" charset="0"/>
                <a:cs typeface="Arial" panose="020B0604020202020204" pitchFamily="34" charset="0"/>
              </a:rPr>
              <a:t>, 2, p. 2398212818817498. Available at: </a:t>
            </a:r>
            <a:r>
              <a:rPr lang="en-GB" sz="1100" u="sng"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https://pmc.ncbi.nlm.nih.gov/articles/PMC7058266/</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30 September 2025).</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Darlington Borough Council, (2008) </a:t>
            </a:r>
            <a:r>
              <a:rPr lang="en-GB" sz="1100" i="1" dirty="0">
                <a:latin typeface="Arial" panose="020B0604020202020204" pitchFamily="34" charset="0"/>
                <a:cs typeface="Arial" panose="020B0604020202020204" pitchFamily="34" charset="0"/>
              </a:rPr>
              <a:t>Mental Health Act 1983 (as amended) – PowerPoint presentation</a:t>
            </a:r>
            <a:r>
              <a:rPr lang="en-GB" sz="1100" dirty="0">
                <a:latin typeface="Arial" panose="020B0604020202020204" pitchFamily="34" charset="0"/>
                <a:cs typeface="Arial" panose="020B0604020202020204" pitchFamily="34" charset="0"/>
              </a:rPr>
              <a:t>. Available at: </a:t>
            </a:r>
            <a:r>
              <a:rPr lang="en-GB" sz="1100" u="sng" dirty="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https://democracy.darlington.gov.uk/Data/Shadow%20Health%20and%20Well%20Being%20Board/200809230930/Agenda/Microsoft%20PowerPoint%20-%20Mental%20Health%20Act%20.</a:t>
            </a:r>
            <a:r>
              <a:rPr lang="en-GB" sz="1100" dirty="0">
                <a:solidFill>
                  <a:srgbClr val="0070C0"/>
                </a:solidFill>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Accessed: 1 October 2025).</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Dupont, S, (2025) ‘Recognizing Early Signs of Schizophrenia’, </a:t>
            </a:r>
            <a:r>
              <a:rPr lang="en-GB" sz="1100" i="1" dirty="0">
                <a:latin typeface="Arial" panose="020B0604020202020204" pitchFamily="34" charset="0"/>
                <a:cs typeface="Arial" panose="020B0604020202020204" pitchFamily="34" charset="0"/>
              </a:rPr>
              <a:t>BuzzRx</a:t>
            </a:r>
            <a:r>
              <a:rPr lang="en-GB" sz="1100" dirty="0">
                <a:latin typeface="Arial" panose="020B0604020202020204" pitchFamily="34" charset="0"/>
                <a:cs typeface="Arial" panose="020B0604020202020204" pitchFamily="34" charset="0"/>
              </a:rPr>
              <a:t>. Available at</a:t>
            </a:r>
            <a:r>
              <a:rPr lang="en-GB" sz="1100" dirty="0">
                <a:solidFill>
                  <a:srgbClr val="0070C0"/>
                </a:solidFill>
                <a:latin typeface="Arial" panose="020B0604020202020204" pitchFamily="34" charset="0"/>
                <a:cs typeface="Arial" panose="020B0604020202020204" pitchFamily="34" charset="0"/>
              </a:rPr>
              <a:t>: </a:t>
            </a:r>
            <a:r>
              <a:rPr lang="en-GB" sz="1100" u="sng"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https://www.buzzrx.com/blog/early-signs-of-schizophrenia</a:t>
            </a:r>
            <a:r>
              <a:rPr lang="en-GB" sz="1100" dirty="0">
                <a:latin typeface="Arial" panose="020B0604020202020204" pitchFamily="34" charset="0"/>
                <a:cs typeface="Arial" panose="020B0604020202020204" pitchFamily="34" charset="0"/>
              </a:rPr>
              <a:t> (Accessed: 1 October 2025).</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Khera, G, (2017) ‘Schizophrenia and Bipolar Disorder: The Overlap’, </a:t>
            </a:r>
            <a:r>
              <a:rPr lang="en-GB" sz="1100" i="1" dirty="0">
                <a:latin typeface="Arial" panose="020B0604020202020204" pitchFamily="34" charset="0"/>
                <a:cs typeface="Arial" panose="020B0604020202020204" pitchFamily="34" charset="0"/>
              </a:rPr>
              <a:t>Scientific Animations</a:t>
            </a:r>
            <a:r>
              <a:rPr lang="en-GB" sz="1100" dirty="0">
                <a:latin typeface="Arial" panose="020B0604020202020204" pitchFamily="34" charset="0"/>
                <a:cs typeface="Arial" panose="020B0604020202020204" pitchFamily="34" charset="0"/>
              </a:rPr>
              <a:t>. Available at</a:t>
            </a:r>
            <a:r>
              <a:rPr lang="en-GB" sz="1100" dirty="0">
                <a:solidFill>
                  <a:srgbClr val="0070C0"/>
                </a:solidFill>
                <a:latin typeface="Arial" panose="020B0604020202020204" pitchFamily="34" charset="0"/>
                <a:cs typeface="Arial" panose="020B0604020202020204" pitchFamily="34" charset="0"/>
              </a:rPr>
              <a:t>: </a:t>
            </a:r>
            <a:r>
              <a:rPr lang="en-GB" sz="1100" u="sng" dirty="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https://www.scientificanimations.com/schizophrenia-bipolar-disorder-overlap-3d-medical-animation/uncategorized/</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1 October 2025).</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Legislation.gov.uk, (1983</a:t>
            </a:r>
            <a:r>
              <a:rPr lang="en-US" sz="1100" i="1"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Mental Health Act, 1983. </a:t>
            </a:r>
            <a:r>
              <a:rPr lang="en-GB" sz="1100" dirty="0">
                <a:latin typeface="Arial" panose="020B0604020202020204" pitchFamily="34" charset="0"/>
                <a:cs typeface="Arial" panose="020B0604020202020204" pitchFamily="34" charset="0"/>
              </a:rPr>
              <a:t>Available at: </a:t>
            </a:r>
            <a:r>
              <a:rPr lang="en-GB" sz="1100" dirty="0">
                <a:solidFill>
                  <a:srgbClr val="0070C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https://www.legislation.gov.uk/ukpga/1983/20/contents</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30 September 2025).  </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endParaRPr lang="en-US" dirty="0"/>
          </a:p>
        </p:txBody>
      </p:sp>
      <p:sp>
        <p:nvSpPr>
          <p:cNvPr id="8" name="Rectangle 4">
            <a:extLst>
              <a:ext uri="{FF2B5EF4-FFF2-40B4-BE49-F238E27FC236}">
                <a16:creationId xmlns:a16="http://schemas.microsoft.com/office/drawing/2014/main" id="{1A379C14-1214-389A-FE1D-E7EF95EC8024}"/>
              </a:ext>
            </a:extLst>
          </p:cNvPr>
          <p:cNvSpPr>
            <a:spLocks noChangeArrowheads="1"/>
          </p:cNvSpPr>
          <p:nvPr/>
        </p:nvSpPr>
        <p:spPr bwMode="auto">
          <a:xfrm>
            <a:off x="0" y="912112"/>
            <a:ext cx="12091737" cy="822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100" b="0" i="0" u="none" strike="noStrike" cap="none" normalizeH="0" baseline="0" dirty="0">
              <a:ln>
                <a:noFill/>
              </a:ln>
              <a:solidFill>
                <a:srgbClr val="1B1B1B"/>
              </a:solidFill>
              <a:effectLst/>
              <a:cs typeface="Arial" panose="020B0604020202020204" pitchFamily="34"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rgbClr val="1B1B1B"/>
                </a:solidFill>
                <a:effectLst/>
                <a:cs typeface="Arial" panose="020B0604020202020204" pitchFamily="34" charset="0"/>
              </a:rPr>
              <a:t>Braff, D. L., Ryan, J., </a:t>
            </a:r>
            <a:r>
              <a:rPr kumimoji="0" lang="en-US" altLang="en-US" sz="1100" b="0" i="0" u="none" strike="noStrike" cap="none" normalizeH="0" baseline="0" dirty="0" err="1">
                <a:ln>
                  <a:noFill/>
                </a:ln>
                <a:solidFill>
                  <a:srgbClr val="1B1B1B"/>
                </a:solidFill>
                <a:effectLst/>
                <a:cs typeface="Arial" panose="020B0604020202020204" pitchFamily="34" charset="0"/>
              </a:rPr>
              <a:t>Rissling</a:t>
            </a:r>
            <a:r>
              <a:rPr kumimoji="0" lang="en-US" altLang="en-US" sz="1100" b="0" i="0" u="none" strike="noStrike" cap="none" normalizeH="0" baseline="0" dirty="0">
                <a:ln>
                  <a:noFill/>
                </a:ln>
                <a:solidFill>
                  <a:srgbClr val="1B1B1B"/>
                </a:solidFill>
                <a:effectLst/>
                <a:cs typeface="Arial" panose="020B0604020202020204" pitchFamily="34" charset="0"/>
              </a:rPr>
              <a:t>, A. J., &amp; Carpenter, W. T. (2013) Lack of use in the literature from the last 20 years supports dropping traditional schizophrenia subtypes from </a:t>
            </a:r>
          </a:p>
          <a:p>
            <a:pPr marL="0" marR="0" lvl="0" indent="0"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rgbClr val="1B1B1B"/>
                </a:solidFill>
                <a:effectLst/>
                <a:cs typeface="Arial" panose="020B0604020202020204" pitchFamily="34" charset="0"/>
              </a:rPr>
              <a:t>DSM-5 and ICD-11. </a:t>
            </a:r>
            <a:r>
              <a:rPr kumimoji="0" lang="en-US" altLang="en-US" sz="1100" b="0" i="1" u="none" strike="noStrike" cap="none" normalizeH="0" baseline="0" dirty="0">
                <a:ln>
                  <a:noFill/>
                </a:ln>
                <a:solidFill>
                  <a:srgbClr val="1B1B1B"/>
                </a:solidFill>
                <a:effectLst/>
                <a:cs typeface="Arial" panose="020B0604020202020204" pitchFamily="34" charset="0"/>
              </a:rPr>
              <a:t>Schizophrenia bulletin</a:t>
            </a:r>
            <a:r>
              <a:rPr kumimoji="0" lang="en-US" altLang="en-US" sz="1100" b="0" i="0" u="none" strike="noStrike" cap="none" normalizeH="0" baseline="0" dirty="0">
                <a:ln>
                  <a:noFill/>
                </a:ln>
                <a:solidFill>
                  <a:srgbClr val="1B1B1B"/>
                </a:solidFill>
                <a:effectLst/>
                <a:cs typeface="Arial" panose="020B0604020202020204" pitchFamily="34" charset="0"/>
              </a:rPr>
              <a:t>, </a:t>
            </a:r>
            <a:r>
              <a:rPr kumimoji="0" lang="en-US" altLang="en-US" sz="1100" b="0" i="1" u="none" strike="noStrike" cap="none" normalizeH="0" baseline="0" dirty="0">
                <a:ln>
                  <a:noFill/>
                </a:ln>
                <a:solidFill>
                  <a:srgbClr val="1B1B1B"/>
                </a:solidFill>
                <a:effectLst/>
                <a:cs typeface="Arial" panose="020B0604020202020204" pitchFamily="34" charset="0"/>
              </a:rPr>
              <a:t>39</a:t>
            </a:r>
            <a:r>
              <a:rPr kumimoji="0" lang="en-US" altLang="en-US" sz="1100" b="0" i="0" u="none" strike="noStrike" cap="none" normalizeH="0" baseline="0" dirty="0">
                <a:ln>
                  <a:noFill/>
                </a:ln>
                <a:solidFill>
                  <a:srgbClr val="1B1B1B"/>
                </a:solidFill>
                <a:effectLst/>
                <a:cs typeface="Arial" panose="020B0604020202020204" pitchFamily="34" charset="0"/>
              </a:rPr>
              <a:t>(4), 751–753. </a:t>
            </a:r>
            <a:endParaRPr kumimoji="0" lang="en-US" altLang="en-US" sz="11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249890539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63000">
              <a:schemeClr val="accent2">
                <a:lumMod val="5000"/>
                <a:lumOff val="95000"/>
              </a:schemeClr>
            </a:gs>
            <a:gs pos="5000">
              <a:schemeClr val="accent2">
                <a:lumMod val="45000"/>
                <a:lumOff val="55000"/>
              </a:schemeClr>
            </a:gs>
            <a:gs pos="21000">
              <a:schemeClr val="accent2">
                <a:lumMod val="45000"/>
                <a:lumOff val="55000"/>
              </a:schemeClr>
            </a:gs>
            <a:gs pos="99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5F4A002-7D02-69B0-AD31-96FAF21BBFF8}"/>
              </a:ext>
            </a:extLst>
          </p:cNvPr>
          <p:cNvSpPr>
            <a:spLocks noGrp="1"/>
          </p:cNvSpPr>
          <p:nvPr>
            <p:ph type="title"/>
          </p:nvPr>
        </p:nvSpPr>
        <p:spPr>
          <a:xfrm>
            <a:off x="159423" y="-259307"/>
            <a:ext cx="11760434" cy="7103019"/>
          </a:xfrm>
          <a:noFill/>
          <a:ln>
            <a:noFill/>
          </a:ln>
        </p:spPr>
        <p:txBody>
          <a:bodyPr>
            <a:normAutofit fontScale="90000"/>
          </a:bodyPr>
          <a:lstStyle/>
          <a:p>
            <a:pPr algn="l">
              <a:lnSpc>
                <a:spcPct val="150000"/>
              </a:lnSpc>
            </a:pPr>
            <a:r>
              <a:rPr lang="en-US" sz="1200" b="1" dirty="0">
                <a:latin typeface="Arial" panose="020B0604020202020204" pitchFamily="34" charset="0"/>
                <a:cs typeface="Arial" panose="020B0604020202020204" pitchFamily="34" charset="0"/>
              </a:rPr>
              <a:t>                                                           </a:t>
            </a: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cap="none" dirty="0">
                <a:latin typeface="Arial" panose="020B0604020202020204" pitchFamily="34" charset="0"/>
                <a:cs typeface="Arial" panose="020B0604020202020204" pitchFamily="34" charset="0"/>
              </a:rPr>
              <a:t>Mayo Clinic, (2024) ‘Schizophrenia: Diagnosis &amp; Treatment’, </a:t>
            </a:r>
            <a:r>
              <a:rPr lang="en-GB" sz="1200" i="1" cap="none" dirty="0">
                <a:latin typeface="Arial" panose="020B0604020202020204" pitchFamily="34" charset="0"/>
                <a:cs typeface="Arial" panose="020B0604020202020204" pitchFamily="34" charset="0"/>
              </a:rPr>
              <a:t>Mayo Clinic</a:t>
            </a:r>
            <a:r>
              <a:rPr lang="en-GB" sz="1200" cap="none" dirty="0">
                <a:latin typeface="Arial" panose="020B0604020202020204" pitchFamily="34" charset="0"/>
                <a:cs typeface="Arial" panose="020B0604020202020204" pitchFamily="34" charset="0"/>
              </a:rPr>
              <a:t>. Available at</a:t>
            </a:r>
            <a:r>
              <a:rPr lang="en-GB" sz="1200" cap="none" dirty="0">
                <a:solidFill>
                  <a:srgbClr val="0070C0"/>
                </a:solidFill>
                <a:latin typeface="Arial" panose="020B0604020202020204" pitchFamily="34" charset="0"/>
                <a:cs typeface="Arial" panose="020B0604020202020204" pitchFamily="34" charset="0"/>
              </a:rPr>
              <a:t>: </a:t>
            </a:r>
            <a:r>
              <a:rPr lang="en-US" sz="1200" cap="none" dirty="0">
                <a:solidFill>
                  <a:srgbClr val="0070C0"/>
                </a:solidFill>
                <a:latin typeface="Arial" panose="020B0604020202020204" pitchFamily="34" charset="0"/>
                <a:cs typeface="Arial" panose="020B0604020202020204" pitchFamily="34" charset="0"/>
              </a:rPr>
              <a:t>h</a:t>
            </a:r>
            <a:r>
              <a:rPr lang="en-US" sz="1200" cap="none"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ttps://www.mayoclinic.org/diseases-conditions/schizophrenia/diagnosis-treatment/drc-20354449#:~:text=lifelong%20treatment%20with%20medicines%20and,and%20different%20doses%2c%20over%20t</a:t>
            </a:r>
            <a:r>
              <a:rPr lang="en-US" sz="1200" u="sng" cap="none"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ime</a:t>
            </a:r>
            <a:r>
              <a:rPr lang="en-GB" sz="1200" cap="none" dirty="0">
                <a:solidFill>
                  <a:srgbClr val="0070C0"/>
                </a:solidFill>
                <a:latin typeface="Arial" panose="020B0604020202020204" pitchFamily="34" charset="0"/>
                <a:cs typeface="Arial" panose="020B0604020202020204" pitchFamily="34" charset="0"/>
              </a:rPr>
              <a:t> </a:t>
            </a:r>
            <a:r>
              <a:rPr lang="en-GB" sz="1200" cap="none" dirty="0">
                <a:latin typeface="Arial" panose="020B0604020202020204" pitchFamily="34" charset="0"/>
                <a:cs typeface="Arial" panose="020B0604020202020204" pitchFamily="34" charset="0"/>
              </a:rPr>
              <a:t>(Accessed: 30 September 2025).</a:t>
            </a:r>
            <a:br>
              <a:rPr lang="en-GB" sz="1200" cap="none">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a:latin typeface="Arial" panose="020B0604020202020204" pitchFamily="34" charset="0"/>
                <a:cs typeface="Arial" panose="020B0604020202020204" pitchFamily="34" charset="0"/>
              </a:rPr>
              <a:t>McGlashan</a:t>
            </a:r>
            <a:r>
              <a:rPr lang="en-GB" sz="1200" dirty="0">
                <a:latin typeface="Arial" panose="020B0604020202020204" pitchFamily="34" charset="0"/>
                <a:cs typeface="Arial" panose="020B0604020202020204" pitchFamily="34" charset="0"/>
              </a:rPr>
              <a:t>, T.H. (2011) ‘</a:t>
            </a:r>
            <a:r>
              <a:rPr lang="en-GB" sz="1200" cap="none" dirty="0">
                <a:latin typeface="Arial" panose="020B0604020202020204" pitchFamily="34" charset="0"/>
                <a:cs typeface="Arial" panose="020B0604020202020204" pitchFamily="34" charset="0"/>
              </a:rPr>
              <a:t>Eugen Bleuler: centennial anniversary of his 1911 publication of </a:t>
            </a:r>
            <a:r>
              <a:rPr lang="en-GB" sz="1200" i="1" cap="none" dirty="0">
                <a:latin typeface="Arial" panose="020B0604020202020204" pitchFamily="34" charset="0"/>
                <a:cs typeface="Arial" panose="020B0604020202020204" pitchFamily="34" charset="0"/>
              </a:rPr>
              <a:t>Dementia Praecox or the group of schizophrenias</a:t>
            </a:r>
            <a:r>
              <a:rPr lang="en-GB" sz="1200" cap="none" dirty="0">
                <a:latin typeface="Arial" panose="020B0604020202020204" pitchFamily="34" charset="0"/>
                <a:cs typeface="Arial" panose="020B0604020202020204" pitchFamily="34" charset="0"/>
              </a:rPr>
              <a:t>’, </a:t>
            </a:r>
            <a:r>
              <a:rPr lang="en-GB" sz="1200" i="1" cap="none" dirty="0">
                <a:latin typeface="Arial" panose="020B0604020202020204" pitchFamily="34" charset="0"/>
                <a:cs typeface="Arial" panose="020B0604020202020204" pitchFamily="34" charset="0"/>
              </a:rPr>
              <a:t>Schizophrenia Bulletin</a:t>
            </a:r>
            <a:r>
              <a:rPr lang="en-GB" sz="1200" cap="none"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37(6), pp. 1101–1103.</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National Institute for Health and Care Excellence (NICE). (no date) </a:t>
            </a:r>
            <a:r>
              <a:rPr lang="en-GB" sz="1200" i="1" cap="none" dirty="0">
                <a:solidFill>
                  <a:schemeClr val="tx1"/>
                </a:solidFill>
                <a:latin typeface="Arial" panose="020B0604020202020204" pitchFamily="34" charset="0"/>
                <a:cs typeface="Arial" panose="020B0604020202020204" pitchFamily="34" charset="0"/>
              </a:rPr>
              <a:t>Mental health and the NHS</a:t>
            </a:r>
            <a:r>
              <a:rPr lang="en-GB" sz="1200" cap="none" dirty="0">
                <a:solidFill>
                  <a:schemeClr val="tx1"/>
                </a:solidFill>
                <a:latin typeface="Arial" panose="020B0604020202020204" pitchFamily="34" charset="0"/>
                <a:cs typeface="Arial" panose="020B0604020202020204" pitchFamily="34" charset="0"/>
              </a:rPr>
              <a:t>. Available at: </a:t>
            </a:r>
            <a:r>
              <a:rPr lang="en-US" sz="1200" u="sng" cap="none"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https://indepth.nice.org.uk/mental-health-and-the-nhs/index.html</a:t>
            </a:r>
            <a:r>
              <a:rPr lang="en-GB" sz="1200" cap="none" dirty="0">
                <a:solidFill>
                  <a:srgbClr val="0070C0"/>
                </a:solidFill>
                <a:latin typeface="Arial" panose="020B0604020202020204" pitchFamily="34" charset="0"/>
                <a:cs typeface="Arial" panose="020B0604020202020204" pitchFamily="34" charset="0"/>
              </a:rPr>
              <a:t> </a:t>
            </a:r>
            <a:r>
              <a:rPr lang="en-GB" sz="1200" cap="none" dirty="0">
                <a:solidFill>
                  <a:schemeClr val="tx1"/>
                </a:solidFill>
                <a:latin typeface="Arial" panose="020B0604020202020204" pitchFamily="34" charset="0"/>
                <a:cs typeface="Arial" panose="020B0604020202020204" pitchFamily="34" charset="0"/>
              </a:rPr>
              <a:t>(Accessed : 30 September 2025). </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National Institute of Mental Health (NIMH). (2025) </a:t>
            </a:r>
            <a:r>
              <a:rPr lang="en-GB" sz="1200" i="1" cap="none" dirty="0">
                <a:solidFill>
                  <a:schemeClr val="tx1"/>
                </a:solidFill>
                <a:latin typeface="Arial" panose="020B0604020202020204" pitchFamily="34" charset="0"/>
                <a:cs typeface="Arial" panose="020B0604020202020204" pitchFamily="34" charset="0"/>
              </a:rPr>
              <a:t>schizophrenia: statistics</a:t>
            </a:r>
            <a:r>
              <a:rPr lang="en-GB" sz="1200" cap="none" dirty="0">
                <a:solidFill>
                  <a:schemeClr val="tx1"/>
                </a:solidFill>
                <a:latin typeface="Arial" panose="020B0604020202020204" pitchFamily="34" charset="0"/>
                <a:cs typeface="Arial" panose="020B0604020202020204" pitchFamily="34" charset="0"/>
              </a:rPr>
              <a:t>. Available at: </a:t>
            </a:r>
            <a:r>
              <a:rPr lang="en-GB" sz="1200" u="sng" cap="none"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https://www.nimh.nih.gov/health/statistics/schizophrenia</a:t>
            </a:r>
            <a:r>
              <a:rPr lang="en-GB" sz="1200" cap="none" dirty="0">
                <a:solidFill>
                  <a:srgbClr val="0070C0"/>
                </a:solidFill>
                <a:latin typeface="Arial" panose="020B0604020202020204" pitchFamily="34" charset="0"/>
                <a:cs typeface="Arial" panose="020B0604020202020204" pitchFamily="34" charset="0"/>
              </a:rPr>
              <a:t> </a:t>
            </a:r>
            <a:r>
              <a:rPr lang="en-GB" sz="1200" cap="none" dirty="0">
                <a:solidFill>
                  <a:schemeClr val="tx1"/>
                </a:solidFill>
                <a:latin typeface="Arial" panose="020B0604020202020204" pitchFamily="34" charset="0"/>
                <a:cs typeface="Arial" panose="020B0604020202020204" pitchFamily="34" charset="0"/>
              </a:rPr>
              <a:t>(Accessed: 30 September 2025).</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NHS, (2023)</a:t>
            </a:r>
            <a:r>
              <a:rPr lang="en-GB" sz="1200" i="1" cap="none" dirty="0">
                <a:solidFill>
                  <a:schemeClr val="tx1"/>
                </a:solidFill>
                <a:latin typeface="Arial" panose="020B0604020202020204" pitchFamily="34" charset="0"/>
                <a:cs typeface="Arial" panose="020B0604020202020204" pitchFamily="34" charset="0"/>
              </a:rPr>
              <a:t> Treatment–Schizophrenia.</a:t>
            </a:r>
            <a:r>
              <a:rPr lang="en-GB" sz="1200" cap="none" dirty="0">
                <a:solidFill>
                  <a:schemeClr val="tx1"/>
                </a:solidFill>
                <a:latin typeface="Arial" panose="020B0604020202020204" pitchFamily="34" charset="0"/>
                <a:cs typeface="Arial" panose="020B0604020202020204" pitchFamily="34" charset="0"/>
              </a:rPr>
              <a:t> Available at: </a:t>
            </a:r>
            <a:r>
              <a:rPr lang="en-US" sz="1200" u="sng" cap="none" dirty="0">
                <a:solidFill>
                  <a:srgbClr val="0070C0"/>
                </a:solidFill>
                <a:latin typeface="Arial" panose="020B0604020202020204" pitchFamily="34" charset="0"/>
                <a:cs typeface="Arial" panose="020B0604020202020204" pitchFamily="34" charset="0"/>
              </a:rPr>
              <a:t>h</a:t>
            </a:r>
            <a:r>
              <a:rPr lang="en-US" sz="1200" u="sng" cap="none"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ttps://www.nhs.uk/mental-health/conditions/schizophrenia/treatment/</a:t>
            </a:r>
            <a:r>
              <a:rPr lang="en-GB" sz="1200" cap="none" dirty="0">
                <a:solidFill>
                  <a:schemeClr val="tx1"/>
                </a:solidFill>
                <a:latin typeface="Arial" panose="020B0604020202020204" pitchFamily="34" charset="0"/>
                <a:cs typeface="Arial" panose="020B0604020202020204" pitchFamily="34" charset="0"/>
              </a:rPr>
              <a:t> (Accessed: 30 September 2025).</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Our World in Data, (no date) </a:t>
            </a:r>
            <a:r>
              <a:rPr lang="en-GB" sz="1200" i="1" cap="none" dirty="0">
                <a:solidFill>
                  <a:schemeClr val="tx1"/>
                </a:solidFill>
                <a:latin typeface="Arial" panose="020B0604020202020204" pitchFamily="34" charset="0"/>
                <a:cs typeface="Arial" panose="020B0604020202020204" pitchFamily="34" charset="0"/>
              </a:rPr>
              <a:t>Schizophrenia prevalence, by age</a:t>
            </a:r>
            <a:r>
              <a:rPr lang="en-GB" sz="1200" cap="none" dirty="0">
                <a:solidFill>
                  <a:schemeClr val="tx1"/>
                </a:solidFill>
                <a:latin typeface="Arial" panose="020B0604020202020204" pitchFamily="34" charset="0"/>
                <a:cs typeface="Arial" panose="020B0604020202020204" pitchFamily="34" charset="0"/>
              </a:rPr>
              <a:t>. Available </a:t>
            </a:r>
            <a:r>
              <a:rPr lang="en-GB" sz="1200" cap="none" dirty="0" err="1">
                <a:solidFill>
                  <a:schemeClr val="tx1"/>
                </a:solidFill>
                <a:latin typeface="Arial" panose="020B0604020202020204" pitchFamily="34" charset="0"/>
                <a:cs typeface="Arial" panose="020B0604020202020204" pitchFamily="34" charset="0"/>
              </a:rPr>
              <a:t>at:</a:t>
            </a:r>
            <a:r>
              <a:rPr lang="en-GB" sz="1200" u="sng" cap="none" dirty="0" err="1">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a:t>
            </a:r>
            <a:r>
              <a:rPr lang="en-GB" sz="1200" u="sng" cap="none" dirty="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://ourworldindata.org/organization</a:t>
            </a:r>
            <a:r>
              <a:rPr lang="en-GB" sz="1200" cap="none" dirty="0">
                <a:solidFill>
                  <a:schemeClr val="tx1"/>
                </a:solidFill>
                <a:latin typeface="Arial" panose="020B0604020202020204" pitchFamily="34" charset="0"/>
                <a:cs typeface="Arial" panose="020B0604020202020204" pitchFamily="34" charset="0"/>
              </a:rPr>
              <a:t> (Accessed: 1 October 2025).</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dirty="0" err="1">
                <a:solidFill>
                  <a:schemeClr val="tx1"/>
                </a:solidFill>
                <a:latin typeface="Arial" panose="020B0604020202020204" pitchFamily="34" charset="0"/>
                <a:cs typeface="Arial" panose="020B0604020202020204" pitchFamily="34" charset="0"/>
              </a:rPr>
              <a:t>Palliativebook</a:t>
            </a:r>
            <a:r>
              <a:rPr lang="en-GB" sz="1200" cap="none" dirty="0">
                <a:solidFill>
                  <a:schemeClr val="tx1"/>
                </a:solidFill>
                <a:latin typeface="Arial" panose="020B0604020202020204" pitchFamily="34" charset="0"/>
                <a:cs typeface="Arial" panose="020B0604020202020204" pitchFamily="34" charset="0"/>
              </a:rPr>
              <a:t>, (no date) </a:t>
            </a:r>
            <a:r>
              <a:rPr lang="en-GB" sz="1200" i="1" cap="none" dirty="0">
                <a:solidFill>
                  <a:schemeClr val="tx1"/>
                </a:solidFill>
                <a:latin typeface="Arial" panose="020B0604020202020204" pitchFamily="34" charset="0"/>
                <a:cs typeface="Arial" panose="020B0604020202020204" pitchFamily="34" charset="0"/>
              </a:rPr>
              <a:t>Mental Capacity</a:t>
            </a:r>
            <a:r>
              <a:rPr lang="en-GB" sz="1200" cap="none" dirty="0">
                <a:solidFill>
                  <a:schemeClr val="tx1"/>
                </a:solidFill>
                <a:latin typeface="Arial" panose="020B0604020202020204" pitchFamily="34" charset="0"/>
                <a:cs typeface="Arial" panose="020B0604020202020204" pitchFamily="34" charset="0"/>
              </a:rPr>
              <a:t>. Available at: </a:t>
            </a:r>
            <a:r>
              <a:rPr lang="en-GB" sz="1200" cap="none"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https://palliativebook.com/mental-capacity</a:t>
            </a:r>
            <a:r>
              <a:rPr lang="en-GB" sz="1200" cap="none" dirty="0">
                <a:solidFill>
                  <a:srgbClr val="0070C0"/>
                </a:solidFill>
                <a:latin typeface="Arial" panose="020B0604020202020204" pitchFamily="34" charset="0"/>
                <a:cs typeface="Arial" panose="020B0604020202020204" pitchFamily="34" charset="0"/>
              </a:rPr>
              <a:t> </a:t>
            </a:r>
            <a:r>
              <a:rPr lang="en-GB" sz="1200" cap="none" dirty="0">
                <a:solidFill>
                  <a:schemeClr val="tx1"/>
                </a:solidFill>
                <a:latin typeface="Arial" panose="020B0604020202020204" pitchFamily="34" charset="0"/>
                <a:cs typeface="Arial" panose="020B0604020202020204" pitchFamily="34" charset="0"/>
              </a:rPr>
              <a:t>(Accessed: 1 October 2025).</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accent2"/>
                </a:solidFill>
                <a:latin typeface="Arial" panose="020B0604020202020204" pitchFamily="34" charset="0"/>
                <a:cs typeface="Arial" panose="020B0604020202020204" pitchFamily="34" charset="0"/>
              </a:rPr>
            </a:br>
            <a:r>
              <a:rPr lang="en-GB" sz="1200" cap="none" dirty="0">
                <a:latin typeface="Arial" panose="020B0604020202020204" pitchFamily="34" charset="0"/>
                <a:cs typeface="Arial" panose="020B0604020202020204" pitchFamily="34" charset="0"/>
              </a:rPr>
              <a:t>World Health Organization WHO, (2025) </a:t>
            </a:r>
            <a:r>
              <a:rPr lang="en-GB" sz="1200" i="1" cap="none" dirty="0">
                <a:latin typeface="Arial" panose="020B0604020202020204" pitchFamily="34" charset="0"/>
                <a:cs typeface="Arial" panose="020B0604020202020204" pitchFamily="34" charset="0"/>
              </a:rPr>
              <a:t>Schizophrenia: fact sheet</a:t>
            </a:r>
            <a:r>
              <a:rPr lang="en-GB" sz="1200" cap="none" dirty="0">
                <a:latin typeface="Arial" panose="020B0604020202020204" pitchFamily="34" charset="0"/>
                <a:cs typeface="Arial" panose="020B0604020202020204" pitchFamily="34" charset="0"/>
              </a:rPr>
              <a:t>.</a:t>
            </a:r>
            <a:r>
              <a:rPr lang="en-GB" sz="1200" cap="none" dirty="0">
                <a:solidFill>
                  <a:schemeClr val="tx1"/>
                </a:solidFill>
                <a:latin typeface="Arial" panose="020B0604020202020204" pitchFamily="34" charset="0"/>
                <a:cs typeface="Arial" panose="020B0604020202020204" pitchFamily="34" charset="0"/>
              </a:rPr>
              <a:t> Available at: </a:t>
            </a:r>
            <a:br>
              <a:rPr lang="en-GB" sz="1200" dirty="0">
                <a:latin typeface="Arial" panose="020B0604020202020204" pitchFamily="34" charset="0"/>
                <a:cs typeface="Arial" panose="020B0604020202020204" pitchFamily="34" charset="0"/>
              </a:rPr>
            </a:br>
            <a:r>
              <a:rPr lang="en-US" sz="1200" cap="none" dirty="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https://www.Who.Int/news-room/fact-sheets/detail/schizophrenia#:~:text=management%20and%20support-,a%20range%20of%20effective%20care%20options%20for%20people%20with%20schizophrenia,and/or%20caregivers%20as%20well</a:t>
            </a:r>
            <a:r>
              <a:rPr lang="en-US" sz="1200" cap="none" dirty="0">
                <a:solidFill>
                  <a:srgbClr val="0070C0"/>
                </a:solidFill>
                <a:latin typeface="Arial" panose="020B0604020202020204" pitchFamily="34" charset="0"/>
                <a:cs typeface="Arial" panose="020B0604020202020204" pitchFamily="34" charset="0"/>
              </a:rPr>
              <a:t> </a:t>
            </a:r>
            <a:r>
              <a:rPr lang="en-GB" sz="1200" cap="none" dirty="0">
                <a:solidFill>
                  <a:schemeClr val="tx1"/>
                </a:solidFill>
                <a:latin typeface="Arial" panose="020B0604020202020204" pitchFamily="34" charset="0"/>
                <a:cs typeface="Arial" panose="020B0604020202020204" pitchFamily="34" charset="0"/>
              </a:rPr>
              <a:t>(Accessed: 30 September 2025).</a:t>
            </a:r>
            <a:br>
              <a:rPr lang="en-GB" sz="1200" cap="none"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78A5A043-E604-FE7E-A4C2-5A842A363CA4}"/>
              </a:ext>
            </a:extLst>
          </p:cNvPr>
          <p:cNvSpPr>
            <a:spLocks noChangeArrowheads="1"/>
          </p:cNvSpPr>
          <p:nvPr/>
        </p:nvSpPr>
        <p:spPr bwMode="auto">
          <a:xfrm>
            <a:off x="0" y="-138499"/>
            <a:ext cx="27122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1B1B1B"/>
                </a:solidFill>
                <a:effectLst/>
                <a:latin typeface="Roboto Mono Web"/>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itle 1">
            <a:extLst>
              <a:ext uri="{FF2B5EF4-FFF2-40B4-BE49-F238E27FC236}">
                <a16:creationId xmlns:a16="http://schemas.microsoft.com/office/drawing/2014/main" id="{409E10AD-5290-1157-FB15-487B0553865D}"/>
              </a:ext>
            </a:extLst>
          </p:cNvPr>
          <p:cNvSpPr txBox="1">
            <a:spLocks/>
          </p:cNvSpPr>
          <p:nvPr/>
        </p:nvSpPr>
        <p:spPr>
          <a:xfrm>
            <a:off x="445181" y="14288"/>
            <a:ext cx="11587396" cy="276999"/>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br>
              <a:rPr lang="en-US" sz="1400"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References</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0414312"/>
      </p:ext>
    </p:extLst>
  </p:cSld>
  <p:clrMapOvr>
    <a:masterClrMapping/>
  </p:clrMapOvr>
  <p:transition spd="slow">
    <p:randomBar dir="vert"/>
  </p:transition>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981</TotalTime>
  <Words>1389</Words>
  <Application>Microsoft Macintosh PowerPoint</Application>
  <PresentationFormat>Widescreen</PresentationFormat>
  <Paragraphs>67</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Gill Sans MT</vt:lpstr>
      <vt:lpstr>Roboto Mono Web</vt:lpstr>
      <vt:lpstr>Parcel</vt:lpstr>
      <vt:lpstr> Name: Safina Bibi Student Number: 2243482 Module Code: BMHP6029 Assignment Title: Component 1: Individual Presentation (Academic Poster)  Lecturer: Kennedy Obohwemu   </vt:lpstr>
      <vt:lpstr> Schizophrenia (ICD-11 6A20): Historical  Treatment, Contemporary Care And The Neurodiversity Movement </vt:lpstr>
      <vt:lpstr> References </vt:lpstr>
      <vt:lpstr>                                                               Mayo Clinic, (2024) ‘Schizophrenia: Diagnosis &amp; Treatment’, Mayo Clinic. Available at: https://www.mayoclinic.org/diseases-conditions/schizophrenia/diagnosis-treatment/drc-20354449#:~:text=lifelong%20treatment%20with%20medicines%20and,and%20different%20doses%2c%20over%20time (Accessed: 30 September 2025).  McGlashan, T.H. (2011) ‘Eugen Bleuler: centennial anniversary of his 1911 publication of Dementia Praecox or the group of schizophrenias’, Schizophrenia Bulletin, 37(6), pp. 1101–1103.  National Institute for Health and Care Excellence (NICE). (no date) Mental health and the NHS. Available at: https://indepth.nice.org.uk/mental-health-and-the-nhs/index.html (Accessed : 30 September 2025).   National Institute of Mental Health (NIMH). (2025) schizophrenia: statistics. Available at: https://www.nimh.nih.gov/health/statistics/schizophrenia (Accessed: 30 September 2025).  NHS, (2023) Treatment–Schizophrenia. Available at: https://www.nhs.uk/mental-health/conditions/schizophrenia/treatment/ (Accessed: 30 September 2025).  Our World in Data, (no date) Schizophrenia prevalence, by age. Available at:https://ourworldindata.org/organization (Accessed: 1 October 2025).  Palliativebook, (no date) Mental Capacity. Available at: https://palliativebook.com/mental-capacity (Accessed: 1 October 2025).  World Health Organization WHO, (2025) Schizophrenia: fact sheet. Available at:  https://www.Who.Int/news-room/fact-sheets/detail/schizophrenia#:~:text=management%20and%20support-,a%20range%20of%20effective%20care%20options%20for%20people%20with%20schizophrenia,and/or%20caregivers%20as%20well (Accessed: 30 September 2025).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Safina Bibi (2243482)</dc:creator>
  <cp:lastModifiedBy>Safina Bibi (2243482)</cp:lastModifiedBy>
  <cp:revision>1</cp:revision>
  <dcterms:created xsi:type="dcterms:W3CDTF">2025-09-28T09:42:19Z</dcterms:created>
  <dcterms:modified xsi:type="dcterms:W3CDTF">2025-10-20T19:48:46Z</dcterms:modified>
</cp:coreProperties>
</file>