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39"/>
  </p:notesMasterIdLst>
  <p:sldIdLst>
    <p:sldId id="257" r:id="rId6"/>
    <p:sldId id="350" r:id="rId7"/>
    <p:sldId id="392" r:id="rId8"/>
    <p:sldId id="397" r:id="rId9"/>
    <p:sldId id="395" r:id="rId10"/>
    <p:sldId id="394" r:id="rId11"/>
    <p:sldId id="396" r:id="rId12"/>
    <p:sldId id="699" r:id="rId13"/>
    <p:sldId id="700" r:id="rId14"/>
    <p:sldId id="698" r:id="rId15"/>
    <p:sldId id="393" r:id="rId16"/>
    <p:sldId id="399" r:id="rId17"/>
    <p:sldId id="400" r:id="rId18"/>
    <p:sldId id="398" r:id="rId19"/>
    <p:sldId id="402" r:id="rId20"/>
    <p:sldId id="401" r:id="rId21"/>
    <p:sldId id="403" r:id="rId22"/>
    <p:sldId id="651" r:id="rId23"/>
    <p:sldId id="654" r:id="rId24"/>
    <p:sldId id="405" r:id="rId25"/>
    <p:sldId id="656" r:id="rId26"/>
    <p:sldId id="658" r:id="rId27"/>
    <p:sldId id="659" r:id="rId28"/>
    <p:sldId id="660" r:id="rId29"/>
    <p:sldId id="661" r:id="rId30"/>
    <p:sldId id="666" r:id="rId31"/>
    <p:sldId id="667" r:id="rId32"/>
    <p:sldId id="669" r:id="rId33"/>
    <p:sldId id="670" r:id="rId34"/>
    <p:sldId id="697" r:id="rId35"/>
    <p:sldId id="404" r:id="rId36"/>
    <p:sldId id="701" r:id="rId37"/>
    <p:sldId id="371" r:id="rId38"/>
  </p:sldIdLst>
  <p:sldSz cx="12192000" cy="6858000"/>
  <p:notesSz cx="12192000" cy="6858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2F53"/>
    <a:srgbClr val="04040B"/>
    <a:srgbClr val="12A3C9"/>
    <a:srgbClr val="FFFFFF"/>
    <a:srgbClr val="F7F7F7"/>
    <a:srgbClr val="FCFCFD"/>
    <a:srgbClr val="66C0DD"/>
    <a:srgbClr val="8DC752"/>
    <a:srgbClr val="1815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20"/>
    <p:restoredTop sz="82705" autoAdjust="0"/>
  </p:normalViewPr>
  <p:slideViewPr>
    <p:cSldViewPr>
      <p:cViewPr varScale="1">
        <p:scale>
          <a:sx n="95" d="100"/>
          <a:sy n="95" d="100"/>
        </p:scale>
        <p:origin x="1308" y="72"/>
      </p:cViewPr>
      <p:guideLst>
        <p:guide orient="horz" pos="2880"/>
        <p:guide pos="2160"/>
      </p:guideLst>
    </p:cSldViewPr>
  </p:slideViewPr>
  <p:notesTextViewPr>
    <p:cViewPr>
      <p:scale>
        <a:sx n="3" d="2"/>
        <a:sy n="3" d="2"/>
      </p:scale>
      <p:origin x="0" y="0"/>
    </p:cViewPr>
  </p:notesTextViewPr>
  <p:sorterViewPr>
    <p:cViewPr>
      <p:scale>
        <a:sx n="100" d="100"/>
        <a:sy n="100" d="100"/>
      </p:scale>
      <p:origin x="0" y="-823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tags" Target="tags/tag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300FDB0-9883-4DFA-AB99-38306EB70B7C}" type="datetimeFigureOut">
              <a:rPr lang="en-GB" smtClean="0"/>
              <a:t>11/11/2021</a:t>
            </a:fld>
            <a:endParaRPr lang="en-GB" dirty="0"/>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D39AB517-E579-4FED-A96A-720A96BF819A}" type="slidenum">
              <a:rPr lang="en-GB" smtClean="0"/>
              <a:t>‹#›</a:t>
            </a:fld>
            <a:endParaRPr lang="en-GB" dirty="0"/>
          </a:p>
        </p:txBody>
      </p:sp>
    </p:spTree>
    <p:extLst>
      <p:ext uri="{BB962C8B-B14F-4D97-AF65-F5344CB8AC3E}">
        <p14:creationId xmlns:p14="http://schemas.microsoft.com/office/powerpoint/2010/main" val="1755684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1</a:t>
            </a:fld>
            <a:endParaRPr lang="en-GB" dirty="0"/>
          </a:p>
        </p:txBody>
      </p:sp>
    </p:spTree>
    <p:extLst>
      <p:ext uri="{BB962C8B-B14F-4D97-AF65-F5344CB8AC3E}">
        <p14:creationId xmlns:p14="http://schemas.microsoft.com/office/powerpoint/2010/main" val="3095005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40900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9007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6346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093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BCW: A psychological method for describing and designing behaviour change interventions</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667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8732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8</a:t>
            </a:fld>
            <a:endParaRPr lang="en-GB" dirty="0"/>
          </a:p>
        </p:txBody>
      </p:sp>
    </p:spTree>
    <p:extLst>
      <p:ext uri="{BB962C8B-B14F-4D97-AF65-F5344CB8AC3E}">
        <p14:creationId xmlns:p14="http://schemas.microsoft.com/office/powerpoint/2010/main" val="456340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9</a:t>
            </a:fld>
            <a:endParaRPr lang="en-GB" dirty="0"/>
          </a:p>
        </p:txBody>
      </p:sp>
    </p:spTree>
    <p:extLst>
      <p:ext uri="{BB962C8B-B14F-4D97-AF65-F5344CB8AC3E}">
        <p14:creationId xmlns:p14="http://schemas.microsoft.com/office/powerpoint/2010/main" val="8633243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COM-B element that needed to increase was Capability.</a:t>
            </a:r>
          </a:p>
        </p:txBody>
      </p:sp>
      <p:sp>
        <p:nvSpPr>
          <p:cNvPr id="4" name="Slide Number Placeholder 3"/>
          <p:cNvSpPr>
            <a:spLocks noGrp="1"/>
          </p:cNvSpPr>
          <p:nvPr>
            <p:ph type="sldNum" sz="quarter" idx="5"/>
          </p:nvPr>
        </p:nvSpPr>
        <p:spPr/>
        <p:txBody>
          <a:bodyPr/>
          <a:lstStyle/>
          <a:p>
            <a:fld id="{D39AB517-E579-4FED-A96A-720A96BF819A}" type="slidenum">
              <a:rPr lang="en-GB" smtClean="0"/>
              <a:t>10</a:t>
            </a:fld>
            <a:endParaRPr lang="en-GB" dirty="0"/>
          </a:p>
        </p:txBody>
      </p:sp>
    </p:spTree>
    <p:extLst>
      <p:ext uri="{BB962C8B-B14F-4D97-AF65-F5344CB8AC3E}">
        <p14:creationId xmlns:p14="http://schemas.microsoft.com/office/powerpoint/2010/main" val="1132298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848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None/>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7274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13</a:t>
            </a:fld>
            <a:endParaRPr lang="en-GB" dirty="0"/>
          </a:p>
        </p:txBody>
      </p:sp>
    </p:spTree>
    <p:extLst>
      <p:ext uri="{BB962C8B-B14F-4D97-AF65-F5344CB8AC3E}">
        <p14:creationId xmlns:p14="http://schemas.microsoft.com/office/powerpoint/2010/main" val="9979032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3555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8534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80125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97263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was a range of complexity in the study, including:</a:t>
            </a:r>
          </a:p>
          <a:p>
            <a:pPr marL="0" indent="0">
              <a:buNone/>
            </a:pPr>
            <a:endParaRPr lang="en-GB" dirty="0"/>
          </a:p>
          <a:p>
            <a:pPr marL="171450" indent="-171450">
              <a:buFont typeface="Arial" panose="020B0604020202020204" pitchFamily="34" charset="0"/>
              <a:buChar char="•"/>
            </a:pPr>
            <a:r>
              <a:rPr lang="en-GB" dirty="0"/>
              <a:t>Multi-morbidities (among </a:t>
            </a:r>
            <a:r>
              <a:rPr lang="en-GB" sz="1200" dirty="0"/>
              <a:t>23% primary care patients; 82% aged 85 years or over)</a:t>
            </a:r>
          </a:p>
          <a:p>
            <a:pPr marL="171450" indent="-171450">
              <a:buFont typeface="Arial" panose="020B0604020202020204" pitchFamily="34" charset="0"/>
              <a:buChar char="•"/>
            </a:pPr>
            <a:r>
              <a:rPr lang="en-GB" dirty="0"/>
              <a:t>Multiplying top-down priorities / guidelines (over 100 relevant to GP)</a:t>
            </a:r>
          </a:p>
          <a:p>
            <a:pPr marL="171450" indent="-171450">
              <a:buFont typeface="Arial" panose="020B0604020202020204" pitchFamily="34" charset="0"/>
              <a:buChar char="•"/>
            </a:pPr>
            <a:r>
              <a:rPr lang="en-GB" dirty="0"/>
              <a:t>Multiple bottom-up priorities (</a:t>
            </a:r>
            <a:r>
              <a:rPr lang="en-GB" sz="1050" dirty="0"/>
              <a:t>2.5 problems per 11.9 minutes)</a:t>
            </a:r>
          </a:p>
          <a:p>
            <a:pPr marL="171450" indent="-171450">
              <a:buFont typeface="Arial" panose="020B0604020202020204" pitchFamily="34" charset="0"/>
              <a:buChar char="•"/>
            </a:pPr>
            <a:r>
              <a:rPr lang="en-GB" dirty="0"/>
              <a:t>Multiplying demand</a:t>
            </a:r>
          </a:p>
          <a:p>
            <a:pPr marL="171450" indent="-171450">
              <a:buFont typeface="Arial" panose="020B0604020202020204" pitchFamily="34" charset="0"/>
              <a:buChar char="•"/>
            </a:pPr>
            <a:r>
              <a:rPr lang="en-GB" dirty="0"/>
              <a:t>Multiple ‘re-disorganisation’</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CA11641-906E-4E55-9C1A-2D88AE2C52A7}"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0595104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19</a:t>
            </a:fld>
            <a:endParaRPr lang="en-GB" dirty="0"/>
          </a:p>
        </p:txBody>
      </p:sp>
    </p:spTree>
    <p:extLst>
      <p:ext uri="{BB962C8B-B14F-4D97-AF65-F5344CB8AC3E}">
        <p14:creationId xmlns:p14="http://schemas.microsoft.com/office/powerpoint/2010/main" val="4760186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76586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They studied the adherence to these quality indicators, quantitatively, which formed the basis for another qualitative study.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574509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Developed an adaptable implementation package:</a:t>
            </a:r>
          </a:p>
          <a:p>
            <a:pPr marL="171450" indent="-171450">
              <a:buFont typeface="Arial" panose="020B0604020202020204" pitchFamily="34" charset="0"/>
              <a:buChar char="•"/>
            </a:pPr>
            <a:r>
              <a:rPr lang="en-GB" dirty="0"/>
              <a:t>Interviews: with health professionals</a:t>
            </a:r>
          </a:p>
          <a:p>
            <a:pPr marL="171450" indent="-171450">
              <a:buFont typeface="Arial" panose="020B0604020202020204" pitchFamily="34" charset="0"/>
              <a:buChar char="•"/>
            </a:pPr>
            <a:r>
              <a:rPr lang="en-GB" dirty="0"/>
              <a:t>Expert panel: patients, commissioners, clinicians</a:t>
            </a:r>
          </a:p>
          <a:p>
            <a:pPr marL="171450" indent="-171450">
              <a:buFont typeface="Arial" panose="020B0604020202020204" pitchFamily="34" charset="0"/>
              <a:buChar char="•"/>
            </a:pPr>
            <a:r>
              <a:rPr lang="en-GB" dirty="0"/>
              <a:t>Evidence: evidence-based interventions widely used</a:t>
            </a:r>
          </a:p>
          <a:p>
            <a:pPr marL="171450" indent="-171450">
              <a:buFont typeface="Arial" panose="020B0604020202020204" pitchFamily="34" charset="0"/>
              <a:buChar char="•"/>
            </a:pPr>
            <a:r>
              <a:rPr lang="en-GB" dirty="0"/>
              <a:t>Theory: Guided by current ideas about influences on behaviour – outlines key barriers/enablers to performing behaviour. Embed these within established interventions.</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8B3B3AE-F2DC-4F8B-A886-CE2749301A24}"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3686513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CA11641-906E-4E55-9C1A-2D88AE2C52A7}" type="slidenum">
              <a:rPr lang="en-GB" smtClean="0"/>
              <a:t>23</a:t>
            </a:fld>
            <a:endParaRPr lang="en-GB"/>
          </a:p>
        </p:txBody>
      </p:sp>
    </p:spTree>
    <p:extLst>
      <p:ext uri="{BB962C8B-B14F-4D97-AF65-F5344CB8AC3E}">
        <p14:creationId xmlns:p14="http://schemas.microsoft.com/office/powerpoint/2010/main" val="19404356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CA11641-906E-4E55-9C1A-2D88AE2C52A7}"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1699606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err="1"/>
              <a:t>Opt</a:t>
            </a:r>
            <a:r>
              <a:rPr lang="en-GB" baseline="0" dirty="0"/>
              <a:t> out recruitment</a:t>
            </a:r>
          </a:p>
          <a:p>
            <a:r>
              <a:rPr lang="en-GB" baseline="0" dirty="0"/>
              <a:t>Routine data at 11 months</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CA11641-906E-4E55-9C1A-2D88AE2C52A7}"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3405458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To assess value for money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8B3B3AE-F2DC-4F8B-A886-CE2749301A24}"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1852841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0D37249-4B15-43F3-B367-028B2892A74E}"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6879463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Based on this example, what worked? The risky prescribing quality indicator!</a:t>
            </a:r>
          </a:p>
        </p:txBody>
      </p:sp>
      <p:sp>
        <p:nvSpPr>
          <p:cNvPr id="4" name="Slide Number Placeholder 3"/>
          <p:cNvSpPr>
            <a:spLocks noGrp="1"/>
          </p:cNvSpPr>
          <p:nvPr>
            <p:ph type="sldNum" sz="quarter" idx="5"/>
          </p:nvPr>
        </p:nvSpPr>
        <p:spPr/>
        <p:txBody>
          <a:bodyPr/>
          <a:lstStyle/>
          <a:p>
            <a:fld id="{D39AB517-E579-4FED-A96A-720A96BF819A}" type="slidenum">
              <a:rPr lang="en-GB" smtClean="0"/>
              <a:t>28</a:t>
            </a:fld>
            <a:endParaRPr lang="en-GB" dirty="0"/>
          </a:p>
        </p:txBody>
      </p:sp>
    </p:spTree>
    <p:extLst>
      <p:ext uri="{BB962C8B-B14F-4D97-AF65-F5344CB8AC3E}">
        <p14:creationId xmlns:p14="http://schemas.microsoft.com/office/powerpoint/2010/main" val="2493600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Across 18300</a:t>
            </a:r>
            <a:r>
              <a:rPr lang="en-GB" baseline="0" dirty="0"/>
              <a:t> patients</a:t>
            </a:r>
            <a:endParaRPr lang="en-GB" dirty="0"/>
          </a:p>
        </p:txBody>
      </p:sp>
      <p:sp>
        <p:nvSpPr>
          <p:cNvPr id="4" name="Slide Number Placeholder 3"/>
          <p:cNvSpPr>
            <a:spLocks noGrp="1"/>
          </p:cNvSpPr>
          <p:nvPr>
            <p:ph type="sldNum" sz="quarter" idx="10"/>
          </p:nvPr>
        </p:nvSpPr>
        <p:spPr/>
        <p:txBody>
          <a:bodyPr/>
          <a:lstStyle/>
          <a:p>
            <a:fld id="{3CA11641-906E-4E55-9C1A-2D88AE2C52A7}" type="slidenum">
              <a:rPr lang="en-GB" smtClean="0"/>
              <a:t>29</a:t>
            </a:fld>
            <a:endParaRPr lang="en-GB"/>
          </a:p>
        </p:txBody>
      </p:sp>
    </p:spTree>
    <p:extLst>
      <p:ext uri="{BB962C8B-B14F-4D97-AF65-F5344CB8AC3E}">
        <p14:creationId xmlns:p14="http://schemas.microsoft.com/office/powerpoint/2010/main" val="3699803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Rigorous evaluation; Real world;</a:t>
            </a:r>
            <a:r>
              <a:rPr lang="en-GB" baseline="0" dirty="0"/>
              <a:t> Behaviour; Population impact – cumulative small changes = big difference</a:t>
            </a:r>
            <a:endParaRPr lang="en-GB" dirty="0"/>
          </a:p>
        </p:txBody>
      </p:sp>
      <p:sp>
        <p:nvSpPr>
          <p:cNvPr id="4" name="Slide Number Placeholder 3"/>
          <p:cNvSpPr>
            <a:spLocks noGrp="1"/>
          </p:cNvSpPr>
          <p:nvPr>
            <p:ph type="sldNum" sz="quarter" idx="10"/>
          </p:nvPr>
        </p:nvSpPr>
        <p:spPr/>
        <p:txBody>
          <a:bodyPr/>
          <a:lstStyle/>
          <a:p>
            <a:fld id="{3CA11641-906E-4E55-9C1A-2D88AE2C52A7}" type="slidenum">
              <a:rPr lang="en-GB" smtClean="0"/>
              <a:t>30</a:t>
            </a:fld>
            <a:endParaRPr lang="en-GB"/>
          </a:p>
        </p:txBody>
      </p:sp>
    </p:spTree>
    <p:extLst>
      <p:ext uri="{BB962C8B-B14F-4D97-AF65-F5344CB8AC3E}">
        <p14:creationId xmlns:p14="http://schemas.microsoft.com/office/powerpoint/2010/main" val="16903259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01599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32</a:t>
            </a:fld>
            <a:endParaRPr lang="en-US"/>
          </a:p>
        </p:txBody>
      </p:sp>
    </p:spTree>
    <p:extLst>
      <p:ext uri="{BB962C8B-B14F-4D97-AF65-F5344CB8AC3E}">
        <p14:creationId xmlns:p14="http://schemas.microsoft.com/office/powerpoint/2010/main" val="31507653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33</a:t>
            </a:fld>
            <a:endParaRPr lang="en-US"/>
          </a:p>
        </p:txBody>
      </p:sp>
    </p:spTree>
    <p:extLst>
      <p:ext uri="{BB962C8B-B14F-4D97-AF65-F5344CB8AC3E}">
        <p14:creationId xmlns:p14="http://schemas.microsoft.com/office/powerpoint/2010/main" val="1035686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876" y="2125980"/>
            <a:ext cx="10368598"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9752" y="3840480"/>
            <a:ext cx="8538845"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71F57F1C-7BDF-4236-B6A4-3C314EF04971}" type="datetime1">
              <a:rPr lang="en-US" smtClean="0"/>
              <a:t>11/11/2021</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3" y="4224338"/>
            <a:ext cx="51435" cy="36830"/>
          </a:xfrm>
          <a:custGeom>
            <a:avLst/>
            <a:gdLst/>
            <a:ahLst/>
            <a:cxnLst/>
            <a:rect l="l" t="t" r="r" b="b"/>
            <a:pathLst>
              <a:path w="51435" h="36829">
                <a:moveTo>
                  <a:pt x="28203" y="0"/>
                </a:moveTo>
                <a:lnTo>
                  <a:pt x="0" y="21008"/>
                </a:lnTo>
                <a:lnTo>
                  <a:pt x="5080" y="27841"/>
                </a:lnTo>
                <a:lnTo>
                  <a:pt x="10402" y="32097"/>
                </a:lnTo>
                <a:lnTo>
                  <a:pt x="16991" y="35005"/>
                </a:lnTo>
                <a:lnTo>
                  <a:pt x="24405" y="36429"/>
                </a:lnTo>
                <a:lnTo>
                  <a:pt x="32207" y="36235"/>
                </a:lnTo>
                <a:lnTo>
                  <a:pt x="51320" y="11521"/>
                </a:lnTo>
                <a:lnTo>
                  <a:pt x="45351" y="4460"/>
                </a:lnTo>
                <a:lnTo>
                  <a:pt x="35953" y="1183"/>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49" y="3438231"/>
            <a:ext cx="50165" cy="37465"/>
          </a:xfrm>
          <a:custGeom>
            <a:avLst/>
            <a:gdLst/>
            <a:ahLst/>
            <a:cxnLst/>
            <a:rect l="l" t="t" r="r" b="b"/>
            <a:pathLst>
              <a:path w="50165" h="37464">
                <a:moveTo>
                  <a:pt x="21031" y="0"/>
                </a:moveTo>
                <a:lnTo>
                  <a:pt x="11667" y="2559"/>
                </a:lnTo>
                <a:lnTo>
                  <a:pt x="4382" y="7630"/>
                </a:lnTo>
                <a:lnTo>
                  <a:pt x="404" y="14157"/>
                </a:lnTo>
                <a:lnTo>
                  <a:pt x="0" y="21319"/>
                </a:lnTo>
                <a:lnTo>
                  <a:pt x="3437" y="28289"/>
                </a:lnTo>
                <a:lnTo>
                  <a:pt x="7768" y="33522"/>
                </a:lnTo>
                <a:lnTo>
                  <a:pt x="15261" y="36849"/>
                </a:lnTo>
                <a:lnTo>
                  <a:pt x="23503" y="37179"/>
                </a:lnTo>
                <a:lnTo>
                  <a:pt x="33369" y="36094"/>
                </a:lnTo>
                <a:lnTo>
                  <a:pt x="41617" y="32399"/>
                </a:lnTo>
                <a:lnTo>
                  <a:pt x="47403" y="26669"/>
                </a:lnTo>
                <a:lnTo>
                  <a:pt x="49881" y="19476"/>
                </a:lnTo>
                <a:lnTo>
                  <a:pt x="50148" y="15691"/>
                </a:lnTo>
                <a:lnTo>
                  <a:pt x="48865" y="11932"/>
                </a:lnTo>
                <a:lnTo>
                  <a:pt x="46211" y="8706"/>
                </a:lnTo>
                <a:lnTo>
                  <a:pt x="39412" y="3272"/>
                </a:lnTo>
                <a:lnTo>
                  <a:pt x="30649" y="303"/>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608" y="3430748"/>
            <a:ext cx="53340" cy="37465"/>
          </a:xfrm>
          <a:custGeom>
            <a:avLst/>
            <a:gdLst/>
            <a:ahLst/>
            <a:cxnLst/>
            <a:rect l="l" t="t" r="r" b="b"/>
            <a:pathLst>
              <a:path w="53340" h="37464">
                <a:moveTo>
                  <a:pt x="23895" y="0"/>
                </a:moveTo>
                <a:lnTo>
                  <a:pt x="14678" y="2053"/>
                </a:lnTo>
                <a:lnTo>
                  <a:pt x="6959" y="6750"/>
                </a:lnTo>
                <a:lnTo>
                  <a:pt x="774" y="13036"/>
                </a:lnTo>
                <a:lnTo>
                  <a:pt x="0" y="21393"/>
                </a:lnTo>
                <a:lnTo>
                  <a:pt x="4940" y="28251"/>
                </a:lnTo>
                <a:lnTo>
                  <a:pt x="10579" y="32772"/>
                </a:lnTo>
                <a:lnTo>
                  <a:pt x="17627" y="35739"/>
                </a:lnTo>
                <a:lnTo>
                  <a:pt x="25542" y="37004"/>
                </a:lnTo>
                <a:lnTo>
                  <a:pt x="33781" y="36417"/>
                </a:lnTo>
                <a:lnTo>
                  <a:pt x="43776" y="33851"/>
                </a:lnTo>
                <a:lnTo>
                  <a:pt x="51079" y="27412"/>
                </a:lnTo>
                <a:lnTo>
                  <a:pt x="52734" y="20085"/>
                </a:lnTo>
                <a:lnTo>
                  <a:pt x="51384" y="20085"/>
                </a:lnTo>
                <a:lnTo>
                  <a:pt x="52031" y="13989"/>
                </a:lnTo>
                <a:lnTo>
                  <a:pt x="48628" y="8032"/>
                </a:lnTo>
                <a:lnTo>
                  <a:pt x="42278" y="4146"/>
                </a:lnTo>
                <a:lnTo>
                  <a:pt x="33473" y="670"/>
                </a:lnTo>
                <a:lnTo>
                  <a:pt x="23895" y="0"/>
                </a:lnTo>
                <a:close/>
              </a:path>
              <a:path w="53340" h="37464">
                <a:moveTo>
                  <a:pt x="52831" y="19653"/>
                </a:moveTo>
                <a:lnTo>
                  <a:pt x="51384" y="20085"/>
                </a:lnTo>
                <a:lnTo>
                  <a:pt x="52734" y="20085"/>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3998" y="3414236"/>
            <a:ext cx="52705" cy="36830"/>
          </a:xfrm>
          <a:custGeom>
            <a:avLst/>
            <a:gdLst/>
            <a:ahLst/>
            <a:cxnLst/>
            <a:rect l="l" t="t" r="r" b="b"/>
            <a:pathLst>
              <a:path w="52704" h="36829">
                <a:moveTo>
                  <a:pt x="24069" y="0"/>
                </a:moveTo>
                <a:lnTo>
                  <a:pt x="14799" y="1916"/>
                </a:lnTo>
                <a:lnTo>
                  <a:pt x="6959" y="6494"/>
                </a:lnTo>
                <a:lnTo>
                  <a:pt x="787" y="12780"/>
                </a:lnTo>
                <a:lnTo>
                  <a:pt x="0" y="21150"/>
                </a:lnTo>
                <a:lnTo>
                  <a:pt x="4940" y="28008"/>
                </a:lnTo>
                <a:lnTo>
                  <a:pt x="10734" y="32318"/>
                </a:lnTo>
                <a:lnTo>
                  <a:pt x="17775" y="35199"/>
                </a:lnTo>
                <a:lnTo>
                  <a:pt x="25608" y="36523"/>
                </a:lnTo>
                <a:lnTo>
                  <a:pt x="33782" y="36161"/>
                </a:lnTo>
                <a:lnTo>
                  <a:pt x="43942" y="33850"/>
                </a:lnTo>
                <a:lnTo>
                  <a:pt x="51295" y="27258"/>
                </a:lnTo>
                <a:lnTo>
                  <a:pt x="52471" y="19829"/>
                </a:lnTo>
                <a:lnTo>
                  <a:pt x="51104" y="19829"/>
                </a:lnTo>
                <a:lnTo>
                  <a:pt x="51612" y="13949"/>
                </a:lnTo>
                <a:lnTo>
                  <a:pt x="48361" y="8247"/>
                </a:lnTo>
                <a:lnTo>
                  <a:pt x="42341" y="4411"/>
                </a:lnTo>
                <a:lnTo>
                  <a:pt x="33630" y="809"/>
                </a:lnTo>
                <a:lnTo>
                  <a:pt x="24069" y="0"/>
                </a:lnTo>
                <a:close/>
              </a:path>
              <a:path w="52704" h="36829">
                <a:moveTo>
                  <a:pt x="52539" y="19397"/>
                </a:moveTo>
                <a:lnTo>
                  <a:pt x="51104" y="19829"/>
                </a:lnTo>
                <a:lnTo>
                  <a:pt x="52471" y="19829"/>
                </a:lnTo>
                <a:lnTo>
                  <a:pt x="52539" y="19397"/>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6" y="3386675"/>
            <a:ext cx="50165" cy="38100"/>
          </a:xfrm>
          <a:custGeom>
            <a:avLst/>
            <a:gdLst/>
            <a:ahLst/>
            <a:cxnLst/>
            <a:rect l="l" t="t" r="r" b="b"/>
            <a:pathLst>
              <a:path w="50165" h="38100">
                <a:moveTo>
                  <a:pt x="26963" y="0"/>
                </a:moveTo>
                <a:lnTo>
                  <a:pt x="0" y="22242"/>
                </a:lnTo>
                <a:lnTo>
                  <a:pt x="3303" y="29336"/>
                </a:lnTo>
                <a:lnTo>
                  <a:pt x="8832" y="33427"/>
                </a:lnTo>
                <a:lnTo>
                  <a:pt x="15501" y="36229"/>
                </a:lnTo>
                <a:lnTo>
                  <a:pt x="22923" y="37627"/>
                </a:lnTo>
                <a:lnTo>
                  <a:pt x="30709" y="37503"/>
                </a:lnTo>
                <a:lnTo>
                  <a:pt x="40945" y="35204"/>
                </a:lnTo>
                <a:lnTo>
                  <a:pt x="48400" y="28638"/>
                </a:lnTo>
                <a:lnTo>
                  <a:pt x="49759" y="20739"/>
                </a:lnTo>
                <a:lnTo>
                  <a:pt x="49556" y="12839"/>
                </a:lnTo>
                <a:lnTo>
                  <a:pt x="43587" y="5664"/>
                </a:lnTo>
                <a:lnTo>
                  <a:pt x="34164" y="2031"/>
                </a:lnTo>
                <a:lnTo>
                  <a:pt x="26963"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6" y="3086787"/>
            <a:ext cx="50800" cy="37465"/>
          </a:xfrm>
          <a:custGeom>
            <a:avLst/>
            <a:gdLst/>
            <a:ahLst/>
            <a:cxnLst/>
            <a:rect l="l" t="t" r="r" b="b"/>
            <a:pathLst>
              <a:path w="50800" h="37464">
                <a:moveTo>
                  <a:pt x="21072" y="0"/>
                </a:moveTo>
                <a:lnTo>
                  <a:pt x="11708" y="2552"/>
                </a:lnTo>
                <a:lnTo>
                  <a:pt x="4406" y="7608"/>
                </a:lnTo>
                <a:lnTo>
                  <a:pt x="415" y="14131"/>
                </a:lnTo>
                <a:lnTo>
                  <a:pt x="0" y="21297"/>
                </a:lnTo>
                <a:lnTo>
                  <a:pt x="3428" y="28282"/>
                </a:lnTo>
                <a:lnTo>
                  <a:pt x="7708" y="33463"/>
                </a:lnTo>
                <a:lnTo>
                  <a:pt x="15099" y="36791"/>
                </a:lnTo>
                <a:lnTo>
                  <a:pt x="23252" y="37172"/>
                </a:lnTo>
                <a:lnTo>
                  <a:pt x="33127" y="36161"/>
                </a:lnTo>
                <a:lnTo>
                  <a:pt x="41431" y="32532"/>
                </a:lnTo>
                <a:lnTo>
                  <a:pt x="47304" y="26847"/>
                </a:lnTo>
                <a:lnTo>
                  <a:pt x="49884" y="19671"/>
                </a:lnTo>
                <a:lnTo>
                  <a:pt x="50202" y="15823"/>
                </a:lnTo>
                <a:lnTo>
                  <a:pt x="48932" y="12000"/>
                </a:lnTo>
                <a:lnTo>
                  <a:pt x="46227" y="8724"/>
                </a:lnTo>
                <a:lnTo>
                  <a:pt x="39442" y="3282"/>
                </a:lnTo>
                <a:lnTo>
                  <a:pt x="30687" y="308"/>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4" y="3060602"/>
            <a:ext cx="50800" cy="38735"/>
          </a:xfrm>
          <a:custGeom>
            <a:avLst/>
            <a:gdLst/>
            <a:ahLst/>
            <a:cxnLst/>
            <a:rect l="l" t="t" r="r" b="b"/>
            <a:pathLst>
              <a:path w="50800" h="38735">
                <a:moveTo>
                  <a:pt x="26584" y="0"/>
                </a:moveTo>
                <a:lnTo>
                  <a:pt x="0" y="22708"/>
                </a:lnTo>
                <a:lnTo>
                  <a:pt x="3648" y="29527"/>
                </a:lnTo>
                <a:lnTo>
                  <a:pt x="7915" y="34721"/>
                </a:lnTo>
                <a:lnTo>
                  <a:pt x="15307" y="38036"/>
                </a:lnTo>
                <a:lnTo>
                  <a:pt x="23460" y="38417"/>
                </a:lnTo>
                <a:lnTo>
                  <a:pt x="33334" y="37408"/>
                </a:lnTo>
                <a:lnTo>
                  <a:pt x="41638" y="33783"/>
                </a:lnTo>
                <a:lnTo>
                  <a:pt x="47511" y="28103"/>
                </a:lnTo>
                <a:lnTo>
                  <a:pt x="50092" y="20929"/>
                </a:lnTo>
                <a:lnTo>
                  <a:pt x="50219" y="12954"/>
                </a:lnTo>
                <a:lnTo>
                  <a:pt x="43983" y="5702"/>
                </a:lnTo>
                <a:lnTo>
                  <a:pt x="34217" y="2438"/>
                </a:lnTo>
                <a:lnTo>
                  <a:pt x="26584"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5" y="3043627"/>
            <a:ext cx="50165" cy="37465"/>
          </a:xfrm>
          <a:custGeom>
            <a:avLst/>
            <a:gdLst/>
            <a:ahLst/>
            <a:cxnLst/>
            <a:rect l="l" t="t" r="r" b="b"/>
            <a:pathLst>
              <a:path w="50165" h="37464">
                <a:moveTo>
                  <a:pt x="28502" y="0"/>
                </a:moveTo>
                <a:lnTo>
                  <a:pt x="18541" y="402"/>
                </a:lnTo>
                <a:lnTo>
                  <a:pt x="9582" y="3644"/>
                </a:lnTo>
                <a:lnTo>
                  <a:pt x="3208" y="9013"/>
                </a:lnTo>
                <a:lnTo>
                  <a:pt x="0" y="15795"/>
                </a:lnTo>
                <a:lnTo>
                  <a:pt x="533" y="23186"/>
                </a:lnTo>
                <a:lnTo>
                  <a:pt x="4888" y="29868"/>
                </a:lnTo>
                <a:lnTo>
                  <a:pt x="12094" y="34618"/>
                </a:lnTo>
                <a:lnTo>
                  <a:pt x="21166" y="37007"/>
                </a:lnTo>
                <a:lnTo>
                  <a:pt x="31114" y="36610"/>
                </a:lnTo>
                <a:lnTo>
                  <a:pt x="41274" y="34286"/>
                </a:lnTo>
                <a:lnTo>
                  <a:pt x="48628" y="27707"/>
                </a:lnTo>
                <a:lnTo>
                  <a:pt x="49872" y="19846"/>
                </a:lnTo>
                <a:lnTo>
                  <a:pt x="50063" y="17827"/>
                </a:lnTo>
                <a:lnTo>
                  <a:pt x="49801" y="15772"/>
                </a:lnTo>
                <a:lnTo>
                  <a:pt x="49123" y="13826"/>
                </a:lnTo>
                <a:lnTo>
                  <a:pt x="44777" y="7142"/>
                </a:lnTo>
                <a:lnTo>
                  <a:pt x="37575" y="2390"/>
                </a:lnTo>
                <a:lnTo>
                  <a:pt x="28502"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5" y="2037768"/>
            <a:ext cx="51435" cy="38735"/>
          </a:xfrm>
          <a:custGeom>
            <a:avLst/>
            <a:gdLst/>
            <a:ahLst/>
            <a:cxnLst/>
            <a:rect l="l" t="t" r="r" b="b"/>
            <a:pathLst>
              <a:path w="51435" h="38735">
                <a:moveTo>
                  <a:pt x="26658" y="0"/>
                </a:moveTo>
                <a:lnTo>
                  <a:pt x="0" y="22560"/>
                </a:lnTo>
                <a:lnTo>
                  <a:pt x="3519" y="29514"/>
                </a:lnTo>
                <a:lnTo>
                  <a:pt x="9165" y="34030"/>
                </a:lnTo>
                <a:lnTo>
                  <a:pt x="16217" y="36998"/>
                </a:lnTo>
                <a:lnTo>
                  <a:pt x="24134" y="38265"/>
                </a:lnTo>
                <a:lnTo>
                  <a:pt x="32373" y="37680"/>
                </a:lnTo>
                <a:lnTo>
                  <a:pt x="42355" y="35115"/>
                </a:lnTo>
                <a:lnTo>
                  <a:pt x="49658" y="28676"/>
                </a:lnTo>
                <a:lnTo>
                  <a:pt x="51410" y="20916"/>
                </a:lnTo>
                <a:lnTo>
                  <a:pt x="49910" y="14997"/>
                </a:lnTo>
                <a:lnTo>
                  <a:pt x="46346" y="9715"/>
                </a:lnTo>
                <a:lnTo>
                  <a:pt x="40988" y="5357"/>
                </a:lnTo>
                <a:lnTo>
                  <a:pt x="34100" y="2209"/>
                </a:lnTo>
                <a:lnTo>
                  <a:pt x="26658" y="0"/>
                </a:lnTo>
                <a:close/>
              </a:path>
            </a:pathLst>
          </a:custGeom>
          <a:solidFill>
            <a:srgbClr val="F4D24E">
              <a:alpha val="2899"/>
            </a:srgbClr>
          </a:solidFill>
        </p:spPr>
        <p:txBody>
          <a:bodyPr wrap="square" lIns="0" tIns="0" rIns="0" bIns="0" rtlCol="0"/>
          <a:lstStyle/>
          <a:p>
            <a:endParaRPr dirty="0"/>
          </a:p>
        </p:txBody>
      </p:sp>
      <p:sp>
        <p:nvSpPr>
          <p:cNvPr id="2" name="Holder 2"/>
          <p:cNvSpPr>
            <a:spLocks noGrp="1"/>
          </p:cNvSpPr>
          <p:nvPr>
            <p:ph type="title"/>
          </p:nvPr>
        </p:nvSpPr>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48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3977F9C-1B7A-4253-8774-B5A48A52146F}" type="datetime1">
              <a:rPr lang="en-US" smtClean="0"/>
              <a:t>11/11/2021</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4" y="4224338"/>
            <a:ext cx="51435" cy="36830"/>
          </a:xfrm>
          <a:custGeom>
            <a:avLst/>
            <a:gdLst/>
            <a:ahLst/>
            <a:cxnLst/>
            <a:rect l="l" t="t" r="r" b="b"/>
            <a:pathLst>
              <a:path w="51435" h="36829">
                <a:moveTo>
                  <a:pt x="28203" y="0"/>
                </a:moveTo>
                <a:lnTo>
                  <a:pt x="0" y="21013"/>
                </a:lnTo>
                <a:lnTo>
                  <a:pt x="5080" y="27846"/>
                </a:lnTo>
                <a:lnTo>
                  <a:pt x="10402" y="32097"/>
                </a:lnTo>
                <a:lnTo>
                  <a:pt x="16991" y="35004"/>
                </a:lnTo>
                <a:lnTo>
                  <a:pt x="24405" y="36427"/>
                </a:lnTo>
                <a:lnTo>
                  <a:pt x="32207" y="36228"/>
                </a:lnTo>
                <a:lnTo>
                  <a:pt x="51320" y="11527"/>
                </a:lnTo>
                <a:lnTo>
                  <a:pt x="45351" y="4465"/>
                </a:lnTo>
                <a:lnTo>
                  <a:pt x="35953" y="1189"/>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50" y="3438237"/>
            <a:ext cx="50165" cy="37465"/>
          </a:xfrm>
          <a:custGeom>
            <a:avLst/>
            <a:gdLst/>
            <a:ahLst/>
            <a:cxnLst/>
            <a:rect l="l" t="t" r="r" b="b"/>
            <a:pathLst>
              <a:path w="50165" h="37464">
                <a:moveTo>
                  <a:pt x="21031" y="0"/>
                </a:moveTo>
                <a:lnTo>
                  <a:pt x="11667" y="2559"/>
                </a:lnTo>
                <a:lnTo>
                  <a:pt x="4382" y="7624"/>
                </a:lnTo>
                <a:lnTo>
                  <a:pt x="404" y="14151"/>
                </a:lnTo>
                <a:lnTo>
                  <a:pt x="0" y="21312"/>
                </a:lnTo>
                <a:lnTo>
                  <a:pt x="3437" y="28277"/>
                </a:lnTo>
                <a:lnTo>
                  <a:pt x="7768" y="33522"/>
                </a:lnTo>
                <a:lnTo>
                  <a:pt x="15261" y="36849"/>
                </a:lnTo>
                <a:lnTo>
                  <a:pt x="23503" y="37180"/>
                </a:lnTo>
                <a:lnTo>
                  <a:pt x="33369" y="36089"/>
                </a:lnTo>
                <a:lnTo>
                  <a:pt x="41617" y="32395"/>
                </a:lnTo>
                <a:lnTo>
                  <a:pt x="47403" y="26668"/>
                </a:lnTo>
                <a:lnTo>
                  <a:pt x="49881" y="19476"/>
                </a:lnTo>
                <a:lnTo>
                  <a:pt x="50148" y="15691"/>
                </a:lnTo>
                <a:lnTo>
                  <a:pt x="48865" y="11932"/>
                </a:lnTo>
                <a:lnTo>
                  <a:pt x="46198" y="8693"/>
                </a:lnTo>
                <a:lnTo>
                  <a:pt x="39406" y="3267"/>
                </a:lnTo>
                <a:lnTo>
                  <a:pt x="30647" y="302"/>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609" y="3430755"/>
            <a:ext cx="53340" cy="37465"/>
          </a:xfrm>
          <a:custGeom>
            <a:avLst/>
            <a:gdLst/>
            <a:ahLst/>
            <a:cxnLst/>
            <a:rect l="l" t="t" r="r" b="b"/>
            <a:pathLst>
              <a:path w="53340" h="37464">
                <a:moveTo>
                  <a:pt x="23895" y="0"/>
                </a:moveTo>
                <a:lnTo>
                  <a:pt x="14678" y="2053"/>
                </a:lnTo>
                <a:lnTo>
                  <a:pt x="6959" y="6750"/>
                </a:lnTo>
                <a:lnTo>
                  <a:pt x="774" y="13036"/>
                </a:lnTo>
                <a:lnTo>
                  <a:pt x="0" y="21393"/>
                </a:lnTo>
                <a:lnTo>
                  <a:pt x="4940" y="28251"/>
                </a:lnTo>
                <a:lnTo>
                  <a:pt x="10579" y="32766"/>
                </a:lnTo>
                <a:lnTo>
                  <a:pt x="17627" y="35734"/>
                </a:lnTo>
                <a:lnTo>
                  <a:pt x="25542" y="37002"/>
                </a:lnTo>
                <a:lnTo>
                  <a:pt x="33781" y="36417"/>
                </a:lnTo>
                <a:lnTo>
                  <a:pt x="43776" y="33851"/>
                </a:lnTo>
                <a:lnTo>
                  <a:pt x="51079" y="27412"/>
                </a:lnTo>
                <a:lnTo>
                  <a:pt x="52737" y="20072"/>
                </a:lnTo>
                <a:lnTo>
                  <a:pt x="51384" y="20072"/>
                </a:lnTo>
                <a:lnTo>
                  <a:pt x="52031" y="13989"/>
                </a:lnTo>
                <a:lnTo>
                  <a:pt x="48628" y="8032"/>
                </a:lnTo>
                <a:lnTo>
                  <a:pt x="42278" y="4146"/>
                </a:lnTo>
                <a:lnTo>
                  <a:pt x="33473" y="670"/>
                </a:lnTo>
                <a:lnTo>
                  <a:pt x="23895" y="0"/>
                </a:lnTo>
                <a:close/>
              </a:path>
              <a:path w="53340" h="37464">
                <a:moveTo>
                  <a:pt x="52831" y="19653"/>
                </a:moveTo>
                <a:lnTo>
                  <a:pt x="51384" y="20072"/>
                </a:lnTo>
                <a:lnTo>
                  <a:pt x="52737" y="20072"/>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3999" y="3414233"/>
            <a:ext cx="52705" cy="36830"/>
          </a:xfrm>
          <a:custGeom>
            <a:avLst/>
            <a:gdLst/>
            <a:ahLst/>
            <a:cxnLst/>
            <a:rect l="l" t="t" r="r" b="b"/>
            <a:pathLst>
              <a:path w="52704" h="36829">
                <a:moveTo>
                  <a:pt x="24069" y="0"/>
                </a:moveTo>
                <a:lnTo>
                  <a:pt x="14799" y="1919"/>
                </a:lnTo>
                <a:lnTo>
                  <a:pt x="6959" y="6503"/>
                </a:lnTo>
                <a:lnTo>
                  <a:pt x="787" y="12790"/>
                </a:lnTo>
                <a:lnTo>
                  <a:pt x="0" y="21147"/>
                </a:lnTo>
                <a:lnTo>
                  <a:pt x="4940" y="28005"/>
                </a:lnTo>
                <a:lnTo>
                  <a:pt x="10729" y="32317"/>
                </a:lnTo>
                <a:lnTo>
                  <a:pt x="17770" y="35202"/>
                </a:lnTo>
                <a:lnTo>
                  <a:pt x="25607" y="36531"/>
                </a:lnTo>
                <a:lnTo>
                  <a:pt x="33782" y="36171"/>
                </a:lnTo>
                <a:lnTo>
                  <a:pt x="43942" y="33847"/>
                </a:lnTo>
                <a:lnTo>
                  <a:pt x="51295" y="27268"/>
                </a:lnTo>
                <a:lnTo>
                  <a:pt x="52471" y="19838"/>
                </a:lnTo>
                <a:lnTo>
                  <a:pt x="51104" y="19838"/>
                </a:lnTo>
                <a:lnTo>
                  <a:pt x="51612" y="13958"/>
                </a:lnTo>
                <a:lnTo>
                  <a:pt x="48361" y="8243"/>
                </a:lnTo>
                <a:lnTo>
                  <a:pt x="42341" y="4421"/>
                </a:lnTo>
                <a:lnTo>
                  <a:pt x="33630" y="812"/>
                </a:lnTo>
                <a:lnTo>
                  <a:pt x="24069" y="0"/>
                </a:lnTo>
                <a:close/>
              </a:path>
              <a:path w="52704" h="36829">
                <a:moveTo>
                  <a:pt x="52539" y="19407"/>
                </a:moveTo>
                <a:lnTo>
                  <a:pt x="51104" y="19838"/>
                </a:lnTo>
                <a:lnTo>
                  <a:pt x="52471" y="19838"/>
                </a:lnTo>
                <a:lnTo>
                  <a:pt x="52539" y="19407"/>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6" y="3386669"/>
            <a:ext cx="50165" cy="38100"/>
          </a:xfrm>
          <a:custGeom>
            <a:avLst/>
            <a:gdLst/>
            <a:ahLst/>
            <a:cxnLst/>
            <a:rect l="l" t="t" r="r" b="b"/>
            <a:pathLst>
              <a:path w="50165" h="38100">
                <a:moveTo>
                  <a:pt x="26963" y="0"/>
                </a:moveTo>
                <a:lnTo>
                  <a:pt x="0" y="22249"/>
                </a:lnTo>
                <a:lnTo>
                  <a:pt x="3303" y="29349"/>
                </a:lnTo>
                <a:lnTo>
                  <a:pt x="8832" y="33438"/>
                </a:lnTo>
                <a:lnTo>
                  <a:pt x="15501" y="36236"/>
                </a:lnTo>
                <a:lnTo>
                  <a:pt x="22923" y="37629"/>
                </a:lnTo>
                <a:lnTo>
                  <a:pt x="30709" y="37503"/>
                </a:lnTo>
                <a:lnTo>
                  <a:pt x="40945" y="35204"/>
                </a:lnTo>
                <a:lnTo>
                  <a:pt x="48400" y="28638"/>
                </a:lnTo>
                <a:lnTo>
                  <a:pt x="49759" y="20739"/>
                </a:lnTo>
                <a:lnTo>
                  <a:pt x="49556" y="12852"/>
                </a:lnTo>
                <a:lnTo>
                  <a:pt x="43587" y="5664"/>
                </a:lnTo>
                <a:lnTo>
                  <a:pt x="34164" y="2031"/>
                </a:lnTo>
                <a:lnTo>
                  <a:pt x="26963"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7" y="3086788"/>
            <a:ext cx="50800" cy="37465"/>
          </a:xfrm>
          <a:custGeom>
            <a:avLst/>
            <a:gdLst/>
            <a:ahLst/>
            <a:cxnLst/>
            <a:rect l="l" t="t" r="r" b="b"/>
            <a:pathLst>
              <a:path w="50800" h="37464">
                <a:moveTo>
                  <a:pt x="21072" y="0"/>
                </a:moveTo>
                <a:lnTo>
                  <a:pt x="11708" y="2544"/>
                </a:lnTo>
                <a:lnTo>
                  <a:pt x="4406" y="7608"/>
                </a:lnTo>
                <a:lnTo>
                  <a:pt x="415" y="14133"/>
                </a:lnTo>
                <a:lnTo>
                  <a:pt x="0" y="21297"/>
                </a:lnTo>
                <a:lnTo>
                  <a:pt x="3428" y="28274"/>
                </a:lnTo>
                <a:lnTo>
                  <a:pt x="7708" y="33469"/>
                </a:lnTo>
                <a:lnTo>
                  <a:pt x="15099" y="36783"/>
                </a:lnTo>
                <a:lnTo>
                  <a:pt x="23252" y="37164"/>
                </a:lnTo>
                <a:lnTo>
                  <a:pt x="33125" y="36155"/>
                </a:lnTo>
                <a:lnTo>
                  <a:pt x="41426" y="32531"/>
                </a:lnTo>
                <a:lnTo>
                  <a:pt x="47298" y="26851"/>
                </a:lnTo>
                <a:lnTo>
                  <a:pt x="49884" y="19677"/>
                </a:lnTo>
                <a:lnTo>
                  <a:pt x="50202" y="15828"/>
                </a:lnTo>
                <a:lnTo>
                  <a:pt x="48932" y="12006"/>
                </a:lnTo>
                <a:lnTo>
                  <a:pt x="46227" y="8729"/>
                </a:lnTo>
                <a:lnTo>
                  <a:pt x="39442" y="3287"/>
                </a:lnTo>
                <a:lnTo>
                  <a:pt x="30687" y="312"/>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0" y="3060595"/>
            <a:ext cx="50800" cy="38735"/>
          </a:xfrm>
          <a:custGeom>
            <a:avLst/>
            <a:gdLst/>
            <a:ahLst/>
            <a:cxnLst/>
            <a:rect l="l" t="t" r="r" b="b"/>
            <a:pathLst>
              <a:path w="50800" h="38735">
                <a:moveTo>
                  <a:pt x="26590" y="0"/>
                </a:moveTo>
                <a:lnTo>
                  <a:pt x="0" y="22714"/>
                </a:lnTo>
                <a:lnTo>
                  <a:pt x="3641" y="29540"/>
                </a:lnTo>
                <a:lnTo>
                  <a:pt x="7921" y="34721"/>
                </a:lnTo>
                <a:lnTo>
                  <a:pt x="15312" y="38049"/>
                </a:lnTo>
                <a:lnTo>
                  <a:pt x="23465" y="38430"/>
                </a:lnTo>
                <a:lnTo>
                  <a:pt x="33340" y="37419"/>
                </a:lnTo>
                <a:lnTo>
                  <a:pt x="41644" y="33789"/>
                </a:lnTo>
                <a:lnTo>
                  <a:pt x="47517" y="28105"/>
                </a:lnTo>
                <a:lnTo>
                  <a:pt x="50097" y="20929"/>
                </a:lnTo>
                <a:lnTo>
                  <a:pt x="50224" y="12966"/>
                </a:lnTo>
                <a:lnTo>
                  <a:pt x="43989" y="5702"/>
                </a:lnTo>
                <a:lnTo>
                  <a:pt x="34222" y="2451"/>
                </a:lnTo>
                <a:lnTo>
                  <a:pt x="26590"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4" y="3043627"/>
            <a:ext cx="50165" cy="37465"/>
          </a:xfrm>
          <a:custGeom>
            <a:avLst/>
            <a:gdLst/>
            <a:ahLst/>
            <a:cxnLst/>
            <a:rect l="l" t="t" r="r" b="b"/>
            <a:pathLst>
              <a:path w="50165" h="37464">
                <a:moveTo>
                  <a:pt x="28503" y="0"/>
                </a:moveTo>
                <a:lnTo>
                  <a:pt x="18542" y="395"/>
                </a:lnTo>
                <a:lnTo>
                  <a:pt x="9583" y="3645"/>
                </a:lnTo>
                <a:lnTo>
                  <a:pt x="3208" y="9017"/>
                </a:lnTo>
                <a:lnTo>
                  <a:pt x="0" y="15788"/>
                </a:lnTo>
                <a:lnTo>
                  <a:pt x="534" y="23192"/>
                </a:lnTo>
                <a:lnTo>
                  <a:pt x="4887" y="29868"/>
                </a:lnTo>
                <a:lnTo>
                  <a:pt x="12091" y="34619"/>
                </a:lnTo>
                <a:lnTo>
                  <a:pt x="21161" y="37011"/>
                </a:lnTo>
                <a:lnTo>
                  <a:pt x="31115" y="36616"/>
                </a:lnTo>
                <a:lnTo>
                  <a:pt x="41275" y="34291"/>
                </a:lnTo>
                <a:lnTo>
                  <a:pt x="48616" y="27713"/>
                </a:lnTo>
                <a:lnTo>
                  <a:pt x="49873" y="19852"/>
                </a:lnTo>
                <a:lnTo>
                  <a:pt x="50064" y="17820"/>
                </a:lnTo>
                <a:lnTo>
                  <a:pt x="49806" y="15777"/>
                </a:lnTo>
                <a:lnTo>
                  <a:pt x="49124" y="13819"/>
                </a:lnTo>
                <a:lnTo>
                  <a:pt x="44778" y="7142"/>
                </a:lnTo>
                <a:lnTo>
                  <a:pt x="37576" y="2392"/>
                </a:lnTo>
                <a:lnTo>
                  <a:pt x="28503"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6" y="2037774"/>
            <a:ext cx="51435" cy="38735"/>
          </a:xfrm>
          <a:custGeom>
            <a:avLst/>
            <a:gdLst/>
            <a:ahLst/>
            <a:cxnLst/>
            <a:rect l="l" t="t" r="r" b="b"/>
            <a:pathLst>
              <a:path w="51435" h="38735">
                <a:moveTo>
                  <a:pt x="26658" y="0"/>
                </a:moveTo>
                <a:lnTo>
                  <a:pt x="0" y="22559"/>
                </a:lnTo>
                <a:lnTo>
                  <a:pt x="3519" y="29514"/>
                </a:lnTo>
                <a:lnTo>
                  <a:pt x="9165" y="34028"/>
                </a:lnTo>
                <a:lnTo>
                  <a:pt x="16217" y="36991"/>
                </a:lnTo>
                <a:lnTo>
                  <a:pt x="24134" y="38255"/>
                </a:lnTo>
                <a:lnTo>
                  <a:pt x="32373" y="37668"/>
                </a:lnTo>
                <a:lnTo>
                  <a:pt x="42355" y="35102"/>
                </a:lnTo>
                <a:lnTo>
                  <a:pt x="49658" y="28676"/>
                </a:lnTo>
                <a:lnTo>
                  <a:pt x="51410" y="20904"/>
                </a:lnTo>
                <a:lnTo>
                  <a:pt x="49904" y="14991"/>
                </a:lnTo>
                <a:lnTo>
                  <a:pt x="46342" y="9712"/>
                </a:lnTo>
                <a:lnTo>
                  <a:pt x="40986" y="5352"/>
                </a:lnTo>
                <a:lnTo>
                  <a:pt x="34100" y="2197"/>
                </a:lnTo>
                <a:lnTo>
                  <a:pt x="26658" y="0"/>
                </a:lnTo>
                <a:close/>
              </a:path>
            </a:pathLst>
          </a:custGeom>
          <a:solidFill>
            <a:srgbClr val="F4D24E">
              <a:alpha val="2899"/>
            </a:srgbClr>
          </a:solidFill>
        </p:spPr>
        <p:txBody>
          <a:bodyPr wrap="square" lIns="0" tIns="0" rIns="0" bIns="0" rtlCol="0"/>
          <a:lstStyle/>
          <a:p>
            <a:endParaRPr dirty="0"/>
          </a:p>
        </p:txBody>
      </p:sp>
      <p:sp>
        <p:nvSpPr>
          <p:cNvPr id="2" name="Holder 2"/>
          <p:cNvSpPr>
            <a:spLocks noGrp="1"/>
          </p:cNvSpPr>
          <p:nvPr>
            <p:ph type="title"/>
          </p:nvPr>
        </p:nvSpPr>
        <p:spPr>
          <a:xfrm>
            <a:off x="2372711" y="1638094"/>
            <a:ext cx="7452926" cy="1486535"/>
          </a:xfrm>
          <a:prstGeom prst="rect">
            <a:avLst/>
          </a:prstGeom>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sz="half" idx="2"/>
          </p:nvPr>
        </p:nvSpPr>
        <p:spPr>
          <a:xfrm>
            <a:off x="609917" y="1577340"/>
            <a:ext cx="5306282"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917624" y="1865835"/>
            <a:ext cx="4079875" cy="3759200"/>
          </a:xfrm>
          <a:prstGeom prst="rect">
            <a:avLst/>
          </a:prstGeom>
        </p:spPr>
        <p:txBody>
          <a:bodyPr wrap="square" lIns="0" tIns="0" rIns="0" bIns="0">
            <a:spAutoFit/>
          </a:bodyPr>
          <a:lstStyle>
            <a:lvl1pPr>
              <a:defRPr sz="1400" b="0" i="0">
                <a:solidFill>
                  <a:srgbClr val="252525"/>
                </a:solidFill>
                <a:latin typeface="Calibri"/>
                <a:cs typeface="Calibri"/>
              </a:defRPr>
            </a:lvl1pPr>
          </a:lstStyle>
          <a:p>
            <a:endParaRPr/>
          </a:p>
        </p:txBody>
      </p:sp>
      <p:sp>
        <p:nvSpPr>
          <p:cNvPr id="5" name="Holder 5"/>
          <p:cNvSpPr>
            <a:spLocks noGrp="1"/>
          </p:cNvSpPr>
          <p:nvPr>
            <p:ph type="ftr" sz="quarter" idx="5"/>
          </p:nvPr>
        </p:nvSpPr>
        <p:spPr>
          <a:xfrm>
            <a:off x="4147439" y="6377940"/>
            <a:ext cx="3903472" cy="342900"/>
          </a:xfrm>
          <a:prstGeom prst="rect">
            <a:avLst/>
          </a:prstGeom>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a:xfrm>
            <a:off x="609917" y="6377940"/>
            <a:ext cx="2805620" cy="342900"/>
          </a:xfrm>
          <a:prstGeom prst="rect">
            <a:avLst/>
          </a:prstGeom>
        </p:spPr>
        <p:txBody>
          <a:bodyPr lIns="0" tIns="0" rIns="0" bIns="0"/>
          <a:lstStyle>
            <a:lvl1pPr algn="l">
              <a:defRPr>
                <a:solidFill>
                  <a:schemeClr val="tx1">
                    <a:tint val="75000"/>
                  </a:schemeClr>
                </a:solidFill>
              </a:defRPr>
            </a:lvl1pPr>
          </a:lstStyle>
          <a:p>
            <a:fld id="{9C538427-8C55-4974-9A4A-993D8E8E3B09}" type="datetime1">
              <a:rPr lang="en-US" smtClean="0"/>
              <a:t>11/11/2021</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7" y="4224340"/>
            <a:ext cx="51435" cy="36830"/>
          </a:xfrm>
          <a:custGeom>
            <a:avLst/>
            <a:gdLst/>
            <a:ahLst/>
            <a:cxnLst/>
            <a:rect l="l" t="t" r="r" b="b"/>
            <a:pathLst>
              <a:path w="51435" h="36829">
                <a:moveTo>
                  <a:pt x="28203" y="0"/>
                </a:moveTo>
                <a:lnTo>
                  <a:pt x="0" y="21008"/>
                </a:lnTo>
                <a:lnTo>
                  <a:pt x="5080" y="27841"/>
                </a:lnTo>
                <a:lnTo>
                  <a:pt x="10402" y="32097"/>
                </a:lnTo>
                <a:lnTo>
                  <a:pt x="16991" y="35003"/>
                </a:lnTo>
                <a:lnTo>
                  <a:pt x="24405" y="36424"/>
                </a:lnTo>
                <a:lnTo>
                  <a:pt x="32207" y="36223"/>
                </a:lnTo>
                <a:lnTo>
                  <a:pt x="51320" y="11521"/>
                </a:lnTo>
                <a:lnTo>
                  <a:pt x="45339" y="4460"/>
                </a:lnTo>
                <a:lnTo>
                  <a:pt x="35953" y="1183"/>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53" y="3438233"/>
            <a:ext cx="50165" cy="37465"/>
          </a:xfrm>
          <a:custGeom>
            <a:avLst/>
            <a:gdLst/>
            <a:ahLst/>
            <a:cxnLst/>
            <a:rect l="l" t="t" r="r" b="b"/>
            <a:pathLst>
              <a:path w="50165" h="37464">
                <a:moveTo>
                  <a:pt x="21031" y="0"/>
                </a:moveTo>
                <a:lnTo>
                  <a:pt x="11667" y="2559"/>
                </a:lnTo>
                <a:lnTo>
                  <a:pt x="4382" y="7624"/>
                </a:lnTo>
                <a:lnTo>
                  <a:pt x="404" y="14153"/>
                </a:lnTo>
                <a:lnTo>
                  <a:pt x="0" y="21317"/>
                </a:lnTo>
                <a:lnTo>
                  <a:pt x="3437" y="28290"/>
                </a:lnTo>
                <a:lnTo>
                  <a:pt x="7755" y="33522"/>
                </a:lnTo>
                <a:lnTo>
                  <a:pt x="15248" y="36849"/>
                </a:lnTo>
                <a:lnTo>
                  <a:pt x="23503" y="37180"/>
                </a:lnTo>
                <a:lnTo>
                  <a:pt x="33363" y="36094"/>
                </a:lnTo>
                <a:lnTo>
                  <a:pt x="41612" y="32400"/>
                </a:lnTo>
                <a:lnTo>
                  <a:pt x="47401" y="26669"/>
                </a:lnTo>
                <a:lnTo>
                  <a:pt x="49881" y="19476"/>
                </a:lnTo>
                <a:lnTo>
                  <a:pt x="50148" y="15691"/>
                </a:lnTo>
                <a:lnTo>
                  <a:pt x="48865" y="11932"/>
                </a:lnTo>
                <a:lnTo>
                  <a:pt x="46198" y="8693"/>
                </a:lnTo>
                <a:lnTo>
                  <a:pt x="39406" y="3267"/>
                </a:lnTo>
                <a:lnTo>
                  <a:pt x="30647" y="302"/>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599" y="3430751"/>
            <a:ext cx="53340" cy="37465"/>
          </a:xfrm>
          <a:custGeom>
            <a:avLst/>
            <a:gdLst/>
            <a:ahLst/>
            <a:cxnLst/>
            <a:rect l="l" t="t" r="r" b="b"/>
            <a:pathLst>
              <a:path w="53340" h="37464">
                <a:moveTo>
                  <a:pt x="23902" y="0"/>
                </a:moveTo>
                <a:lnTo>
                  <a:pt x="14685" y="2053"/>
                </a:lnTo>
                <a:lnTo>
                  <a:pt x="6972" y="6750"/>
                </a:lnTo>
                <a:lnTo>
                  <a:pt x="787" y="13036"/>
                </a:lnTo>
                <a:lnTo>
                  <a:pt x="0" y="21393"/>
                </a:lnTo>
                <a:lnTo>
                  <a:pt x="4940" y="28251"/>
                </a:lnTo>
                <a:lnTo>
                  <a:pt x="10586" y="32766"/>
                </a:lnTo>
                <a:lnTo>
                  <a:pt x="17638" y="35734"/>
                </a:lnTo>
                <a:lnTo>
                  <a:pt x="25555" y="37002"/>
                </a:lnTo>
                <a:lnTo>
                  <a:pt x="33794" y="36417"/>
                </a:lnTo>
                <a:lnTo>
                  <a:pt x="43789" y="33851"/>
                </a:lnTo>
                <a:lnTo>
                  <a:pt x="51092" y="27412"/>
                </a:lnTo>
                <a:lnTo>
                  <a:pt x="52735" y="20085"/>
                </a:lnTo>
                <a:lnTo>
                  <a:pt x="51396" y="20085"/>
                </a:lnTo>
                <a:lnTo>
                  <a:pt x="52044" y="13989"/>
                </a:lnTo>
                <a:lnTo>
                  <a:pt x="48640" y="8032"/>
                </a:lnTo>
                <a:lnTo>
                  <a:pt x="42290" y="4146"/>
                </a:lnTo>
                <a:lnTo>
                  <a:pt x="33484" y="670"/>
                </a:lnTo>
                <a:lnTo>
                  <a:pt x="23902" y="0"/>
                </a:lnTo>
                <a:close/>
              </a:path>
              <a:path w="53340" h="37464">
                <a:moveTo>
                  <a:pt x="52831" y="19653"/>
                </a:moveTo>
                <a:lnTo>
                  <a:pt x="51396" y="20085"/>
                </a:lnTo>
                <a:lnTo>
                  <a:pt x="52735" y="20085"/>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4001" y="3414234"/>
            <a:ext cx="52705" cy="36830"/>
          </a:xfrm>
          <a:custGeom>
            <a:avLst/>
            <a:gdLst/>
            <a:ahLst/>
            <a:cxnLst/>
            <a:rect l="l" t="t" r="r" b="b"/>
            <a:pathLst>
              <a:path w="52704" h="36829">
                <a:moveTo>
                  <a:pt x="24069" y="0"/>
                </a:moveTo>
                <a:lnTo>
                  <a:pt x="14799" y="1919"/>
                </a:lnTo>
                <a:lnTo>
                  <a:pt x="6959" y="6499"/>
                </a:lnTo>
                <a:lnTo>
                  <a:pt x="787" y="12785"/>
                </a:lnTo>
                <a:lnTo>
                  <a:pt x="0" y="21142"/>
                </a:lnTo>
                <a:lnTo>
                  <a:pt x="4940" y="28000"/>
                </a:lnTo>
                <a:lnTo>
                  <a:pt x="10729" y="32317"/>
                </a:lnTo>
                <a:lnTo>
                  <a:pt x="17770" y="35202"/>
                </a:lnTo>
                <a:lnTo>
                  <a:pt x="25607" y="36528"/>
                </a:lnTo>
                <a:lnTo>
                  <a:pt x="33782" y="36166"/>
                </a:lnTo>
                <a:lnTo>
                  <a:pt x="43942" y="33842"/>
                </a:lnTo>
                <a:lnTo>
                  <a:pt x="51295" y="27263"/>
                </a:lnTo>
                <a:lnTo>
                  <a:pt x="52471" y="19834"/>
                </a:lnTo>
                <a:lnTo>
                  <a:pt x="51104" y="19834"/>
                </a:lnTo>
                <a:lnTo>
                  <a:pt x="51600" y="13954"/>
                </a:lnTo>
                <a:lnTo>
                  <a:pt x="48361" y="8239"/>
                </a:lnTo>
                <a:lnTo>
                  <a:pt x="42341" y="4416"/>
                </a:lnTo>
                <a:lnTo>
                  <a:pt x="33630" y="809"/>
                </a:lnTo>
                <a:lnTo>
                  <a:pt x="24069" y="0"/>
                </a:lnTo>
                <a:close/>
              </a:path>
              <a:path w="52704" h="36829">
                <a:moveTo>
                  <a:pt x="52539" y="19402"/>
                </a:moveTo>
                <a:lnTo>
                  <a:pt x="51104" y="19834"/>
                </a:lnTo>
                <a:lnTo>
                  <a:pt x="52471" y="19834"/>
                </a:lnTo>
                <a:lnTo>
                  <a:pt x="52539" y="19402"/>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4" y="3386665"/>
            <a:ext cx="50165" cy="38100"/>
          </a:xfrm>
          <a:custGeom>
            <a:avLst/>
            <a:gdLst/>
            <a:ahLst/>
            <a:cxnLst/>
            <a:rect l="l" t="t" r="r" b="b"/>
            <a:pathLst>
              <a:path w="50165" h="38100">
                <a:moveTo>
                  <a:pt x="26968" y="0"/>
                </a:moveTo>
                <a:lnTo>
                  <a:pt x="0" y="22249"/>
                </a:lnTo>
                <a:lnTo>
                  <a:pt x="3308" y="29349"/>
                </a:lnTo>
                <a:lnTo>
                  <a:pt x="8837" y="33440"/>
                </a:lnTo>
                <a:lnTo>
                  <a:pt x="15506" y="36242"/>
                </a:lnTo>
                <a:lnTo>
                  <a:pt x="22928" y="37640"/>
                </a:lnTo>
                <a:lnTo>
                  <a:pt x="30715" y="37515"/>
                </a:lnTo>
                <a:lnTo>
                  <a:pt x="40951" y="35217"/>
                </a:lnTo>
                <a:lnTo>
                  <a:pt x="48406" y="28638"/>
                </a:lnTo>
                <a:lnTo>
                  <a:pt x="49752" y="20751"/>
                </a:lnTo>
                <a:lnTo>
                  <a:pt x="49561" y="12852"/>
                </a:lnTo>
                <a:lnTo>
                  <a:pt x="43592" y="5676"/>
                </a:lnTo>
                <a:lnTo>
                  <a:pt x="34169" y="2044"/>
                </a:lnTo>
                <a:lnTo>
                  <a:pt x="26968"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9" y="3086790"/>
            <a:ext cx="50800" cy="37465"/>
          </a:xfrm>
          <a:custGeom>
            <a:avLst/>
            <a:gdLst/>
            <a:ahLst/>
            <a:cxnLst/>
            <a:rect l="l" t="t" r="r" b="b"/>
            <a:pathLst>
              <a:path w="50800" h="37464">
                <a:moveTo>
                  <a:pt x="21072" y="0"/>
                </a:moveTo>
                <a:lnTo>
                  <a:pt x="11708" y="2552"/>
                </a:lnTo>
                <a:lnTo>
                  <a:pt x="4406" y="7608"/>
                </a:lnTo>
                <a:lnTo>
                  <a:pt x="415" y="14129"/>
                </a:lnTo>
                <a:lnTo>
                  <a:pt x="0" y="21291"/>
                </a:lnTo>
                <a:lnTo>
                  <a:pt x="3428" y="28269"/>
                </a:lnTo>
                <a:lnTo>
                  <a:pt x="7708" y="33463"/>
                </a:lnTo>
                <a:lnTo>
                  <a:pt x="15099" y="36778"/>
                </a:lnTo>
                <a:lnTo>
                  <a:pt x="23240" y="37159"/>
                </a:lnTo>
                <a:lnTo>
                  <a:pt x="33120" y="36155"/>
                </a:lnTo>
                <a:lnTo>
                  <a:pt x="41425" y="32530"/>
                </a:lnTo>
                <a:lnTo>
                  <a:pt x="47298" y="26847"/>
                </a:lnTo>
                <a:lnTo>
                  <a:pt x="49884" y="19671"/>
                </a:lnTo>
                <a:lnTo>
                  <a:pt x="50202" y="15823"/>
                </a:lnTo>
                <a:lnTo>
                  <a:pt x="48932" y="12000"/>
                </a:lnTo>
                <a:lnTo>
                  <a:pt x="46227" y="8724"/>
                </a:lnTo>
                <a:lnTo>
                  <a:pt x="39442" y="3282"/>
                </a:lnTo>
                <a:lnTo>
                  <a:pt x="30687" y="308"/>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2" y="3060603"/>
            <a:ext cx="50800" cy="38735"/>
          </a:xfrm>
          <a:custGeom>
            <a:avLst/>
            <a:gdLst/>
            <a:ahLst/>
            <a:cxnLst/>
            <a:rect l="l" t="t" r="r" b="b"/>
            <a:pathLst>
              <a:path w="50800" h="38735">
                <a:moveTo>
                  <a:pt x="26590" y="0"/>
                </a:moveTo>
                <a:lnTo>
                  <a:pt x="0" y="22703"/>
                </a:lnTo>
                <a:lnTo>
                  <a:pt x="3641" y="29527"/>
                </a:lnTo>
                <a:lnTo>
                  <a:pt x="7921" y="34709"/>
                </a:lnTo>
                <a:lnTo>
                  <a:pt x="15312" y="38036"/>
                </a:lnTo>
                <a:lnTo>
                  <a:pt x="23465" y="38417"/>
                </a:lnTo>
                <a:lnTo>
                  <a:pt x="33338" y="37408"/>
                </a:lnTo>
                <a:lnTo>
                  <a:pt x="41639" y="33783"/>
                </a:lnTo>
                <a:lnTo>
                  <a:pt x="47511" y="28103"/>
                </a:lnTo>
                <a:lnTo>
                  <a:pt x="50097" y="20929"/>
                </a:lnTo>
                <a:lnTo>
                  <a:pt x="50224" y="12954"/>
                </a:lnTo>
                <a:lnTo>
                  <a:pt x="43989" y="5689"/>
                </a:lnTo>
                <a:lnTo>
                  <a:pt x="34222" y="2438"/>
                </a:lnTo>
                <a:lnTo>
                  <a:pt x="26590"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2" y="3043629"/>
            <a:ext cx="50165" cy="37465"/>
          </a:xfrm>
          <a:custGeom>
            <a:avLst/>
            <a:gdLst/>
            <a:ahLst/>
            <a:cxnLst/>
            <a:rect l="l" t="t" r="r" b="b"/>
            <a:pathLst>
              <a:path w="50165" h="37464">
                <a:moveTo>
                  <a:pt x="28501" y="0"/>
                </a:moveTo>
                <a:lnTo>
                  <a:pt x="18547" y="403"/>
                </a:lnTo>
                <a:lnTo>
                  <a:pt x="9587" y="3645"/>
                </a:lnTo>
                <a:lnTo>
                  <a:pt x="3211" y="9013"/>
                </a:lnTo>
                <a:lnTo>
                  <a:pt x="0" y="15795"/>
                </a:lnTo>
                <a:lnTo>
                  <a:pt x="525" y="23186"/>
                </a:lnTo>
                <a:lnTo>
                  <a:pt x="4886" y="29868"/>
                </a:lnTo>
                <a:lnTo>
                  <a:pt x="12093" y="34618"/>
                </a:lnTo>
                <a:lnTo>
                  <a:pt x="21165" y="37008"/>
                </a:lnTo>
                <a:lnTo>
                  <a:pt x="31120" y="36610"/>
                </a:lnTo>
                <a:lnTo>
                  <a:pt x="41267" y="34286"/>
                </a:lnTo>
                <a:lnTo>
                  <a:pt x="48620" y="27708"/>
                </a:lnTo>
                <a:lnTo>
                  <a:pt x="49878" y="19846"/>
                </a:lnTo>
                <a:lnTo>
                  <a:pt x="50068" y="17827"/>
                </a:lnTo>
                <a:lnTo>
                  <a:pt x="49806" y="15772"/>
                </a:lnTo>
                <a:lnTo>
                  <a:pt x="49128" y="13814"/>
                </a:lnTo>
                <a:lnTo>
                  <a:pt x="44775" y="7137"/>
                </a:lnTo>
                <a:lnTo>
                  <a:pt x="37571" y="2388"/>
                </a:lnTo>
                <a:lnTo>
                  <a:pt x="28501"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7" y="2037770"/>
            <a:ext cx="51435" cy="38735"/>
          </a:xfrm>
          <a:custGeom>
            <a:avLst/>
            <a:gdLst/>
            <a:ahLst/>
            <a:cxnLst/>
            <a:rect l="l" t="t" r="r" b="b"/>
            <a:pathLst>
              <a:path w="51435" h="38735">
                <a:moveTo>
                  <a:pt x="26658" y="0"/>
                </a:moveTo>
                <a:lnTo>
                  <a:pt x="0" y="22559"/>
                </a:lnTo>
                <a:lnTo>
                  <a:pt x="3519" y="29514"/>
                </a:lnTo>
                <a:lnTo>
                  <a:pt x="9163" y="34030"/>
                </a:lnTo>
                <a:lnTo>
                  <a:pt x="16212" y="36998"/>
                </a:lnTo>
                <a:lnTo>
                  <a:pt x="24129" y="38265"/>
                </a:lnTo>
                <a:lnTo>
                  <a:pt x="32373" y="37680"/>
                </a:lnTo>
                <a:lnTo>
                  <a:pt x="42355" y="35115"/>
                </a:lnTo>
                <a:lnTo>
                  <a:pt x="49658" y="28676"/>
                </a:lnTo>
                <a:lnTo>
                  <a:pt x="51410" y="20916"/>
                </a:lnTo>
                <a:lnTo>
                  <a:pt x="49904" y="14997"/>
                </a:lnTo>
                <a:lnTo>
                  <a:pt x="46342" y="9715"/>
                </a:lnTo>
                <a:lnTo>
                  <a:pt x="40986" y="5357"/>
                </a:lnTo>
                <a:lnTo>
                  <a:pt x="34100" y="2209"/>
                </a:lnTo>
                <a:lnTo>
                  <a:pt x="26658" y="0"/>
                </a:lnTo>
                <a:close/>
              </a:path>
            </a:pathLst>
          </a:custGeom>
          <a:solidFill>
            <a:srgbClr val="F4D24E">
              <a:alpha val="2899"/>
            </a:srgbClr>
          </a:solidFill>
        </p:spPr>
        <p:txBody>
          <a:bodyPr wrap="square" lIns="0" tIns="0" rIns="0" bIns="0" rtlCol="0"/>
          <a:lstStyle/>
          <a:p>
            <a:endParaRPr dirty="0"/>
          </a:p>
        </p:txBody>
      </p:sp>
      <p:sp>
        <p:nvSpPr>
          <p:cNvPr id="25" name="bk object 25"/>
          <p:cNvSpPr/>
          <p:nvPr/>
        </p:nvSpPr>
        <p:spPr>
          <a:xfrm>
            <a:off x="767311" y="2100003"/>
            <a:ext cx="11424802" cy="2481602"/>
          </a:xfrm>
          <a:prstGeom prst="rect">
            <a:avLst/>
          </a:prstGeom>
          <a:blipFill>
            <a:blip r:embed="rId2" cstate="print"/>
            <a:stretch>
              <a:fillRect/>
            </a:stretch>
          </a:blipFill>
        </p:spPr>
        <p:txBody>
          <a:bodyPr wrap="square" lIns="0" tIns="0" rIns="0" bIns="0" rtlCol="0"/>
          <a:lstStyle/>
          <a:p>
            <a:endParaRPr dirty="0"/>
          </a:p>
        </p:txBody>
      </p:sp>
      <p:sp>
        <p:nvSpPr>
          <p:cNvPr id="26" name="bk object 26"/>
          <p:cNvSpPr/>
          <p:nvPr/>
        </p:nvSpPr>
        <p:spPr>
          <a:xfrm>
            <a:off x="8236821" y="1939016"/>
            <a:ext cx="50800" cy="37465"/>
          </a:xfrm>
          <a:custGeom>
            <a:avLst/>
            <a:gdLst/>
            <a:ahLst/>
            <a:cxnLst/>
            <a:rect l="l" t="t" r="r" b="b"/>
            <a:pathLst>
              <a:path w="50800" h="37464">
                <a:moveTo>
                  <a:pt x="27053" y="0"/>
                </a:moveTo>
                <a:lnTo>
                  <a:pt x="0" y="17271"/>
                </a:lnTo>
                <a:lnTo>
                  <a:pt x="1343" y="24625"/>
                </a:lnTo>
                <a:lnTo>
                  <a:pt x="6202" y="30811"/>
                </a:lnTo>
                <a:lnTo>
                  <a:pt x="13821" y="35189"/>
                </a:lnTo>
                <a:lnTo>
                  <a:pt x="23444" y="37121"/>
                </a:lnTo>
                <a:lnTo>
                  <a:pt x="33325" y="36119"/>
                </a:lnTo>
                <a:lnTo>
                  <a:pt x="41633" y="32498"/>
                </a:lnTo>
                <a:lnTo>
                  <a:pt x="47507" y="26820"/>
                </a:lnTo>
                <a:lnTo>
                  <a:pt x="50088" y="19646"/>
                </a:lnTo>
                <a:lnTo>
                  <a:pt x="50469" y="11747"/>
                </a:lnTo>
                <a:lnTo>
                  <a:pt x="44449" y="4457"/>
                </a:lnTo>
                <a:lnTo>
                  <a:pt x="34797" y="1155"/>
                </a:lnTo>
                <a:lnTo>
                  <a:pt x="27053" y="0"/>
                </a:lnTo>
                <a:close/>
              </a:path>
            </a:pathLst>
          </a:custGeom>
          <a:solidFill>
            <a:srgbClr val="4AB5A2">
              <a:alpha val="3999"/>
            </a:srgbClr>
          </a:solidFill>
        </p:spPr>
        <p:txBody>
          <a:bodyPr wrap="square" lIns="0" tIns="0" rIns="0" bIns="0" rtlCol="0"/>
          <a:lstStyle/>
          <a:p>
            <a:endParaRPr dirty="0"/>
          </a:p>
        </p:txBody>
      </p:sp>
      <p:sp>
        <p:nvSpPr>
          <p:cNvPr id="27" name="bk object 27"/>
          <p:cNvSpPr/>
          <p:nvPr/>
        </p:nvSpPr>
        <p:spPr>
          <a:xfrm>
            <a:off x="2904839" y="4679149"/>
            <a:ext cx="52069" cy="36830"/>
          </a:xfrm>
          <a:custGeom>
            <a:avLst/>
            <a:gdLst/>
            <a:ahLst/>
            <a:cxnLst/>
            <a:rect l="l" t="t" r="r" b="b"/>
            <a:pathLst>
              <a:path w="52069" h="36829">
                <a:moveTo>
                  <a:pt x="24210" y="0"/>
                </a:moveTo>
                <a:lnTo>
                  <a:pt x="14938" y="1919"/>
                </a:lnTo>
                <a:lnTo>
                  <a:pt x="7099" y="6499"/>
                </a:lnTo>
                <a:lnTo>
                  <a:pt x="787" y="12747"/>
                </a:lnTo>
                <a:lnTo>
                  <a:pt x="0" y="21167"/>
                </a:lnTo>
                <a:lnTo>
                  <a:pt x="5079" y="28000"/>
                </a:lnTo>
                <a:lnTo>
                  <a:pt x="10399" y="32246"/>
                </a:lnTo>
                <a:lnTo>
                  <a:pt x="17000" y="35117"/>
                </a:lnTo>
                <a:lnTo>
                  <a:pt x="24423" y="36471"/>
                </a:lnTo>
                <a:lnTo>
                  <a:pt x="32207" y="36166"/>
                </a:lnTo>
                <a:lnTo>
                  <a:pt x="42430" y="33867"/>
                </a:lnTo>
                <a:lnTo>
                  <a:pt x="49885" y="27301"/>
                </a:lnTo>
                <a:lnTo>
                  <a:pt x="51170" y="19834"/>
                </a:lnTo>
                <a:lnTo>
                  <a:pt x="51281" y="19402"/>
                </a:lnTo>
                <a:lnTo>
                  <a:pt x="51752" y="13954"/>
                </a:lnTo>
                <a:lnTo>
                  <a:pt x="48501" y="8239"/>
                </a:lnTo>
                <a:lnTo>
                  <a:pt x="42494" y="4416"/>
                </a:lnTo>
                <a:lnTo>
                  <a:pt x="33775" y="809"/>
                </a:lnTo>
                <a:lnTo>
                  <a:pt x="24210" y="0"/>
                </a:lnTo>
                <a:close/>
              </a:path>
              <a:path w="52069" h="36829">
                <a:moveTo>
                  <a:pt x="51281" y="19402"/>
                </a:moveTo>
                <a:lnTo>
                  <a:pt x="51244" y="19834"/>
                </a:lnTo>
                <a:lnTo>
                  <a:pt x="51281" y="19402"/>
                </a:lnTo>
                <a:close/>
              </a:path>
            </a:pathLst>
          </a:custGeom>
          <a:solidFill>
            <a:srgbClr val="4AB5A2">
              <a:alpha val="6399"/>
            </a:srgbClr>
          </a:solidFill>
        </p:spPr>
        <p:txBody>
          <a:bodyPr wrap="square" lIns="0" tIns="0" rIns="0" bIns="0" rtlCol="0"/>
          <a:lstStyle/>
          <a:p>
            <a:endParaRPr dirty="0"/>
          </a:p>
        </p:txBody>
      </p:sp>
      <p:sp>
        <p:nvSpPr>
          <p:cNvPr id="28" name="bk object 28"/>
          <p:cNvSpPr/>
          <p:nvPr/>
        </p:nvSpPr>
        <p:spPr>
          <a:xfrm>
            <a:off x="4190729" y="4659792"/>
            <a:ext cx="50800" cy="37465"/>
          </a:xfrm>
          <a:custGeom>
            <a:avLst/>
            <a:gdLst/>
            <a:ahLst/>
            <a:cxnLst/>
            <a:rect l="l" t="t" r="r" b="b"/>
            <a:pathLst>
              <a:path w="50800" h="37464">
                <a:moveTo>
                  <a:pt x="27055" y="0"/>
                </a:moveTo>
                <a:lnTo>
                  <a:pt x="0" y="17259"/>
                </a:lnTo>
                <a:lnTo>
                  <a:pt x="1343" y="24618"/>
                </a:lnTo>
                <a:lnTo>
                  <a:pt x="6203" y="30803"/>
                </a:lnTo>
                <a:lnTo>
                  <a:pt x="13826" y="35179"/>
                </a:lnTo>
                <a:lnTo>
                  <a:pt x="23456" y="37109"/>
                </a:lnTo>
                <a:lnTo>
                  <a:pt x="33331" y="36107"/>
                </a:lnTo>
                <a:lnTo>
                  <a:pt x="41636" y="32486"/>
                </a:lnTo>
                <a:lnTo>
                  <a:pt x="47513" y="26807"/>
                </a:lnTo>
                <a:lnTo>
                  <a:pt x="50101" y="19634"/>
                </a:lnTo>
                <a:lnTo>
                  <a:pt x="50444" y="11696"/>
                </a:lnTo>
                <a:lnTo>
                  <a:pt x="44449" y="4343"/>
                </a:lnTo>
                <a:lnTo>
                  <a:pt x="34810" y="926"/>
                </a:lnTo>
                <a:lnTo>
                  <a:pt x="27055" y="0"/>
                </a:lnTo>
                <a:close/>
              </a:path>
            </a:pathLst>
          </a:custGeom>
          <a:solidFill>
            <a:srgbClr val="4AB5A2">
              <a:alpha val="5400"/>
            </a:srgbClr>
          </a:solidFill>
        </p:spPr>
        <p:txBody>
          <a:bodyPr wrap="square" lIns="0" tIns="0" rIns="0" bIns="0" rtlCol="0"/>
          <a:lstStyle/>
          <a:p>
            <a:endParaRPr dirty="0"/>
          </a:p>
        </p:txBody>
      </p:sp>
      <p:sp>
        <p:nvSpPr>
          <p:cNvPr id="29" name="bk object 29"/>
          <p:cNvSpPr/>
          <p:nvPr/>
        </p:nvSpPr>
        <p:spPr>
          <a:xfrm>
            <a:off x="6710814" y="1956323"/>
            <a:ext cx="50165" cy="38100"/>
          </a:xfrm>
          <a:custGeom>
            <a:avLst/>
            <a:gdLst/>
            <a:ahLst/>
            <a:cxnLst/>
            <a:rect l="l" t="t" r="r" b="b"/>
            <a:pathLst>
              <a:path w="50165" h="38100">
                <a:moveTo>
                  <a:pt x="23790" y="0"/>
                </a:moveTo>
                <a:lnTo>
                  <a:pt x="18621" y="977"/>
                </a:lnTo>
                <a:lnTo>
                  <a:pt x="9641" y="4201"/>
                </a:lnTo>
                <a:lnTo>
                  <a:pt x="3240" y="9555"/>
                </a:lnTo>
                <a:lnTo>
                  <a:pt x="0" y="16306"/>
                </a:lnTo>
                <a:lnTo>
                  <a:pt x="499" y="23723"/>
                </a:lnTo>
                <a:lnTo>
                  <a:pt x="4833" y="30413"/>
                </a:lnTo>
                <a:lnTo>
                  <a:pt x="12021" y="35183"/>
                </a:lnTo>
                <a:lnTo>
                  <a:pt x="21080" y="37598"/>
                </a:lnTo>
                <a:lnTo>
                  <a:pt x="31029" y="37223"/>
                </a:lnTo>
                <a:lnTo>
                  <a:pt x="41177" y="34899"/>
                </a:lnTo>
                <a:lnTo>
                  <a:pt x="48530" y="28320"/>
                </a:lnTo>
                <a:lnTo>
                  <a:pt x="49787" y="20459"/>
                </a:lnTo>
                <a:lnTo>
                  <a:pt x="50067" y="12458"/>
                </a:lnTo>
                <a:lnTo>
                  <a:pt x="43945" y="5105"/>
                </a:lnTo>
                <a:lnTo>
                  <a:pt x="34192" y="1752"/>
                </a:lnTo>
                <a:lnTo>
                  <a:pt x="29251" y="266"/>
                </a:lnTo>
                <a:lnTo>
                  <a:pt x="23790" y="0"/>
                </a:lnTo>
                <a:close/>
              </a:path>
            </a:pathLst>
          </a:custGeom>
          <a:solidFill>
            <a:srgbClr val="F4D24E">
              <a:alpha val="8999"/>
            </a:srgbClr>
          </a:solidFill>
        </p:spPr>
        <p:txBody>
          <a:bodyPr wrap="square" lIns="0" tIns="0" rIns="0" bIns="0" rtlCol="0"/>
          <a:lstStyle/>
          <a:p>
            <a:endParaRPr dirty="0"/>
          </a:p>
        </p:txBody>
      </p:sp>
      <p:sp>
        <p:nvSpPr>
          <p:cNvPr id="30" name="bk object 30"/>
          <p:cNvSpPr/>
          <p:nvPr/>
        </p:nvSpPr>
        <p:spPr>
          <a:xfrm>
            <a:off x="8845601" y="4881850"/>
            <a:ext cx="50800" cy="37465"/>
          </a:xfrm>
          <a:custGeom>
            <a:avLst/>
            <a:gdLst/>
            <a:ahLst/>
            <a:cxnLst/>
            <a:rect l="l" t="t" r="r" b="b"/>
            <a:pathLst>
              <a:path w="50800" h="37464">
                <a:moveTo>
                  <a:pt x="27053" y="0"/>
                </a:moveTo>
                <a:lnTo>
                  <a:pt x="0" y="17266"/>
                </a:lnTo>
                <a:lnTo>
                  <a:pt x="1343" y="24625"/>
                </a:lnTo>
                <a:lnTo>
                  <a:pt x="6202" y="30810"/>
                </a:lnTo>
                <a:lnTo>
                  <a:pt x="13821" y="35186"/>
                </a:lnTo>
                <a:lnTo>
                  <a:pt x="23444" y="37116"/>
                </a:lnTo>
                <a:lnTo>
                  <a:pt x="33324" y="36114"/>
                </a:lnTo>
                <a:lnTo>
                  <a:pt x="41629" y="32493"/>
                </a:lnTo>
                <a:lnTo>
                  <a:pt x="47502" y="26815"/>
                </a:lnTo>
                <a:lnTo>
                  <a:pt x="50088" y="19641"/>
                </a:lnTo>
                <a:lnTo>
                  <a:pt x="50469" y="11741"/>
                </a:lnTo>
                <a:lnTo>
                  <a:pt x="44449" y="4451"/>
                </a:lnTo>
                <a:lnTo>
                  <a:pt x="34797" y="1149"/>
                </a:lnTo>
                <a:lnTo>
                  <a:pt x="27053" y="0"/>
                </a:lnTo>
                <a:close/>
              </a:path>
            </a:pathLst>
          </a:custGeom>
          <a:solidFill>
            <a:srgbClr val="F4D24E">
              <a:alpha val="3498"/>
            </a:srgbClr>
          </a:solidFill>
        </p:spPr>
        <p:txBody>
          <a:bodyPr wrap="square" lIns="0" tIns="0" rIns="0" bIns="0" rtlCol="0"/>
          <a:lstStyle/>
          <a:p>
            <a:endParaRPr dirty="0"/>
          </a:p>
        </p:txBody>
      </p:sp>
      <p:sp>
        <p:nvSpPr>
          <p:cNvPr id="31" name="bk object 31"/>
          <p:cNvSpPr/>
          <p:nvPr/>
        </p:nvSpPr>
        <p:spPr>
          <a:xfrm>
            <a:off x="761997" y="0"/>
            <a:ext cx="0" cy="6858000"/>
          </a:xfrm>
          <a:custGeom>
            <a:avLst/>
            <a:gdLst/>
            <a:ahLst/>
            <a:cxnLst/>
            <a:rect l="l" t="t" r="r" b="b"/>
            <a:pathLst>
              <a:path h="6858000">
                <a:moveTo>
                  <a:pt x="0" y="0"/>
                </a:moveTo>
                <a:lnTo>
                  <a:pt x="0" y="6857997"/>
                </a:lnTo>
              </a:path>
            </a:pathLst>
          </a:custGeom>
          <a:ln w="12700">
            <a:solidFill>
              <a:srgbClr val="F0F1F1"/>
            </a:solidFill>
          </a:ln>
        </p:spPr>
        <p:txBody>
          <a:bodyPr wrap="square" lIns="0" tIns="0" rIns="0" bIns="0" rtlCol="0"/>
          <a:lstStyle/>
          <a:p>
            <a:endParaRPr dirty="0"/>
          </a:p>
        </p:txBody>
      </p:sp>
      <p:sp>
        <p:nvSpPr>
          <p:cNvPr id="2" name="Holder 2"/>
          <p:cNvSpPr>
            <a:spLocks noGrp="1"/>
          </p:cNvSpPr>
          <p:nvPr>
            <p:ph type="title"/>
          </p:nvPr>
        </p:nvSpPr>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C2F34D6C-E98F-459B-A130-296815ABCDFF}" type="datetime1">
              <a:rPr lang="en-US" smtClean="0"/>
              <a:t>11/11/2021</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a:xfrm>
            <a:off x="4147439" y="6377940"/>
            <a:ext cx="3903472" cy="342900"/>
          </a:xfrm>
          <a:prstGeom prst="rect">
            <a:avLst/>
          </a:prstGeom>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a:xfrm>
            <a:off x="609917" y="6377940"/>
            <a:ext cx="2805620" cy="342900"/>
          </a:xfrm>
          <a:prstGeom prst="rect">
            <a:avLst/>
          </a:prstGeom>
        </p:spPr>
        <p:txBody>
          <a:bodyPr lIns="0" tIns="0" rIns="0" bIns="0"/>
          <a:lstStyle>
            <a:lvl1pPr algn="l">
              <a:defRPr>
                <a:solidFill>
                  <a:schemeClr val="tx1">
                    <a:tint val="75000"/>
                  </a:schemeClr>
                </a:solidFill>
              </a:defRPr>
            </a:lvl1pPr>
          </a:lstStyle>
          <a:p>
            <a:fld id="{18A8CB71-B88D-4AEC-96BC-5092276AC387}" type="datetime1">
              <a:rPr lang="en-US" smtClean="0"/>
              <a:t>11/11/2021</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98894-21D9-4083-A8D9-99F79ECE725D}"/>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6D94319-AA68-47BE-B07F-3BD48A1E1379}"/>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BAA0147-6662-4CC3-95AA-71743B0DB8BD}"/>
              </a:ext>
            </a:extLst>
          </p:cNvPr>
          <p:cNvSpPr>
            <a:spLocks noGrp="1"/>
          </p:cNvSpPr>
          <p:nvPr>
            <p:ph type="dt" sz="half" idx="10"/>
          </p:nvPr>
        </p:nvSpPr>
        <p:spPr/>
        <p:txBody>
          <a:bodyPr/>
          <a:lstStyle/>
          <a:p>
            <a:pPr algn="ctr"/>
            <a:endParaRPr lang="en-US" sz="2000" dirty="0">
              <a:solidFill>
                <a:srgbClr val="FFFFFF"/>
              </a:solidFill>
            </a:endParaRPr>
          </a:p>
        </p:txBody>
      </p:sp>
      <p:sp>
        <p:nvSpPr>
          <p:cNvPr id="5" name="Footer Placeholder 4">
            <a:extLst>
              <a:ext uri="{FF2B5EF4-FFF2-40B4-BE49-F238E27FC236}">
                <a16:creationId xmlns:a16="http://schemas.microsoft.com/office/drawing/2014/main" id="{D3E26238-ACBC-4E06-BD09-27C4BC19CB82}"/>
              </a:ext>
            </a:extLst>
          </p:cNvPr>
          <p:cNvSpPr>
            <a:spLocks noGrp="1"/>
          </p:cNvSpPr>
          <p:nvPr>
            <p:ph type="ftr" sz="quarter" idx="11"/>
          </p:nvPr>
        </p:nvSpPr>
        <p:spPr/>
        <p:txBody>
          <a:bodyPr/>
          <a:lstStyle/>
          <a:p>
            <a:pPr algn="r"/>
            <a:r>
              <a:rPr lang="en-GB" dirty="0">
                <a:solidFill>
                  <a:schemeClr val="tx2"/>
                </a:solidFill>
              </a:rPr>
              <a:t>31 August 2009                             Slide ‹#› of 25</a:t>
            </a:r>
            <a:endParaRPr lang="en-US" dirty="0">
              <a:solidFill>
                <a:schemeClr val="tx2"/>
              </a:solidFill>
            </a:endParaRPr>
          </a:p>
        </p:txBody>
      </p:sp>
      <p:sp>
        <p:nvSpPr>
          <p:cNvPr id="6" name="Slide Number Placeholder 5">
            <a:extLst>
              <a:ext uri="{FF2B5EF4-FFF2-40B4-BE49-F238E27FC236}">
                <a16:creationId xmlns:a16="http://schemas.microsoft.com/office/drawing/2014/main" id="{E40F22D6-A6CE-41C0-AF1C-82BAB5A9F722}"/>
              </a:ext>
            </a:extLst>
          </p:cNvPr>
          <p:cNvSpPr>
            <a:spLocks noGrp="1"/>
          </p:cNvSpPr>
          <p:nvPr>
            <p:ph type="sldNum" sz="quarter" idx="12"/>
          </p:nvPr>
        </p:nvSpPr>
        <p:spPr/>
        <p:txBody>
          <a:bodyPr/>
          <a:lstStyle/>
          <a:p>
            <a:fld id="{72AC53DF-4216-466D-99A7-94400E6C2A25}" type="slidenum">
              <a:rPr lang="en-US" smtClean="0"/>
              <a:pPr/>
              <a:t>‹#›</a:t>
            </a:fld>
            <a:endParaRPr lang="en-US" dirty="0">
              <a:solidFill>
                <a:schemeClr val="tx2"/>
              </a:solidFill>
            </a:endParaRPr>
          </a:p>
        </p:txBody>
      </p:sp>
    </p:spTree>
    <p:extLst>
      <p:ext uri="{BB962C8B-B14F-4D97-AF65-F5344CB8AC3E}">
        <p14:creationId xmlns:p14="http://schemas.microsoft.com/office/powerpoint/2010/main" val="298768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06062-E155-497D-B9E0-B82DF5A33E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2265C9-4AF3-44DC-BBC5-0E54A25AC28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AEF12-1F27-4B9C-AF75-7608C1F1BBE2}"/>
              </a:ext>
            </a:extLst>
          </p:cNvPr>
          <p:cNvSpPr>
            <a:spLocks noGrp="1"/>
          </p:cNvSpPr>
          <p:nvPr>
            <p:ph type="dt" sz="half" idx="10"/>
          </p:nvPr>
        </p:nvSpPr>
        <p:spPr/>
        <p:txBody>
          <a:bodyPr/>
          <a:lstStyle/>
          <a:p>
            <a:fld id="{DDBCD651-A783-433F-8529-3A919CC195B2}" type="datetimeFigureOut">
              <a:rPr lang="en-GB" smtClean="0"/>
              <a:t>11/11/2021</a:t>
            </a:fld>
            <a:endParaRPr lang="en-GB"/>
          </a:p>
        </p:txBody>
      </p:sp>
      <p:sp>
        <p:nvSpPr>
          <p:cNvPr id="5" name="Footer Placeholder 4">
            <a:extLst>
              <a:ext uri="{FF2B5EF4-FFF2-40B4-BE49-F238E27FC236}">
                <a16:creationId xmlns:a16="http://schemas.microsoft.com/office/drawing/2014/main" id="{4C6FA7F4-E94A-48D3-B58C-25C2009B2ECE}"/>
              </a:ext>
            </a:extLst>
          </p:cNvPr>
          <p:cNvSpPr>
            <a:spLocks noGrp="1"/>
          </p:cNvSpPr>
          <p:nvPr>
            <p:ph type="ftr" sz="quarter" idx="11"/>
          </p:nvPr>
        </p:nvSpPr>
        <p:spPr>
          <a:xfrm>
            <a:off x="3554819" y="6211550"/>
            <a:ext cx="4114800" cy="365125"/>
          </a:xfrm>
        </p:spPr>
        <p:txBody>
          <a:bodyPr/>
          <a:lstStyle>
            <a:lvl1pPr>
              <a:defRPr sz="1100"/>
            </a:lvl1pPr>
          </a:lstStyle>
          <a:p>
            <a:r>
              <a:rPr lang="en-US"/>
              <a:t>Slide </a:t>
            </a:r>
            <a:fld id="{297731B2-A926-49A7-905A-A1F207D5F530}" type="slidenum">
              <a:rPr lang="en-US" smtClean="0"/>
              <a:pPr/>
              <a:t>‹#›</a:t>
            </a:fld>
            <a:r>
              <a:rPr lang="en-US"/>
              <a:t> of xxx</a:t>
            </a:r>
            <a:endParaRPr lang="en-US" dirty="0"/>
          </a:p>
        </p:txBody>
      </p:sp>
      <p:sp>
        <p:nvSpPr>
          <p:cNvPr id="6" name="Slide Number Placeholder 5">
            <a:extLst>
              <a:ext uri="{FF2B5EF4-FFF2-40B4-BE49-F238E27FC236}">
                <a16:creationId xmlns:a16="http://schemas.microsoft.com/office/drawing/2014/main" id="{5E69686C-1358-4DA7-A01B-AD7A2449B60D}"/>
              </a:ext>
            </a:extLst>
          </p:cNvPr>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pic>
        <p:nvPicPr>
          <p:cNvPr id="8" name="Picture 7" descr="image001">
            <a:extLst>
              <a:ext uri="{FF2B5EF4-FFF2-40B4-BE49-F238E27FC236}">
                <a16:creationId xmlns:a16="http://schemas.microsoft.com/office/drawing/2014/main" id="{EB6C3998-DBEF-4CD8-ADEC-311D2BF79A8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34497" y="6066749"/>
            <a:ext cx="3944112" cy="65472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448119EB-5A1B-4A49-AE82-BAC343A7988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6004363"/>
            <a:ext cx="2024551" cy="779500"/>
          </a:xfrm>
          <a:prstGeom prst="rect">
            <a:avLst/>
          </a:prstGeom>
        </p:spPr>
      </p:pic>
    </p:spTree>
    <p:extLst>
      <p:ext uri="{BB962C8B-B14F-4D97-AF65-F5344CB8AC3E}">
        <p14:creationId xmlns:p14="http://schemas.microsoft.com/office/powerpoint/2010/main" val="21730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B0EC7-0400-499B-AAF7-FCE27C6C94C2}"/>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40BDE9-D78B-4342-AF2F-FB6C6C02EDE2}"/>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7081A7F-356C-43F4-8C36-A3AC573791C7}"/>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DBC422B-E5B8-406A-8019-E1C37BB5BF8D}"/>
              </a:ext>
            </a:extLst>
          </p:cNvPr>
          <p:cNvSpPr>
            <a:spLocks noGrp="1"/>
          </p:cNvSpPr>
          <p:nvPr>
            <p:ph type="ftr" sz="quarter" idx="11"/>
          </p:nvPr>
        </p:nvSpPr>
        <p:spPr/>
        <p:txBody>
          <a:bodyPr/>
          <a:lstStyle/>
          <a:p>
            <a:r>
              <a:rPr lang="en-GB" dirty="0"/>
              <a:t>31 August 2009                             Slide ‹#› of 25</a:t>
            </a:r>
            <a:endParaRPr lang="en-US" dirty="0"/>
          </a:p>
        </p:txBody>
      </p:sp>
      <p:sp>
        <p:nvSpPr>
          <p:cNvPr id="6" name="Slide Number Placeholder 5">
            <a:extLst>
              <a:ext uri="{FF2B5EF4-FFF2-40B4-BE49-F238E27FC236}">
                <a16:creationId xmlns:a16="http://schemas.microsoft.com/office/drawing/2014/main" id="{DF962F50-C470-41DA-8F93-6761DCEA077A}"/>
              </a:ext>
            </a:extLst>
          </p:cNvPr>
          <p:cNvSpPr>
            <a:spLocks noGrp="1"/>
          </p:cNvSpPr>
          <p:nvPr>
            <p:ph type="sldNum" sz="quarter" idx="12"/>
          </p:nvPr>
        </p:nvSpPr>
        <p:spPr/>
        <p:txBody>
          <a:bodyPr/>
          <a:lstStyle/>
          <a:p>
            <a:pPr algn="ctr"/>
            <a:fld id="{1AD93096-5B34-4342-9326-69289CEAE4C2}" type="slidenum">
              <a:rPr lang="en-US" smtClean="0"/>
              <a:pPr algn="ctr"/>
              <a:t>‹#›</a:t>
            </a:fld>
            <a:endParaRPr lang="en-US" sz="2400" dirty="0">
              <a:solidFill>
                <a:srgbClr val="FFFFFF"/>
              </a:solidFill>
            </a:endParaRPr>
          </a:p>
        </p:txBody>
      </p:sp>
    </p:spTree>
    <p:extLst>
      <p:ext uri="{BB962C8B-B14F-4D97-AF65-F5344CB8AC3E}">
        <p14:creationId xmlns:p14="http://schemas.microsoft.com/office/powerpoint/2010/main" val="3260841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E4B29-CB84-4849-9F34-97B666CAB3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F5B9A3-AA6A-430F-9EF5-3F351F7BA89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0940AAD-56FF-4B56-8D8C-8DF82422E10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33403A-162F-4663-8FC7-7F02793F4B19}"/>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52C64A84-9686-4C55-87ED-E7E58CA6443F}"/>
              </a:ext>
            </a:extLst>
          </p:cNvPr>
          <p:cNvSpPr>
            <a:spLocks noGrp="1"/>
          </p:cNvSpPr>
          <p:nvPr>
            <p:ph type="ftr" sz="quarter" idx="11"/>
          </p:nvPr>
        </p:nvSpPr>
        <p:spPr/>
        <p:txBody>
          <a:bodyPr/>
          <a:lstStyle/>
          <a:p>
            <a:r>
              <a:rPr lang="en-GB"/>
              <a:t>31 August 2009                             Slide ‹#› of 23</a:t>
            </a:r>
            <a:endParaRPr lang="en-US"/>
          </a:p>
        </p:txBody>
      </p:sp>
      <p:sp>
        <p:nvSpPr>
          <p:cNvPr id="7" name="Slide Number Placeholder 6">
            <a:extLst>
              <a:ext uri="{FF2B5EF4-FFF2-40B4-BE49-F238E27FC236}">
                <a16:creationId xmlns:a16="http://schemas.microsoft.com/office/drawing/2014/main" id="{170D1B56-DF2D-43C7-A425-7035F8E9B4D1}"/>
              </a:ext>
            </a:extLst>
          </p:cNvPr>
          <p:cNvSpPr>
            <a:spLocks noGrp="1"/>
          </p:cNvSpPr>
          <p:nvPr>
            <p:ph type="sldNum" sz="quarter" idx="12"/>
          </p:nvPr>
        </p:nvSpPr>
        <p:spPr/>
        <p:txBody>
          <a:bodyPr/>
          <a:lstStyle/>
          <a:p>
            <a:pPr algn="ctr"/>
            <a:fld id="{1AD93096-5B34-4342-9326-69289CEAE4C2}" type="slidenum">
              <a:rPr lang="en-US" smtClean="0"/>
              <a:pPr algn="ctr"/>
              <a:t>‹#›</a:t>
            </a:fld>
            <a:endParaRPr lang="en-US"/>
          </a:p>
        </p:txBody>
      </p:sp>
    </p:spTree>
    <p:extLst>
      <p:ext uri="{BB962C8B-B14F-4D97-AF65-F5344CB8AC3E}">
        <p14:creationId xmlns:p14="http://schemas.microsoft.com/office/powerpoint/2010/main" val="158484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6BAC1-D9E9-471D-9121-A8CB4C9CB525}"/>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D635A8-04E7-49EC-949C-2235A38240DB}"/>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B1AB1C29-EA93-402A-99B2-87A2BB700839}"/>
              </a:ext>
            </a:extLst>
          </p:cNvPr>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62EFC2-B2BD-4E32-B218-9440F175ABD7}"/>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2E063995-06F5-41CE-8B88-F23608E8A719}"/>
              </a:ext>
            </a:extLst>
          </p:cNvPr>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699A3E-873D-4618-83E4-249A710A73C8}"/>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D2363028-458A-4118-8F0A-00076F4351CE}"/>
              </a:ext>
            </a:extLst>
          </p:cNvPr>
          <p:cNvSpPr>
            <a:spLocks noGrp="1"/>
          </p:cNvSpPr>
          <p:nvPr>
            <p:ph type="ftr" sz="quarter" idx="11"/>
          </p:nvPr>
        </p:nvSpPr>
        <p:spPr/>
        <p:txBody>
          <a:bodyPr/>
          <a:lstStyle/>
          <a:p>
            <a:r>
              <a:rPr lang="en-GB"/>
              <a:t>31 August 2009                             Slide ‹#› of 23</a:t>
            </a:r>
            <a:endParaRPr lang="en-US"/>
          </a:p>
        </p:txBody>
      </p:sp>
      <p:sp>
        <p:nvSpPr>
          <p:cNvPr id="9" name="Slide Number Placeholder 8">
            <a:extLst>
              <a:ext uri="{FF2B5EF4-FFF2-40B4-BE49-F238E27FC236}">
                <a16:creationId xmlns:a16="http://schemas.microsoft.com/office/drawing/2014/main" id="{5E1CACEA-F22A-43F2-B37F-990FE7B2F8B1}"/>
              </a:ext>
            </a:extLst>
          </p:cNvPr>
          <p:cNvSpPr>
            <a:spLocks noGrp="1"/>
          </p:cNvSpPr>
          <p:nvPr>
            <p:ph type="sldNum" sz="quarter" idx="12"/>
          </p:nvPr>
        </p:nvSpPr>
        <p:spPr/>
        <p:txBody>
          <a:bodyPr/>
          <a:lstStyle/>
          <a:p>
            <a:pPr algn="ctr"/>
            <a:fld id="{1AD93096-5B34-4342-9326-69289CEAE4C2}" type="slidenum">
              <a:rPr lang="en-US" smtClean="0"/>
              <a:pPr algn="ctr"/>
              <a:t>‹#›</a:t>
            </a:fld>
            <a:endParaRPr lang="en-US"/>
          </a:p>
        </p:txBody>
      </p:sp>
    </p:spTree>
    <p:extLst>
      <p:ext uri="{BB962C8B-B14F-4D97-AF65-F5344CB8AC3E}">
        <p14:creationId xmlns:p14="http://schemas.microsoft.com/office/powerpoint/2010/main" val="299413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82884-5980-4026-9E66-9C3EC1866C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8566CF-45FF-4E20-9682-35941ED1C551}"/>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99912810-8F67-42A9-804B-325DA2E390C4}"/>
              </a:ext>
            </a:extLst>
          </p:cNvPr>
          <p:cNvSpPr>
            <a:spLocks noGrp="1"/>
          </p:cNvSpPr>
          <p:nvPr>
            <p:ph type="ftr" sz="quarter" idx="11"/>
          </p:nvPr>
        </p:nvSpPr>
        <p:spPr/>
        <p:txBody>
          <a:bodyPr/>
          <a:lstStyle/>
          <a:p>
            <a:r>
              <a:rPr lang="en-GB"/>
              <a:t>31 August 2009                             Slide ‹#› of 23</a:t>
            </a:r>
            <a:endParaRPr lang="en-US"/>
          </a:p>
        </p:txBody>
      </p:sp>
      <p:sp>
        <p:nvSpPr>
          <p:cNvPr id="5" name="Slide Number Placeholder 4">
            <a:extLst>
              <a:ext uri="{FF2B5EF4-FFF2-40B4-BE49-F238E27FC236}">
                <a16:creationId xmlns:a16="http://schemas.microsoft.com/office/drawing/2014/main" id="{CC0695FA-88C4-44C8-BD20-47D2D0B6ACB6}"/>
              </a:ext>
            </a:extLst>
          </p:cNvPr>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spTree>
    <p:extLst>
      <p:ext uri="{BB962C8B-B14F-4D97-AF65-F5344CB8AC3E}">
        <p14:creationId xmlns:p14="http://schemas.microsoft.com/office/powerpoint/2010/main" val="3303027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8D87C2-BB9D-49ED-9C4C-0D0DDBAF5806}"/>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0BDD7516-8245-4FB2-B5A4-F4BC847CA2FD}"/>
              </a:ext>
            </a:extLst>
          </p:cNvPr>
          <p:cNvSpPr>
            <a:spLocks noGrp="1"/>
          </p:cNvSpPr>
          <p:nvPr>
            <p:ph type="ftr" sz="quarter" idx="11"/>
          </p:nvPr>
        </p:nvSpPr>
        <p:spPr/>
        <p:txBody>
          <a:bodyPr/>
          <a:lstStyle/>
          <a:p>
            <a:r>
              <a:rPr lang="en-GB"/>
              <a:t>31 August 2009                             Slide ‹#› of 23</a:t>
            </a:r>
            <a:endParaRPr lang="en-US" dirty="0"/>
          </a:p>
        </p:txBody>
      </p:sp>
      <p:sp>
        <p:nvSpPr>
          <p:cNvPr id="4" name="Slide Number Placeholder 3">
            <a:extLst>
              <a:ext uri="{FF2B5EF4-FFF2-40B4-BE49-F238E27FC236}">
                <a16:creationId xmlns:a16="http://schemas.microsoft.com/office/drawing/2014/main" id="{D760B824-EADC-4220-9F79-D4532D873623}"/>
              </a:ext>
            </a:extLst>
          </p:cNvPr>
          <p:cNvSpPr>
            <a:spLocks noGrp="1"/>
          </p:cNvSpPr>
          <p:nvPr>
            <p:ph type="sldNum" sz="quarter" idx="12"/>
          </p:nvPr>
        </p:nvSpPr>
        <p:spPr/>
        <p:txBody>
          <a:bodyPr/>
          <a:lstStyle/>
          <a:p>
            <a:fld id="{1AD93096-5B34-4342-9326-69289CEAE4C2}" type="slidenum">
              <a:rPr lang="en-US" smtClean="0"/>
              <a:pPr/>
              <a:t>‹#›</a:t>
            </a:fld>
            <a:endParaRPr lang="en-US" dirty="0">
              <a:solidFill>
                <a:schemeClr val="tx2"/>
              </a:solidFill>
            </a:endParaRPr>
          </a:p>
        </p:txBody>
      </p:sp>
    </p:spTree>
    <p:extLst>
      <p:ext uri="{BB962C8B-B14F-4D97-AF65-F5344CB8AC3E}">
        <p14:creationId xmlns:p14="http://schemas.microsoft.com/office/powerpoint/2010/main" val="376539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CEE1-69B0-4432-8C10-AB8A3C5A7D6F}"/>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0A8402-F9E8-4191-9398-E11CA47561A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AA2C34-144D-4F8B-8090-788170EDA7BD}"/>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256CC526-1B44-4F1F-8F70-4251B47DCAF8}"/>
              </a:ext>
            </a:extLst>
          </p:cNvPr>
          <p:cNvSpPr>
            <a:spLocks noGrp="1"/>
          </p:cNvSpPr>
          <p:nvPr>
            <p:ph type="dt" sz="half" idx="10"/>
          </p:nvPr>
        </p:nvSpPr>
        <p:spPr/>
        <p:txBody>
          <a:bodyPr/>
          <a:lstStyle/>
          <a:p>
            <a:fld id="{DDBCD651-A783-433F-8529-3A919CC195B2}" type="datetimeFigureOut">
              <a:rPr lang="en-GB" smtClean="0"/>
              <a:t>11/11/2021</a:t>
            </a:fld>
            <a:endParaRPr lang="en-GB"/>
          </a:p>
        </p:txBody>
      </p:sp>
      <p:sp>
        <p:nvSpPr>
          <p:cNvPr id="6" name="Footer Placeholder 5">
            <a:extLst>
              <a:ext uri="{FF2B5EF4-FFF2-40B4-BE49-F238E27FC236}">
                <a16:creationId xmlns:a16="http://schemas.microsoft.com/office/drawing/2014/main" id="{35CCDB99-D707-459D-AB00-D121C072C6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444106-2CFD-480C-A6F0-1BEE7EB187AF}"/>
              </a:ext>
            </a:extLst>
          </p:cNvPr>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278443935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1AC6D-C108-477B-B993-0282EBDBBFE2}"/>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A7CAC06-56FA-42C6-A4C3-DE5151AA0E51}"/>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1A5A38F4-0325-48D2-AF0F-E6076E8204C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35AB8650-D3A5-4D12-9C2B-614E5B142E81}"/>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D520E43D-754C-477B-837C-B965F1F06310}"/>
              </a:ext>
            </a:extLst>
          </p:cNvPr>
          <p:cNvSpPr>
            <a:spLocks noGrp="1"/>
          </p:cNvSpPr>
          <p:nvPr>
            <p:ph type="ftr" sz="quarter" idx="11"/>
          </p:nvPr>
        </p:nvSpPr>
        <p:spPr/>
        <p:txBody>
          <a:bodyPr/>
          <a:lstStyle/>
          <a:p>
            <a:r>
              <a:rPr lang="en-GB"/>
              <a:t>31 August 2009                             Slide ‹#› of 23</a:t>
            </a:r>
            <a:endParaRPr lang="en-US" dirty="0"/>
          </a:p>
        </p:txBody>
      </p:sp>
      <p:sp>
        <p:nvSpPr>
          <p:cNvPr id="7" name="Slide Number Placeholder 6">
            <a:extLst>
              <a:ext uri="{FF2B5EF4-FFF2-40B4-BE49-F238E27FC236}">
                <a16:creationId xmlns:a16="http://schemas.microsoft.com/office/drawing/2014/main" id="{B203DB5F-B45E-4A25-ADD4-68789C81A43A}"/>
              </a:ext>
            </a:extLst>
          </p:cNvPr>
          <p:cNvSpPr>
            <a:spLocks noGrp="1"/>
          </p:cNvSpPr>
          <p:nvPr>
            <p:ph type="sldNum" sz="quarter" idx="12"/>
          </p:nvPr>
        </p:nvSpPr>
        <p:spPr/>
        <p:txBody>
          <a:bodyPr/>
          <a:lstStyle/>
          <a:p>
            <a:pPr algn="ctr"/>
            <a:fld id="{1AD93096-5B34-4342-9326-69289CEAE4C2}" type="slidenum">
              <a:rPr lang="en-US" smtClean="0"/>
              <a:pPr algn="ctr"/>
              <a:t>‹#›</a:t>
            </a:fld>
            <a:endParaRPr lang="en-US" sz="2800" dirty="0"/>
          </a:p>
        </p:txBody>
      </p:sp>
    </p:spTree>
    <p:extLst>
      <p:ext uri="{BB962C8B-B14F-4D97-AF65-F5344CB8AC3E}">
        <p14:creationId xmlns:p14="http://schemas.microsoft.com/office/powerpoint/2010/main" val="2062289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2BF93-2ACC-42D3-AD69-86203166F4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F3D320-F4F2-4112-B79E-69C12F86BBA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077725-9B91-444A-8369-03BE7A9E158C}"/>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75CB79DF-955A-4A55-87C3-C1FA426D316A}"/>
              </a:ext>
            </a:extLst>
          </p:cNvPr>
          <p:cNvSpPr>
            <a:spLocks noGrp="1"/>
          </p:cNvSpPr>
          <p:nvPr>
            <p:ph type="ftr" sz="quarter" idx="11"/>
          </p:nvPr>
        </p:nvSpPr>
        <p:spPr/>
        <p:txBody>
          <a:bodyPr/>
          <a:lstStyle/>
          <a:p>
            <a:r>
              <a:rPr lang="en-GB"/>
              <a:t>31 August 2009                             Slide ‹#› of 23</a:t>
            </a:r>
            <a:endParaRPr lang="en-US"/>
          </a:p>
        </p:txBody>
      </p:sp>
      <p:sp>
        <p:nvSpPr>
          <p:cNvPr id="6" name="Slide Number Placeholder 5">
            <a:extLst>
              <a:ext uri="{FF2B5EF4-FFF2-40B4-BE49-F238E27FC236}">
                <a16:creationId xmlns:a16="http://schemas.microsoft.com/office/drawing/2014/main" id="{46EA2D6E-4F2E-47B0-9B3B-7AB78DE16360}"/>
              </a:ext>
            </a:extLst>
          </p:cNvPr>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a:p>
        </p:txBody>
      </p:sp>
    </p:spTree>
    <p:extLst>
      <p:ext uri="{BB962C8B-B14F-4D97-AF65-F5344CB8AC3E}">
        <p14:creationId xmlns:p14="http://schemas.microsoft.com/office/powerpoint/2010/main" val="17439265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B11933-0F93-4553-91B5-8BC58C0548A0}"/>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CD4CF2-6D47-44B4-ABFA-E3583EDB9761}"/>
              </a:ext>
            </a:extLst>
          </p:cNvPr>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0687A2-46AD-4246-8C91-B672E7BCA94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2713097-4BC0-4A35-A5BC-60074BA038AC}"/>
              </a:ext>
            </a:extLst>
          </p:cNvPr>
          <p:cNvSpPr>
            <a:spLocks noGrp="1"/>
          </p:cNvSpPr>
          <p:nvPr>
            <p:ph type="ftr" sz="quarter" idx="11"/>
          </p:nvPr>
        </p:nvSpPr>
        <p:spPr/>
        <p:txBody>
          <a:bodyPr/>
          <a:lstStyle/>
          <a:p>
            <a:r>
              <a:rPr lang="en-GB"/>
              <a:t>31 August 2009                             Slide ‹#› of 23</a:t>
            </a:r>
            <a:endParaRPr lang="en-US" dirty="0"/>
          </a:p>
        </p:txBody>
      </p:sp>
      <p:sp>
        <p:nvSpPr>
          <p:cNvPr id="6" name="Slide Number Placeholder 5">
            <a:extLst>
              <a:ext uri="{FF2B5EF4-FFF2-40B4-BE49-F238E27FC236}">
                <a16:creationId xmlns:a16="http://schemas.microsoft.com/office/drawing/2014/main" id="{AE3F0C3D-D364-49EA-85AA-1F8154CCCA01}"/>
              </a:ext>
            </a:extLst>
          </p:cNvPr>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dirty="0"/>
          </a:p>
        </p:txBody>
      </p:sp>
    </p:spTree>
    <p:extLst>
      <p:ext uri="{BB962C8B-B14F-4D97-AF65-F5344CB8AC3E}">
        <p14:creationId xmlns:p14="http://schemas.microsoft.com/office/powerpoint/2010/main" val="26645963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nchor="ctr"/>
          <a:lstStyle>
            <a:lvl1pPr algn="l">
              <a:buNone/>
              <a:defRPr sz="4400" b="0"/>
            </a:lvl1pPr>
          </a:lstStyle>
          <a:p>
            <a:r>
              <a:rPr lang="en-US"/>
              <a:t>Click to edit Master title style</a:t>
            </a:r>
            <a:endParaRPr lang="en-US" dirty="0"/>
          </a:p>
        </p:txBody>
      </p:sp>
      <p:sp>
        <p:nvSpPr>
          <p:cNvPr id="5" name="Date Placeholder 4"/>
          <p:cNvSpPr>
            <a:spLocks noGrp="1"/>
          </p:cNvSpPr>
          <p:nvPr>
            <p:ph type="dt" sz="half" idx="10"/>
          </p:nvPr>
        </p:nvSpPr>
        <p:spPr>
          <a:xfrm>
            <a:off x="8128000" y="6248401"/>
            <a:ext cx="3556000" cy="365125"/>
          </a:xfrm>
          <a:prstGeom prst="rect">
            <a:avLst/>
          </a:prstGeom>
        </p:spPr>
        <p:txBody>
          <a:bodyPr/>
          <a:lstStyle/>
          <a:p>
            <a:endParaRPr lang="en-US"/>
          </a:p>
        </p:txBody>
      </p:sp>
      <p:sp>
        <p:nvSpPr>
          <p:cNvPr id="6" name="Footer Placeholder 5"/>
          <p:cNvSpPr>
            <a:spLocks noGrp="1"/>
          </p:cNvSpPr>
          <p:nvPr>
            <p:ph type="ftr" sz="quarter" idx="11"/>
          </p:nvPr>
        </p:nvSpPr>
        <p:spPr>
          <a:xfrm>
            <a:off x="812801" y="6248207"/>
            <a:ext cx="7228111" cy="365125"/>
          </a:xfrm>
          <a:prstGeom prst="rect">
            <a:avLst/>
          </a:prstGeom>
        </p:spPr>
        <p:txBody>
          <a:bodyPr/>
          <a:lstStyle/>
          <a:p>
            <a:r>
              <a:rPr lang="en-GB"/>
              <a:t>31 August 2009                             Slide ‹#› of 23</a:t>
            </a:r>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1AD93096-5B34-4342-9326-69289CEAE4C2}" type="slidenum">
              <a:rPr lang="en-US" smtClean="0"/>
              <a:pPr/>
              <a:t>‹#›</a:t>
            </a:fld>
            <a:endParaRPr lang="en-US" dirty="0">
              <a:solidFill>
                <a:srgbClr val="FFFFFF"/>
              </a:solidFill>
            </a:endParaRPr>
          </a:p>
        </p:txBody>
      </p:sp>
      <p:sp>
        <p:nvSpPr>
          <p:cNvPr id="9" name="Content Placeholder 8"/>
          <p:cNvSpPr>
            <a:spLocks noGrp="1"/>
          </p:cNvSpPr>
          <p:nvPr>
            <p:ph sz="quarter" idx="1"/>
          </p:nvPr>
        </p:nvSpPr>
        <p:spPr>
          <a:xfrm>
            <a:off x="3149600" y="1752600"/>
            <a:ext cx="85344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0" name="Picture 9" descr="sm_globe.png"/>
          <p:cNvPicPr>
            <a:picLocks noChangeAspect="1"/>
          </p:cNvPicPr>
          <p:nvPr userDrawn="1"/>
        </p:nvPicPr>
        <p:blipFill>
          <a:blip r:embed="rId2" cstate="print"/>
          <a:stretch>
            <a:fillRect/>
          </a:stretch>
        </p:blipFill>
        <p:spPr>
          <a:xfrm>
            <a:off x="816865" y="1755649"/>
            <a:ext cx="2153743" cy="1688453"/>
          </a:xfrm>
          <a:prstGeom prst="rect">
            <a:avLst/>
          </a:prstGeom>
          <a:ln w="50800" cap="sq" cmpd="dbl">
            <a:solidFill>
              <a:schemeClr val="accent2"/>
            </a:solidFill>
            <a:miter lim="800000"/>
          </a:ln>
        </p:spPr>
      </p:pic>
    </p:spTree>
    <p:extLst>
      <p:ext uri="{BB962C8B-B14F-4D97-AF65-F5344CB8AC3E}">
        <p14:creationId xmlns:p14="http://schemas.microsoft.com/office/powerpoint/2010/main" val="27167320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372711" y="1638094"/>
            <a:ext cx="7452926" cy="1486535"/>
          </a:xfrm>
          <a:prstGeom prst="rect">
            <a:avLst/>
          </a:prstGeom>
        </p:spPr>
        <p:txBody>
          <a:bodyPr wrap="square" lIns="0" tIns="0" rIns="0" bIns="0">
            <a:spAutoFit/>
          </a:bodyPr>
          <a:lstStyle>
            <a:lvl1pPr>
              <a:defRPr sz="4800" b="0" i="0">
                <a:solidFill>
                  <a:schemeClr val="bg1"/>
                </a:solidFill>
                <a:latin typeface="Calibri"/>
                <a:cs typeface="Calibri"/>
              </a:defRPr>
            </a:lvl1pPr>
          </a:lstStyle>
          <a:p>
            <a:endParaRPr/>
          </a:p>
        </p:txBody>
      </p:sp>
      <p:sp>
        <p:nvSpPr>
          <p:cNvPr id="3" name="Holder 3"/>
          <p:cNvSpPr>
            <a:spLocks noGrp="1"/>
          </p:cNvSpPr>
          <p:nvPr>
            <p:ph type="body" idx="1"/>
          </p:nvPr>
        </p:nvSpPr>
        <p:spPr>
          <a:xfrm>
            <a:off x="2372711" y="1638094"/>
            <a:ext cx="7452926" cy="1486535"/>
          </a:xfrm>
          <a:prstGeom prst="rect">
            <a:avLst/>
          </a:prstGeom>
        </p:spPr>
        <p:txBody>
          <a:bodyPr wrap="square" lIns="0" tIns="0" rIns="0" bIns="0">
            <a:spAutoFit/>
          </a:bodyPr>
          <a:lstStyle>
            <a:lvl1pPr>
              <a:defRPr sz="4800" b="0" i="0">
                <a:solidFill>
                  <a:schemeClr val="bg1"/>
                </a:solidFill>
                <a:latin typeface="Calibri"/>
                <a:cs typeface="Calibri"/>
              </a:defRPr>
            </a:lvl1pPr>
          </a:lstStyle>
          <a:p>
            <a:endParaRPr/>
          </a:p>
        </p:txBody>
      </p:sp>
      <p:sp>
        <p:nvSpPr>
          <p:cNvPr id="4" name="Holder 4"/>
          <p:cNvSpPr>
            <a:spLocks noGrp="1"/>
          </p:cNvSpPr>
          <p:nvPr>
            <p:ph type="ftr" sz="quarter" idx="5"/>
          </p:nvPr>
        </p:nvSpPr>
        <p:spPr>
          <a:xfrm>
            <a:off x="4147439" y="6377940"/>
            <a:ext cx="3903472" cy="342900"/>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609917" y="6377940"/>
            <a:ext cx="2805620" cy="342900"/>
          </a:xfrm>
          <a:prstGeom prst="rect">
            <a:avLst/>
          </a:prstGeom>
        </p:spPr>
        <p:txBody>
          <a:bodyPr wrap="square" lIns="0" tIns="0" rIns="0" bIns="0">
            <a:spAutoFit/>
          </a:bodyPr>
          <a:lstStyle>
            <a:lvl1pPr algn="l">
              <a:defRPr>
                <a:solidFill>
                  <a:schemeClr val="tx1">
                    <a:tint val="75000"/>
                  </a:schemeClr>
                </a:solidFill>
              </a:defRPr>
            </a:lvl1pPr>
          </a:lstStyle>
          <a:p>
            <a:fld id="{FDCDCC76-D12B-45C1-8E45-CCD058E19FC0}" type="datetime1">
              <a:rPr lang="en-US" smtClean="0"/>
              <a:t>11/11/2021</a:t>
            </a:fld>
            <a:endParaRPr lang="en-US" dirty="0"/>
          </a:p>
        </p:txBody>
      </p:sp>
      <p:sp>
        <p:nvSpPr>
          <p:cNvPr id="6" name="Holder 6"/>
          <p:cNvSpPr>
            <a:spLocks noGrp="1"/>
          </p:cNvSpPr>
          <p:nvPr>
            <p:ph type="sldNum" sz="quarter" idx="7"/>
          </p:nvPr>
        </p:nvSpPr>
        <p:spPr>
          <a:xfrm>
            <a:off x="8782812" y="6377940"/>
            <a:ext cx="28056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F03AC6-E1C3-41E3-9D4A-DFC414AAEEC7}"/>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BE994D-7A93-4254-9F04-89D5193B7A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1F47A6-023F-4F34-A41D-2D5AA2E440C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DBCD651-A783-433F-8529-3A919CC195B2}" type="datetimeFigureOut">
              <a:rPr lang="en-GB" smtClean="0"/>
              <a:t>11/11/2021</a:t>
            </a:fld>
            <a:endParaRPr lang="en-GB"/>
          </a:p>
        </p:txBody>
      </p:sp>
      <p:sp>
        <p:nvSpPr>
          <p:cNvPr id="5" name="Footer Placeholder 4">
            <a:extLst>
              <a:ext uri="{FF2B5EF4-FFF2-40B4-BE49-F238E27FC236}">
                <a16:creationId xmlns:a16="http://schemas.microsoft.com/office/drawing/2014/main" id="{AAD9CD58-08D7-4940-A132-53B0F9E65FF7}"/>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6C5AF0-85D9-43D9-885D-F3D4518A5B8A}"/>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14708952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23.png"/><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A picture containing person, computer&#10;&#10;Description automatically generated">
            <a:extLst>
              <a:ext uri="{FF2B5EF4-FFF2-40B4-BE49-F238E27FC236}">
                <a16:creationId xmlns:a16="http://schemas.microsoft.com/office/drawing/2014/main" id="{A8EDEE59-F983-447C-9E79-CC4EBA45BB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436" r="4130"/>
          <a:stretch/>
        </p:blipFill>
        <p:spPr>
          <a:xfrm>
            <a:off x="0" y="0"/>
            <a:ext cx="7010400" cy="6858000"/>
          </a:xfrm>
          <a:prstGeom prst="rect">
            <a:avLst/>
          </a:prstGeom>
        </p:spPr>
      </p:pic>
      <p:sp>
        <p:nvSpPr>
          <p:cNvPr id="7" name="object 7"/>
          <p:cNvSpPr/>
          <p:nvPr/>
        </p:nvSpPr>
        <p:spPr>
          <a:xfrm>
            <a:off x="10075771" y="1994022"/>
            <a:ext cx="55880" cy="41275"/>
          </a:xfrm>
          <a:custGeom>
            <a:avLst/>
            <a:gdLst/>
            <a:ahLst/>
            <a:cxnLst/>
            <a:rect l="l" t="t" r="r" b="b"/>
            <a:pathLst>
              <a:path w="55879" h="41275">
                <a:moveTo>
                  <a:pt x="30481" y="0"/>
                </a:moveTo>
                <a:lnTo>
                  <a:pt x="558" y="19039"/>
                </a:lnTo>
                <a:lnTo>
                  <a:pt x="30710" y="40682"/>
                </a:lnTo>
                <a:lnTo>
                  <a:pt x="41050" y="38540"/>
                </a:lnTo>
                <a:lnTo>
                  <a:pt x="49796" y="33428"/>
                </a:lnTo>
                <a:lnTo>
                  <a:pt x="53919" y="27817"/>
                </a:lnTo>
                <a:lnTo>
                  <a:pt x="55692" y="21687"/>
                </a:lnTo>
                <a:lnTo>
                  <a:pt x="55079" y="15433"/>
                </a:lnTo>
                <a:lnTo>
                  <a:pt x="52044" y="9451"/>
                </a:lnTo>
                <a:lnTo>
                  <a:pt x="46114" y="4711"/>
                </a:lnTo>
                <a:lnTo>
                  <a:pt x="38757" y="1510"/>
                </a:lnTo>
                <a:lnTo>
                  <a:pt x="30481" y="0"/>
                </a:lnTo>
                <a:close/>
              </a:path>
              <a:path w="55879" h="41275">
                <a:moveTo>
                  <a:pt x="558" y="18557"/>
                </a:moveTo>
                <a:lnTo>
                  <a:pt x="517" y="19039"/>
                </a:lnTo>
                <a:lnTo>
                  <a:pt x="558" y="18557"/>
                </a:lnTo>
                <a:close/>
              </a:path>
            </a:pathLst>
          </a:custGeom>
          <a:solidFill>
            <a:srgbClr val="4AB5A2">
              <a:alpha val="12799"/>
            </a:srgbClr>
          </a:solidFill>
        </p:spPr>
        <p:txBody>
          <a:bodyPr wrap="square" lIns="0" tIns="0" rIns="0" bIns="0" rtlCol="0"/>
          <a:lstStyle/>
          <a:p>
            <a:endParaRPr dirty="0"/>
          </a:p>
        </p:txBody>
      </p:sp>
      <p:sp>
        <p:nvSpPr>
          <p:cNvPr id="8" name="object 8"/>
          <p:cNvSpPr/>
          <p:nvPr/>
        </p:nvSpPr>
        <p:spPr>
          <a:xfrm>
            <a:off x="8643449" y="2014899"/>
            <a:ext cx="55880" cy="41910"/>
          </a:xfrm>
          <a:custGeom>
            <a:avLst/>
            <a:gdLst/>
            <a:ahLst/>
            <a:cxnLst/>
            <a:rect l="l" t="t" r="r" b="b"/>
            <a:pathLst>
              <a:path w="55879" h="41910">
                <a:moveTo>
                  <a:pt x="29718" y="0"/>
                </a:moveTo>
                <a:lnTo>
                  <a:pt x="18702" y="1118"/>
                </a:lnTo>
                <a:lnTo>
                  <a:pt x="9439" y="5160"/>
                </a:lnTo>
                <a:lnTo>
                  <a:pt x="2886" y="11496"/>
                </a:lnTo>
                <a:lnTo>
                  <a:pt x="0" y="19494"/>
                </a:lnTo>
                <a:lnTo>
                  <a:pt x="993" y="25958"/>
                </a:lnTo>
                <a:lnTo>
                  <a:pt x="4356" y="31823"/>
                </a:lnTo>
                <a:lnTo>
                  <a:pt x="9804" y="36739"/>
                </a:lnTo>
                <a:lnTo>
                  <a:pt x="17056" y="40360"/>
                </a:lnTo>
                <a:lnTo>
                  <a:pt x="25708" y="41399"/>
                </a:lnTo>
                <a:lnTo>
                  <a:pt x="34266" y="40686"/>
                </a:lnTo>
                <a:lnTo>
                  <a:pt x="55880" y="22136"/>
                </a:lnTo>
                <a:lnTo>
                  <a:pt x="54380" y="13930"/>
                </a:lnTo>
                <a:lnTo>
                  <a:pt x="48956" y="7029"/>
                </a:lnTo>
                <a:lnTo>
                  <a:pt x="40454" y="2147"/>
                </a:lnTo>
                <a:lnTo>
                  <a:pt x="29718" y="0"/>
                </a:lnTo>
                <a:close/>
              </a:path>
            </a:pathLst>
          </a:custGeom>
          <a:solidFill>
            <a:srgbClr val="4AB5A2">
              <a:alpha val="10798"/>
            </a:srgbClr>
          </a:solidFill>
        </p:spPr>
        <p:txBody>
          <a:bodyPr wrap="square" lIns="0" tIns="0" rIns="0" bIns="0" rtlCol="0"/>
          <a:lstStyle/>
          <a:p>
            <a:endParaRPr dirty="0"/>
          </a:p>
        </p:txBody>
      </p:sp>
      <p:pic>
        <p:nvPicPr>
          <p:cNvPr id="18" name="Picture 17" descr="A picture containing outdoor, light, hanging, photo&#10;&#10;Description automatically generated">
            <a:extLst>
              <a:ext uri="{FF2B5EF4-FFF2-40B4-BE49-F238E27FC236}">
                <a16:creationId xmlns:a16="http://schemas.microsoft.com/office/drawing/2014/main" id="{131AD94D-10B2-4781-B80B-89EE8A8B0A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8772" y="6703"/>
            <a:ext cx="2047496" cy="6858000"/>
          </a:xfrm>
          <a:prstGeom prst="rect">
            <a:avLst/>
          </a:prstGeom>
        </p:spPr>
      </p:pic>
      <p:pic>
        <p:nvPicPr>
          <p:cNvPr id="17" name="Picture 16" descr="image001">
            <a:extLst>
              <a:ext uri="{FF2B5EF4-FFF2-40B4-BE49-F238E27FC236}">
                <a16:creationId xmlns:a16="http://schemas.microsoft.com/office/drawing/2014/main" id="{C4AA8867-288B-4947-BD6B-DB5D4F6CBD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0402" y="5106909"/>
            <a:ext cx="4581231" cy="76049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FD9D1804-ACF9-4FA3-A2C8-0612C276CA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0402" y="3902435"/>
            <a:ext cx="2692400" cy="1036638"/>
          </a:xfrm>
          <a:prstGeom prst="rect">
            <a:avLst/>
          </a:prstGeom>
        </p:spPr>
      </p:pic>
      <p:sp>
        <p:nvSpPr>
          <p:cNvPr id="4" name="Title 3">
            <a:extLst>
              <a:ext uri="{FF2B5EF4-FFF2-40B4-BE49-F238E27FC236}">
                <a16:creationId xmlns:a16="http://schemas.microsoft.com/office/drawing/2014/main" id="{229A07CB-6116-47BA-9DD5-3552D5EA1B38}"/>
              </a:ext>
            </a:extLst>
          </p:cNvPr>
          <p:cNvSpPr>
            <a:spLocks noGrp="1"/>
          </p:cNvSpPr>
          <p:nvPr>
            <p:ph type="title"/>
          </p:nvPr>
        </p:nvSpPr>
        <p:spPr>
          <a:xfrm>
            <a:off x="3379315" y="481700"/>
            <a:ext cx="3604448" cy="1661993"/>
          </a:xfrm>
        </p:spPr>
        <p:txBody>
          <a:bodyPr/>
          <a:lstStyle/>
          <a:p>
            <a:r>
              <a:rPr lang="en-GB" sz="3600" b="1" dirty="0">
                <a:effectLst/>
                <a:latin typeface="Arial" panose="020B0604020202020204" pitchFamily="34" charset="0"/>
                <a:ea typeface="Times New Roman" panose="02020603050405020304" pitchFamily="18" charset="0"/>
              </a:rPr>
              <a:t>The Digital Professional for Health and Care</a:t>
            </a:r>
            <a:endParaRPr lang="en-GB" sz="3600" dirty="0"/>
          </a:p>
        </p:txBody>
      </p:sp>
      <p:sp>
        <p:nvSpPr>
          <p:cNvPr id="22" name="Title 3">
            <a:extLst>
              <a:ext uri="{FF2B5EF4-FFF2-40B4-BE49-F238E27FC236}">
                <a16:creationId xmlns:a16="http://schemas.microsoft.com/office/drawing/2014/main" id="{F109E95A-F05A-4D88-AAD9-A23B9CCA97AB}"/>
              </a:ext>
            </a:extLst>
          </p:cNvPr>
          <p:cNvSpPr txBox="1">
            <a:spLocks/>
          </p:cNvSpPr>
          <p:nvPr/>
        </p:nvSpPr>
        <p:spPr>
          <a:xfrm>
            <a:off x="7372675" y="574764"/>
            <a:ext cx="4581231" cy="2092881"/>
          </a:xfrm>
          <a:prstGeom prst="rect">
            <a:avLst/>
          </a:prstGeom>
        </p:spPr>
        <p:txBody>
          <a:bodyPr wrap="square" lIns="0" tIns="0" rIns="0" bIns="0">
            <a:spAutoFit/>
          </a:bodyPr>
          <a:lstStyle>
            <a:lvl1pPr>
              <a:defRPr sz="4800" b="0" i="0">
                <a:solidFill>
                  <a:schemeClr val="bg1"/>
                </a:solidFill>
                <a:latin typeface="Calibri"/>
                <a:ea typeface="+mj-ea"/>
                <a:cs typeface="Calibri"/>
              </a:defRPr>
            </a:lvl1pPr>
          </a:lstStyle>
          <a:p>
            <a:r>
              <a:rPr lang="en-GB" sz="3400" b="1" kern="0" dirty="0">
                <a:solidFill>
                  <a:schemeClr val="tx1"/>
                </a:solidFill>
                <a:latin typeface="Arial" panose="020B0604020202020204" pitchFamily="34" charset="0"/>
              </a:rPr>
              <a:t>Behaviour Change Interventions: Framework, Theory and Examples</a:t>
            </a:r>
            <a:endParaRPr lang="en-GB" sz="3400" kern="0" dirty="0">
              <a:solidFill>
                <a:schemeClr val="tx1"/>
              </a:solidFill>
            </a:endParaRPr>
          </a:p>
        </p:txBody>
      </p:sp>
      <p:sp>
        <p:nvSpPr>
          <p:cNvPr id="13" name="TextBox 12">
            <a:extLst>
              <a:ext uri="{FF2B5EF4-FFF2-40B4-BE49-F238E27FC236}">
                <a16:creationId xmlns:a16="http://schemas.microsoft.com/office/drawing/2014/main" id="{30D63588-E878-4FB7-9EF3-335C6E12A9AA}"/>
              </a:ext>
            </a:extLst>
          </p:cNvPr>
          <p:cNvSpPr txBox="1"/>
          <p:nvPr/>
        </p:nvSpPr>
        <p:spPr>
          <a:xfrm>
            <a:off x="7350401" y="3179391"/>
            <a:ext cx="4536799" cy="369332"/>
          </a:xfrm>
          <a:prstGeom prst="rect">
            <a:avLst/>
          </a:prstGeom>
          <a:noFill/>
        </p:spPr>
        <p:txBody>
          <a:bodyPr wrap="square">
            <a:spAutoFit/>
          </a:bodyPr>
          <a:lstStyle/>
          <a:p>
            <a:pPr>
              <a:buSzPct val="75000"/>
            </a:pPr>
            <a:r>
              <a:rPr lang="en-US" dirty="0"/>
              <a:t>Dr Taiwo Adedeji BSc MSc </a:t>
            </a:r>
            <a:r>
              <a:rPr lang="en-US" dirty="0" err="1"/>
              <a:t>MRes</a:t>
            </a:r>
            <a:r>
              <a:rPr lang="en-US" dirty="0"/>
              <a:t> PhD</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38913"/>
    </mc:Choice>
    <mc:Fallback xmlns="">
      <p:transition spd="slow" advTm="389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9601200" cy="4495800"/>
          </a:xfrm>
        </p:spPr>
        <p:txBody>
          <a:bodyPr>
            <a:normAutofit/>
          </a:bodyPr>
          <a:lstStyle/>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Understand selected frameworks and models that can guide behaviour change interventions in health and care.</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Describe selected theories that address information system success and failure in health and social care.</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Critically evaluate a practical application of behaviour change theory in a real world example.</a:t>
            </a:r>
          </a:p>
          <a:p>
            <a:pPr marL="342900" lvl="0" indent="-342900">
              <a:lnSpc>
                <a:spcPct val="107000"/>
              </a:lnSpc>
              <a:spcAft>
                <a:spcPts val="0"/>
              </a:spcAft>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indent="-360000">
              <a:buSzPct val="75000"/>
              <a:buFont typeface="Courier New" pitchFamily="49" charset="0"/>
              <a:buChar char="o"/>
            </a:pPr>
            <a:endParaRPr lang="en-GB" dirty="0"/>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Learning outcomes</a:t>
            </a:r>
          </a:p>
        </p:txBody>
      </p:sp>
    </p:spTree>
    <p:extLst>
      <p:ext uri="{BB962C8B-B14F-4D97-AF65-F5344CB8AC3E}">
        <p14:creationId xmlns:p14="http://schemas.microsoft.com/office/powerpoint/2010/main" val="68242321"/>
      </p:ext>
    </p:extLst>
  </p:cSld>
  <p:clrMapOvr>
    <a:masterClrMapping/>
  </p:clrMapOvr>
  <mc:AlternateContent xmlns:mc="http://schemas.openxmlformats.org/markup-compatibility/2006" xmlns:p14="http://schemas.microsoft.com/office/powerpoint/2010/main">
    <mc:Choice Requires="p14">
      <p:transition spd="slow" p14:dur="2000" advTm="49531"/>
    </mc:Choice>
    <mc:Fallback xmlns="">
      <p:transition spd="slow" advTm="4953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9601200" cy="4495800"/>
          </a:xfrm>
        </p:spPr>
        <p:txBody>
          <a:bodyPr>
            <a:normAutofit/>
          </a:bodyPr>
          <a:lstStyle/>
          <a:p>
            <a:pPr indent="-360000">
              <a:buSzPct val="75000"/>
              <a:buFont typeface="Courier New" pitchFamily="49" charset="0"/>
              <a:buChar char="o"/>
            </a:pPr>
            <a:r>
              <a:rPr lang="en-GB" sz="2100" dirty="0"/>
              <a:t>Behaviour framework</a:t>
            </a:r>
          </a:p>
          <a:p>
            <a:pPr indent="-360000">
              <a:buSzPct val="75000"/>
              <a:buFont typeface="Courier New" pitchFamily="49" charset="0"/>
              <a:buChar char="o"/>
            </a:pPr>
            <a:r>
              <a:rPr lang="en-GB" dirty="0"/>
              <a:t>IS theory</a:t>
            </a:r>
          </a:p>
          <a:p>
            <a:pPr indent="-360000">
              <a:buSzPct val="75000"/>
              <a:buFont typeface="Courier New" pitchFamily="49" charset="0"/>
              <a:buChar char="o"/>
            </a:pPr>
            <a:r>
              <a:rPr lang="en-GB" sz="2100" dirty="0"/>
              <a:t>Real-world example</a:t>
            </a:r>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Outline</a:t>
            </a:r>
          </a:p>
        </p:txBody>
      </p:sp>
    </p:spTree>
    <p:extLst>
      <p:ext uri="{BB962C8B-B14F-4D97-AF65-F5344CB8AC3E}">
        <p14:creationId xmlns:p14="http://schemas.microsoft.com/office/powerpoint/2010/main" val="3006525214"/>
      </p:ext>
    </p:extLst>
  </p:cSld>
  <p:clrMapOvr>
    <a:masterClrMapping/>
  </p:clrMapOvr>
  <mc:AlternateContent xmlns:mc="http://schemas.openxmlformats.org/markup-compatibility/2006" xmlns:p14="http://schemas.microsoft.com/office/powerpoint/2010/main">
    <mc:Choice Requires="p14">
      <p:transition spd="slow" p14:dur="2000" advTm="50421"/>
    </mc:Choice>
    <mc:Fallback xmlns="">
      <p:transition spd="slow" advTm="504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10134600" cy="4495800"/>
          </a:xfrm>
        </p:spPr>
        <p:txBody>
          <a:bodyPr>
            <a:normAutofit/>
          </a:bodyPr>
          <a:lstStyle/>
          <a:p>
            <a:pPr marL="0" indent="0">
              <a:buSzPct val="75000"/>
              <a:buNone/>
            </a:pPr>
            <a:r>
              <a:rPr lang="en-GB" i="1" dirty="0"/>
              <a:t>“‘Behaviour change interventions’ can be defined as coordinated sets of activities designed to change specified behaviour patterns”</a:t>
            </a:r>
          </a:p>
          <a:p>
            <a:pPr indent="-360000">
              <a:buSzPct val="75000"/>
              <a:buFont typeface="Courier New" pitchFamily="49" charset="0"/>
              <a:buChar char="o"/>
            </a:pPr>
            <a:endParaRPr lang="en-GB" sz="2100" dirty="0"/>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Behaviour change interventions (BCI)</a:t>
            </a:r>
          </a:p>
        </p:txBody>
      </p:sp>
      <p:sp>
        <p:nvSpPr>
          <p:cNvPr id="5" name="TextBox 4">
            <a:extLst>
              <a:ext uri="{FF2B5EF4-FFF2-40B4-BE49-F238E27FC236}">
                <a16:creationId xmlns:a16="http://schemas.microsoft.com/office/drawing/2014/main" id="{1C0019D8-0C00-404F-B461-C747F91ABB6E}"/>
              </a:ext>
            </a:extLst>
          </p:cNvPr>
          <p:cNvSpPr txBox="1"/>
          <p:nvPr/>
        </p:nvSpPr>
        <p:spPr>
          <a:xfrm>
            <a:off x="7445188" y="2286000"/>
            <a:ext cx="2994212" cy="415498"/>
          </a:xfrm>
          <a:prstGeom prst="rect">
            <a:avLst/>
          </a:prstGeom>
          <a:noFill/>
        </p:spPr>
        <p:txBody>
          <a:bodyPr wrap="square" rtlCol="0">
            <a:spAutoFit/>
          </a:bodyPr>
          <a:lstStyle/>
          <a:p>
            <a:r>
              <a:rPr lang="en-GB" sz="2100" dirty="0"/>
              <a:t>(</a:t>
            </a:r>
            <a:r>
              <a:rPr lang="en-GB" sz="2100" dirty="0" err="1"/>
              <a:t>Michie</a:t>
            </a:r>
            <a:r>
              <a:rPr lang="en-GB" sz="2100" dirty="0"/>
              <a:t> </a:t>
            </a:r>
            <a:r>
              <a:rPr lang="en-GB" sz="2100" i="1" dirty="0"/>
              <a:t>et al</a:t>
            </a:r>
            <a:r>
              <a:rPr lang="en-GB" sz="2100" dirty="0"/>
              <a:t>., 2011, p. 1)</a:t>
            </a:r>
          </a:p>
        </p:txBody>
      </p:sp>
    </p:spTree>
    <p:extLst>
      <p:ext uri="{BB962C8B-B14F-4D97-AF65-F5344CB8AC3E}">
        <p14:creationId xmlns:p14="http://schemas.microsoft.com/office/powerpoint/2010/main" val="1032350961"/>
      </p:ext>
    </p:extLst>
  </p:cSld>
  <p:clrMapOvr>
    <a:masterClrMapping/>
  </p:clrMapOvr>
  <mc:AlternateContent xmlns:mc="http://schemas.openxmlformats.org/markup-compatibility/2006" xmlns:p14="http://schemas.microsoft.com/office/powerpoint/2010/main">
    <mc:Choice Requires="p14">
      <p:transition spd="slow" p14:dur="2000" advTm="50421"/>
    </mc:Choice>
    <mc:Fallback xmlns="">
      <p:transition spd="slow" advTm="5042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9601200" cy="4495800"/>
          </a:xfrm>
        </p:spPr>
        <p:txBody>
          <a:bodyPr>
            <a:normAutofit/>
          </a:bodyPr>
          <a:lstStyle/>
          <a:p>
            <a:pPr indent="-360000">
              <a:buSzPct val="75000"/>
              <a:buFont typeface="Courier New" pitchFamily="49" charset="0"/>
              <a:buChar char="o"/>
            </a:pPr>
            <a:r>
              <a:rPr lang="en-GB" sz="2100" dirty="0"/>
              <a:t>Comprehensiveness</a:t>
            </a:r>
          </a:p>
          <a:p>
            <a:pPr indent="-360000">
              <a:buSzPct val="75000"/>
              <a:buFont typeface="Courier New" pitchFamily="49" charset="0"/>
              <a:buChar char="o"/>
            </a:pPr>
            <a:r>
              <a:rPr lang="en-GB" dirty="0"/>
              <a:t>Coherence</a:t>
            </a:r>
          </a:p>
          <a:p>
            <a:pPr indent="-360000">
              <a:buSzPct val="75000"/>
              <a:buFont typeface="Courier New" pitchFamily="49" charset="0"/>
              <a:buChar char="o"/>
            </a:pPr>
            <a:r>
              <a:rPr lang="en-GB" sz="2100" dirty="0"/>
              <a:t>Link to a behaviour model</a:t>
            </a:r>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Evaluation criteria for BCI frameworks</a:t>
            </a:r>
          </a:p>
        </p:txBody>
      </p:sp>
    </p:spTree>
    <p:extLst>
      <p:ext uri="{BB962C8B-B14F-4D97-AF65-F5344CB8AC3E}">
        <p14:creationId xmlns:p14="http://schemas.microsoft.com/office/powerpoint/2010/main" val="700865087"/>
      </p:ext>
    </p:extLst>
  </p:cSld>
  <p:clrMapOvr>
    <a:masterClrMapping/>
  </p:clrMapOvr>
  <mc:AlternateContent xmlns:mc="http://schemas.openxmlformats.org/markup-compatibility/2006" xmlns:p14="http://schemas.microsoft.com/office/powerpoint/2010/main">
    <mc:Choice Requires="p14">
      <p:transition spd="slow" p14:dur="2000" advTm="50421"/>
    </mc:Choice>
    <mc:Fallback xmlns="">
      <p:transition spd="slow" advTm="5042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b="1" dirty="0"/>
              <a:t>Behaviour</a:t>
            </a:r>
            <a:r>
              <a:rPr lang="en-US" b="1" dirty="0"/>
              <a:t> Change Wheel (BCW)</a:t>
            </a:r>
          </a:p>
        </p:txBody>
      </p:sp>
      <p:pic>
        <p:nvPicPr>
          <p:cNvPr id="2" name="Picture 1">
            <a:extLst>
              <a:ext uri="{FF2B5EF4-FFF2-40B4-BE49-F238E27FC236}">
                <a16:creationId xmlns:a16="http://schemas.microsoft.com/office/drawing/2014/main" id="{6519AD21-BBC1-42E9-B182-8B4EB6E37463}"/>
              </a:ext>
            </a:extLst>
          </p:cNvPr>
          <p:cNvPicPr>
            <a:picLocks noChangeAspect="1"/>
          </p:cNvPicPr>
          <p:nvPr/>
        </p:nvPicPr>
        <p:blipFill rotWithShape="1">
          <a:blip r:embed="rId3"/>
          <a:srcRect r="589"/>
          <a:stretch/>
        </p:blipFill>
        <p:spPr>
          <a:xfrm>
            <a:off x="3554818" y="1039476"/>
            <a:ext cx="7189382" cy="4879792"/>
          </a:xfrm>
          <a:prstGeom prst="rect">
            <a:avLst/>
          </a:prstGeom>
        </p:spPr>
      </p:pic>
      <p:sp>
        <p:nvSpPr>
          <p:cNvPr id="5" name="TextBox 4">
            <a:extLst>
              <a:ext uri="{FF2B5EF4-FFF2-40B4-BE49-F238E27FC236}">
                <a16:creationId xmlns:a16="http://schemas.microsoft.com/office/drawing/2014/main" id="{89D4546C-EC6C-42F8-BEC8-78A45A8AF253}"/>
              </a:ext>
            </a:extLst>
          </p:cNvPr>
          <p:cNvSpPr txBox="1"/>
          <p:nvPr/>
        </p:nvSpPr>
        <p:spPr>
          <a:xfrm>
            <a:off x="9334500" y="5649911"/>
            <a:ext cx="2819400" cy="415498"/>
          </a:xfrm>
          <a:prstGeom prst="rect">
            <a:avLst/>
          </a:prstGeom>
          <a:noFill/>
        </p:spPr>
        <p:txBody>
          <a:bodyPr wrap="square" rtlCol="0">
            <a:spAutoFit/>
          </a:bodyPr>
          <a:lstStyle/>
          <a:p>
            <a:r>
              <a:rPr lang="en-GB" sz="2100" dirty="0" err="1"/>
              <a:t>Michie</a:t>
            </a:r>
            <a:r>
              <a:rPr lang="en-GB" sz="2100" dirty="0"/>
              <a:t> </a:t>
            </a:r>
            <a:r>
              <a:rPr lang="en-GB" sz="2100" i="1" dirty="0"/>
              <a:t>et al</a:t>
            </a:r>
            <a:r>
              <a:rPr lang="en-GB" sz="2100" dirty="0"/>
              <a:t>., 2011</a:t>
            </a:r>
          </a:p>
        </p:txBody>
      </p:sp>
    </p:spTree>
    <p:extLst>
      <p:ext uri="{BB962C8B-B14F-4D97-AF65-F5344CB8AC3E}">
        <p14:creationId xmlns:p14="http://schemas.microsoft.com/office/powerpoint/2010/main" val="1345367302"/>
      </p:ext>
    </p:extLst>
  </p:cSld>
  <p:clrMapOvr>
    <a:masterClrMapping/>
  </p:clrMapOvr>
  <mc:AlternateContent xmlns:mc="http://schemas.openxmlformats.org/markup-compatibility/2006" xmlns:p14="http://schemas.microsoft.com/office/powerpoint/2010/main">
    <mc:Choice Requires="p14">
      <p:transition spd="slow" p14:dur="2000" advTm="50421"/>
    </mc:Choice>
    <mc:Fallback xmlns="">
      <p:transition spd="slow" advTm="5042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59219" y="298169"/>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COM-B system</a:t>
            </a:r>
          </a:p>
        </p:txBody>
      </p:sp>
      <p:pic>
        <p:nvPicPr>
          <p:cNvPr id="2" name="Picture 1">
            <a:extLst>
              <a:ext uri="{FF2B5EF4-FFF2-40B4-BE49-F238E27FC236}">
                <a16:creationId xmlns:a16="http://schemas.microsoft.com/office/drawing/2014/main" id="{4FBC0C8A-E38B-430D-845C-F176F7828DBB}"/>
              </a:ext>
            </a:extLst>
          </p:cNvPr>
          <p:cNvPicPr>
            <a:picLocks noChangeAspect="1"/>
          </p:cNvPicPr>
          <p:nvPr/>
        </p:nvPicPr>
        <p:blipFill>
          <a:blip r:embed="rId3"/>
          <a:stretch>
            <a:fillRect/>
          </a:stretch>
        </p:blipFill>
        <p:spPr>
          <a:xfrm>
            <a:off x="1850236" y="1465740"/>
            <a:ext cx="7620000" cy="3898725"/>
          </a:xfrm>
          <a:prstGeom prst="rect">
            <a:avLst/>
          </a:prstGeom>
        </p:spPr>
      </p:pic>
      <p:sp>
        <p:nvSpPr>
          <p:cNvPr id="7" name="TextBox 6">
            <a:extLst>
              <a:ext uri="{FF2B5EF4-FFF2-40B4-BE49-F238E27FC236}">
                <a16:creationId xmlns:a16="http://schemas.microsoft.com/office/drawing/2014/main" id="{680B661D-5C4F-47E8-BAAA-67D663D8FA37}"/>
              </a:ext>
            </a:extLst>
          </p:cNvPr>
          <p:cNvSpPr txBox="1"/>
          <p:nvPr/>
        </p:nvSpPr>
        <p:spPr>
          <a:xfrm>
            <a:off x="1851212" y="5341381"/>
            <a:ext cx="8991601" cy="400110"/>
          </a:xfrm>
          <a:prstGeom prst="rect">
            <a:avLst/>
          </a:prstGeom>
          <a:noFill/>
        </p:spPr>
        <p:txBody>
          <a:bodyPr wrap="square" rtlCol="0">
            <a:spAutoFit/>
          </a:bodyPr>
          <a:lstStyle/>
          <a:p>
            <a:r>
              <a:rPr lang="en-GB" sz="2000" b="1" dirty="0"/>
              <a:t>The COM-B system – a framework for understanding behaviour </a:t>
            </a:r>
            <a:r>
              <a:rPr lang="en-GB" dirty="0"/>
              <a:t>(</a:t>
            </a:r>
            <a:r>
              <a:rPr lang="en-GB" dirty="0" err="1"/>
              <a:t>Michie</a:t>
            </a:r>
            <a:r>
              <a:rPr lang="en-GB" dirty="0"/>
              <a:t> </a:t>
            </a:r>
            <a:r>
              <a:rPr lang="en-GB" i="1" dirty="0"/>
              <a:t>et al.</a:t>
            </a:r>
            <a:r>
              <a:rPr lang="en-GB" dirty="0"/>
              <a:t>, 2011)</a:t>
            </a:r>
          </a:p>
        </p:txBody>
      </p:sp>
      <p:sp>
        <p:nvSpPr>
          <p:cNvPr id="12" name="Callout: Line with No Border 11">
            <a:extLst>
              <a:ext uri="{FF2B5EF4-FFF2-40B4-BE49-F238E27FC236}">
                <a16:creationId xmlns:a16="http://schemas.microsoft.com/office/drawing/2014/main" id="{915897D4-5483-4509-BD06-8812C05F8A54}"/>
              </a:ext>
            </a:extLst>
          </p:cNvPr>
          <p:cNvSpPr/>
          <p:nvPr/>
        </p:nvSpPr>
        <p:spPr>
          <a:xfrm>
            <a:off x="5385704" y="1111797"/>
            <a:ext cx="3581400" cy="707886"/>
          </a:xfrm>
          <a:prstGeom prst="callout1">
            <a:avLst>
              <a:gd name="adj1" fmla="val 51838"/>
              <a:gd name="adj2" fmla="val 5"/>
              <a:gd name="adj3" fmla="val 112500"/>
              <a:gd name="adj4" fmla="val -38333"/>
            </a:avLst>
          </a:prstGeom>
          <a:solidFill>
            <a:schemeClr val="accent1">
              <a:lumMod val="20000"/>
              <a:lumOff val="80000"/>
            </a:schemeClr>
          </a:solidFill>
          <a:ln w="31750">
            <a:solidFill>
              <a:schemeClr val="accent3">
                <a:lumMod val="50000"/>
              </a:schemeClr>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Psychological or physical ability to enact the behaviour</a:t>
            </a:r>
          </a:p>
        </p:txBody>
      </p:sp>
      <p:sp>
        <p:nvSpPr>
          <p:cNvPr id="15" name="Callout: Line with No Border 14">
            <a:extLst>
              <a:ext uri="{FF2B5EF4-FFF2-40B4-BE49-F238E27FC236}">
                <a16:creationId xmlns:a16="http://schemas.microsoft.com/office/drawing/2014/main" id="{A315E0F4-CD26-45C4-BD26-CF24A98E6AA2}"/>
              </a:ext>
            </a:extLst>
          </p:cNvPr>
          <p:cNvSpPr/>
          <p:nvPr/>
        </p:nvSpPr>
        <p:spPr>
          <a:xfrm>
            <a:off x="5791200" y="2279368"/>
            <a:ext cx="4093364" cy="707886"/>
          </a:xfrm>
          <a:prstGeom prst="callout1">
            <a:avLst>
              <a:gd name="adj1" fmla="val 51838"/>
              <a:gd name="adj2" fmla="val 5"/>
              <a:gd name="adj3" fmla="val 156192"/>
              <a:gd name="adj4" fmla="val -42038"/>
            </a:avLst>
          </a:prstGeom>
          <a:solidFill>
            <a:schemeClr val="accent1">
              <a:lumMod val="20000"/>
              <a:lumOff val="80000"/>
            </a:schemeClr>
          </a:solidFill>
          <a:ln w="31750">
            <a:solidFill>
              <a:schemeClr val="accent3">
                <a:lumMod val="50000"/>
              </a:schemeClr>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Reflective and automatic mechanisms that activate or inhibit behaviour</a:t>
            </a:r>
          </a:p>
        </p:txBody>
      </p:sp>
      <p:sp>
        <p:nvSpPr>
          <p:cNvPr id="16" name="Callout: Line with No Border 15">
            <a:extLst>
              <a:ext uri="{FF2B5EF4-FFF2-40B4-BE49-F238E27FC236}">
                <a16:creationId xmlns:a16="http://schemas.microsoft.com/office/drawing/2014/main" id="{A2C97EC5-AF70-4E0A-B61C-699CEB705A3B}"/>
              </a:ext>
            </a:extLst>
          </p:cNvPr>
          <p:cNvSpPr/>
          <p:nvPr/>
        </p:nvSpPr>
        <p:spPr>
          <a:xfrm>
            <a:off x="5878118" y="4201332"/>
            <a:ext cx="4093364" cy="707886"/>
          </a:xfrm>
          <a:prstGeom prst="callout1">
            <a:avLst>
              <a:gd name="adj1" fmla="val 51838"/>
              <a:gd name="adj2" fmla="val 5"/>
              <a:gd name="adj3" fmla="val 104902"/>
              <a:gd name="adj4" fmla="val -43023"/>
            </a:avLst>
          </a:prstGeom>
          <a:solidFill>
            <a:schemeClr val="accent1">
              <a:lumMod val="20000"/>
              <a:lumOff val="80000"/>
            </a:schemeClr>
          </a:solidFill>
          <a:ln w="31750">
            <a:solidFill>
              <a:schemeClr val="accent3">
                <a:lumMod val="50000"/>
              </a:schemeClr>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Physical and social environment that enables the behaviour</a:t>
            </a:r>
          </a:p>
        </p:txBody>
      </p:sp>
    </p:spTree>
    <p:extLst>
      <p:ext uri="{BB962C8B-B14F-4D97-AF65-F5344CB8AC3E}">
        <p14:creationId xmlns:p14="http://schemas.microsoft.com/office/powerpoint/2010/main" val="2879904838"/>
      </p:ext>
    </p:extLst>
  </p:cSld>
  <p:clrMapOvr>
    <a:masterClrMapping/>
  </p:clrMapOvr>
  <mc:AlternateContent xmlns:mc="http://schemas.openxmlformats.org/markup-compatibility/2006" xmlns:p14="http://schemas.microsoft.com/office/powerpoint/2010/main">
    <mc:Choice Requires="p14">
      <p:transition spd="slow" p14:dur="2000" advTm="50421"/>
    </mc:Choice>
    <mc:Fallback xmlns="">
      <p:transition spd="slow" advTm="504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1A8AA-2BDA-4D98-BE3A-4DC76B1F174B}"/>
              </a:ext>
            </a:extLst>
          </p:cNvPr>
          <p:cNvSpPr>
            <a:spLocks noGrp="1"/>
          </p:cNvSpPr>
          <p:nvPr>
            <p:ph type="title"/>
          </p:nvPr>
        </p:nvSpPr>
        <p:spPr/>
        <p:txBody>
          <a:bodyPr/>
          <a:lstStyle/>
          <a:p>
            <a:r>
              <a:rPr lang="en-GB" b="1" dirty="0"/>
              <a:t>COM-B example</a:t>
            </a:r>
          </a:p>
        </p:txBody>
      </p:sp>
      <p:pic>
        <p:nvPicPr>
          <p:cNvPr id="4" name="Picture 3">
            <a:extLst>
              <a:ext uri="{FF2B5EF4-FFF2-40B4-BE49-F238E27FC236}">
                <a16:creationId xmlns:a16="http://schemas.microsoft.com/office/drawing/2014/main" id="{D521F8E6-A3FA-4A40-8F7B-7F621BE58397}"/>
              </a:ext>
            </a:extLst>
          </p:cNvPr>
          <p:cNvPicPr>
            <a:picLocks noChangeAspect="1"/>
          </p:cNvPicPr>
          <p:nvPr/>
        </p:nvPicPr>
        <p:blipFill>
          <a:blip r:embed="rId3"/>
          <a:stretch>
            <a:fillRect/>
          </a:stretch>
        </p:blipFill>
        <p:spPr>
          <a:xfrm>
            <a:off x="1600200" y="1371600"/>
            <a:ext cx="7991475" cy="4652571"/>
          </a:xfrm>
          <a:prstGeom prst="rect">
            <a:avLst/>
          </a:prstGeom>
        </p:spPr>
      </p:pic>
      <p:sp>
        <p:nvSpPr>
          <p:cNvPr id="5" name="Rectangle 4">
            <a:extLst>
              <a:ext uri="{FF2B5EF4-FFF2-40B4-BE49-F238E27FC236}">
                <a16:creationId xmlns:a16="http://schemas.microsoft.com/office/drawing/2014/main" id="{14A1EA0A-B276-4B6A-A061-CD2F776E52D8}"/>
              </a:ext>
            </a:extLst>
          </p:cNvPr>
          <p:cNvSpPr/>
          <p:nvPr/>
        </p:nvSpPr>
        <p:spPr>
          <a:xfrm>
            <a:off x="5105400" y="6123541"/>
            <a:ext cx="1558440" cy="369332"/>
          </a:xfrm>
          <a:prstGeom prst="rect">
            <a:avLst/>
          </a:prstGeom>
        </p:spPr>
        <p:txBody>
          <a:bodyPr wrap="none">
            <a:spAutoFit/>
          </a:bodyPr>
          <a:lstStyle/>
          <a:p>
            <a:r>
              <a:rPr lang="en-GB" dirty="0"/>
              <a:t>(</a:t>
            </a:r>
            <a:r>
              <a:rPr lang="en-GB" dirty="0" err="1"/>
              <a:t>Michie</a:t>
            </a:r>
            <a:r>
              <a:rPr lang="en-GB" dirty="0"/>
              <a:t>, 2015)</a:t>
            </a:r>
          </a:p>
        </p:txBody>
      </p:sp>
    </p:spTree>
    <p:extLst>
      <p:ext uri="{BB962C8B-B14F-4D97-AF65-F5344CB8AC3E}">
        <p14:creationId xmlns:p14="http://schemas.microsoft.com/office/powerpoint/2010/main" val="1126749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23135E-E61B-44BB-88EB-15D161D4EE2E}"/>
              </a:ext>
            </a:extLst>
          </p:cNvPr>
          <p:cNvPicPr>
            <a:picLocks noChangeAspect="1"/>
          </p:cNvPicPr>
          <p:nvPr/>
        </p:nvPicPr>
        <p:blipFill>
          <a:blip r:embed="rId3"/>
          <a:stretch>
            <a:fillRect/>
          </a:stretch>
        </p:blipFill>
        <p:spPr>
          <a:xfrm>
            <a:off x="1447800" y="304800"/>
            <a:ext cx="9296400" cy="5686425"/>
          </a:xfrm>
          <a:prstGeom prst="rect">
            <a:avLst/>
          </a:prstGeom>
        </p:spPr>
      </p:pic>
      <p:sp>
        <p:nvSpPr>
          <p:cNvPr id="4" name="Rectangle 3">
            <a:extLst>
              <a:ext uri="{FF2B5EF4-FFF2-40B4-BE49-F238E27FC236}">
                <a16:creationId xmlns:a16="http://schemas.microsoft.com/office/drawing/2014/main" id="{A63CBE62-AD7A-47DC-9B3A-B30E528F7640}"/>
              </a:ext>
            </a:extLst>
          </p:cNvPr>
          <p:cNvSpPr/>
          <p:nvPr/>
        </p:nvSpPr>
        <p:spPr>
          <a:xfrm>
            <a:off x="5105400" y="6123541"/>
            <a:ext cx="1558440" cy="369332"/>
          </a:xfrm>
          <a:prstGeom prst="rect">
            <a:avLst/>
          </a:prstGeom>
        </p:spPr>
        <p:txBody>
          <a:bodyPr wrap="none">
            <a:spAutoFit/>
          </a:bodyPr>
          <a:lstStyle/>
          <a:p>
            <a:r>
              <a:rPr lang="en-GB" dirty="0"/>
              <a:t>(</a:t>
            </a:r>
            <a:r>
              <a:rPr lang="en-GB" dirty="0" err="1"/>
              <a:t>Michie</a:t>
            </a:r>
            <a:r>
              <a:rPr lang="en-GB" dirty="0"/>
              <a:t>, 2015)</a:t>
            </a:r>
          </a:p>
        </p:txBody>
      </p:sp>
    </p:spTree>
    <p:extLst>
      <p:ext uri="{BB962C8B-B14F-4D97-AF65-F5344CB8AC3E}">
        <p14:creationId xmlns:p14="http://schemas.microsoft.com/office/powerpoint/2010/main" val="3337012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830F3-EEB6-47A7-B008-8530218D3DEC}"/>
              </a:ext>
            </a:extLst>
          </p:cNvPr>
          <p:cNvSpPr>
            <a:spLocks noGrp="1"/>
          </p:cNvSpPr>
          <p:nvPr>
            <p:ph type="title"/>
          </p:nvPr>
        </p:nvSpPr>
        <p:spPr/>
        <p:txBody>
          <a:bodyPr/>
          <a:lstStyle/>
          <a:p>
            <a:r>
              <a:rPr lang="en-GB" b="1" dirty="0"/>
              <a:t>BCW matrix – Selecting relevant intervention functions</a:t>
            </a:r>
          </a:p>
        </p:txBody>
      </p:sp>
      <p:pic>
        <p:nvPicPr>
          <p:cNvPr id="4" name="Picture 3">
            <a:extLst>
              <a:ext uri="{FF2B5EF4-FFF2-40B4-BE49-F238E27FC236}">
                <a16:creationId xmlns:a16="http://schemas.microsoft.com/office/drawing/2014/main" id="{EAABE6DA-6225-401F-A87F-688EBD58A279}"/>
              </a:ext>
            </a:extLst>
          </p:cNvPr>
          <p:cNvPicPr>
            <a:picLocks noChangeAspect="1"/>
          </p:cNvPicPr>
          <p:nvPr/>
        </p:nvPicPr>
        <p:blipFill>
          <a:blip r:embed="rId3"/>
          <a:stretch>
            <a:fillRect/>
          </a:stretch>
        </p:blipFill>
        <p:spPr>
          <a:xfrm>
            <a:off x="1752600" y="1397112"/>
            <a:ext cx="9041606" cy="4533782"/>
          </a:xfrm>
          <a:prstGeom prst="rect">
            <a:avLst/>
          </a:prstGeom>
        </p:spPr>
      </p:pic>
      <p:sp>
        <p:nvSpPr>
          <p:cNvPr id="5" name="Rectangle 4">
            <a:extLst>
              <a:ext uri="{FF2B5EF4-FFF2-40B4-BE49-F238E27FC236}">
                <a16:creationId xmlns:a16="http://schemas.microsoft.com/office/drawing/2014/main" id="{0226F03F-6074-4167-969D-10A8BB6342E0}"/>
              </a:ext>
            </a:extLst>
          </p:cNvPr>
          <p:cNvSpPr/>
          <p:nvPr/>
        </p:nvSpPr>
        <p:spPr>
          <a:xfrm>
            <a:off x="5105400" y="6123541"/>
            <a:ext cx="1558440" cy="369332"/>
          </a:xfrm>
          <a:prstGeom prst="rect">
            <a:avLst/>
          </a:prstGeom>
        </p:spPr>
        <p:txBody>
          <a:bodyPr wrap="none">
            <a:spAutoFit/>
          </a:bodyPr>
          <a:lstStyle/>
          <a:p>
            <a:r>
              <a:rPr lang="en-GB" dirty="0"/>
              <a:t>(</a:t>
            </a:r>
            <a:r>
              <a:rPr lang="en-GB" dirty="0" err="1"/>
              <a:t>Michie</a:t>
            </a:r>
            <a:r>
              <a:rPr lang="en-GB" dirty="0"/>
              <a:t>, 2015)</a:t>
            </a:r>
          </a:p>
        </p:txBody>
      </p:sp>
    </p:spTree>
    <p:extLst>
      <p:ext uri="{BB962C8B-B14F-4D97-AF65-F5344CB8AC3E}">
        <p14:creationId xmlns:p14="http://schemas.microsoft.com/office/powerpoint/2010/main" val="583979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10363200" cy="4495800"/>
          </a:xfrm>
        </p:spPr>
        <p:txBody>
          <a:bodyPr>
            <a:normAutofit/>
          </a:bodyPr>
          <a:lstStyle/>
          <a:p>
            <a:pPr indent="-360000">
              <a:buSzPct val="75000"/>
              <a:buFont typeface="Courier New" pitchFamily="49" charset="0"/>
              <a:buChar char="o"/>
            </a:pPr>
            <a:r>
              <a:rPr lang="en-GB" sz="2100" dirty="0"/>
              <a:t>Funded by Canadian (national) government</a:t>
            </a:r>
          </a:p>
          <a:p>
            <a:pPr indent="-360000">
              <a:buSzPct val="75000"/>
              <a:buFont typeface="Courier New" pitchFamily="49" charset="0"/>
              <a:buChar char="o"/>
            </a:pPr>
            <a:r>
              <a:rPr lang="en-GB" dirty="0"/>
              <a:t>BCW-informed app development</a:t>
            </a:r>
          </a:p>
          <a:p>
            <a:pPr indent="-360000">
              <a:buSzPct val="75000"/>
              <a:buFont typeface="Courier New" pitchFamily="49" charset="0"/>
              <a:buChar char="o"/>
            </a:pPr>
            <a:r>
              <a:rPr lang="en-GB" dirty="0"/>
              <a:t>Three stages:</a:t>
            </a:r>
          </a:p>
          <a:p>
            <a:pPr lvl="1" indent="-360000">
              <a:buSzPct val="75000"/>
              <a:buFont typeface="Courier New" pitchFamily="49" charset="0"/>
              <a:buChar char="o"/>
            </a:pPr>
            <a:r>
              <a:rPr lang="en-GB" dirty="0"/>
              <a:t>Understanding the problem and user preferences</a:t>
            </a:r>
          </a:p>
          <a:p>
            <a:pPr lvl="1" indent="-360000">
              <a:buSzPct val="75000"/>
              <a:buFont typeface="Courier New" pitchFamily="49" charset="0"/>
              <a:buChar char="o"/>
            </a:pPr>
            <a:r>
              <a:rPr lang="en-GB" dirty="0"/>
              <a:t>Translating research findings into app features</a:t>
            </a:r>
          </a:p>
          <a:p>
            <a:pPr lvl="1" indent="-360000">
              <a:buSzPct val="75000"/>
              <a:buFont typeface="Courier New" pitchFamily="49" charset="0"/>
              <a:buChar char="o"/>
            </a:pPr>
            <a:r>
              <a:rPr lang="en-GB" dirty="0"/>
              <a:t>Identifying app content and implementation options</a:t>
            </a:r>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BCW example – </a:t>
            </a:r>
            <a:r>
              <a:rPr lang="en-US" b="1" dirty="0" err="1"/>
              <a:t>ParticipACTION</a:t>
            </a:r>
            <a:r>
              <a:rPr lang="en-US" b="1" dirty="0"/>
              <a:t> App</a:t>
            </a:r>
          </a:p>
        </p:txBody>
      </p:sp>
      <p:sp>
        <p:nvSpPr>
          <p:cNvPr id="2" name="TextBox 1">
            <a:extLst>
              <a:ext uri="{FF2B5EF4-FFF2-40B4-BE49-F238E27FC236}">
                <a16:creationId xmlns:a16="http://schemas.microsoft.com/office/drawing/2014/main" id="{4C175B1B-43C9-4659-88CA-B200FA4D875D}"/>
              </a:ext>
            </a:extLst>
          </p:cNvPr>
          <p:cNvSpPr txBox="1"/>
          <p:nvPr/>
        </p:nvSpPr>
        <p:spPr>
          <a:xfrm>
            <a:off x="9296400" y="5577793"/>
            <a:ext cx="3505200" cy="381000"/>
          </a:xfrm>
          <a:prstGeom prst="rect">
            <a:avLst/>
          </a:prstGeom>
          <a:noFill/>
        </p:spPr>
        <p:txBody>
          <a:bodyPr wrap="square" rtlCol="0">
            <a:spAutoFit/>
          </a:bodyPr>
          <a:lstStyle/>
          <a:p>
            <a:r>
              <a:rPr lang="en-GB" dirty="0"/>
              <a:t>Truelove </a:t>
            </a:r>
            <a:r>
              <a:rPr lang="en-GB" i="1" dirty="0"/>
              <a:t>et al.</a:t>
            </a:r>
            <a:r>
              <a:rPr lang="en-GB" dirty="0"/>
              <a:t>, 2020</a:t>
            </a:r>
          </a:p>
        </p:txBody>
      </p:sp>
    </p:spTree>
    <p:extLst>
      <p:ext uri="{BB962C8B-B14F-4D97-AF65-F5344CB8AC3E}">
        <p14:creationId xmlns:p14="http://schemas.microsoft.com/office/powerpoint/2010/main" val="2682608704"/>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BCW example – </a:t>
            </a:r>
            <a:r>
              <a:rPr lang="en-US" b="1" dirty="0" err="1"/>
              <a:t>ParticipACTION</a:t>
            </a:r>
            <a:r>
              <a:rPr lang="en-US" b="1" dirty="0"/>
              <a:t> App</a:t>
            </a:r>
          </a:p>
        </p:txBody>
      </p:sp>
      <p:pic>
        <p:nvPicPr>
          <p:cNvPr id="7" name="Picture 6">
            <a:extLst>
              <a:ext uri="{FF2B5EF4-FFF2-40B4-BE49-F238E27FC236}">
                <a16:creationId xmlns:a16="http://schemas.microsoft.com/office/drawing/2014/main" id="{9FCB0299-4CD7-4325-8C72-8D892E22CF1C}"/>
              </a:ext>
            </a:extLst>
          </p:cNvPr>
          <p:cNvPicPr/>
          <p:nvPr/>
        </p:nvPicPr>
        <p:blipFill rotWithShape="1">
          <a:blip r:embed="rId3"/>
          <a:srcRect l="51911" t="6250" r="4659" b="50000"/>
          <a:stretch/>
        </p:blipFill>
        <p:spPr bwMode="auto">
          <a:xfrm>
            <a:off x="1306919" y="1299250"/>
            <a:ext cx="8610600" cy="3505200"/>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5EDAA9E6-7B07-4C5F-BE83-6732D55D1615}"/>
              </a:ext>
            </a:extLst>
          </p:cNvPr>
          <p:cNvSpPr txBox="1"/>
          <p:nvPr/>
        </p:nvSpPr>
        <p:spPr>
          <a:xfrm>
            <a:off x="1523036" y="4804450"/>
            <a:ext cx="8231528" cy="369332"/>
          </a:xfrm>
          <a:prstGeom prst="rect">
            <a:avLst/>
          </a:prstGeom>
          <a:noFill/>
        </p:spPr>
        <p:txBody>
          <a:bodyPr wrap="square" rtlCol="0">
            <a:spAutoFit/>
          </a:bodyPr>
          <a:lstStyle/>
          <a:p>
            <a:r>
              <a:rPr lang="en-GB" b="1" dirty="0"/>
              <a:t>Step-by-Step Method for Designing Behaviour Change Interventions (</a:t>
            </a:r>
            <a:r>
              <a:rPr lang="en-GB" b="1" dirty="0" err="1"/>
              <a:t>Michie</a:t>
            </a:r>
            <a:r>
              <a:rPr lang="en-GB" b="1" dirty="0"/>
              <a:t>, 2015)</a:t>
            </a:r>
          </a:p>
        </p:txBody>
      </p:sp>
    </p:spTree>
    <p:extLst>
      <p:ext uri="{BB962C8B-B14F-4D97-AF65-F5344CB8AC3E}">
        <p14:creationId xmlns:p14="http://schemas.microsoft.com/office/powerpoint/2010/main" val="1427867865"/>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69A12-0C94-4FA9-A512-E4ABFF3E7CF1}"/>
              </a:ext>
            </a:extLst>
          </p:cNvPr>
          <p:cNvSpPr>
            <a:spLocks noGrp="1"/>
          </p:cNvSpPr>
          <p:nvPr>
            <p:ph type="title"/>
          </p:nvPr>
        </p:nvSpPr>
        <p:spPr/>
        <p:txBody>
          <a:bodyPr/>
          <a:lstStyle/>
          <a:p>
            <a:r>
              <a:rPr lang="en-GB" b="1" dirty="0"/>
              <a:t>Another COM-B example</a:t>
            </a:r>
          </a:p>
        </p:txBody>
      </p:sp>
      <p:pic>
        <p:nvPicPr>
          <p:cNvPr id="4" name="Picture 3">
            <a:extLst>
              <a:ext uri="{FF2B5EF4-FFF2-40B4-BE49-F238E27FC236}">
                <a16:creationId xmlns:a16="http://schemas.microsoft.com/office/drawing/2014/main" id="{F701721A-FB3B-4D5F-80E7-4BDF66CE89AA}"/>
              </a:ext>
            </a:extLst>
          </p:cNvPr>
          <p:cNvPicPr>
            <a:picLocks noChangeAspect="1"/>
          </p:cNvPicPr>
          <p:nvPr/>
        </p:nvPicPr>
        <p:blipFill rotWithShape="1">
          <a:blip r:embed="rId3"/>
          <a:srcRect t="3058"/>
          <a:stretch/>
        </p:blipFill>
        <p:spPr>
          <a:xfrm>
            <a:off x="5867400" y="506506"/>
            <a:ext cx="5134999" cy="5334000"/>
          </a:xfrm>
          <a:prstGeom prst="rect">
            <a:avLst/>
          </a:prstGeom>
        </p:spPr>
      </p:pic>
      <p:sp>
        <p:nvSpPr>
          <p:cNvPr id="5" name="TextBox 4">
            <a:extLst>
              <a:ext uri="{FF2B5EF4-FFF2-40B4-BE49-F238E27FC236}">
                <a16:creationId xmlns:a16="http://schemas.microsoft.com/office/drawing/2014/main" id="{0BC876E7-329B-4C7B-9D8E-5F084E672D10}"/>
              </a:ext>
            </a:extLst>
          </p:cNvPr>
          <p:cNvSpPr txBox="1"/>
          <p:nvPr/>
        </p:nvSpPr>
        <p:spPr>
          <a:xfrm>
            <a:off x="8839200" y="5791385"/>
            <a:ext cx="3505200" cy="381000"/>
          </a:xfrm>
          <a:prstGeom prst="rect">
            <a:avLst/>
          </a:prstGeom>
          <a:noFill/>
        </p:spPr>
        <p:txBody>
          <a:bodyPr wrap="square" rtlCol="0">
            <a:spAutoFit/>
          </a:bodyPr>
          <a:lstStyle/>
          <a:p>
            <a:r>
              <a:rPr lang="en-GB" dirty="0"/>
              <a:t>Truelove </a:t>
            </a:r>
            <a:r>
              <a:rPr lang="en-GB" i="1" dirty="0"/>
              <a:t>et al.</a:t>
            </a:r>
            <a:r>
              <a:rPr lang="en-GB" dirty="0"/>
              <a:t>, 2020</a:t>
            </a:r>
          </a:p>
        </p:txBody>
      </p:sp>
    </p:spTree>
    <p:extLst>
      <p:ext uri="{BB962C8B-B14F-4D97-AF65-F5344CB8AC3E}">
        <p14:creationId xmlns:p14="http://schemas.microsoft.com/office/powerpoint/2010/main" val="1929373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10363200" cy="990600"/>
          </a:xfrm>
        </p:spPr>
        <p:txBody>
          <a:bodyPr>
            <a:normAutofit/>
          </a:bodyPr>
          <a:lstStyle/>
          <a:p>
            <a:pPr indent="-360000">
              <a:buSzPct val="75000"/>
              <a:buFont typeface="Courier New" pitchFamily="49" charset="0"/>
              <a:buChar char="o"/>
            </a:pPr>
            <a:r>
              <a:rPr lang="en-GB" sz="2100" dirty="0"/>
              <a:t>System is fit-for-purpose</a:t>
            </a:r>
          </a:p>
          <a:p>
            <a:pPr indent="-360000">
              <a:buSzPct val="75000"/>
              <a:buFont typeface="Courier New" pitchFamily="49" charset="0"/>
              <a:buChar char="o"/>
            </a:pPr>
            <a:r>
              <a:rPr lang="en-GB" dirty="0"/>
              <a:t>System is the best choice among alternatives</a:t>
            </a:r>
            <a:endParaRPr lang="en-GB" sz="2100" dirty="0"/>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Information Value Chain Theory</a:t>
            </a:r>
          </a:p>
        </p:txBody>
      </p:sp>
      <p:pic>
        <p:nvPicPr>
          <p:cNvPr id="2" name="Picture 1">
            <a:extLst>
              <a:ext uri="{FF2B5EF4-FFF2-40B4-BE49-F238E27FC236}">
                <a16:creationId xmlns:a16="http://schemas.microsoft.com/office/drawing/2014/main" id="{DFAACBD8-8870-464B-90CA-26FA33117F41}"/>
              </a:ext>
            </a:extLst>
          </p:cNvPr>
          <p:cNvPicPr>
            <a:picLocks noChangeAspect="1"/>
          </p:cNvPicPr>
          <p:nvPr/>
        </p:nvPicPr>
        <p:blipFill>
          <a:blip r:embed="rId3"/>
          <a:stretch>
            <a:fillRect/>
          </a:stretch>
        </p:blipFill>
        <p:spPr>
          <a:xfrm>
            <a:off x="482731" y="2743200"/>
            <a:ext cx="11226537" cy="1667394"/>
          </a:xfrm>
          <a:prstGeom prst="rect">
            <a:avLst/>
          </a:prstGeom>
        </p:spPr>
      </p:pic>
      <p:sp>
        <p:nvSpPr>
          <p:cNvPr id="5" name="TextBox 4">
            <a:extLst>
              <a:ext uri="{FF2B5EF4-FFF2-40B4-BE49-F238E27FC236}">
                <a16:creationId xmlns:a16="http://schemas.microsoft.com/office/drawing/2014/main" id="{BB159BBC-7289-44E4-8087-0F89A50035EE}"/>
              </a:ext>
            </a:extLst>
          </p:cNvPr>
          <p:cNvSpPr txBox="1"/>
          <p:nvPr/>
        </p:nvSpPr>
        <p:spPr>
          <a:xfrm>
            <a:off x="1143000" y="4029318"/>
            <a:ext cx="10718668" cy="1015663"/>
          </a:xfrm>
          <a:prstGeom prst="rect">
            <a:avLst/>
          </a:prstGeom>
          <a:noFill/>
        </p:spPr>
        <p:txBody>
          <a:bodyPr wrap="square" rtlCol="0">
            <a:spAutoFit/>
          </a:bodyPr>
          <a:lstStyle/>
          <a:p>
            <a:endParaRPr lang="en-GB" sz="2000" b="1" i="1" dirty="0"/>
          </a:p>
          <a:p>
            <a:r>
              <a:rPr lang="en-GB" sz="2000" b="1" i="1" dirty="0"/>
              <a:t>The information value chain starts with a user interacting with an information system, but must</a:t>
            </a:r>
          </a:p>
          <a:p>
            <a:r>
              <a:rPr lang="en-GB" sz="2000" b="1" i="1" dirty="0"/>
              <a:t>go through many steps before changing clinical outcomes (from </a:t>
            </a:r>
            <a:r>
              <a:rPr lang="en-GB" sz="2000" b="1" i="1" dirty="0" err="1"/>
              <a:t>Coiera</a:t>
            </a:r>
            <a:r>
              <a:rPr lang="en-GB" sz="2000" b="1" i="1" dirty="0"/>
              <a:t>, 2015)</a:t>
            </a:r>
          </a:p>
        </p:txBody>
      </p:sp>
      <p:sp>
        <p:nvSpPr>
          <p:cNvPr id="7" name="Arrow: Left 6">
            <a:extLst>
              <a:ext uri="{FF2B5EF4-FFF2-40B4-BE49-F238E27FC236}">
                <a16:creationId xmlns:a16="http://schemas.microsoft.com/office/drawing/2014/main" id="{54BCBAD5-F7EE-4F9C-9CDC-7436432A19CB}"/>
              </a:ext>
            </a:extLst>
          </p:cNvPr>
          <p:cNvSpPr/>
          <p:nvPr/>
        </p:nvSpPr>
        <p:spPr>
          <a:xfrm>
            <a:off x="6629400" y="1299250"/>
            <a:ext cx="2514600" cy="131749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Evaluation</a:t>
            </a:r>
          </a:p>
        </p:txBody>
      </p:sp>
    </p:spTree>
    <p:extLst>
      <p:ext uri="{BB962C8B-B14F-4D97-AF65-F5344CB8AC3E}">
        <p14:creationId xmlns:p14="http://schemas.microsoft.com/office/powerpoint/2010/main" val="1972548972"/>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Varying Utility of Health &amp; Care Interventions</a:t>
            </a:r>
          </a:p>
        </p:txBody>
      </p:sp>
      <p:pic>
        <p:nvPicPr>
          <p:cNvPr id="2" name="Picture 1">
            <a:extLst>
              <a:ext uri="{FF2B5EF4-FFF2-40B4-BE49-F238E27FC236}">
                <a16:creationId xmlns:a16="http://schemas.microsoft.com/office/drawing/2014/main" id="{9BCF6B25-04E7-4EB3-A2EB-D82531FA106D}"/>
              </a:ext>
            </a:extLst>
          </p:cNvPr>
          <p:cNvPicPr>
            <a:picLocks noChangeAspect="1"/>
          </p:cNvPicPr>
          <p:nvPr/>
        </p:nvPicPr>
        <p:blipFill>
          <a:blip r:embed="rId3"/>
          <a:stretch>
            <a:fillRect/>
          </a:stretch>
        </p:blipFill>
        <p:spPr>
          <a:xfrm>
            <a:off x="2667000" y="990600"/>
            <a:ext cx="7237813" cy="4282487"/>
          </a:xfrm>
          <a:prstGeom prst="rect">
            <a:avLst/>
          </a:prstGeom>
        </p:spPr>
      </p:pic>
      <p:sp>
        <p:nvSpPr>
          <p:cNvPr id="5" name="TextBox 4">
            <a:extLst>
              <a:ext uri="{FF2B5EF4-FFF2-40B4-BE49-F238E27FC236}">
                <a16:creationId xmlns:a16="http://schemas.microsoft.com/office/drawing/2014/main" id="{4ACA886F-63BC-4D4F-B164-6FD4D2FCC260}"/>
              </a:ext>
            </a:extLst>
          </p:cNvPr>
          <p:cNvSpPr txBox="1"/>
          <p:nvPr/>
        </p:nvSpPr>
        <p:spPr>
          <a:xfrm>
            <a:off x="1561506" y="5338459"/>
            <a:ext cx="9448800" cy="646331"/>
          </a:xfrm>
          <a:prstGeom prst="rect">
            <a:avLst/>
          </a:prstGeom>
          <a:noFill/>
        </p:spPr>
        <p:txBody>
          <a:bodyPr wrap="square" rtlCol="0">
            <a:spAutoFit/>
          </a:bodyPr>
          <a:lstStyle/>
          <a:p>
            <a:r>
              <a:rPr lang="en-GB" b="1" i="1" dirty="0"/>
              <a:t>The profile of expected utility for an intervention will vary across the steps of the information value chain, depending on the primary purpose of the system (from </a:t>
            </a:r>
            <a:r>
              <a:rPr lang="en-GB" b="1" i="1" dirty="0" err="1"/>
              <a:t>Coiera</a:t>
            </a:r>
            <a:r>
              <a:rPr lang="en-GB" b="1" i="1" dirty="0"/>
              <a:t>, 2015).</a:t>
            </a:r>
          </a:p>
        </p:txBody>
      </p:sp>
    </p:spTree>
    <p:extLst>
      <p:ext uri="{BB962C8B-B14F-4D97-AF65-F5344CB8AC3E}">
        <p14:creationId xmlns:p14="http://schemas.microsoft.com/office/powerpoint/2010/main" val="1769094471"/>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Case study</a:t>
            </a:r>
          </a:p>
        </p:txBody>
      </p:sp>
      <p:pic>
        <p:nvPicPr>
          <p:cNvPr id="2" name="Picture 1">
            <a:extLst>
              <a:ext uri="{FF2B5EF4-FFF2-40B4-BE49-F238E27FC236}">
                <a16:creationId xmlns:a16="http://schemas.microsoft.com/office/drawing/2014/main" id="{A5ED1C04-D3DD-4494-AA04-C7E1071F0166}"/>
              </a:ext>
            </a:extLst>
          </p:cNvPr>
          <p:cNvPicPr>
            <a:picLocks noChangeAspect="1"/>
          </p:cNvPicPr>
          <p:nvPr/>
        </p:nvPicPr>
        <p:blipFill>
          <a:blip r:embed="rId3"/>
          <a:stretch>
            <a:fillRect/>
          </a:stretch>
        </p:blipFill>
        <p:spPr>
          <a:xfrm>
            <a:off x="2057400" y="1143000"/>
            <a:ext cx="7788157" cy="3832371"/>
          </a:xfrm>
          <a:prstGeom prst="rect">
            <a:avLst/>
          </a:prstGeom>
        </p:spPr>
      </p:pic>
      <p:sp>
        <p:nvSpPr>
          <p:cNvPr id="5" name="TextBox 4">
            <a:extLst>
              <a:ext uri="{FF2B5EF4-FFF2-40B4-BE49-F238E27FC236}">
                <a16:creationId xmlns:a16="http://schemas.microsoft.com/office/drawing/2014/main" id="{FA254C0F-68E4-48BE-A94A-EE1A16E11413}"/>
              </a:ext>
            </a:extLst>
          </p:cNvPr>
          <p:cNvSpPr txBox="1"/>
          <p:nvPr/>
        </p:nvSpPr>
        <p:spPr>
          <a:xfrm>
            <a:off x="1066800" y="4975371"/>
            <a:ext cx="10591800" cy="923330"/>
          </a:xfrm>
          <a:prstGeom prst="rect">
            <a:avLst/>
          </a:prstGeom>
          <a:noFill/>
        </p:spPr>
        <p:txBody>
          <a:bodyPr wrap="square" rtlCol="0">
            <a:spAutoFit/>
          </a:bodyPr>
          <a:lstStyle/>
          <a:p>
            <a:r>
              <a:rPr lang="en-GB" b="1" i="1" dirty="0"/>
              <a:t>The information value chain provides a simple causal model connecting EHR use and clinical outcomes. Each step is characterized by different measures, and is dependent on different elements of shared record system design and use (adapted from Bowden and </a:t>
            </a:r>
            <a:r>
              <a:rPr lang="en-GB" b="1" i="1" dirty="0" err="1"/>
              <a:t>Coiera</a:t>
            </a:r>
            <a:r>
              <a:rPr lang="en-GB" b="1" i="1" dirty="0"/>
              <a:t>, 2017)</a:t>
            </a:r>
          </a:p>
        </p:txBody>
      </p:sp>
    </p:spTree>
    <p:extLst>
      <p:ext uri="{BB962C8B-B14F-4D97-AF65-F5344CB8AC3E}">
        <p14:creationId xmlns:p14="http://schemas.microsoft.com/office/powerpoint/2010/main" val="4136100019"/>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1905000" y="2286000"/>
            <a:ext cx="9220200" cy="18288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b="1" dirty="0"/>
              <a:t>Behaviour</a:t>
            </a:r>
            <a:r>
              <a:rPr lang="en-US" b="1" dirty="0"/>
              <a:t> change interventions: Real-world implementation example</a:t>
            </a:r>
          </a:p>
        </p:txBody>
      </p:sp>
    </p:spTree>
    <p:extLst>
      <p:ext uri="{BB962C8B-B14F-4D97-AF65-F5344CB8AC3E}">
        <p14:creationId xmlns:p14="http://schemas.microsoft.com/office/powerpoint/2010/main" val="851945421"/>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Image result for medicines and pill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4599" y="4325178"/>
            <a:ext cx="5868952" cy="25492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http://image3.examiner.com/images/blog/EXID21893/images/resized_piles_of_paperwor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3552" y="2106247"/>
            <a:ext cx="3275049" cy="4836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Image result for looking at watch"/>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52067" y="2106246"/>
            <a:ext cx="2431484" cy="22189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crowded roo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14598" y="23447"/>
            <a:ext cx="3437467" cy="43017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7"/>
          <a:stretch>
            <a:fillRect/>
          </a:stretch>
        </p:blipFill>
        <p:spPr>
          <a:xfrm>
            <a:off x="8383550" y="23447"/>
            <a:ext cx="3275050" cy="2082801"/>
          </a:xfrm>
          <a:prstGeom prst="rect">
            <a:avLst/>
          </a:prstGeom>
        </p:spPr>
      </p:pic>
      <p:pic>
        <p:nvPicPr>
          <p:cNvPr id="9" name="Picture 8"/>
          <p:cNvPicPr>
            <a:picLocks noChangeAspect="1"/>
          </p:cNvPicPr>
          <p:nvPr/>
        </p:nvPicPr>
        <p:blipFill>
          <a:blip r:embed="rId8"/>
          <a:stretch>
            <a:fillRect/>
          </a:stretch>
        </p:blipFill>
        <p:spPr>
          <a:xfrm>
            <a:off x="5952068" y="23447"/>
            <a:ext cx="2431483" cy="2082799"/>
          </a:xfrm>
          <a:prstGeom prst="rect">
            <a:avLst/>
          </a:prstGeom>
        </p:spPr>
      </p:pic>
      <p:sp>
        <p:nvSpPr>
          <p:cNvPr id="10" name="TextBox 9">
            <a:extLst>
              <a:ext uri="{FF2B5EF4-FFF2-40B4-BE49-F238E27FC236}">
                <a16:creationId xmlns:a16="http://schemas.microsoft.com/office/drawing/2014/main" id="{310FA89D-D0EC-489A-99F6-E52195F81176}"/>
              </a:ext>
            </a:extLst>
          </p:cNvPr>
          <p:cNvSpPr txBox="1"/>
          <p:nvPr/>
        </p:nvSpPr>
        <p:spPr>
          <a:xfrm rot="16200000">
            <a:off x="-1287271" y="3091525"/>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11048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00464" y="5422231"/>
            <a:ext cx="8791073" cy="1130968"/>
          </a:xfrm>
        </p:spPr>
        <p:txBody>
          <a:bodyPr>
            <a:normAutofit/>
          </a:bodyPr>
          <a:lstStyle/>
          <a:p>
            <a:pPr algn="l"/>
            <a:r>
              <a:rPr lang="en-GB" sz="1600" dirty="0">
                <a:latin typeface="Arial" panose="020B0604020202020204" pitchFamily="34" charset="0"/>
                <a:cs typeface="Arial" panose="020B0604020202020204" pitchFamily="34" charset="0"/>
              </a:rPr>
              <a:t>Willis TA, Collinson M, Glidewell L, Farrin AJ, Holland M, Meads D, et al. An adaptable implementation package targeting evidence-based indicators in primary care: A pragmatic </a:t>
            </a:r>
            <a:r>
              <a:rPr lang="en-GB" sz="1600" dirty="0" err="1">
                <a:latin typeface="Arial" panose="020B0604020202020204" pitchFamily="34" charset="0"/>
                <a:cs typeface="Arial" panose="020B0604020202020204" pitchFamily="34" charset="0"/>
              </a:rPr>
              <a:t>clusterrandomised</a:t>
            </a:r>
            <a:r>
              <a:rPr lang="en-GB" sz="1600" dirty="0">
                <a:latin typeface="Arial" panose="020B0604020202020204" pitchFamily="34" charset="0"/>
                <a:cs typeface="Arial" panose="020B0604020202020204" pitchFamily="34" charset="0"/>
              </a:rPr>
              <a:t> evaluation. </a:t>
            </a:r>
            <a:r>
              <a:rPr lang="en-GB" sz="1600" dirty="0" err="1">
                <a:latin typeface="Arial" panose="020B0604020202020204" pitchFamily="34" charset="0"/>
                <a:cs typeface="Arial" panose="020B0604020202020204" pitchFamily="34" charset="0"/>
              </a:rPr>
              <a:t>PLoS</a:t>
            </a:r>
            <a:r>
              <a:rPr lang="en-GB" sz="1600" dirty="0">
                <a:latin typeface="Arial" panose="020B0604020202020204" pitchFamily="34" charset="0"/>
                <a:cs typeface="Arial" panose="020B0604020202020204" pitchFamily="34" charset="0"/>
              </a:rPr>
              <a:t> Med 2020: 17(2): e1003045.</a:t>
            </a:r>
          </a:p>
        </p:txBody>
      </p:sp>
      <p:pic>
        <p:nvPicPr>
          <p:cNvPr id="3" name="Picture 2"/>
          <p:cNvPicPr>
            <a:picLocks noChangeAspect="1"/>
          </p:cNvPicPr>
          <p:nvPr/>
        </p:nvPicPr>
        <p:blipFill>
          <a:blip r:embed="rId3"/>
          <a:stretch>
            <a:fillRect/>
          </a:stretch>
        </p:blipFill>
        <p:spPr>
          <a:xfrm>
            <a:off x="1524000" y="-1"/>
            <a:ext cx="9144000" cy="5133475"/>
          </a:xfrm>
          <a:prstGeom prst="rect">
            <a:avLst/>
          </a:prstGeom>
        </p:spPr>
      </p:pic>
      <p:sp>
        <p:nvSpPr>
          <p:cNvPr id="5" name="TextBox 4">
            <a:extLst>
              <a:ext uri="{FF2B5EF4-FFF2-40B4-BE49-F238E27FC236}">
                <a16:creationId xmlns:a16="http://schemas.microsoft.com/office/drawing/2014/main" id="{97892820-AA60-4873-9E7C-F32FB0704605}"/>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3241805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b="1" dirty="0"/>
              <a:t>‘High impact’ quality indicators</a:t>
            </a:r>
            <a:endParaRPr lang="en-US" b="1" dirty="0"/>
          </a:p>
        </p:txBody>
      </p:sp>
      <p:pic>
        <p:nvPicPr>
          <p:cNvPr id="5" name="Picture 2">
            <a:extLst>
              <a:ext uri="{FF2B5EF4-FFF2-40B4-BE49-F238E27FC236}">
                <a16:creationId xmlns:a16="http://schemas.microsoft.com/office/drawing/2014/main" id="{BD0A7243-7738-463D-82B1-F0AFAFBA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6038" y="1117773"/>
            <a:ext cx="2812732" cy="1806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a:extLst>
              <a:ext uri="{FF2B5EF4-FFF2-40B4-BE49-F238E27FC236}">
                <a16:creationId xmlns:a16="http://schemas.microsoft.com/office/drawing/2014/main" id="{DB957AED-0027-47B6-A088-04C8D2290C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4973" y="1066800"/>
            <a:ext cx="2426814" cy="16687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a:extLst>
              <a:ext uri="{FF2B5EF4-FFF2-40B4-BE49-F238E27FC236}">
                <a16:creationId xmlns:a16="http://schemas.microsoft.com/office/drawing/2014/main" id="{0F126300-BB95-4D0A-A467-97C95CF6FD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7958" y="3507233"/>
            <a:ext cx="2142699" cy="2028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a:extLst>
              <a:ext uri="{FF2B5EF4-FFF2-40B4-BE49-F238E27FC236}">
                <a16:creationId xmlns:a16="http://schemas.microsoft.com/office/drawing/2014/main" id="{C18CE625-9B5C-43EA-BEC2-F63588536C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0279" y="3541833"/>
            <a:ext cx="2579304" cy="1970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1">
            <a:extLst>
              <a:ext uri="{FF2B5EF4-FFF2-40B4-BE49-F238E27FC236}">
                <a16:creationId xmlns:a16="http://schemas.microsoft.com/office/drawing/2014/main" id="{656BC1DE-1755-4724-8EFC-5B1399B44164}"/>
              </a:ext>
            </a:extLst>
          </p:cNvPr>
          <p:cNvSpPr>
            <a:spLocks noChangeArrowheads="1"/>
          </p:cNvSpPr>
          <p:nvPr/>
        </p:nvSpPr>
        <p:spPr bwMode="auto">
          <a:xfrm>
            <a:off x="2246038" y="2881423"/>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Diabetes control</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1" name="Rectangle 1">
            <a:extLst>
              <a:ext uri="{FF2B5EF4-FFF2-40B4-BE49-F238E27FC236}">
                <a16:creationId xmlns:a16="http://schemas.microsoft.com/office/drawing/2014/main" id="{95703541-BB39-4FC3-875A-C7FC09522BFB}"/>
              </a:ext>
            </a:extLst>
          </p:cNvPr>
          <p:cNvSpPr>
            <a:spLocks noChangeArrowheads="1"/>
          </p:cNvSpPr>
          <p:nvPr/>
        </p:nvSpPr>
        <p:spPr bwMode="auto">
          <a:xfrm>
            <a:off x="6804973" y="2899406"/>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Blood pressure control</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2" name="Rectangle 1">
            <a:extLst>
              <a:ext uri="{FF2B5EF4-FFF2-40B4-BE49-F238E27FC236}">
                <a16:creationId xmlns:a16="http://schemas.microsoft.com/office/drawing/2014/main" id="{9376AA58-1292-4BBB-831F-98EDDE70498A}"/>
              </a:ext>
            </a:extLst>
          </p:cNvPr>
          <p:cNvSpPr>
            <a:spLocks noChangeArrowheads="1"/>
          </p:cNvSpPr>
          <p:nvPr/>
        </p:nvSpPr>
        <p:spPr bwMode="auto">
          <a:xfrm>
            <a:off x="2317042" y="5594976"/>
            <a:ext cx="343848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Anticoagulation in atrial fibrillation</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3" name="Rectangle 1">
            <a:extLst>
              <a:ext uri="{FF2B5EF4-FFF2-40B4-BE49-F238E27FC236}">
                <a16:creationId xmlns:a16="http://schemas.microsoft.com/office/drawing/2014/main" id="{EDC89F2D-F63D-48C0-87EF-4530C7F5A166}"/>
              </a:ext>
            </a:extLst>
          </p:cNvPr>
          <p:cNvSpPr>
            <a:spLocks noChangeArrowheads="1"/>
          </p:cNvSpPr>
          <p:nvPr/>
        </p:nvSpPr>
        <p:spPr bwMode="auto">
          <a:xfrm>
            <a:off x="6804972" y="5594976"/>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Risky prescribing</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4" name="Rectangle 1">
            <a:extLst>
              <a:ext uri="{FF2B5EF4-FFF2-40B4-BE49-F238E27FC236}">
                <a16:creationId xmlns:a16="http://schemas.microsoft.com/office/drawing/2014/main" id="{BE10482A-CFBB-4DB8-B595-59FA4B477DBF}"/>
              </a:ext>
            </a:extLst>
          </p:cNvPr>
          <p:cNvSpPr>
            <a:spLocks noChangeArrowheads="1"/>
          </p:cNvSpPr>
          <p:nvPr/>
        </p:nvSpPr>
        <p:spPr bwMode="auto">
          <a:xfrm>
            <a:off x="7696200" y="5856952"/>
            <a:ext cx="436728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Arial"/>
                <a:ea typeface="+mn-ea"/>
                <a:cs typeface="+mn-cs"/>
              </a:rPr>
              <a:t>Rushforth et al. BMC Family Practice 2015; 16:156</a:t>
            </a:r>
          </a:p>
        </p:txBody>
      </p:sp>
      <p:sp>
        <p:nvSpPr>
          <p:cNvPr id="15" name="TextBox 14">
            <a:extLst>
              <a:ext uri="{FF2B5EF4-FFF2-40B4-BE49-F238E27FC236}">
                <a16:creationId xmlns:a16="http://schemas.microsoft.com/office/drawing/2014/main" id="{32C0BBE7-8CD5-4259-B2B2-87B665B19AF0}"/>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1144336634"/>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b="1" dirty="0"/>
              <a:t>Adherence to ‘high impact’ quality indicators</a:t>
            </a:r>
            <a:endParaRPr lang="en-US" b="1" dirty="0"/>
          </a:p>
        </p:txBody>
      </p:sp>
      <p:sp>
        <p:nvSpPr>
          <p:cNvPr id="5" name="Rectangle 1">
            <a:extLst>
              <a:ext uri="{FF2B5EF4-FFF2-40B4-BE49-F238E27FC236}">
                <a16:creationId xmlns:a16="http://schemas.microsoft.com/office/drawing/2014/main" id="{AD0650C4-0FE4-47FC-A170-1954F2106A22}"/>
              </a:ext>
            </a:extLst>
          </p:cNvPr>
          <p:cNvSpPr>
            <a:spLocks noChangeArrowheads="1"/>
          </p:cNvSpPr>
          <p:nvPr/>
        </p:nvSpPr>
        <p:spPr bwMode="auto">
          <a:xfrm>
            <a:off x="2004563" y="3124285"/>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Diabetes control</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6" name="Rectangle 1">
            <a:extLst>
              <a:ext uri="{FF2B5EF4-FFF2-40B4-BE49-F238E27FC236}">
                <a16:creationId xmlns:a16="http://schemas.microsoft.com/office/drawing/2014/main" id="{D421F5A9-E6D0-4187-B6F7-6A2EE3007DCA}"/>
              </a:ext>
            </a:extLst>
          </p:cNvPr>
          <p:cNvSpPr>
            <a:spLocks noChangeArrowheads="1"/>
          </p:cNvSpPr>
          <p:nvPr/>
        </p:nvSpPr>
        <p:spPr bwMode="auto">
          <a:xfrm>
            <a:off x="6588803" y="3095396"/>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Blood pressure control</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7" name="Rectangle 1">
            <a:extLst>
              <a:ext uri="{FF2B5EF4-FFF2-40B4-BE49-F238E27FC236}">
                <a16:creationId xmlns:a16="http://schemas.microsoft.com/office/drawing/2014/main" id="{7990B4C4-25A8-4CC4-8DCA-D0BBE57D49A0}"/>
              </a:ext>
            </a:extLst>
          </p:cNvPr>
          <p:cNvSpPr>
            <a:spLocks noChangeArrowheads="1"/>
          </p:cNvSpPr>
          <p:nvPr/>
        </p:nvSpPr>
        <p:spPr bwMode="auto">
          <a:xfrm>
            <a:off x="2092797" y="5745235"/>
            <a:ext cx="322927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Anticoagulation in atrial fibrillation</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8" name="Rectangle 1">
            <a:extLst>
              <a:ext uri="{FF2B5EF4-FFF2-40B4-BE49-F238E27FC236}">
                <a16:creationId xmlns:a16="http://schemas.microsoft.com/office/drawing/2014/main" id="{F6DA679F-39F2-4636-94DE-E7E3BDF591AC}"/>
              </a:ext>
            </a:extLst>
          </p:cNvPr>
          <p:cNvSpPr>
            <a:spLocks noChangeArrowheads="1"/>
          </p:cNvSpPr>
          <p:nvPr/>
        </p:nvSpPr>
        <p:spPr bwMode="auto">
          <a:xfrm>
            <a:off x="6651626" y="5773503"/>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Risky prescribing</a:t>
            </a:r>
            <a:endParaRPr kumimoji="0" lang="en-GB" alt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pic>
        <p:nvPicPr>
          <p:cNvPr id="9" name="Picture 8">
            <a:extLst>
              <a:ext uri="{FF2B5EF4-FFF2-40B4-BE49-F238E27FC236}">
                <a16:creationId xmlns:a16="http://schemas.microsoft.com/office/drawing/2014/main" id="{72C3C283-60A1-4CFC-BE6C-6369E8FB9911}"/>
              </a:ext>
            </a:extLst>
          </p:cNvPr>
          <p:cNvPicPr>
            <a:picLocks noChangeAspect="1"/>
          </p:cNvPicPr>
          <p:nvPr/>
        </p:nvPicPr>
        <p:blipFill>
          <a:blip r:embed="rId3"/>
          <a:stretch>
            <a:fillRect/>
          </a:stretch>
        </p:blipFill>
        <p:spPr>
          <a:xfrm>
            <a:off x="6538324" y="1123350"/>
            <a:ext cx="3331840" cy="1913912"/>
          </a:xfrm>
          <a:prstGeom prst="rect">
            <a:avLst/>
          </a:prstGeom>
        </p:spPr>
      </p:pic>
      <p:pic>
        <p:nvPicPr>
          <p:cNvPr id="11" name="Content Placeholder 4">
            <a:extLst>
              <a:ext uri="{FF2B5EF4-FFF2-40B4-BE49-F238E27FC236}">
                <a16:creationId xmlns:a16="http://schemas.microsoft.com/office/drawing/2014/main" id="{4A5F8781-3F89-4DEB-98B9-BCEC29FE793A}"/>
              </a:ext>
            </a:extLst>
          </p:cNvPr>
          <p:cNvPicPr>
            <a:picLocks noGrp="1" noChangeAspect="1"/>
          </p:cNvPicPr>
          <p:nvPr>
            <p:ph idx="1"/>
          </p:nvPr>
        </p:nvPicPr>
        <p:blipFill>
          <a:blip r:embed="rId4"/>
          <a:stretch>
            <a:fillRect/>
          </a:stretch>
        </p:blipFill>
        <p:spPr>
          <a:xfrm>
            <a:off x="2004563" y="3576950"/>
            <a:ext cx="3405740" cy="2055188"/>
          </a:xfrm>
          <a:prstGeom prst="rect">
            <a:avLst/>
          </a:prstGeom>
        </p:spPr>
      </p:pic>
      <p:pic>
        <p:nvPicPr>
          <p:cNvPr id="12" name="Picture 11">
            <a:extLst>
              <a:ext uri="{FF2B5EF4-FFF2-40B4-BE49-F238E27FC236}">
                <a16:creationId xmlns:a16="http://schemas.microsoft.com/office/drawing/2014/main" id="{0C6CAA29-DF36-44E6-8C49-F10E67BBD59A}"/>
              </a:ext>
            </a:extLst>
          </p:cNvPr>
          <p:cNvPicPr>
            <a:picLocks noChangeAspect="1"/>
          </p:cNvPicPr>
          <p:nvPr/>
        </p:nvPicPr>
        <p:blipFill>
          <a:blip r:embed="rId5"/>
          <a:stretch>
            <a:fillRect/>
          </a:stretch>
        </p:blipFill>
        <p:spPr>
          <a:xfrm>
            <a:off x="1790405" y="1066800"/>
            <a:ext cx="3619898" cy="1945770"/>
          </a:xfrm>
          <a:prstGeom prst="rect">
            <a:avLst/>
          </a:prstGeom>
        </p:spPr>
      </p:pic>
      <p:pic>
        <p:nvPicPr>
          <p:cNvPr id="13" name="Picture 12">
            <a:extLst>
              <a:ext uri="{FF2B5EF4-FFF2-40B4-BE49-F238E27FC236}">
                <a16:creationId xmlns:a16="http://schemas.microsoft.com/office/drawing/2014/main" id="{D41D306C-C688-41EA-BAFF-822C7BBE1E05}"/>
              </a:ext>
            </a:extLst>
          </p:cNvPr>
          <p:cNvPicPr>
            <a:picLocks noChangeAspect="1"/>
          </p:cNvPicPr>
          <p:nvPr/>
        </p:nvPicPr>
        <p:blipFill>
          <a:blip r:embed="rId6"/>
          <a:stretch>
            <a:fillRect/>
          </a:stretch>
        </p:blipFill>
        <p:spPr>
          <a:xfrm>
            <a:off x="6588804" y="3617570"/>
            <a:ext cx="3454671" cy="2055187"/>
          </a:xfrm>
          <a:prstGeom prst="rect">
            <a:avLst/>
          </a:prstGeom>
        </p:spPr>
      </p:pic>
      <p:sp>
        <p:nvSpPr>
          <p:cNvPr id="14" name="TextBox 13">
            <a:extLst>
              <a:ext uri="{FF2B5EF4-FFF2-40B4-BE49-F238E27FC236}">
                <a16:creationId xmlns:a16="http://schemas.microsoft.com/office/drawing/2014/main" id="{251AC4D7-9D83-4A82-A43B-4F06E286F18A}"/>
              </a:ext>
            </a:extLst>
          </p:cNvPr>
          <p:cNvSpPr txBox="1"/>
          <p:nvPr/>
        </p:nvSpPr>
        <p:spPr>
          <a:xfrm>
            <a:off x="3886200" y="6267144"/>
            <a:ext cx="4016374"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charset="0"/>
                <a:ea typeface="+mn-ea"/>
                <a:cs typeface="+mn-cs"/>
              </a:rPr>
              <a:t>Willis et al. </a:t>
            </a:r>
            <a:r>
              <a:rPr kumimoji="0" lang="en-GB" sz="1400" b="0" i="0" u="none" strike="noStrike" kern="1200" cap="none" spc="0" normalizeH="0" baseline="0" noProof="0" dirty="0" err="1">
                <a:ln>
                  <a:noFill/>
                </a:ln>
                <a:solidFill>
                  <a:srgbClr val="000000"/>
                </a:solidFill>
                <a:effectLst/>
                <a:uLnTx/>
                <a:uFillTx/>
                <a:latin typeface="Arial" charset="0"/>
                <a:ea typeface="+mn-ea"/>
                <a:cs typeface="+mn-cs"/>
              </a:rPr>
              <a:t>PLoS</a:t>
            </a:r>
            <a:r>
              <a:rPr kumimoji="0" lang="en-GB" sz="1400" b="0" i="0" u="none" strike="noStrike" kern="1200" cap="none" spc="0" normalizeH="0" baseline="0" noProof="0" dirty="0">
                <a:ln>
                  <a:noFill/>
                </a:ln>
                <a:solidFill>
                  <a:srgbClr val="000000"/>
                </a:solidFill>
                <a:effectLst/>
                <a:uLnTx/>
                <a:uFillTx/>
                <a:latin typeface="Arial" charset="0"/>
                <a:ea typeface="+mn-ea"/>
                <a:cs typeface="+mn-cs"/>
              </a:rPr>
              <a:t> ONE 2017;12: e0177949</a:t>
            </a:r>
          </a:p>
        </p:txBody>
      </p:sp>
      <p:sp>
        <p:nvSpPr>
          <p:cNvPr id="15" name="TextBox 14">
            <a:extLst>
              <a:ext uri="{FF2B5EF4-FFF2-40B4-BE49-F238E27FC236}">
                <a16:creationId xmlns:a16="http://schemas.microsoft.com/office/drawing/2014/main" id="{6F2FEBBF-4DEB-4782-BD8A-1AC35B905FD4}"/>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1816344053"/>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An adaptable implementation package</a:t>
            </a:r>
          </a:p>
        </p:txBody>
      </p:sp>
      <p:pic>
        <p:nvPicPr>
          <p:cNvPr id="4" name="Picture 3"/>
          <p:cNvPicPr>
            <a:picLocks noChangeAspect="1"/>
          </p:cNvPicPr>
          <p:nvPr/>
        </p:nvPicPr>
        <p:blipFill>
          <a:blip r:embed="rId3"/>
          <a:stretch>
            <a:fillRect/>
          </a:stretch>
        </p:blipFill>
        <p:spPr>
          <a:xfrm>
            <a:off x="2627117" y="1295401"/>
            <a:ext cx="3387681" cy="1996431"/>
          </a:xfrm>
          <a:prstGeom prst="rect">
            <a:avLst/>
          </a:prstGeom>
        </p:spPr>
      </p:pic>
      <p:pic>
        <p:nvPicPr>
          <p:cNvPr id="5" name="Picture 4"/>
          <p:cNvPicPr>
            <a:picLocks noChangeAspect="1"/>
          </p:cNvPicPr>
          <p:nvPr/>
        </p:nvPicPr>
        <p:blipFill>
          <a:blip r:embed="rId4"/>
          <a:stretch>
            <a:fillRect/>
          </a:stretch>
        </p:blipFill>
        <p:spPr>
          <a:xfrm>
            <a:off x="7094294" y="1295402"/>
            <a:ext cx="3322881" cy="1996432"/>
          </a:xfrm>
          <a:prstGeom prst="rect">
            <a:avLst/>
          </a:prstGeom>
        </p:spPr>
      </p:pic>
      <p:pic>
        <p:nvPicPr>
          <p:cNvPr id="6" name="Picture 5"/>
          <p:cNvPicPr>
            <a:picLocks noChangeAspect="1"/>
          </p:cNvPicPr>
          <p:nvPr/>
        </p:nvPicPr>
        <p:blipFill>
          <a:blip r:embed="rId5"/>
          <a:stretch>
            <a:fillRect/>
          </a:stretch>
        </p:blipFill>
        <p:spPr>
          <a:xfrm>
            <a:off x="2667000" y="3976706"/>
            <a:ext cx="3401326" cy="1949183"/>
          </a:xfrm>
          <a:prstGeom prst="rect">
            <a:avLst/>
          </a:prstGeom>
        </p:spPr>
      </p:pic>
      <p:pic>
        <p:nvPicPr>
          <p:cNvPr id="8" name="Picture 2" descr="Image result for theory"/>
          <p:cNvPicPr>
            <a:picLocks noChangeAspect="1" noChangeArrowheads="1"/>
          </p:cNvPicPr>
          <p:nvPr/>
        </p:nvPicPr>
        <p:blipFill rotWithShape="1">
          <a:blip r:embed="rId6">
            <a:extLst>
              <a:ext uri="{28A0092B-C50C-407E-A947-70E740481C1C}">
                <a14:useLocalDpi xmlns:a14="http://schemas.microsoft.com/office/drawing/2010/main" val="0"/>
              </a:ext>
            </a:extLst>
          </a:blip>
          <a:srcRect r="27493"/>
          <a:stretch/>
        </p:blipFill>
        <p:spPr bwMode="auto">
          <a:xfrm>
            <a:off x="7125180" y="3950975"/>
            <a:ext cx="3322881" cy="196932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124200" y="1966232"/>
            <a:ext cx="2564856" cy="584775"/>
          </a:xfrm>
          <a:prstGeom prst="rect">
            <a:avLst/>
          </a:prstGeom>
          <a:solidFill>
            <a:schemeClr val="accent3">
              <a:tint val="40000"/>
            </a:schemeClr>
          </a:solidFill>
        </p:spPr>
        <p:txBody>
          <a:bodyPr wrap="square" rtlCol="0">
            <a:spAutoFit/>
          </a:bodyPr>
          <a:lstStyle/>
          <a:p>
            <a:pPr algn="ctr">
              <a:defRPr/>
            </a:pPr>
            <a:r>
              <a:rPr lang="en-GB" sz="3200" b="1" dirty="0">
                <a:solidFill>
                  <a:srgbClr val="FF0000"/>
                </a:solidFill>
                <a:latin typeface="Arial"/>
              </a:rPr>
              <a:t>Interviews</a:t>
            </a:r>
          </a:p>
        </p:txBody>
      </p:sp>
      <p:sp>
        <p:nvSpPr>
          <p:cNvPr id="10" name="TextBox 9"/>
          <p:cNvSpPr txBox="1"/>
          <p:nvPr/>
        </p:nvSpPr>
        <p:spPr>
          <a:xfrm>
            <a:off x="7504192" y="1966232"/>
            <a:ext cx="2564856" cy="584775"/>
          </a:xfrm>
          <a:prstGeom prst="rect">
            <a:avLst/>
          </a:prstGeom>
          <a:solidFill>
            <a:schemeClr val="accent3">
              <a:tint val="40000"/>
            </a:schemeClr>
          </a:solidFill>
        </p:spPr>
        <p:txBody>
          <a:bodyPr wrap="square" rtlCol="0">
            <a:spAutoFit/>
          </a:bodyPr>
          <a:lstStyle/>
          <a:p>
            <a:pPr algn="ctr">
              <a:defRPr/>
            </a:pPr>
            <a:r>
              <a:rPr lang="en-GB" sz="3200" b="1" dirty="0">
                <a:solidFill>
                  <a:srgbClr val="FF0000"/>
                </a:solidFill>
                <a:latin typeface="Arial"/>
              </a:rPr>
              <a:t>Consensus</a:t>
            </a:r>
          </a:p>
        </p:txBody>
      </p:sp>
      <p:sp>
        <p:nvSpPr>
          <p:cNvPr id="11" name="TextBox 10"/>
          <p:cNvSpPr txBox="1"/>
          <p:nvPr/>
        </p:nvSpPr>
        <p:spPr>
          <a:xfrm>
            <a:off x="3064552" y="4658909"/>
            <a:ext cx="2684152" cy="584775"/>
          </a:xfrm>
          <a:prstGeom prst="rect">
            <a:avLst/>
          </a:prstGeom>
          <a:solidFill>
            <a:schemeClr val="accent3">
              <a:tint val="40000"/>
            </a:schemeClr>
          </a:solidFill>
        </p:spPr>
        <p:txBody>
          <a:bodyPr wrap="square" rtlCol="0">
            <a:spAutoFit/>
          </a:bodyPr>
          <a:lstStyle/>
          <a:p>
            <a:pPr algn="ctr">
              <a:defRPr/>
            </a:pPr>
            <a:r>
              <a:rPr lang="en-GB" sz="3200" b="1" dirty="0">
                <a:solidFill>
                  <a:srgbClr val="FF0000"/>
                </a:solidFill>
                <a:latin typeface="Arial"/>
              </a:rPr>
              <a:t>Evidence</a:t>
            </a:r>
          </a:p>
        </p:txBody>
      </p:sp>
      <p:sp>
        <p:nvSpPr>
          <p:cNvPr id="12" name="TextBox 11"/>
          <p:cNvSpPr txBox="1"/>
          <p:nvPr/>
        </p:nvSpPr>
        <p:spPr>
          <a:xfrm>
            <a:off x="7504192" y="4666543"/>
            <a:ext cx="2564856" cy="584775"/>
          </a:xfrm>
          <a:prstGeom prst="rect">
            <a:avLst/>
          </a:prstGeom>
          <a:solidFill>
            <a:schemeClr val="accent3">
              <a:tint val="40000"/>
            </a:schemeClr>
          </a:solidFill>
        </p:spPr>
        <p:txBody>
          <a:bodyPr wrap="square" rtlCol="0">
            <a:spAutoFit/>
          </a:bodyPr>
          <a:lstStyle/>
          <a:p>
            <a:pPr algn="ctr">
              <a:defRPr/>
            </a:pPr>
            <a:r>
              <a:rPr lang="en-GB" sz="3200" b="1" dirty="0">
                <a:solidFill>
                  <a:srgbClr val="FF0000"/>
                </a:solidFill>
                <a:latin typeface="Arial"/>
              </a:rPr>
              <a:t>Theory</a:t>
            </a:r>
          </a:p>
        </p:txBody>
      </p:sp>
      <p:sp>
        <p:nvSpPr>
          <p:cNvPr id="7" name="Rectangle 6"/>
          <p:cNvSpPr/>
          <p:nvPr/>
        </p:nvSpPr>
        <p:spPr>
          <a:xfrm>
            <a:off x="3146008" y="6183040"/>
            <a:ext cx="4358184" cy="307777"/>
          </a:xfrm>
          <a:prstGeom prst="rect">
            <a:avLst/>
          </a:prstGeom>
        </p:spPr>
        <p:txBody>
          <a:bodyPr wrap="square">
            <a:spAutoFit/>
          </a:bodyPr>
          <a:lstStyle/>
          <a:p>
            <a:pPr>
              <a:defRPr/>
            </a:pPr>
            <a:r>
              <a:rPr lang="fr-FR" sz="1400" dirty="0">
                <a:solidFill>
                  <a:srgbClr val="000000"/>
                </a:solidFill>
                <a:latin typeface="Arial"/>
              </a:rPr>
              <a:t>Lawton et al. Implementation Science 2016; 11:113</a:t>
            </a:r>
          </a:p>
        </p:txBody>
      </p:sp>
      <p:sp>
        <p:nvSpPr>
          <p:cNvPr id="13" name="TextBox 12">
            <a:extLst>
              <a:ext uri="{FF2B5EF4-FFF2-40B4-BE49-F238E27FC236}">
                <a16:creationId xmlns:a16="http://schemas.microsoft.com/office/drawing/2014/main" id="{C0B1D380-F805-401C-9276-40ECB9951292}"/>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138721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stretch>
            <a:fillRect/>
          </a:stretch>
        </p:blipFill>
        <p:spPr>
          <a:xfrm>
            <a:off x="1876993" y="323284"/>
            <a:ext cx="3300250" cy="4669776"/>
          </a:xfrm>
          <a:prstGeom prst="rect">
            <a:avLst/>
          </a:prstGeom>
        </p:spPr>
      </p:pic>
      <p:pic>
        <p:nvPicPr>
          <p:cNvPr id="2" name="Picture 1"/>
          <p:cNvPicPr>
            <a:picLocks noChangeAspect="1"/>
          </p:cNvPicPr>
          <p:nvPr/>
        </p:nvPicPr>
        <p:blipFill>
          <a:blip r:embed="rId4"/>
          <a:stretch>
            <a:fillRect/>
          </a:stretch>
        </p:blipFill>
        <p:spPr>
          <a:xfrm>
            <a:off x="5490385" y="323284"/>
            <a:ext cx="2081919" cy="2817602"/>
          </a:xfrm>
          <a:prstGeom prst="rect">
            <a:avLst/>
          </a:prstGeom>
        </p:spPr>
      </p:pic>
      <p:pic>
        <p:nvPicPr>
          <p:cNvPr id="14" name="Picture 13"/>
          <p:cNvPicPr>
            <a:picLocks noChangeAspect="1"/>
          </p:cNvPicPr>
          <p:nvPr/>
        </p:nvPicPr>
        <p:blipFill>
          <a:blip r:embed="rId5"/>
          <a:stretch>
            <a:fillRect/>
          </a:stretch>
        </p:blipFill>
        <p:spPr>
          <a:xfrm>
            <a:off x="5490386" y="3341489"/>
            <a:ext cx="2081919" cy="1591194"/>
          </a:xfrm>
          <a:prstGeom prst="rect">
            <a:avLst/>
          </a:prstGeom>
        </p:spPr>
      </p:pic>
      <p:pic>
        <p:nvPicPr>
          <p:cNvPr id="15" name="Picture 14"/>
          <p:cNvPicPr>
            <a:picLocks noChangeAspect="1"/>
          </p:cNvPicPr>
          <p:nvPr/>
        </p:nvPicPr>
        <p:blipFill>
          <a:blip r:embed="rId6"/>
          <a:stretch>
            <a:fillRect/>
          </a:stretch>
        </p:blipFill>
        <p:spPr>
          <a:xfrm>
            <a:off x="1884568" y="5239075"/>
            <a:ext cx="5687737" cy="1749704"/>
          </a:xfrm>
          <a:prstGeom prst="rect">
            <a:avLst/>
          </a:prstGeom>
        </p:spPr>
      </p:pic>
      <p:sp>
        <p:nvSpPr>
          <p:cNvPr id="16" name="TextBox 15"/>
          <p:cNvSpPr txBox="1"/>
          <p:nvPr/>
        </p:nvSpPr>
        <p:spPr>
          <a:xfrm>
            <a:off x="7179804" y="598304"/>
            <a:ext cx="3084275" cy="369332"/>
          </a:xfrm>
          <a:prstGeom prst="rect">
            <a:avLst/>
          </a:prstGeom>
          <a:solidFill>
            <a:srgbClr val="FFC000"/>
          </a:solidFill>
        </p:spPr>
        <p:txBody>
          <a:bodyPr wrap="square" rtlCol="0">
            <a:spAutoFit/>
          </a:bodyPr>
          <a:lstStyle/>
          <a:p>
            <a:pPr fontAlgn="base">
              <a:spcBef>
                <a:spcPct val="0"/>
              </a:spcBef>
              <a:spcAft>
                <a:spcPct val="0"/>
              </a:spcAft>
              <a:defRPr/>
            </a:pPr>
            <a:r>
              <a:rPr lang="en-GB" dirty="0">
                <a:solidFill>
                  <a:prstClr val="black"/>
                </a:solidFill>
                <a:latin typeface="Arial" charset="0"/>
              </a:rPr>
              <a:t>Persuasive messaging</a:t>
            </a:r>
          </a:p>
        </p:txBody>
      </p:sp>
      <p:sp>
        <p:nvSpPr>
          <p:cNvPr id="17" name="TextBox 16"/>
          <p:cNvSpPr txBox="1"/>
          <p:nvPr/>
        </p:nvSpPr>
        <p:spPr>
          <a:xfrm>
            <a:off x="7172050" y="1615877"/>
            <a:ext cx="3084275" cy="369332"/>
          </a:xfrm>
          <a:prstGeom prst="rect">
            <a:avLst/>
          </a:prstGeom>
          <a:solidFill>
            <a:srgbClr val="FFC000"/>
          </a:solidFill>
        </p:spPr>
        <p:txBody>
          <a:bodyPr wrap="square" rtlCol="0">
            <a:spAutoFit/>
          </a:bodyPr>
          <a:lstStyle/>
          <a:p>
            <a:pPr fontAlgn="base">
              <a:spcBef>
                <a:spcPct val="0"/>
              </a:spcBef>
              <a:spcAft>
                <a:spcPct val="0"/>
              </a:spcAft>
              <a:defRPr/>
            </a:pPr>
            <a:r>
              <a:rPr lang="en-GB" dirty="0">
                <a:solidFill>
                  <a:prstClr val="black"/>
                </a:solidFill>
                <a:latin typeface="Arial" charset="0"/>
              </a:rPr>
              <a:t>Peer comparison</a:t>
            </a:r>
          </a:p>
        </p:txBody>
      </p:sp>
      <p:sp>
        <p:nvSpPr>
          <p:cNvPr id="18" name="TextBox 17"/>
          <p:cNvSpPr txBox="1"/>
          <p:nvPr/>
        </p:nvSpPr>
        <p:spPr>
          <a:xfrm>
            <a:off x="7172049" y="2576464"/>
            <a:ext cx="3084275" cy="369332"/>
          </a:xfrm>
          <a:prstGeom prst="rect">
            <a:avLst/>
          </a:prstGeom>
          <a:solidFill>
            <a:srgbClr val="FFC000"/>
          </a:solidFill>
        </p:spPr>
        <p:txBody>
          <a:bodyPr wrap="square" rtlCol="0">
            <a:spAutoFit/>
          </a:bodyPr>
          <a:lstStyle/>
          <a:p>
            <a:pPr fontAlgn="base">
              <a:spcBef>
                <a:spcPct val="0"/>
              </a:spcBef>
              <a:spcAft>
                <a:spcPct val="0"/>
              </a:spcAft>
              <a:defRPr/>
            </a:pPr>
            <a:r>
              <a:rPr lang="en-GB" dirty="0">
                <a:solidFill>
                  <a:prstClr val="black"/>
                </a:solidFill>
                <a:latin typeface="Arial" charset="0"/>
              </a:rPr>
              <a:t>Problem solving</a:t>
            </a:r>
          </a:p>
        </p:txBody>
      </p:sp>
      <p:sp>
        <p:nvSpPr>
          <p:cNvPr id="19" name="TextBox 18"/>
          <p:cNvSpPr txBox="1"/>
          <p:nvPr/>
        </p:nvSpPr>
        <p:spPr>
          <a:xfrm>
            <a:off x="7196968" y="3635982"/>
            <a:ext cx="3067111" cy="369332"/>
          </a:xfrm>
          <a:prstGeom prst="rect">
            <a:avLst/>
          </a:prstGeom>
          <a:solidFill>
            <a:srgbClr val="FFC000"/>
          </a:solidFill>
        </p:spPr>
        <p:txBody>
          <a:bodyPr wrap="square" rtlCol="0">
            <a:spAutoFit/>
          </a:bodyPr>
          <a:lstStyle/>
          <a:p>
            <a:pPr fontAlgn="base">
              <a:spcBef>
                <a:spcPct val="0"/>
              </a:spcBef>
              <a:spcAft>
                <a:spcPct val="0"/>
              </a:spcAft>
              <a:defRPr/>
            </a:pPr>
            <a:r>
              <a:rPr lang="en-GB" dirty="0">
                <a:solidFill>
                  <a:prstClr val="black"/>
                </a:solidFill>
                <a:latin typeface="Arial" charset="0"/>
              </a:rPr>
              <a:t>Goal setting</a:t>
            </a:r>
          </a:p>
        </p:txBody>
      </p:sp>
      <p:sp>
        <p:nvSpPr>
          <p:cNvPr id="20" name="TextBox 19"/>
          <p:cNvSpPr txBox="1"/>
          <p:nvPr/>
        </p:nvSpPr>
        <p:spPr>
          <a:xfrm>
            <a:off x="7196969" y="4714139"/>
            <a:ext cx="3067111" cy="369332"/>
          </a:xfrm>
          <a:prstGeom prst="rect">
            <a:avLst/>
          </a:prstGeom>
          <a:solidFill>
            <a:srgbClr val="FFC000"/>
          </a:solidFill>
        </p:spPr>
        <p:txBody>
          <a:bodyPr wrap="square" rtlCol="0">
            <a:spAutoFit/>
          </a:bodyPr>
          <a:lstStyle/>
          <a:p>
            <a:pPr fontAlgn="base">
              <a:spcBef>
                <a:spcPct val="0"/>
              </a:spcBef>
              <a:spcAft>
                <a:spcPct val="0"/>
              </a:spcAft>
              <a:defRPr/>
            </a:pPr>
            <a:r>
              <a:rPr lang="en-GB" dirty="0">
                <a:solidFill>
                  <a:prstClr val="black"/>
                </a:solidFill>
                <a:latin typeface="Arial" charset="0"/>
              </a:rPr>
              <a:t>Action planning</a:t>
            </a:r>
          </a:p>
        </p:txBody>
      </p:sp>
      <p:sp>
        <p:nvSpPr>
          <p:cNvPr id="21" name="TextBox 20"/>
          <p:cNvSpPr txBox="1"/>
          <p:nvPr/>
        </p:nvSpPr>
        <p:spPr>
          <a:xfrm>
            <a:off x="7187557" y="5809232"/>
            <a:ext cx="3068766" cy="369332"/>
          </a:xfrm>
          <a:prstGeom prst="rect">
            <a:avLst/>
          </a:prstGeom>
          <a:solidFill>
            <a:srgbClr val="FFC000"/>
          </a:solidFill>
        </p:spPr>
        <p:txBody>
          <a:bodyPr wrap="square" rtlCol="0">
            <a:spAutoFit/>
          </a:bodyPr>
          <a:lstStyle/>
          <a:p>
            <a:pPr fontAlgn="base">
              <a:spcBef>
                <a:spcPct val="0"/>
              </a:spcBef>
              <a:spcAft>
                <a:spcPct val="0"/>
              </a:spcAft>
              <a:defRPr/>
            </a:pPr>
            <a:r>
              <a:rPr lang="en-GB" dirty="0">
                <a:solidFill>
                  <a:prstClr val="black"/>
                </a:solidFill>
                <a:latin typeface="Arial" charset="0"/>
              </a:rPr>
              <a:t>Reinforcement</a:t>
            </a:r>
          </a:p>
        </p:txBody>
      </p:sp>
      <p:sp>
        <p:nvSpPr>
          <p:cNvPr id="3" name="Rectangle 2"/>
          <p:cNvSpPr/>
          <p:nvPr/>
        </p:nvSpPr>
        <p:spPr>
          <a:xfrm>
            <a:off x="6096000" y="6484957"/>
            <a:ext cx="4572000" cy="307777"/>
          </a:xfrm>
          <a:prstGeom prst="rect">
            <a:avLst/>
          </a:prstGeom>
        </p:spPr>
        <p:txBody>
          <a:bodyPr>
            <a:spAutoFit/>
          </a:bodyPr>
          <a:lstStyle/>
          <a:p>
            <a:pPr algn="r" fontAlgn="base">
              <a:spcBef>
                <a:spcPct val="0"/>
              </a:spcBef>
              <a:spcAft>
                <a:spcPct val="0"/>
              </a:spcAft>
              <a:defRPr/>
            </a:pPr>
            <a:r>
              <a:rPr lang="en-GB" sz="1400" dirty="0" err="1">
                <a:solidFill>
                  <a:prstClr val="black"/>
                </a:solidFill>
                <a:latin typeface="Arial" charset="0"/>
              </a:rPr>
              <a:t>Glidewell</a:t>
            </a:r>
            <a:r>
              <a:rPr lang="en-GB" sz="1400" dirty="0">
                <a:solidFill>
                  <a:prstClr val="black"/>
                </a:solidFill>
                <a:latin typeface="Arial" charset="0"/>
              </a:rPr>
              <a:t> et al. Implementation Science 2018;13:32</a:t>
            </a:r>
          </a:p>
        </p:txBody>
      </p:sp>
      <p:sp>
        <p:nvSpPr>
          <p:cNvPr id="13" name="TextBox 12">
            <a:extLst>
              <a:ext uri="{FF2B5EF4-FFF2-40B4-BE49-F238E27FC236}">
                <a16:creationId xmlns:a16="http://schemas.microsoft.com/office/drawing/2014/main" id="{32D56DF2-D5A3-4A2D-BC78-7F8CEBC3CED7}"/>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73755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They did a rigorous ‘real world’ trial</a:t>
            </a:r>
          </a:p>
        </p:txBody>
      </p:sp>
      <p:sp>
        <p:nvSpPr>
          <p:cNvPr id="3" name="Content Placeholder 2"/>
          <p:cNvSpPr>
            <a:spLocks noGrp="1"/>
          </p:cNvSpPr>
          <p:nvPr>
            <p:ph idx="1"/>
          </p:nvPr>
        </p:nvSpPr>
        <p:spPr>
          <a:xfrm>
            <a:off x="3505200" y="6492873"/>
            <a:ext cx="3944938" cy="300750"/>
          </a:xfrm>
        </p:spPr>
        <p:txBody>
          <a:bodyPr>
            <a:normAutofit/>
          </a:bodyPr>
          <a:lstStyle/>
          <a:p>
            <a:pPr marL="0" indent="0" algn="r">
              <a:buNone/>
            </a:pPr>
            <a:r>
              <a:rPr lang="en-GB" sz="1400" dirty="0"/>
              <a:t>Willis et al. Implementation Science 2016;11:25</a:t>
            </a:r>
          </a:p>
        </p:txBody>
      </p:sp>
      <p:pic>
        <p:nvPicPr>
          <p:cNvPr id="4" name="Picture 3"/>
          <p:cNvPicPr>
            <a:picLocks noChangeAspect="1"/>
          </p:cNvPicPr>
          <p:nvPr/>
        </p:nvPicPr>
        <p:blipFill>
          <a:blip r:embed="rId3"/>
          <a:stretch>
            <a:fillRect/>
          </a:stretch>
        </p:blipFill>
        <p:spPr>
          <a:xfrm>
            <a:off x="2920296" y="1510494"/>
            <a:ext cx="6341073" cy="4438751"/>
          </a:xfrm>
          <a:prstGeom prst="rect">
            <a:avLst/>
          </a:prstGeom>
        </p:spPr>
      </p:pic>
      <p:sp>
        <p:nvSpPr>
          <p:cNvPr id="5" name="TextBox 4">
            <a:extLst>
              <a:ext uri="{FF2B5EF4-FFF2-40B4-BE49-F238E27FC236}">
                <a16:creationId xmlns:a16="http://schemas.microsoft.com/office/drawing/2014/main" id="{7CED4D6E-2419-4D3D-ACEB-E5D9EB9B0F8C}"/>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11347174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7"/>
          <p:cNvGraphicFramePr>
            <a:graphicFrameLocks/>
          </p:cNvGraphicFramePr>
          <p:nvPr/>
        </p:nvGraphicFramePr>
        <p:xfrm>
          <a:off x="1823548" y="3003103"/>
          <a:ext cx="8387253" cy="2521707"/>
        </p:xfrm>
        <a:graphic>
          <a:graphicData uri="http://schemas.openxmlformats.org/drawingml/2006/table">
            <a:tbl>
              <a:tblPr firstRow="1" bandRow="1">
                <a:tableStyleId>{5940675A-B579-460E-94D1-54222C63F5DA}</a:tableStyleId>
              </a:tblPr>
              <a:tblGrid>
                <a:gridCol w="4098979">
                  <a:extLst>
                    <a:ext uri="{9D8B030D-6E8A-4147-A177-3AD203B41FA5}">
                      <a16:colId xmlns:a16="http://schemas.microsoft.com/office/drawing/2014/main" val="20000"/>
                    </a:ext>
                  </a:extLst>
                </a:gridCol>
                <a:gridCol w="2231522">
                  <a:extLst>
                    <a:ext uri="{9D8B030D-6E8A-4147-A177-3AD203B41FA5}">
                      <a16:colId xmlns:a16="http://schemas.microsoft.com/office/drawing/2014/main" val="20001"/>
                    </a:ext>
                  </a:extLst>
                </a:gridCol>
                <a:gridCol w="2056752">
                  <a:extLst>
                    <a:ext uri="{9D8B030D-6E8A-4147-A177-3AD203B41FA5}">
                      <a16:colId xmlns:a16="http://schemas.microsoft.com/office/drawing/2014/main" val="20002"/>
                    </a:ext>
                  </a:extLst>
                </a:gridCol>
              </a:tblGrid>
              <a:tr h="538859">
                <a:tc>
                  <a:txBody>
                    <a:bodyPr/>
                    <a:lstStyle/>
                    <a:p>
                      <a:pPr algn="l"/>
                      <a:r>
                        <a:rPr lang="en-US" sz="2000" b="0" dirty="0">
                          <a:latin typeface="Arial" panose="020B0604020202020204" pitchFamily="34" charset="0"/>
                          <a:cs typeface="Arial" panose="020B0604020202020204" pitchFamily="34" charset="0"/>
                        </a:rPr>
                        <a:t>Adapted implementation package</a:t>
                      </a:r>
                    </a:p>
                  </a:txBody>
                  <a:tcPr anchor="ctr"/>
                </a:tc>
                <a:tc>
                  <a:txBody>
                    <a:bodyPr/>
                    <a:lstStyle/>
                    <a:p>
                      <a:pPr algn="ctr"/>
                      <a:r>
                        <a:rPr lang="en-GB" sz="2000" b="0" dirty="0">
                          <a:latin typeface="Arial" panose="020B0604020202020204" pitchFamily="34" charset="0"/>
                          <a:cs typeface="Arial" panose="020B0604020202020204" pitchFamily="34" charset="0"/>
                        </a:rPr>
                        <a:t>32 practices</a:t>
                      </a:r>
                      <a:endParaRPr lang="en-GB" sz="2000" b="0" baseline="0" dirty="0">
                        <a:latin typeface="Arial" panose="020B0604020202020204" pitchFamily="34" charset="0"/>
                        <a:cs typeface="Arial" panose="020B0604020202020204" pitchFamily="34" charset="0"/>
                      </a:endParaRPr>
                    </a:p>
                  </a:txBody>
                  <a:tcPr anchor="ctr"/>
                </a:tc>
                <a:tc>
                  <a:txBody>
                    <a:bodyPr/>
                    <a:lstStyle/>
                    <a:p>
                      <a:pPr algn="ctr"/>
                      <a:r>
                        <a:rPr lang="en-GB" sz="2000" b="0" dirty="0">
                          <a:latin typeface="Arial" panose="020B0604020202020204" pitchFamily="34" charset="0"/>
                          <a:cs typeface="Arial" panose="020B0604020202020204" pitchFamily="34" charset="0"/>
                        </a:rPr>
                        <a:t>32 practices</a:t>
                      </a:r>
                      <a:endParaRPr lang="en-US" sz="2000" b="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0"/>
                  </a:ext>
                </a:extLst>
              </a:tr>
              <a:tr h="975449">
                <a:tc>
                  <a:txBody>
                    <a:bodyPr/>
                    <a:lstStyle/>
                    <a:p>
                      <a:pPr algn="l"/>
                      <a:r>
                        <a:rPr lang="en-GB" sz="2000" b="0" dirty="0">
                          <a:solidFill>
                            <a:srgbClr val="0070C0"/>
                          </a:solidFill>
                          <a:latin typeface="Arial" panose="020B0604020202020204" pitchFamily="34" charset="0"/>
                          <a:cs typeface="Arial" panose="020B0604020202020204" pitchFamily="34" charset="0"/>
                        </a:rPr>
                        <a:t>Blood</a:t>
                      </a:r>
                      <a:r>
                        <a:rPr lang="en-GB" sz="2000" b="0" baseline="0" dirty="0">
                          <a:solidFill>
                            <a:srgbClr val="0070C0"/>
                          </a:solidFill>
                          <a:latin typeface="Arial" panose="020B0604020202020204" pitchFamily="34" charset="0"/>
                          <a:cs typeface="Arial" panose="020B0604020202020204" pitchFamily="34" charset="0"/>
                        </a:rPr>
                        <a:t> pressure control</a:t>
                      </a:r>
                      <a:endParaRPr lang="en-GB" sz="2000" b="0" dirty="0">
                        <a:solidFill>
                          <a:srgbClr val="0070C0"/>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rgbClr val="0070C0"/>
                          </a:solidFill>
                          <a:latin typeface="Arial" panose="020B0604020202020204" pitchFamily="34" charset="0"/>
                          <a:cs typeface="Arial" panose="020B0604020202020204" pitchFamily="34" charset="0"/>
                        </a:rPr>
                        <a:t>Intervention</a:t>
                      </a:r>
                      <a:endParaRPr lang="en-US" sz="2000" b="0" dirty="0">
                        <a:solidFill>
                          <a:srgbClr val="0070C0"/>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rgbClr val="0070C0"/>
                          </a:solidFill>
                          <a:latin typeface="Arial" panose="020B0604020202020204" pitchFamily="34" charset="0"/>
                          <a:cs typeface="Arial" panose="020B0604020202020204" pitchFamily="34" charset="0"/>
                        </a:rPr>
                        <a:t>Control</a:t>
                      </a:r>
                      <a:endParaRPr lang="en-US" sz="2000" b="0" dirty="0">
                        <a:solidFill>
                          <a:srgbClr val="0070C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1"/>
                  </a:ext>
                </a:extLst>
              </a:tr>
              <a:tr h="10073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Arial" panose="020B0604020202020204" pitchFamily="34" charset="0"/>
                          <a:cs typeface="Arial" panose="020B0604020202020204" pitchFamily="34" charset="0"/>
                        </a:rPr>
                        <a:t>Anticoagulation</a:t>
                      </a:r>
                      <a:r>
                        <a:rPr lang="en-GB" sz="2000" b="0" baseline="0" dirty="0">
                          <a:solidFill>
                            <a:schemeClr val="tx1"/>
                          </a:solidFill>
                          <a:latin typeface="Arial" panose="020B0604020202020204" pitchFamily="34" charset="0"/>
                          <a:cs typeface="Arial" panose="020B0604020202020204" pitchFamily="34" charset="0"/>
                        </a:rPr>
                        <a:t> in </a:t>
                      </a:r>
                    </a:p>
                    <a:p>
                      <a:pPr marL="0" marR="0" indent="0" algn="l" defTabSz="914400" rtl="0" eaLnBrk="1" fontAlgn="auto" latinLnBrk="0" hangingPunct="1">
                        <a:lnSpc>
                          <a:spcPct val="100000"/>
                        </a:lnSpc>
                        <a:spcBef>
                          <a:spcPts val="0"/>
                        </a:spcBef>
                        <a:spcAft>
                          <a:spcPts val="0"/>
                        </a:spcAft>
                        <a:buClrTx/>
                        <a:buSzTx/>
                        <a:buFontTx/>
                        <a:buNone/>
                        <a:tabLst/>
                        <a:defRPr/>
                      </a:pPr>
                      <a:r>
                        <a:rPr lang="en-GB" sz="2000" b="0" baseline="0" dirty="0">
                          <a:solidFill>
                            <a:schemeClr val="tx1"/>
                          </a:solidFill>
                          <a:latin typeface="Arial" panose="020B0604020202020204" pitchFamily="34" charset="0"/>
                          <a:cs typeface="Arial" panose="020B0604020202020204" pitchFamily="34" charset="0"/>
                        </a:rPr>
                        <a:t>atrial fibrillation</a:t>
                      </a:r>
                      <a:endParaRPr lang="en-US" sz="2000" b="0" dirty="0">
                        <a:solidFill>
                          <a:schemeClr val="tx1"/>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chemeClr val="tx1"/>
                          </a:solidFill>
                          <a:latin typeface="Arial" panose="020B0604020202020204" pitchFamily="34" charset="0"/>
                          <a:cs typeface="Arial" panose="020B0604020202020204" pitchFamily="34" charset="0"/>
                        </a:rPr>
                        <a:t>Control</a:t>
                      </a:r>
                      <a:endParaRPr lang="en-US" sz="2000" b="0" dirty="0">
                        <a:solidFill>
                          <a:schemeClr val="tx1"/>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chemeClr val="tx1"/>
                          </a:solidFill>
                          <a:latin typeface="Arial" panose="020B0604020202020204" pitchFamily="34" charset="0"/>
                          <a:cs typeface="Arial" panose="020B0604020202020204" pitchFamily="34" charset="0"/>
                        </a:rPr>
                        <a:t>Intervention</a:t>
                      </a:r>
                      <a:endParaRPr lang="en-US" sz="2000" b="0" dirty="0">
                        <a:solidFill>
                          <a:schemeClr val="tx1"/>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2"/>
                  </a:ext>
                </a:extLst>
              </a:tr>
            </a:tbl>
          </a:graphicData>
        </a:graphic>
      </p:graphicFrame>
      <p:graphicFrame>
        <p:nvGraphicFramePr>
          <p:cNvPr id="8" name="Content Placeholder 7"/>
          <p:cNvGraphicFramePr>
            <a:graphicFrameLocks/>
          </p:cNvGraphicFramePr>
          <p:nvPr/>
        </p:nvGraphicFramePr>
        <p:xfrm>
          <a:off x="1760484" y="214502"/>
          <a:ext cx="8434550" cy="2471313"/>
        </p:xfrm>
        <a:graphic>
          <a:graphicData uri="http://schemas.openxmlformats.org/drawingml/2006/table">
            <a:tbl>
              <a:tblPr firstRow="1" bandRow="1">
                <a:tableStyleId>{5940675A-B579-460E-94D1-54222C63F5DA}</a:tableStyleId>
              </a:tblPr>
              <a:tblGrid>
                <a:gridCol w="4170731">
                  <a:extLst>
                    <a:ext uri="{9D8B030D-6E8A-4147-A177-3AD203B41FA5}">
                      <a16:colId xmlns:a16="http://schemas.microsoft.com/office/drawing/2014/main" val="20000"/>
                    </a:ext>
                  </a:extLst>
                </a:gridCol>
                <a:gridCol w="2157548">
                  <a:extLst>
                    <a:ext uri="{9D8B030D-6E8A-4147-A177-3AD203B41FA5}">
                      <a16:colId xmlns:a16="http://schemas.microsoft.com/office/drawing/2014/main" val="20001"/>
                    </a:ext>
                  </a:extLst>
                </a:gridCol>
                <a:gridCol w="2106271">
                  <a:extLst>
                    <a:ext uri="{9D8B030D-6E8A-4147-A177-3AD203B41FA5}">
                      <a16:colId xmlns:a16="http://schemas.microsoft.com/office/drawing/2014/main" val="20002"/>
                    </a:ext>
                  </a:extLst>
                </a:gridCol>
              </a:tblGrid>
              <a:tr h="557157">
                <a:tc>
                  <a:txBody>
                    <a:bodyPr/>
                    <a:lstStyle/>
                    <a:p>
                      <a:pPr algn="l"/>
                      <a:r>
                        <a:rPr lang="en-US" sz="2000" b="0" dirty="0">
                          <a:latin typeface="Arial" panose="020B0604020202020204" pitchFamily="34" charset="0"/>
                          <a:cs typeface="Arial" panose="020B0604020202020204" pitchFamily="34" charset="0"/>
                        </a:rPr>
                        <a:t>Adapted</a:t>
                      </a:r>
                      <a:r>
                        <a:rPr lang="en-US" sz="2000" b="0" baseline="0" dirty="0">
                          <a:latin typeface="Arial" panose="020B0604020202020204" pitchFamily="34" charset="0"/>
                          <a:cs typeface="Arial" panose="020B0604020202020204" pitchFamily="34" charset="0"/>
                        </a:rPr>
                        <a:t> implementation package</a:t>
                      </a:r>
                      <a:endParaRPr lang="en-US" sz="2000" b="0" dirty="0">
                        <a:latin typeface="Arial" panose="020B0604020202020204" pitchFamily="34" charset="0"/>
                        <a:cs typeface="Arial" panose="020B0604020202020204" pitchFamily="34" charset="0"/>
                      </a:endParaRPr>
                    </a:p>
                  </a:txBody>
                  <a:tcPr anchor="ctr"/>
                </a:tc>
                <a:tc>
                  <a:txBody>
                    <a:bodyPr/>
                    <a:lstStyle/>
                    <a:p>
                      <a:pPr algn="ctr"/>
                      <a:r>
                        <a:rPr lang="en-GB" sz="2000" b="0" dirty="0">
                          <a:latin typeface="Arial" panose="020B0604020202020204" pitchFamily="34" charset="0"/>
                          <a:cs typeface="Arial" panose="020B0604020202020204" pitchFamily="34" charset="0"/>
                        </a:rPr>
                        <a:t>40 practices</a:t>
                      </a:r>
                      <a:endParaRPr lang="en-GB" sz="2000" b="0" baseline="0" dirty="0">
                        <a:latin typeface="Arial" panose="020B0604020202020204" pitchFamily="34" charset="0"/>
                        <a:cs typeface="Arial" panose="020B0604020202020204" pitchFamily="34" charset="0"/>
                      </a:endParaRPr>
                    </a:p>
                  </a:txBody>
                  <a:tcPr anchor="ctr"/>
                </a:tc>
                <a:tc>
                  <a:txBody>
                    <a:bodyPr/>
                    <a:lstStyle/>
                    <a:p>
                      <a:pPr algn="ctr"/>
                      <a:r>
                        <a:rPr lang="en-GB" sz="2000" b="0" dirty="0">
                          <a:latin typeface="Arial" panose="020B0604020202020204" pitchFamily="34" charset="0"/>
                          <a:cs typeface="Arial" panose="020B0604020202020204" pitchFamily="34" charset="0"/>
                        </a:rPr>
                        <a:t>40 practices</a:t>
                      </a:r>
                      <a:endParaRPr lang="en-US" sz="2000" b="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0"/>
                  </a:ext>
                </a:extLst>
              </a:tr>
              <a:tr h="979391">
                <a:tc>
                  <a:txBody>
                    <a:bodyPr/>
                    <a:lstStyle/>
                    <a:p>
                      <a:pPr algn="l"/>
                      <a:r>
                        <a:rPr lang="en-GB" sz="2000" b="0" dirty="0">
                          <a:solidFill>
                            <a:srgbClr val="FF0000"/>
                          </a:solidFill>
                          <a:latin typeface="Arial" panose="020B0604020202020204" pitchFamily="34" charset="0"/>
                          <a:cs typeface="Arial" panose="020B0604020202020204" pitchFamily="34" charset="0"/>
                        </a:rPr>
                        <a:t>Diabetes control</a:t>
                      </a:r>
                    </a:p>
                  </a:txBody>
                  <a:tcPr anchor="ctr"/>
                </a:tc>
                <a:tc>
                  <a:txBody>
                    <a:bodyPr/>
                    <a:lstStyle/>
                    <a:p>
                      <a:pPr algn="ctr"/>
                      <a:r>
                        <a:rPr lang="en-GB" sz="2000" b="0" dirty="0">
                          <a:solidFill>
                            <a:srgbClr val="FF0000"/>
                          </a:solidFill>
                          <a:latin typeface="Arial" panose="020B0604020202020204" pitchFamily="34" charset="0"/>
                          <a:cs typeface="Arial" panose="020B0604020202020204" pitchFamily="34" charset="0"/>
                        </a:rPr>
                        <a:t>Intervention</a:t>
                      </a:r>
                      <a:endParaRPr lang="en-US" sz="2000" b="0" dirty="0">
                        <a:solidFill>
                          <a:srgbClr val="FF0000"/>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rgbClr val="FF0000"/>
                          </a:solidFill>
                          <a:latin typeface="Arial" panose="020B0604020202020204" pitchFamily="34" charset="0"/>
                          <a:cs typeface="Arial" panose="020B0604020202020204" pitchFamily="34" charset="0"/>
                        </a:rPr>
                        <a:t>Control</a:t>
                      </a:r>
                      <a:endParaRPr lang="en-US" sz="2000" b="0" dirty="0">
                        <a:solidFill>
                          <a:srgbClr val="FF000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1"/>
                  </a:ext>
                </a:extLst>
              </a:tr>
              <a:tr h="9347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dirty="0">
                          <a:solidFill>
                            <a:srgbClr val="00B050"/>
                          </a:solidFill>
                          <a:latin typeface="Arial" panose="020B0604020202020204" pitchFamily="34" charset="0"/>
                          <a:cs typeface="Arial" panose="020B0604020202020204" pitchFamily="34" charset="0"/>
                        </a:rPr>
                        <a:t>Risky prescribing</a:t>
                      </a:r>
                      <a:endParaRPr lang="en-US" sz="2000" b="0" dirty="0">
                        <a:solidFill>
                          <a:srgbClr val="00B050"/>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rgbClr val="00B050"/>
                          </a:solidFill>
                          <a:latin typeface="Arial" panose="020B0604020202020204" pitchFamily="34" charset="0"/>
                          <a:cs typeface="Arial" panose="020B0604020202020204" pitchFamily="34" charset="0"/>
                        </a:rPr>
                        <a:t>Control</a:t>
                      </a:r>
                      <a:endParaRPr lang="en-US" sz="2000" b="0" dirty="0">
                        <a:solidFill>
                          <a:srgbClr val="00B050"/>
                        </a:solidFill>
                        <a:latin typeface="Arial" panose="020B0604020202020204" pitchFamily="34" charset="0"/>
                        <a:cs typeface="Arial" panose="020B0604020202020204" pitchFamily="34" charset="0"/>
                      </a:endParaRPr>
                    </a:p>
                  </a:txBody>
                  <a:tcPr anchor="ctr"/>
                </a:tc>
                <a:tc>
                  <a:txBody>
                    <a:bodyPr/>
                    <a:lstStyle/>
                    <a:p>
                      <a:pPr algn="ctr"/>
                      <a:r>
                        <a:rPr lang="en-GB" sz="2000" b="0" dirty="0">
                          <a:solidFill>
                            <a:srgbClr val="00B050"/>
                          </a:solidFill>
                          <a:latin typeface="Arial" panose="020B0604020202020204" pitchFamily="34" charset="0"/>
                          <a:cs typeface="Arial" panose="020B0604020202020204" pitchFamily="34" charset="0"/>
                        </a:rPr>
                        <a:t>Intervention</a:t>
                      </a:r>
                      <a:endParaRPr lang="en-US" sz="2000" b="0" dirty="0">
                        <a:solidFill>
                          <a:srgbClr val="00B05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2"/>
                  </a:ext>
                </a:extLst>
              </a:tr>
            </a:tbl>
          </a:graphicData>
        </a:graphic>
      </p:graphicFrame>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16702" y="5640200"/>
            <a:ext cx="2578332" cy="951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37651" y="873458"/>
            <a:ext cx="1202498" cy="771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2207" y="3821375"/>
            <a:ext cx="1085237" cy="579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72169" y="4565651"/>
            <a:ext cx="910123" cy="859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62207" y="1856095"/>
            <a:ext cx="1031993" cy="787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a:extLst>
              <a:ext uri="{FF2B5EF4-FFF2-40B4-BE49-F238E27FC236}">
                <a16:creationId xmlns:a16="http://schemas.microsoft.com/office/drawing/2014/main" id="{FA98C552-5225-4106-BE92-112CF4F87022}"/>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03317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They did an economic evaluation</a:t>
            </a:r>
          </a:p>
        </p:txBody>
      </p:sp>
      <p:pic>
        <p:nvPicPr>
          <p:cNvPr id="4" name="Content Placeholder 3"/>
          <p:cNvPicPr>
            <a:picLocks noGrp="1" noChangeAspect="1"/>
          </p:cNvPicPr>
          <p:nvPr>
            <p:ph idx="1"/>
          </p:nvPr>
        </p:nvPicPr>
        <p:blipFill>
          <a:blip r:embed="rId3"/>
          <a:stretch>
            <a:fillRect/>
          </a:stretch>
        </p:blipFill>
        <p:spPr>
          <a:xfrm>
            <a:off x="2259012" y="1371600"/>
            <a:ext cx="7673975" cy="4346587"/>
          </a:xfrm>
          <a:prstGeom prst="rect">
            <a:avLst/>
          </a:prstGeom>
        </p:spPr>
      </p:pic>
      <p:sp>
        <p:nvSpPr>
          <p:cNvPr id="5" name="TextBox 4">
            <a:extLst>
              <a:ext uri="{FF2B5EF4-FFF2-40B4-BE49-F238E27FC236}">
                <a16:creationId xmlns:a16="http://schemas.microsoft.com/office/drawing/2014/main" id="{60921A5F-C057-4507-BD79-52E71F7B0A6E}"/>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0219965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They did a process evaluation</a:t>
            </a:r>
          </a:p>
        </p:txBody>
      </p:sp>
      <p:pic>
        <p:nvPicPr>
          <p:cNvPr id="4" name="Picture 3"/>
          <p:cNvPicPr>
            <a:picLocks noChangeAspect="1"/>
          </p:cNvPicPr>
          <p:nvPr/>
        </p:nvPicPr>
        <p:blipFill>
          <a:blip r:embed="rId3"/>
          <a:stretch>
            <a:fillRect/>
          </a:stretch>
        </p:blipFill>
        <p:spPr>
          <a:xfrm>
            <a:off x="2556638" y="1447800"/>
            <a:ext cx="7078724" cy="4356648"/>
          </a:xfrm>
          <a:prstGeom prst="rect">
            <a:avLst/>
          </a:prstGeom>
        </p:spPr>
      </p:pic>
      <p:sp>
        <p:nvSpPr>
          <p:cNvPr id="5" name="TextBox 4">
            <a:extLst>
              <a:ext uri="{FF2B5EF4-FFF2-40B4-BE49-F238E27FC236}">
                <a16:creationId xmlns:a16="http://schemas.microsoft.com/office/drawing/2014/main" id="{59EBB2D2-786F-4C88-B078-4C7984F9585E}"/>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651462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worked?</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6038" y="1351021"/>
            <a:ext cx="2812732" cy="1806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4973" y="1300048"/>
            <a:ext cx="2426814" cy="16687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7959" y="3740481"/>
            <a:ext cx="2142699" cy="2028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0279" y="3775081"/>
            <a:ext cx="2579304" cy="1970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1"/>
          <p:cNvSpPr>
            <a:spLocks noChangeArrowheads="1"/>
          </p:cNvSpPr>
          <p:nvPr/>
        </p:nvSpPr>
        <p:spPr bwMode="auto">
          <a:xfrm>
            <a:off x="2246039" y="3114671"/>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defRPr/>
            </a:pPr>
            <a:r>
              <a:rPr lang="en-GB" altLang="en-US" sz="1600" dirty="0">
                <a:solidFill>
                  <a:srgbClr val="000000"/>
                </a:solidFill>
                <a:latin typeface="Calibri" panose="020F0502020204030204" pitchFamily="34" charset="0"/>
              </a:rPr>
              <a:t>Diabetes control</a:t>
            </a:r>
            <a:endParaRPr lang="en-GB" altLang="en-US" sz="1600" dirty="0">
              <a:solidFill>
                <a:srgbClr val="000000"/>
              </a:solidFill>
              <a:latin typeface="Arial" panose="020B0604020202020204" pitchFamily="34" charset="0"/>
            </a:endParaRPr>
          </a:p>
        </p:txBody>
      </p:sp>
      <p:sp>
        <p:nvSpPr>
          <p:cNvPr id="9" name="Rectangle 1"/>
          <p:cNvSpPr>
            <a:spLocks noChangeArrowheads="1"/>
          </p:cNvSpPr>
          <p:nvPr/>
        </p:nvSpPr>
        <p:spPr bwMode="auto">
          <a:xfrm>
            <a:off x="6804974" y="3132654"/>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defRPr/>
            </a:pPr>
            <a:r>
              <a:rPr lang="en-GB" altLang="en-US" sz="1600" dirty="0">
                <a:solidFill>
                  <a:srgbClr val="000000"/>
                </a:solidFill>
                <a:latin typeface="Calibri" panose="020F0502020204030204" pitchFamily="34" charset="0"/>
              </a:rPr>
              <a:t>Blood pressure control</a:t>
            </a:r>
            <a:endParaRPr lang="en-GB" altLang="en-US" sz="1600" dirty="0">
              <a:solidFill>
                <a:srgbClr val="000000"/>
              </a:solidFill>
              <a:latin typeface="Arial" panose="020B0604020202020204" pitchFamily="34" charset="0"/>
            </a:endParaRPr>
          </a:p>
        </p:txBody>
      </p:sp>
      <p:sp>
        <p:nvSpPr>
          <p:cNvPr id="10" name="Rectangle 1"/>
          <p:cNvSpPr>
            <a:spLocks noChangeArrowheads="1"/>
          </p:cNvSpPr>
          <p:nvPr/>
        </p:nvSpPr>
        <p:spPr bwMode="auto">
          <a:xfrm>
            <a:off x="2317042" y="5828224"/>
            <a:ext cx="343848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defRPr/>
            </a:pPr>
            <a:r>
              <a:rPr lang="en-GB" altLang="en-US" sz="1600" dirty="0">
                <a:solidFill>
                  <a:srgbClr val="000000"/>
                </a:solidFill>
                <a:latin typeface="Calibri" panose="020F0502020204030204" pitchFamily="34" charset="0"/>
              </a:rPr>
              <a:t>Anticoagulation in atrial fibrillation</a:t>
            </a:r>
            <a:endParaRPr lang="en-GB" altLang="en-US" sz="1600" dirty="0">
              <a:solidFill>
                <a:srgbClr val="000000"/>
              </a:solidFill>
              <a:latin typeface="Arial" panose="020B0604020202020204" pitchFamily="34" charset="0"/>
            </a:endParaRPr>
          </a:p>
        </p:txBody>
      </p:sp>
      <p:sp>
        <p:nvSpPr>
          <p:cNvPr id="11" name="Rectangle 1"/>
          <p:cNvSpPr>
            <a:spLocks noChangeArrowheads="1"/>
          </p:cNvSpPr>
          <p:nvPr/>
        </p:nvSpPr>
        <p:spPr bwMode="auto">
          <a:xfrm>
            <a:off x="6804973" y="5828224"/>
            <a:ext cx="214269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defRPr/>
            </a:pPr>
            <a:r>
              <a:rPr lang="en-GB" altLang="en-US" sz="1600" dirty="0">
                <a:solidFill>
                  <a:srgbClr val="000000"/>
                </a:solidFill>
                <a:latin typeface="Calibri" panose="020F0502020204030204" pitchFamily="34" charset="0"/>
              </a:rPr>
              <a:t>Risky prescribing</a:t>
            </a:r>
            <a:endParaRPr lang="en-GB" altLang="en-US" sz="1600" dirty="0">
              <a:solidFill>
                <a:srgbClr val="000000"/>
              </a:solidFill>
              <a:latin typeface="Arial" panose="020B0604020202020204" pitchFamily="34" charset="0"/>
            </a:endParaRPr>
          </a:p>
        </p:txBody>
      </p:sp>
      <p:sp>
        <p:nvSpPr>
          <p:cNvPr id="12" name="TextBox 11">
            <a:extLst>
              <a:ext uri="{FF2B5EF4-FFF2-40B4-BE49-F238E27FC236}">
                <a16:creationId xmlns:a16="http://schemas.microsoft.com/office/drawing/2014/main" id="{748AB3A6-C02B-40E7-BB29-BCF0219DDC46}"/>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619376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074"/>
                                        </p:tgtEl>
                                      </p:cBhvr>
                                    </p:animEffect>
                                    <p:anim calcmode="lin" valueType="num">
                                      <p:cBhvr>
                                        <p:cTn id="7" dur="1000"/>
                                        <p:tgtEl>
                                          <p:spTgt spid="3074"/>
                                        </p:tgtEl>
                                        <p:attrNameLst>
                                          <p:attrName>ppt_x</p:attrName>
                                        </p:attrNameLst>
                                      </p:cBhvr>
                                      <p:tavLst>
                                        <p:tav tm="0">
                                          <p:val>
                                            <p:strVal val="ppt_x"/>
                                          </p:val>
                                        </p:tav>
                                        <p:tav tm="100000">
                                          <p:val>
                                            <p:strVal val="ppt_x"/>
                                          </p:val>
                                        </p:tav>
                                      </p:tavLst>
                                    </p:anim>
                                    <p:anim calcmode="lin" valueType="num">
                                      <p:cBhvr>
                                        <p:cTn id="8" dur="1000"/>
                                        <p:tgtEl>
                                          <p:spTgt spid="3074"/>
                                        </p:tgtEl>
                                        <p:attrNameLst>
                                          <p:attrName>ppt_y</p:attrName>
                                        </p:attrNameLst>
                                      </p:cBhvr>
                                      <p:tavLst>
                                        <p:tav tm="0">
                                          <p:val>
                                            <p:strVal val="ppt_y"/>
                                          </p:val>
                                        </p:tav>
                                        <p:tav tm="100000">
                                          <p:val>
                                            <p:strVal val="ppt_y+.1"/>
                                          </p:val>
                                        </p:tav>
                                      </p:tavLst>
                                    </p:anim>
                                    <p:set>
                                      <p:cBhvr>
                                        <p:cTn id="9" dur="1" fill="hold">
                                          <p:stCondLst>
                                            <p:cond delay="999"/>
                                          </p:stCondLst>
                                        </p:cTn>
                                        <p:tgtEl>
                                          <p:spTgt spid="307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0" nodeType="clickEffect">
                                  <p:stCondLst>
                                    <p:cond delay="0"/>
                                  </p:stCondLst>
                                  <p:childTnLst>
                                    <p:animEffect transition="out" filter="fade">
                                      <p:cBhvr>
                                        <p:cTn id="13" dur="1000"/>
                                        <p:tgtEl>
                                          <p:spTgt spid="8"/>
                                        </p:tgtEl>
                                      </p:cBhvr>
                                    </p:animEffect>
                                    <p:anim calcmode="lin" valueType="num">
                                      <p:cBhvr>
                                        <p:cTn id="14" dur="1000"/>
                                        <p:tgtEl>
                                          <p:spTgt spid="8"/>
                                        </p:tgtEl>
                                        <p:attrNameLst>
                                          <p:attrName>ppt_x</p:attrName>
                                        </p:attrNameLst>
                                      </p:cBhvr>
                                      <p:tavLst>
                                        <p:tav tm="0">
                                          <p:val>
                                            <p:strVal val="ppt_x"/>
                                          </p:val>
                                        </p:tav>
                                        <p:tav tm="100000">
                                          <p:val>
                                            <p:strVal val="ppt_x"/>
                                          </p:val>
                                        </p:tav>
                                      </p:tavLst>
                                    </p:anim>
                                    <p:anim calcmode="lin" valueType="num">
                                      <p:cBhvr>
                                        <p:cTn id="15" dur="1000"/>
                                        <p:tgtEl>
                                          <p:spTgt spid="8"/>
                                        </p:tgtEl>
                                        <p:attrNameLst>
                                          <p:attrName>ppt_y</p:attrName>
                                        </p:attrNameLst>
                                      </p:cBhvr>
                                      <p:tavLst>
                                        <p:tav tm="0">
                                          <p:val>
                                            <p:strVal val="ppt_y"/>
                                          </p:val>
                                        </p:tav>
                                        <p:tav tm="100000">
                                          <p:val>
                                            <p:strVal val="ppt_y+.1"/>
                                          </p:val>
                                        </p:tav>
                                      </p:tavLst>
                                    </p:anim>
                                    <p:set>
                                      <p:cBhvr>
                                        <p:cTn id="16" dur="1" fill="hold">
                                          <p:stCondLst>
                                            <p:cond delay="9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exit" presetSubtype="0" fill="hold" nodeType="clickEffect">
                                  <p:stCondLst>
                                    <p:cond delay="0"/>
                                  </p:stCondLst>
                                  <p:childTnLst>
                                    <p:animEffect transition="out" filter="fade">
                                      <p:cBhvr>
                                        <p:cTn id="20" dur="1000"/>
                                        <p:tgtEl>
                                          <p:spTgt spid="3075"/>
                                        </p:tgtEl>
                                      </p:cBhvr>
                                    </p:animEffect>
                                    <p:anim calcmode="lin" valueType="num">
                                      <p:cBhvr>
                                        <p:cTn id="21" dur="1000"/>
                                        <p:tgtEl>
                                          <p:spTgt spid="3075"/>
                                        </p:tgtEl>
                                        <p:attrNameLst>
                                          <p:attrName>ppt_x</p:attrName>
                                        </p:attrNameLst>
                                      </p:cBhvr>
                                      <p:tavLst>
                                        <p:tav tm="0">
                                          <p:val>
                                            <p:strVal val="ppt_x"/>
                                          </p:val>
                                        </p:tav>
                                        <p:tav tm="100000">
                                          <p:val>
                                            <p:strVal val="ppt_x"/>
                                          </p:val>
                                        </p:tav>
                                      </p:tavLst>
                                    </p:anim>
                                    <p:anim calcmode="lin" valueType="num">
                                      <p:cBhvr>
                                        <p:cTn id="22" dur="1000"/>
                                        <p:tgtEl>
                                          <p:spTgt spid="3075"/>
                                        </p:tgtEl>
                                        <p:attrNameLst>
                                          <p:attrName>ppt_y</p:attrName>
                                        </p:attrNameLst>
                                      </p:cBhvr>
                                      <p:tavLst>
                                        <p:tav tm="0">
                                          <p:val>
                                            <p:strVal val="ppt_y"/>
                                          </p:val>
                                        </p:tav>
                                        <p:tav tm="100000">
                                          <p:val>
                                            <p:strVal val="ppt_y+.1"/>
                                          </p:val>
                                        </p:tav>
                                      </p:tavLst>
                                    </p:anim>
                                    <p:set>
                                      <p:cBhvr>
                                        <p:cTn id="23" dur="1" fill="hold">
                                          <p:stCondLst>
                                            <p:cond delay="999"/>
                                          </p:stCondLst>
                                        </p:cTn>
                                        <p:tgtEl>
                                          <p:spTgt spid="3075"/>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grpId="0" nodeType="clickEffect">
                                  <p:stCondLst>
                                    <p:cond delay="0"/>
                                  </p:stCondLst>
                                  <p:childTnLst>
                                    <p:animEffect transition="out" filter="fade">
                                      <p:cBhvr>
                                        <p:cTn id="27" dur="1000"/>
                                        <p:tgtEl>
                                          <p:spTgt spid="9"/>
                                        </p:tgtEl>
                                      </p:cBhvr>
                                    </p:animEffect>
                                    <p:anim calcmode="lin" valueType="num">
                                      <p:cBhvr>
                                        <p:cTn id="28" dur="1000"/>
                                        <p:tgtEl>
                                          <p:spTgt spid="9"/>
                                        </p:tgtEl>
                                        <p:attrNameLst>
                                          <p:attrName>ppt_x</p:attrName>
                                        </p:attrNameLst>
                                      </p:cBhvr>
                                      <p:tavLst>
                                        <p:tav tm="0">
                                          <p:val>
                                            <p:strVal val="ppt_x"/>
                                          </p:val>
                                        </p:tav>
                                        <p:tav tm="100000">
                                          <p:val>
                                            <p:strVal val="ppt_x"/>
                                          </p:val>
                                        </p:tav>
                                      </p:tavLst>
                                    </p:anim>
                                    <p:anim calcmode="lin" valueType="num">
                                      <p:cBhvr>
                                        <p:cTn id="29" dur="1000"/>
                                        <p:tgtEl>
                                          <p:spTgt spid="9"/>
                                        </p:tgtEl>
                                        <p:attrNameLst>
                                          <p:attrName>ppt_y</p:attrName>
                                        </p:attrNameLst>
                                      </p:cBhvr>
                                      <p:tavLst>
                                        <p:tav tm="0">
                                          <p:val>
                                            <p:strVal val="ppt_y"/>
                                          </p:val>
                                        </p:tav>
                                        <p:tav tm="100000">
                                          <p:val>
                                            <p:strVal val="ppt_y+.1"/>
                                          </p:val>
                                        </p:tav>
                                      </p:tavLst>
                                    </p:anim>
                                    <p:set>
                                      <p:cBhvr>
                                        <p:cTn id="30" dur="1" fill="hold">
                                          <p:stCondLst>
                                            <p:cond delay="999"/>
                                          </p:stCondLst>
                                        </p:cTn>
                                        <p:tgtEl>
                                          <p:spTgt spid="9"/>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xit" presetSubtype="0" fill="hold" nodeType="clickEffect">
                                  <p:stCondLst>
                                    <p:cond delay="0"/>
                                  </p:stCondLst>
                                  <p:childTnLst>
                                    <p:animEffect transition="out" filter="fade">
                                      <p:cBhvr>
                                        <p:cTn id="34" dur="1000"/>
                                        <p:tgtEl>
                                          <p:spTgt spid="3076"/>
                                        </p:tgtEl>
                                      </p:cBhvr>
                                    </p:animEffect>
                                    <p:anim calcmode="lin" valueType="num">
                                      <p:cBhvr>
                                        <p:cTn id="35" dur="1000"/>
                                        <p:tgtEl>
                                          <p:spTgt spid="3076"/>
                                        </p:tgtEl>
                                        <p:attrNameLst>
                                          <p:attrName>ppt_x</p:attrName>
                                        </p:attrNameLst>
                                      </p:cBhvr>
                                      <p:tavLst>
                                        <p:tav tm="0">
                                          <p:val>
                                            <p:strVal val="ppt_x"/>
                                          </p:val>
                                        </p:tav>
                                        <p:tav tm="100000">
                                          <p:val>
                                            <p:strVal val="ppt_x"/>
                                          </p:val>
                                        </p:tav>
                                      </p:tavLst>
                                    </p:anim>
                                    <p:anim calcmode="lin" valueType="num">
                                      <p:cBhvr>
                                        <p:cTn id="36" dur="1000"/>
                                        <p:tgtEl>
                                          <p:spTgt spid="3076"/>
                                        </p:tgtEl>
                                        <p:attrNameLst>
                                          <p:attrName>ppt_y</p:attrName>
                                        </p:attrNameLst>
                                      </p:cBhvr>
                                      <p:tavLst>
                                        <p:tav tm="0">
                                          <p:val>
                                            <p:strVal val="ppt_y"/>
                                          </p:val>
                                        </p:tav>
                                        <p:tav tm="100000">
                                          <p:val>
                                            <p:strVal val="ppt_y+.1"/>
                                          </p:val>
                                        </p:tav>
                                      </p:tavLst>
                                    </p:anim>
                                    <p:set>
                                      <p:cBhvr>
                                        <p:cTn id="37" dur="1" fill="hold">
                                          <p:stCondLst>
                                            <p:cond delay="999"/>
                                          </p:stCondLst>
                                        </p:cTn>
                                        <p:tgtEl>
                                          <p:spTgt spid="3076"/>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42" presetClass="exit" presetSubtype="0" fill="hold" nodeType="clickEffect">
                                  <p:stCondLst>
                                    <p:cond delay="0"/>
                                  </p:stCondLst>
                                  <p:childTnLst>
                                    <p:animEffect transition="out" filter="fade">
                                      <p:cBhvr>
                                        <p:cTn id="45" dur="1000"/>
                                        <p:tgtEl>
                                          <p:spTgt spid="10">
                                            <p:txEl>
                                              <p:pRg st="0" end="0"/>
                                            </p:txEl>
                                          </p:spTgt>
                                        </p:tgtEl>
                                      </p:cBhvr>
                                    </p:animEffect>
                                    <p:anim calcmode="lin" valueType="num">
                                      <p:cBhvr>
                                        <p:cTn id="46" dur="1000"/>
                                        <p:tgtEl>
                                          <p:spTgt spid="10">
                                            <p:txEl>
                                              <p:pRg st="0" end="0"/>
                                            </p:txEl>
                                          </p:spTgt>
                                        </p:tgtEl>
                                        <p:attrNameLst>
                                          <p:attrName>ppt_x</p:attrName>
                                        </p:attrNameLst>
                                      </p:cBhvr>
                                      <p:tavLst>
                                        <p:tav tm="0">
                                          <p:val>
                                            <p:strVal val="ppt_x"/>
                                          </p:val>
                                        </p:tav>
                                        <p:tav tm="100000">
                                          <p:val>
                                            <p:strVal val="ppt_x"/>
                                          </p:val>
                                        </p:tav>
                                      </p:tavLst>
                                    </p:anim>
                                    <p:anim calcmode="lin" valueType="num">
                                      <p:cBhvr>
                                        <p:cTn id="47" dur="1000"/>
                                        <p:tgtEl>
                                          <p:spTgt spid="10">
                                            <p:txEl>
                                              <p:pRg st="0" end="0"/>
                                            </p:txEl>
                                          </p:spTgt>
                                        </p:tgtEl>
                                        <p:attrNameLst>
                                          <p:attrName>ppt_y</p:attrName>
                                        </p:attrNameLst>
                                      </p:cBhvr>
                                      <p:tavLst>
                                        <p:tav tm="0">
                                          <p:val>
                                            <p:strVal val="ppt_y"/>
                                          </p:val>
                                        </p:tav>
                                        <p:tav tm="100000">
                                          <p:val>
                                            <p:strVal val="ppt_y+.1"/>
                                          </p:val>
                                        </p:tav>
                                      </p:tavLst>
                                    </p:anim>
                                    <p:set>
                                      <p:cBhvr>
                                        <p:cTn id="48" dur="1" fill="hold">
                                          <p:stCondLst>
                                            <p:cond delay="999"/>
                                          </p:stCondLst>
                                        </p:cTn>
                                        <p:tgtEl>
                                          <p:spTgt spid="10">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Risky prescribing</a:t>
            </a:r>
          </a:p>
        </p:txBody>
      </p:sp>
      <p:sp>
        <p:nvSpPr>
          <p:cNvPr id="3" name="Content Placeholder 2"/>
          <p:cNvSpPr>
            <a:spLocks noGrp="1"/>
          </p:cNvSpPr>
          <p:nvPr>
            <p:ph idx="1"/>
          </p:nvPr>
        </p:nvSpPr>
        <p:spPr/>
        <p:txBody>
          <a:bodyPr/>
          <a:lstStyle/>
          <a:p>
            <a:pPr marL="0" indent="0">
              <a:buNone/>
            </a:pPr>
            <a:r>
              <a:rPr lang="en-GB" sz="4000" b="1" dirty="0"/>
              <a:t>Control				6.0%</a:t>
            </a:r>
          </a:p>
          <a:p>
            <a:pPr marL="0" indent="0">
              <a:buNone/>
            </a:pPr>
            <a:endParaRPr lang="en-GB" sz="1400" b="1" dirty="0"/>
          </a:p>
          <a:p>
            <a:pPr marL="0" indent="0">
              <a:buNone/>
            </a:pPr>
            <a:r>
              <a:rPr lang="en-GB" sz="4000" b="1" dirty="0"/>
              <a:t>Intervention			4.9%</a:t>
            </a:r>
          </a:p>
          <a:p>
            <a:endParaRPr lang="en-GB" dirty="0"/>
          </a:p>
          <a:p>
            <a:pPr marL="0" indent="0">
              <a:buNone/>
            </a:pPr>
            <a:r>
              <a:rPr lang="en-GB" sz="3600" dirty="0">
                <a:solidFill>
                  <a:srgbClr val="00B050"/>
                </a:solidFill>
              </a:rPr>
              <a:t>Odds ratio </a:t>
            </a:r>
            <a:r>
              <a:rPr lang="pl-PL" sz="3600" dirty="0">
                <a:solidFill>
                  <a:srgbClr val="00B050"/>
                </a:solidFill>
              </a:rPr>
              <a:t>0.81 (97.5% CI 0.67 to 0.9</a:t>
            </a:r>
            <a:r>
              <a:rPr lang="en-GB" sz="3600" dirty="0">
                <a:solidFill>
                  <a:srgbClr val="00B050"/>
                </a:solidFill>
              </a:rPr>
              <a:t>9</a:t>
            </a:r>
            <a:r>
              <a:rPr lang="pl-PL" sz="3600" dirty="0">
                <a:solidFill>
                  <a:srgbClr val="00B050"/>
                </a:solidFill>
              </a:rPr>
              <a:t>) </a:t>
            </a:r>
            <a:endParaRPr lang="en-GB" sz="3600" dirty="0">
              <a:solidFill>
                <a:srgbClr val="00B050"/>
              </a:solidFill>
            </a:endParaRPr>
          </a:p>
          <a:p>
            <a:pPr marL="0" indent="0">
              <a:buNone/>
            </a:pPr>
            <a:endParaRPr lang="en-GB" dirty="0"/>
          </a:p>
          <a:p>
            <a:pPr marL="0" indent="0">
              <a:buNone/>
            </a:pPr>
            <a:r>
              <a:rPr lang="en-GB" dirty="0"/>
              <a:t>Once confounders adjusted for, the odds of a patient achieving outcome in intervention practices was 18.5% </a:t>
            </a:r>
            <a:r>
              <a:rPr lang="en-GB" u="sng" dirty="0"/>
              <a:t>lower</a:t>
            </a:r>
            <a:r>
              <a:rPr lang="en-GB" dirty="0"/>
              <a:t> compared with a patient with same characteristics in control practices</a:t>
            </a:r>
          </a:p>
        </p:txBody>
      </p:sp>
      <p:pic>
        <p:nvPicPr>
          <p:cNvPr id="4" name="Picture 3"/>
          <p:cNvPicPr>
            <a:picLocks noChangeAspect="1"/>
          </p:cNvPicPr>
          <p:nvPr/>
        </p:nvPicPr>
        <p:blipFill>
          <a:blip r:embed="rId3"/>
          <a:stretch>
            <a:fillRect/>
          </a:stretch>
        </p:blipFill>
        <p:spPr>
          <a:xfrm>
            <a:off x="7947788" y="103829"/>
            <a:ext cx="2584928" cy="951058"/>
          </a:xfrm>
          <a:prstGeom prst="rect">
            <a:avLst/>
          </a:prstGeom>
        </p:spPr>
      </p:pic>
      <p:sp>
        <p:nvSpPr>
          <p:cNvPr id="5" name="TextBox 4">
            <a:extLst>
              <a:ext uri="{FF2B5EF4-FFF2-40B4-BE49-F238E27FC236}">
                <a16:creationId xmlns:a16="http://schemas.microsoft.com/office/drawing/2014/main" id="{87A58C1C-8D24-4180-A68B-61BF675BC438}"/>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346937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Lessons learned?</a:t>
            </a:r>
          </a:p>
        </p:txBody>
      </p:sp>
      <p:pic>
        <p:nvPicPr>
          <p:cNvPr id="4" name="Picture 3"/>
          <p:cNvPicPr>
            <a:picLocks noChangeAspect="1"/>
          </p:cNvPicPr>
          <p:nvPr/>
        </p:nvPicPr>
        <p:blipFill>
          <a:blip r:embed="rId3"/>
          <a:stretch>
            <a:fillRect/>
          </a:stretch>
        </p:blipFill>
        <p:spPr>
          <a:xfrm>
            <a:off x="2285640" y="3790211"/>
            <a:ext cx="3088831" cy="2162182"/>
          </a:xfrm>
          <a:prstGeom prst="rect">
            <a:avLst/>
          </a:prstGeom>
        </p:spPr>
      </p:pic>
      <p:pic>
        <p:nvPicPr>
          <p:cNvPr id="5"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3782" y="1423580"/>
            <a:ext cx="3423986" cy="215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p:cNvPicPr>
          <p:nvPr/>
        </p:nvPicPr>
        <p:blipFill>
          <a:blip r:embed="rId5"/>
          <a:stretch>
            <a:fillRect/>
          </a:stretch>
        </p:blipFill>
        <p:spPr>
          <a:xfrm>
            <a:off x="1916307" y="1423580"/>
            <a:ext cx="3567195" cy="2154296"/>
          </a:xfrm>
          <a:prstGeom prst="rect">
            <a:avLst/>
          </a:prstGeom>
        </p:spPr>
      </p:pic>
      <p:pic>
        <p:nvPicPr>
          <p:cNvPr id="8" name="Picture 7" descr="Image result for crowded roo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93782" y="3790211"/>
            <a:ext cx="3430727" cy="227758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A803279-8ACE-48B2-914E-39C56DEA3252}"/>
              </a:ext>
            </a:extLst>
          </p:cNvPr>
          <p:cNvSpPr txBox="1"/>
          <p:nvPr/>
        </p:nvSpPr>
        <p:spPr>
          <a:xfrm rot="16200000">
            <a:off x="-2277871" y="3068079"/>
            <a:ext cx="5045809" cy="369332"/>
          </a:xfrm>
          <a:prstGeom prst="rect">
            <a:avLst/>
          </a:prstGeom>
          <a:noFill/>
        </p:spPr>
        <p:txBody>
          <a:bodyPr wrap="square" rtlCol="0">
            <a:spAutoFit/>
          </a:bodyPr>
          <a:lstStyle/>
          <a:p>
            <a:r>
              <a:rPr lang="en-GB" dirty="0"/>
              <a:t>Courtesy of Prof Robbie Foy, University of Leeds</a:t>
            </a:r>
          </a:p>
        </p:txBody>
      </p:sp>
    </p:spTree>
    <p:extLst>
      <p:ext uri="{BB962C8B-B14F-4D97-AF65-F5344CB8AC3E}">
        <p14:creationId xmlns:p14="http://schemas.microsoft.com/office/powerpoint/2010/main" val="2822934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685800" y="1600200"/>
            <a:ext cx="10363200" cy="4495800"/>
          </a:xfrm>
        </p:spPr>
        <p:txBody>
          <a:bodyPr>
            <a:normAutofit/>
          </a:bodyPr>
          <a:lstStyle/>
          <a:p>
            <a:pPr marL="452438" indent="-273050">
              <a:buSzPct val="75000"/>
              <a:buFont typeface="Courier New" pitchFamily="49" charset="0"/>
              <a:buChar char="o"/>
            </a:pPr>
            <a:r>
              <a:rPr lang="en-GB" sz="2100" dirty="0"/>
              <a:t>Frameworks can be useful in supporting behaviour change interventions.</a:t>
            </a:r>
          </a:p>
          <a:p>
            <a:pPr marL="452438" indent="-273050">
              <a:buSzPct val="75000"/>
              <a:buFont typeface="Courier New" pitchFamily="49" charset="0"/>
              <a:buChar char="o"/>
            </a:pPr>
            <a:r>
              <a:rPr lang="en-GB" dirty="0"/>
              <a:t>Relevant theories can also be applied to evaluate the success or failure of health and care IT implementations.</a:t>
            </a:r>
          </a:p>
          <a:p>
            <a:pPr marL="452438" indent="-273050">
              <a:buSzPct val="75000"/>
              <a:buFont typeface="Courier New" pitchFamily="49" charset="0"/>
              <a:buChar char="o"/>
            </a:pPr>
            <a:r>
              <a:rPr lang="en-GB" dirty="0"/>
              <a:t>Using implementation toolkits (involving fram</a:t>
            </a:r>
            <a:r>
              <a:rPr lang="en-GB" sz="2100" dirty="0"/>
              <a:t>eworks, the</a:t>
            </a:r>
            <a:r>
              <a:rPr lang="en-GB" dirty="0"/>
              <a:t>ories and evidence) does not guarantee success in real world contexts but can help you understand what works and what does not and why.</a:t>
            </a:r>
            <a:endParaRPr lang="en-GB" sz="2100" dirty="0"/>
          </a:p>
        </p:txBody>
      </p:sp>
      <p:sp>
        <p:nvSpPr>
          <p:cNvPr id="10" name="Rectangle 1">
            <a:extLst>
              <a:ext uri="{FF2B5EF4-FFF2-40B4-BE49-F238E27FC236}">
                <a16:creationId xmlns:a16="http://schemas.microsoft.com/office/drawing/2014/main" id="{093BEB33-10DF-47BC-A1E6-C9640B55ABF2}"/>
              </a:ext>
            </a:extLst>
          </p:cNvPr>
          <p:cNvSpPr txBox="1">
            <a:spLocks/>
          </p:cNvSpPr>
          <p:nvPr/>
        </p:nvSpPr>
        <p:spPr>
          <a:xfrm>
            <a:off x="685800" y="308650"/>
            <a:ext cx="9906000" cy="9906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t>Summary</a:t>
            </a:r>
          </a:p>
        </p:txBody>
      </p:sp>
    </p:spTree>
    <p:extLst>
      <p:ext uri="{BB962C8B-B14F-4D97-AF65-F5344CB8AC3E}">
        <p14:creationId xmlns:p14="http://schemas.microsoft.com/office/powerpoint/2010/main" val="3846042921"/>
      </p:ext>
    </p:extLst>
  </p:cSld>
  <p:clrMapOvr>
    <a:masterClrMapping/>
  </p:clrMapOvr>
  <mc:AlternateContent xmlns:mc="http://schemas.openxmlformats.org/markup-compatibility/2006" xmlns:p14="http://schemas.microsoft.com/office/powerpoint/2010/main">
    <mc:Choice Requires="p14">
      <p:transition spd="slow" p14:dur="2000" advTm="1380"/>
    </mc:Choice>
    <mc:Fallback xmlns="">
      <p:transition spd="slow" advTm="138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b="1" dirty="0"/>
              <a:t>References</a:t>
            </a:r>
          </a:p>
        </p:txBody>
      </p:sp>
      <p:sp>
        <p:nvSpPr>
          <p:cNvPr id="3" name="Rectangle 2"/>
          <p:cNvSpPr>
            <a:spLocks noGrp="1"/>
          </p:cNvSpPr>
          <p:nvPr>
            <p:ph idx="1"/>
          </p:nvPr>
        </p:nvSpPr>
        <p:spPr>
          <a:xfrm>
            <a:off x="838200" y="1600200"/>
            <a:ext cx="10210800" cy="4114800"/>
          </a:xfrm>
        </p:spPr>
        <p:txBody>
          <a:bodyPr>
            <a:normAutofit fontScale="85000" lnSpcReduction="20000"/>
          </a:bodyPr>
          <a:lstStyle/>
          <a:p>
            <a:pPr marL="0" indent="0">
              <a:buNone/>
            </a:pPr>
            <a:r>
              <a:rPr lang="en-GB" dirty="0"/>
              <a:t>Bowden T and </a:t>
            </a:r>
            <a:r>
              <a:rPr lang="en-GB" dirty="0" err="1"/>
              <a:t>Coiera</a:t>
            </a:r>
            <a:r>
              <a:rPr lang="en-GB" dirty="0"/>
              <a:t> E (2017) The role and benefits of accessing primary care patient records during unscheduled care: A systematic review. </a:t>
            </a:r>
            <a:r>
              <a:rPr lang="en-GB" i="1" dirty="0"/>
              <a:t>BMC Medical Informatics and Decision Making</a:t>
            </a:r>
            <a:r>
              <a:rPr lang="en-GB" dirty="0"/>
              <a:t> 17(1). BMC Medical Informatics and Decision Making: 1–12. DOI: 10.1186/s12911-017-0523-4.</a:t>
            </a:r>
          </a:p>
          <a:p>
            <a:pPr marL="0" indent="0">
              <a:buNone/>
            </a:pPr>
            <a:r>
              <a:rPr lang="en-GB" dirty="0" err="1"/>
              <a:t>Coiera</a:t>
            </a:r>
            <a:r>
              <a:rPr lang="en-GB" dirty="0"/>
              <a:t> E (2015) </a:t>
            </a:r>
            <a:r>
              <a:rPr lang="en-GB" i="1" dirty="0"/>
              <a:t>Guide to Health Informatics</a:t>
            </a:r>
            <a:r>
              <a:rPr lang="en-GB" dirty="0"/>
              <a:t>. 3rd edition. London: Taylor &amp; Francis.</a:t>
            </a:r>
          </a:p>
          <a:p>
            <a:pPr marL="0" indent="0">
              <a:buNone/>
            </a:pPr>
            <a:r>
              <a:rPr lang="en-GB" dirty="0"/>
              <a:t>Foy R, </a:t>
            </a:r>
            <a:r>
              <a:rPr lang="en-GB" dirty="0" err="1"/>
              <a:t>Leaman</a:t>
            </a:r>
            <a:r>
              <a:rPr lang="en-GB" dirty="0"/>
              <a:t> B, McCrorie C, et al. (2016) Prescribed opioids in primary care: Cross-sectional and longitudinal analyses of influence of patient and practice characteristics. </a:t>
            </a:r>
            <a:r>
              <a:rPr lang="en-GB" i="1" dirty="0"/>
              <a:t>BMJ Open</a:t>
            </a:r>
            <a:r>
              <a:rPr lang="en-GB" dirty="0"/>
              <a:t> 6(5). DOI: 10.1136/bmjopen-2015-010276.</a:t>
            </a:r>
          </a:p>
          <a:p>
            <a:pPr marL="0" indent="0">
              <a:buNone/>
            </a:pPr>
            <a:r>
              <a:rPr lang="en-GB" dirty="0"/>
              <a:t>Glidewell L, Willis TA, Petty D, et al. (2018) To what extent can behaviour change techniques be identified within an adaptable implementation package for primary care? A prospective directed content analysis. </a:t>
            </a:r>
            <a:r>
              <a:rPr lang="en-GB" i="1" dirty="0"/>
              <a:t>Implementation Science</a:t>
            </a:r>
            <a:r>
              <a:rPr lang="en-GB" dirty="0"/>
              <a:t> 13(1). Implementation Science: 1–16. DOI: 10.1186/s13012-017-0704-7.</a:t>
            </a:r>
          </a:p>
          <a:p>
            <a:pPr marL="0" indent="0">
              <a:buNone/>
            </a:pPr>
            <a:r>
              <a:rPr lang="en-GB" dirty="0"/>
              <a:t>Lawton R, </a:t>
            </a:r>
            <a:r>
              <a:rPr lang="en-GB" dirty="0" err="1"/>
              <a:t>Heyhoe</a:t>
            </a:r>
            <a:r>
              <a:rPr lang="en-GB" dirty="0"/>
              <a:t> J, </a:t>
            </a:r>
            <a:r>
              <a:rPr lang="en-GB" dirty="0" err="1"/>
              <a:t>Louch</a:t>
            </a:r>
            <a:r>
              <a:rPr lang="en-GB" dirty="0"/>
              <a:t> G, et al. (2016) Using the Theoretical Domains Framework (TDF) to understand adherence to multiple evidence-based indicators in primary care: A qualitative study. </a:t>
            </a:r>
            <a:r>
              <a:rPr lang="en-GB" i="1" dirty="0"/>
              <a:t>Implementation Science</a:t>
            </a:r>
            <a:r>
              <a:rPr lang="en-GB" dirty="0"/>
              <a:t> 11(1). Implementation Science. DOI: 10.1186/s13012-016-0479-2.</a:t>
            </a:r>
          </a:p>
          <a:p>
            <a:pPr marL="0" indent="0">
              <a:buNone/>
            </a:pPr>
            <a:r>
              <a:rPr lang="en-GB" dirty="0" err="1"/>
              <a:t>Michie</a:t>
            </a:r>
            <a:r>
              <a:rPr lang="en-GB" dirty="0"/>
              <a:t> S (2015) The Behaviour Change Wheel: a new method for characterising and designing behaviour change interventions. Available at: https://ktcanada.org/education-2/seminar-series/seminar-series-november-12-2015/ (accessed 8 November 2021).</a:t>
            </a:r>
          </a:p>
        </p:txBody>
      </p:sp>
    </p:spTree>
    <p:extLst>
      <p:ext uri="{BB962C8B-B14F-4D97-AF65-F5344CB8AC3E}">
        <p14:creationId xmlns:p14="http://schemas.microsoft.com/office/powerpoint/2010/main" val="25111521"/>
      </p:ext>
    </p:extLst>
  </p:cSld>
  <p:clrMapOvr>
    <a:masterClrMapping/>
  </p:clrMapOvr>
  <mc:AlternateContent xmlns:mc="http://schemas.openxmlformats.org/markup-compatibility/2006" xmlns:p14="http://schemas.microsoft.com/office/powerpoint/2010/main">
    <mc:Choice Requires="p14">
      <p:transition spd="slow" p14:dur="2000" advTm="6840"/>
    </mc:Choice>
    <mc:Fallback xmlns="">
      <p:transition spd="slow" advTm="684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b="1" dirty="0"/>
              <a:t>References</a:t>
            </a:r>
          </a:p>
        </p:txBody>
      </p:sp>
      <p:sp>
        <p:nvSpPr>
          <p:cNvPr id="3" name="Rectangle 2"/>
          <p:cNvSpPr>
            <a:spLocks noGrp="1"/>
          </p:cNvSpPr>
          <p:nvPr>
            <p:ph idx="1"/>
          </p:nvPr>
        </p:nvSpPr>
        <p:spPr>
          <a:xfrm>
            <a:off x="838200" y="1600200"/>
            <a:ext cx="10439400" cy="4114800"/>
          </a:xfrm>
        </p:spPr>
        <p:txBody>
          <a:bodyPr>
            <a:noAutofit/>
          </a:bodyPr>
          <a:lstStyle/>
          <a:p>
            <a:pPr marL="0" indent="0">
              <a:buNone/>
            </a:pPr>
            <a:r>
              <a:rPr lang="en-GB" sz="1650" dirty="0" err="1"/>
              <a:t>Michie</a:t>
            </a:r>
            <a:r>
              <a:rPr lang="en-GB" sz="1650" dirty="0"/>
              <a:t> S, van </a:t>
            </a:r>
            <a:r>
              <a:rPr lang="en-GB" sz="1650" dirty="0" err="1"/>
              <a:t>Stralen</a:t>
            </a:r>
            <a:r>
              <a:rPr lang="en-GB" sz="1650" dirty="0"/>
              <a:t> MM and West R (2011) The behaviour change wheel: A new method for characterising and designing behaviour change interventions. </a:t>
            </a:r>
            <a:r>
              <a:rPr lang="en-GB" sz="1650" i="1" dirty="0"/>
              <a:t>Implementation Science</a:t>
            </a:r>
            <a:r>
              <a:rPr lang="en-GB" sz="1650" dirty="0"/>
              <a:t> 6(1): 1–12.</a:t>
            </a:r>
          </a:p>
          <a:p>
            <a:pPr marL="0" indent="0">
              <a:buNone/>
            </a:pPr>
            <a:r>
              <a:rPr lang="en-GB" sz="1650" dirty="0" err="1"/>
              <a:t>Rushforth</a:t>
            </a:r>
            <a:r>
              <a:rPr lang="en-GB" sz="1650" dirty="0"/>
              <a:t> B, Stokes T, Andrews E, et al. (2015) Developing ‘high impact’ guideline-based quality indicators for UK primary care: A multi-stage consensus process Epidemiology and research methodology in primary care. </a:t>
            </a:r>
            <a:r>
              <a:rPr lang="en-GB" sz="1650" i="1" dirty="0"/>
              <a:t>BMC Family Practice</a:t>
            </a:r>
            <a:r>
              <a:rPr lang="en-GB" sz="1650" dirty="0"/>
              <a:t> 16(1). BMC Family Practice: 1–10. DOI: 10.1186/s12875-015-0350-6.</a:t>
            </a:r>
          </a:p>
          <a:p>
            <a:pPr marL="0" indent="0">
              <a:buNone/>
            </a:pPr>
            <a:r>
              <a:rPr lang="en-GB" sz="1650" dirty="0"/>
              <a:t>Truelove S, </a:t>
            </a:r>
            <a:r>
              <a:rPr lang="en-GB" sz="1650" dirty="0" err="1"/>
              <a:t>Vanderloo</a:t>
            </a:r>
            <a:r>
              <a:rPr lang="en-GB" sz="1650" dirty="0"/>
              <a:t> LM, Tucker P, et al. (2020) The use of the behaviour change wheel in the development of </a:t>
            </a:r>
            <a:r>
              <a:rPr lang="en-GB" sz="1650" dirty="0" err="1"/>
              <a:t>ParticipACTION’s</a:t>
            </a:r>
            <a:r>
              <a:rPr lang="en-GB" sz="1650" dirty="0"/>
              <a:t> physical activity app. </a:t>
            </a:r>
            <a:r>
              <a:rPr lang="en-GB" sz="1650" i="1" dirty="0"/>
              <a:t>Preventive Medicine Reports</a:t>
            </a:r>
            <a:r>
              <a:rPr lang="en-GB" sz="1650" dirty="0"/>
              <a:t> 20. Elsevier Inc. DOI: 10.1016/j.pmedr.2020.101224.</a:t>
            </a:r>
          </a:p>
          <a:p>
            <a:pPr marL="0" indent="0">
              <a:buNone/>
            </a:pPr>
            <a:r>
              <a:rPr lang="en-GB" sz="1650" dirty="0"/>
              <a:t>Willis TA, Collinson M, Glidewell L, et al. (2020) An adaptable implementation package targeting evidence-based indicators in primary care: A pragmatic cluster-randomised evaluation. </a:t>
            </a:r>
            <a:r>
              <a:rPr lang="en-GB" sz="1650" i="1" dirty="0" err="1"/>
              <a:t>PLoS</a:t>
            </a:r>
            <a:r>
              <a:rPr lang="en-GB" sz="1650" i="1" dirty="0"/>
              <a:t> medicine</a:t>
            </a:r>
            <a:r>
              <a:rPr lang="en-GB" sz="1650" dirty="0"/>
              <a:t> 17(2): e1003045. DOI: 10.1371/journal.pmed.1003045.</a:t>
            </a:r>
          </a:p>
          <a:p>
            <a:pPr marL="0" indent="0">
              <a:buNone/>
            </a:pPr>
            <a:r>
              <a:rPr lang="en-GB" sz="1650" dirty="0"/>
              <a:t>Willis TA, Hartley S, Glidewell L, et al. (2016) Action to Support Practices Implement Research Evidence (ASPIRE): Protocol for a cluster-randomised evaluation of adaptable implementation packages targeting ‘high impact’ clinical practice recommendations in general practice. </a:t>
            </a:r>
            <a:r>
              <a:rPr lang="en-GB" sz="1650" i="1" dirty="0"/>
              <a:t>Implementation Science</a:t>
            </a:r>
            <a:r>
              <a:rPr lang="en-GB" sz="1650" dirty="0"/>
              <a:t> 11(1). Implementation Science: 1–11. DOI: 10.1186/s13012-016-0387-5.</a:t>
            </a:r>
          </a:p>
          <a:p>
            <a:pPr marL="0" indent="0">
              <a:buNone/>
            </a:pPr>
            <a:r>
              <a:rPr lang="en-GB" sz="1650" dirty="0"/>
              <a:t>Willis TA, West R, </a:t>
            </a:r>
            <a:r>
              <a:rPr lang="en-GB" sz="1650" dirty="0" err="1"/>
              <a:t>Rushforth</a:t>
            </a:r>
            <a:r>
              <a:rPr lang="en-GB" sz="1650" dirty="0"/>
              <a:t> B, et al. (2017) Variations in achievement of evidence-based, high-impact quality indicators in general practice: An observational study. </a:t>
            </a:r>
            <a:r>
              <a:rPr lang="en-GB" sz="1650" i="1" dirty="0" err="1"/>
              <a:t>PLoS</a:t>
            </a:r>
            <a:r>
              <a:rPr lang="en-GB" sz="1650" i="1" dirty="0"/>
              <a:t> ONE</a:t>
            </a:r>
            <a:r>
              <a:rPr lang="en-GB" sz="1650" dirty="0"/>
              <a:t> 12(7): 1–18. DOI: 10.1371/journal.pone.0177949.</a:t>
            </a:r>
            <a:endParaRPr lang="en-US" sz="1650" dirty="0"/>
          </a:p>
        </p:txBody>
      </p:sp>
    </p:spTree>
    <p:extLst>
      <p:ext uri="{BB962C8B-B14F-4D97-AF65-F5344CB8AC3E}">
        <p14:creationId xmlns:p14="http://schemas.microsoft.com/office/powerpoint/2010/main" val="3248393699"/>
      </p:ext>
    </p:extLst>
  </p:cSld>
  <p:clrMapOvr>
    <a:masterClrMapping/>
  </p:clrMapOvr>
  <mc:AlternateContent xmlns:mc="http://schemas.openxmlformats.org/markup-compatibility/2006" xmlns:p14="http://schemas.microsoft.com/office/powerpoint/2010/main">
    <mc:Choice Requires="p14">
      <p:transition spd="slow" p14:dur="2000" advTm="6840"/>
    </mc:Choice>
    <mc:Fallback xmlns="">
      <p:transition spd="slow" advTm="684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b11f095-ce3d-413f-8375-afc29d7ce3ff"/>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55B7778971B645803BE324A49E9047" ma:contentTypeVersion="12" ma:contentTypeDescription="Create a new document." ma:contentTypeScope="" ma:versionID="8e2c5e8f59c95a0d10306ef903190fe0">
  <xsd:schema xmlns:xsd="http://www.w3.org/2001/XMLSchema" xmlns:xs="http://www.w3.org/2001/XMLSchema" xmlns:p="http://schemas.microsoft.com/office/2006/metadata/properties" xmlns:ns3="e0aca856-062d-4f51-b0bf-62957c7bf4e7" xmlns:ns4="c6c83189-b5c3-439f-a5e1-cc528a58e10d" targetNamespace="http://schemas.microsoft.com/office/2006/metadata/properties" ma:root="true" ma:fieldsID="1a04a026fb94c80b154273eab71932bb" ns3:_="" ns4:_="">
    <xsd:import namespace="e0aca856-062d-4f51-b0bf-62957c7bf4e7"/>
    <xsd:import namespace="c6c83189-b5c3-439f-a5e1-cc528a58e10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aca856-062d-4f51-b0bf-62957c7bf4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c83189-b5c3-439f-a5e1-cc528a58e1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482A773-AC71-4B30-AC34-33DCA92E4B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0aca856-062d-4f51-b0bf-62957c7bf4e7"/>
    <ds:schemaRef ds:uri="c6c83189-b5c3-439f-a5e1-cc528a58e1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39F2101-40F4-4FA9-9CA4-F4AEB464E5D2}">
  <ds:schemaRefs>
    <ds:schemaRef ds:uri="http://schemas.microsoft.com/sharepoint/v3/contenttype/forms"/>
  </ds:schemaRefs>
</ds:datastoreItem>
</file>

<file path=customXml/itemProps3.xml><?xml version="1.0" encoding="utf-8"?>
<ds:datastoreItem xmlns:ds="http://schemas.openxmlformats.org/officeDocument/2006/customXml" ds:itemID="{31E1AA03-82F6-4216-B6D6-8852AE9E19C9}">
  <ds:schemaRefs>
    <ds:schemaRef ds:uri="http://purl.org/dc/terms/"/>
    <ds:schemaRef ds:uri="http://schemas.openxmlformats.org/package/2006/metadata/core-properties"/>
    <ds:schemaRef ds:uri="c6c83189-b5c3-439f-a5e1-cc528a58e10d"/>
    <ds:schemaRef ds:uri="http://schemas.microsoft.com/office/2006/documentManagement/types"/>
    <ds:schemaRef ds:uri="http://purl.org/dc/elements/1.1/"/>
    <ds:schemaRef ds:uri="http://schemas.microsoft.com/office/2006/metadata/properties"/>
    <ds:schemaRef ds:uri="http://schemas.microsoft.com/office/infopath/2007/PartnerControls"/>
    <ds:schemaRef ds:uri="e0aca856-062d-4f51-b0bf-62957c7bf4e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546</TotalTime>
  <Words>1645</Words>
  <Application>Microsoft Office PowerPoint</Application>
  <PresentationFormat>Widescreen</PresentationFormat>
  <Paragraphs>202</Paragraphs>
  <Slides>33</Slides>
  <Notes>33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Courier New</vt:lpstr>
      <vt:lpstr>Symbol</vt:lpstr>
      <vt:lpstr>Times New Roman</vt:lpstr>
      <vt:lpstr>Office Theme</vt:lpstr>
      <vt:lpstr>1_Office Theme</vt:lpstr>
      <vt:lpstr>The Digital Professional for Health and Care</vt:lpstr>
      <vt:lpstr>PowerPoint Presentation</vt:lpstr>
      <vt:lpstr>PowerPoint Presentation</vt:lpstr>
      <vt:lpstr>PowerPoint Presentation</vt:lpstr>
      <vt:lpstr>PowerPoint Presentation</vt:lpstr>
      <vt:lpstr>PowerPoint Presentation</vt:lpstr>
      <vt:lpstr>PowerPoint Presentation</vt:lpstr>
      <vt:lpstr>COM-B example</vt:lpstr>
      <vt:lpstr>PowerPoint Presentation</vt:lpstr>
      <vt:lpstr>BCW matrix – Selecting relevant intervention functions</vt:lpstr>
      <vt:lpstr>PowerPoint Presentation</vt:lpstr>
      <vt:lpstr>PowerPoint Presentation</vt:lpstr>
      <vt:lpstr>Another COM-B example</vt:lpstr>
      <vt:lpstr>PowerPoint Presentation</vt:lpstr>
      <vt:lpstr>PowerPoint Presentation</vt:lpstr>
      <vt:lpstr>PowerPoint Presentation</vt:lpstr>
      <vt:lpstr>PowerPoint Presentation</vt:lpstr>
      <vt:lpstr>PowerPoint Presentation</vt:lpstr>
      <vt:lpstr>Willis TA, Collinson M, Glidewell L, Farrin AJ, Holland M, Meads D, et al. An adaptable implementation package targeting evidence-based indicators in primary care: A pragmatic clusterrandomised evaluation. PLoS Med 2020: 17(2): e1003045.</vt:lpstr>
      <vt:lpstr>PowerPoint Presentation</vt:lpstr>
      <vt:lpstr>PowerPoint Presentation</vt:lpstr>
      <vt:lpstr>An adaptable implementation package</vt:lpstr>
      <vt:lpstr>PowerPoint Presentation</vt:lpstr>
      <vt:lpstr>They did a rigorous ‘real world’ trial</vt:lpstr>
      <vt:lpstr>PowerPoint Presentation</vt:lpstr>
      <vt:lpstr>They did an economic evaluation</vt:lpstr>
      <vt:lpstr>They did a process evaluation</vt:lpstr>
      <vt:lpstr>What worked?</vt:lpstr>
      <vt:lpstr>Risky prescribing</vt:lpstr>
      <vt:lpstr>Lessons learned?</vt:lpstr>
      <vt:lpstr>PowerPoint Presentation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Welsh Clinical Informatics Council</dc:title>
  <dc:creator>Wendy Dearing</dc:creator>
  <cp:lastModifiedBy>Taiwo Adedeji</cp:lastModifiedBy>
  <cp:revision>287</cp:revision>
  <dcterms:created xsi:type="dcterms:W3CDTF">2021-02-08T08:08:49Z</dcterms:created>
  <dcterms:modified xsi:type="dcterms:W3CDTF">2021-11-11T16:46:34Z</dcterms:modified>
</cp:coreProperties>
</file>