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8" r:id="rId2"/>
    <p:sldId id="273" r:id="rId3"/>
    <p:sldId id="284" r:id="rId4"/>
    <p:sldId id="275" r:id="rId5"/>
    <p:sldId id="281" r:id="rId6"/>
    <p:sldId id="285" r:id="rId7"/>
    <p:sldId id="283" r:id="rId8"/>
    <p:sldId id="282" r:id="rId9"/>
    <p:sldId id="280" r:id="rId10"/>
    <p:sldId id="279" r:id="rId11"/>
    <p:sldId id="278" r:id="rId12"/>
    <p:sldId id="286" r:id="rId13"/>
    <p:sldId id="287" r:id="rId14"/>
  </p:sldIdLst>
  <p:sldSz cx="18288000" cy="10287000"/>
  <p:notesSz cx="6858000" cy="9144000"/>
  <p:embeddedFontLst>
    <p:embeddedFont>
      <p:font typeface="Vijaya" panose="02020604020202020204" pitchFamily="18" charset="0"/>
      <p:regular r:id="rId16"/>
      <p:bold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0D481207-D003-4104-85CD-EA2603E90549}">
          <p14:sldIdLst>
            <p14:sldId id="258"/>
            <p14:sldId id="273"/>
            <p14:sldId id="284"/>
            <p14:sldId id="275"/>
            <p14:sldId id="281"/>
            <p14:sldId id="285"/>
            <p14:sldId id="283"/>
            <p14:sldId id="282"/>
            <p14:sldId id="280"/>
            <p14:sldId id="279"/>
            <p14:sldId id="278"/>
            <p14:sldId id="286"/>
            <p14:sldId id="28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AF1104-F552-42DC-BD22-A0D38486EF73}" v="2" dt="2025-11-30T00:59:34.4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53" d="100"/>
          <a:sy n="53" d="100"/>
        </p:scale>
        <p:origin x="558" y="8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Minea" userId="a672a33a09b3e119" providerId="LiveId" clId="{98310E02-606D-4197-8C32-A2A0E0BC1AA1}"/>
    <pc:docChg chg="undo custSel modSld modMainMaster">
      <pc:chgData name="Laura Minea" userId="a672a33a09b3e119" providerId="LiveId" clId="{98310E02-606D-4197-8C32-A2A0E0BC1AA1}" dt="2025-11-30T00:59:35.147" v="2" actId="20577"/>
      <pc:docMkLst>
        <pc:docMk/>
      </pc:docMkLst>
      <pc:sldChg chg="modSp mod">
        <pc:chgData name="Laura Minea" userId="a672a33a09b3e119" providerId="LiveId" clId="{98310E02-606D-4197-8C32-A2A0E0BC1AA1}" dt="2025-11-30T00:59:35.147" v="2" actId="20577"/>
        <pc:sldMkLst>
          <pc:docMk/>
          <pc:sldMk cId="0" sldId="273"/>
        </pc:sldMkLst>
        <pc:graphicFrameChg chg="modGraphic">
          <ac:chgData name="Laura Minea" userId="a672a33a09b3e119" providerId="LiveId" clId="{98310E02-606D-4197-8C32-A2A0E0BC1AA1}" dt="2025-11-30T00:59:35.147" v="2" actId="20577"/>
          <ac:graphicFrameMkLst>
            <pc:docMk/>
            <pc:sldMk cId="0" sldId="273"/>
            <ac:graphicFrameMk id="9" creationId="{00000000-0000-0000-0000-000000000000}"/>
          </ac:graphicFrameMkLst>
        </pc:graphicFrameChg>
      </pc:sldChg>
      <pc:sldMasterChg chg="modSldLayout">
        <pc:chgData name="Laura Minea" userId="a672a33a09b3e119" providerId="LiveId" clId="{98310E02-606D-4197-8C32-A2A0E0BC1AA1}" dt="2025-11-30T00:59:33.432" v="1" actId="790"/>
        <pc:sldMasterMkLst>
          <pc:docMk/>
          <pc:sldMasterMk cId="0" sldId="2147483648"/>
        </pc:sldMasterMkLst>
        <pc:sldLayoutChg chg="modSp mod">
          <pc:chgData name="Laura Minea" userId="a672a33a09b3e119" providerId="LiveId" clId="{98310E02-606D-4197-8C32-A2A0E0BC1AA1}" dt="2025-11-30T00:59:33.432" v="1" actId="790"/>
          <pc:sldLayoutMkLst>
            <pc:docMk/>
            <pc:sldMasterMk cId="0" sldId="2147483648"/>
            <pc:sldLayoutMk cId="0" sldId="2147483655"/>
          </pc:sldLayoutMkLst>
          <pc:spChg chg="mod">
            <ac:chgData name="Laura Minea" userId="a672a33a09b3e119" providerId="LiveId" clId="{98310E02-606D-4197-8C32-A2A0E0BC1AA1}" dt="2025-11-30T00:59:33.432" v="1" actId="790"/>
            <ac:spMkLst>
              <pc:docMk/>
              <pc:sldMasterMk cId="0" sldId="2147483648"/>
              <pc:sldLayoutMk cId="0" sldId="2147483655"/>
              <ac:spMk id="2" creationId="{00000000-0000-0000-0000-000000000000}"/>
            </ac:spMkLst>
          </pc:spChg>
          <pc:spChg chg="mod">
            <ac:chgData name="Laura Minea" userId="a672a33a09b3e119" providerId="LiveId" clId="{98310E02-606D-4197-8C32-A2A0E0BC1AA1}" dt="2025-11-30T00:59:33.432" v="1" actId="790"/>
            <ac:spMkLst>
              <pc:docMk/>
              <pc:sldMasterMk cId="0" sldId="2147483648"/>
              <pc:sldLayoutMk cId="0" sldId="2147483655"/>
              <ac:spMk id="3" creationId="{00000000-0000-0000-0000-000000000000}"/>
            </ac:spMkLst>
          </pc:spChg>
          <pc:spChg chg="mod">
            <ac:chgData name="Laura Minea" userId="a672a33a09b3e119" providerId="LiveId" clId="{98310E02-606D-4197-8C32-A2A0E0BC1AA1}" dt="2025-11-30T00:59:33.432" v="1" actId="790"/>
            <ac:spMkLst>
              <pc:docMk/>
              <pc:sldMasterMk cId="0" sldId="2147483648"/>
              <pc:sldLayoutMk cId="0" sldId="2147483655"/>
              <ac:spMk id="4" creationId="{00000000-0000-0000-0000-000000000000}"/>
            </ac:spMkLst>
          </pc:spChg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C89DF7-DCCD-49DE-A610-F45BF195431D}" type="doc">
      <dgm:prSet loTypeId="urn:microsoft.com/office/officeart/2005/8/layout/hProcess11" loCatId="process" qsTypeId="urn:microsoft.com/office/officeart/2005/8/quickstyle/3d7" qsCatId="3D" csTypeId="urn:microsoft.com/office/officeart/2005/8/colors/accent2_4" csCatId="accent2" phldr="1"/>
      <dgm:spPr/>
      <dgm:t>
        <a:bodyPr/>
        <a:lstStyle/>
        <a:p>
          <a:endParaRPr lang="ro-RO"/>
        </a:p>
      </dgm:t>
    </dgm:pt>
    <dgm:pt modelId="{00E1EFDE-ED80-4F56-B677-F8180041A7A1}">
      <dgm:prSet phldrT="[Text]" phldr="0" custT="1"/>
      <dgm:spPr/>
      <dgm:t>
        <a:bodyPr/>
        <a:lstStyle/>
        <a:p>
          <a:r>
            <a:rPr lang="en-GB" sz="2800" b="1" i="1" dirty="0"/>
            <a:t>Forming</a:t>
          </a:r>
          <a:r>
            <a:rPr lang="en-GB" sz="3100" dirty="0"/>
            <a:t> </a:t>
          </a:r>
          <a:endParaRPr lang="ro-RO" sz="3100" dirty="0"/>
        </a:p>
      </dgm:t>
    </dgm:pt>
    <dgm:pt modelId="{FEBD0023-8EE0-4050-8E69-D9BA832B6501}" type="parTrans" cxnId="{B1E7E638-7480-4EA9-BED4-6BE924A25B83}">
      <dgm:prSet/>
      <dgm:spPr/>
      <dgm:t>
        <a:bodyPr/>
        <a:lstStyle/>
        <a:p>
          <a:endParaRPr lang="ro-RO"/>
        </a:p>
      </dgm:t>
    </dgm:pt>
    <dgm:pt modelId="{36EFE05E-972E-44D1-8149-7B890E8D3114}" type="sibTrans" cxnId="{B1E7E638-7480-4EA9-BED4-6BE924A25B83}">
      <dgm:prSet/>
      <dgm:spPr/>
      <dgm:t>
        <a:bodyPr/>
        <a:lstStyle/>
        <a:p>
          <a:endParaRPr lang="ro-RO"/>
        </a:p>
      </dgm:t>
    </dgm:pt>
    <dgm:pt modelId="{398E77BB-4875-4301-B087-1ECEBE797D2A}">
      <dgm:prSet phldrT="[Text]" phldr="0" custT="1"/>
      <dgm:spPr/>
      <dgm:t>
        <a:bodyPr/>
        <a:lstStyle/>
        <a:p>
          <a:r>
            <a:rPr lang="en-GB" sz="2800" b="1" dirty="0"/>
            <a:t>Norming</a:t>
          </a:r>
          <a:endParaRPr lang="ro-RO" sz="3100" b="1" dirty="0"/>
        </a:p>
      </dgm:t>
    </dgm:pt>
    <dgm:pt modelId="{F301682B-EA93-44B3-8706-41FA32D41C61}" type="parTrans" cxnId="{165BB1EC-FF77-4BF8-B3EF-426D350581A8}">
      <dgm:prSet/>
      <dgm:spPr/>
      <dgm:t>
        <a:bodyPr/>
        <a:lstStyle/>
        <a:p>
          <a:endParaRPr lang="ro-RO"/>
        </a:p>
      </dgm:t>
    </dgm:pt>
    <dgm:pt modelId="{827D7BA2-F16E-4749-BA42-78EAEE529918}" type="sibTrans" cxnId="{165BB1EC-FF77-4BF8-B3EF-426D350581A8}">
      <dgm:prSet/>
      <dgm:spPr/>
      <dgm:t>
        <a:bodyPr/>
        <a:lstStyle/>
        <a:p>
          <a:endParaRPr lang="ro-RO"/>
        </a:p>
      </dgm:t>
    </dgm:pt>
    <dgm:pt modelId="{8914C650-20DA-4E84-9F4A-732AA9D13E93}">
      <dgm:prSet phldrT="[Text]" phldr="0" custT="1"/>
      <dgm:spPr/>
      <dgm:t>
        <a:bodyPr/>
        <a:lstStyle/>
        <a:p>
          <a:r>
            <a:rPr lang="en-GB" sz="2800" b="1" dirty="0"/>
            <a:t>Preforming</a:t>
          </a:r>
          <a:r>
            <a:rPr lang="en-GB" sz="3100" dirty="0"/>
            <a:t> </a:t>
          </a:r>
          <a:endParaRPr lang="ro-RO" sz="3100" dirty="0"/>
        </a:p>
      </dgm:t>
    </dgm:pt>
    <dgm:pt modelId="{2C6F4201-F6FB-4D62-A638-001398E84723}" type="parTrans" cxnId="{FD67FFF6-1CC5-4CC5-A7D4-836549B67EC4}">
      <dgm:prSet/>
      <dgm:spPr/>
      <dgm:t>
        <a:bodyPr/>
        <a:lstStyle/>
        <a:p>
          <a:endParaRPr lang="ro-RO"/>
        </a:p>
      </dgm:t>
    </dgm:pt>
    <dgm:pt modelId="{308AB589-927E-4252-A6B8-FC8F31B71A1C}" type="sibTrans" cxnId="{FD67FFF6-1CC5-4CC5-A7D4-836549B67EC4}">
      <dgm:prSet/>
      <dgm:spPr/>
      <dgm:t>
        <a:bodyPr/>
        <a:lstStyle/>
        <a:p>
          <a:endParaRPr lang="ro-RO"/>
        </a:p>
      </dgm:t>
    </dgm:pt>
    <dgm:pt modelId="{96EF5071-9A8C-47F3-98FC-05272EC0C976}">
      <dgm:prSet phldrT="[Text]" phldr="0" custT="1"/>
      <dgm:spPr/>
      <dgm:t>
        <a:bodyPr/>
        <a:lstStyle/>
        <a:p>
          <a:r>
            <a:rPr lang="en-GB" sz="2800" b="1" dirty="0"/>
            <a:t>Storming</a:t>
          </a:r>
          <a:endParaRPr lang="ro-RO" sz="3100" b="1" dirty="0"/>
        </a:p>
      </dgm:t>
    </dgm:pt>
    <dgm:pt modelId="{03EB8D23-D634-488A-9D1B-911536357F6C}" type="parTrans" cxnId="{14C42714-36F7-4EC5-9C35-FDC985065961}">
      <dgm:prSet/>
      <dgm:spPr/>
      <dgm:t>
        <a:bodyPr/>
        <a:lstStyle/>
        <a:p>
          <a:endParaRPr lang="ro-RO"/>
        </a:p>
      </dgm:t>
    </dgm:pt>
    <dgm:pt modelId="{4A36D93A-E927-4B7A-951E-B62308CB4BA8}" type="sibTrans" cxnId="{14C42714-36F7-4EC5-9C35-FDC985065961}">
      <dgm:prSet/>
      <dgm:spPr/>
      <dgm:t>
        <a:bodyPr/>
        <a:lstStyle/>
        <a:p>
          <a:endParaRPr lang="ro-RO"/>
        </a:p>
      </dgm:t>
    </dgm:pt>
    <dgm:pt modelId="{16B97ED9-1D52-4CD8-A937-1C3DE60A048E}" type="pres">
      <dgm:prSet presAssocID="{01C89DF7-DCCD-49DE-A610-F45BF195431D}" presName="Name0" presStyleCnt="0">
        <dgm:presLayoutVars>
          <dgm:dir/>
          <dgm:resizeHandles val="exact"/>
        </dgm:presLayoutVars>
      </dgm:prSet>
      <dgm:spPr/>
    </dgm:pt>
    <dgm:pt modelId="{4DF232B9-B856-4A14-A6E6-EA8065660CD3}" type="pres">
      <dgm:prSet presAssocID="{01C89DF7-DCCD-49DE-A610-F45BF195431D}" presName="arrow" presStyleLbl="bgShp" presStyleIdx="0" presStyleCnt="1"/>
      <dgm:spPr/>
    </dgm:pt>
    <dgm:pt modelId="{DD933DA4-7A8A-4024-BF52-45500EBD87DF}" type="pres">
      <dgm:prSet presAssocID="{01C89DF7-DCCD-49DE-A610-F45BF195431D}" presName="points" presStyleCnt="0"/>
      <dgm:spPr/>
    </dgm:pt>
    <dgm:pt modelId="{CC1B1D14-877B-49FC-8244-BD19526461AB}" type="pres">
      <dgm:prSet presAssocID="{00E1EFDE-ED80-4F56-B677-F8180041A7A1}" presName="compositeA" presStyleCnt="0"/>
      <dgm:spPr/>
    </dgm:pt>
    <dgm:pt modelId="{10CFE060-26AA-48DA-A8F9-AAE4E15536AD}" type="pres">
      <dgm:prSet presAssocID="{00E1EFDE-ED80-4F56-B677-F8180041A7A1}" presName="textA" presStyleLbl="revTx" presStyleIdx="0" presStyleCnt="4">
        <dgm:presLayoutVars>
          <dgm:bulletEnabled val="1"/>
        </dgm:presLayoutVars>
      </dgm:prSet>
      <dgm:spPr/>
    </dgm:pt>
    <dgm:pt modelId="{169F786B-4DEF-4E1A-9DD2-C53798E6442E}" type="pres">
      <dgm:prSet presAssocID="{00E1EFDE-ED80-4F56-B677-F8180041A7A1}" presName="circleA" presStyleLbl="node1" presStyleIdx="0" presStyleCnt="4"/>
      <dgm:spPr/>
    </dgm:pt>
    <dgm:pt modelId="{6DDD8AD0-1796-41E7-9EB0-B4853C131C76}" type="pres">
      <dgm:prSet presAssocID="{00E1EFDE-ED80-4F56-B677-F8180041A7A1}" presName="spaceA" presStyleCnt="0"/>
      <dgm:spPr/>
    </dgm:pt>
    <dgm:pt modelId="{FBCA07F2-C402-49B3-8738-D204548DF2E3}" type="pres">
      <dgm:prSet presAssocID="{36EFE05E-972E-44D1-8149-7B890E8D3114}" presName="space" presStyleCnt="0"/>
      <dgm:spPr/>
    </dgm:pt>
    <dgm:pt modelId="{9F947959-C973-4085-9A2F-A99FFB0A15C3}" type="pres">
      <dgm:prSet presAssocID="{398E77BB-4875-4301-B087-1ECEBE797D2A}" presName="compositeB" presStyleCnt="0"/>
      <dgm:spPr/>
    </dgm:pt>
    <dgm:pt modelId="{0F6A6B97-F56A-49A1-9D0C-5CE751230A60}" type="pres">
      <dgm:prSet presAssocID="{398E77BB-4875-4301-B087-1ECEBE797D2A}" presName="textB" presStyleLbl="revTx" presStyleIdx="1" presStyleCnt="4">
        <dgm:presLayoutVars>
          <dgm:bulletEnabled val="1"/>
        </dgm:presLayoutVars>
      </dgm:prSet>
      <dgm:spPr/>
    </dgm:pt>
    <dgm:pt modelId="{91420270-250B-42AD-A8C9-3D68DA7795A4}" type="pres">
      <dgm:prSet presAssocID="{398E77BB-4875-4301-B087-1ECEBE797D2A}" presName="circleB" presStyleLbl="node1" presStyleIdx="1" presStyleCnt="4"/>
      <dgm:spPr/>
    </dgm:pt>
    <dgm:pt modelId="{9D397A5B-A00F-4495-BD89-E30831E8E5C8}" type="pres">
      <dgm:prSet presAssocID="{398E77BB-4875-4301-B087-1ECEBE797D2A}" presName="spaceB" presStyleCnt="0"/>
      <dgm:spPr/>
    </dgm:pt>
    <dgm:pt modelId="{42C9F46A-DCA6-49AA-A1B3-0CB1F9FB705F}" type="pres">
      <dgm:prSet presAssocID="{827D7BA2-F16E-4749-BA42-78EAEE529918}" presName="space" presStyleCnt="0"/>
      <dgm:spPr/>
    </dgm:pt>
    <dgm:pt modelId="{C652939A-B22F-49AA-99D2-B2CF679269A0}" type="pres">
      <dgm:prSet presAssocID="{96EF5071-9A8C-47F3-98FC-05272EC0C976}" presName="compositeA" presStyleCnt="0"/>
      <dgm:spPr/>
    </dgm:pt>
    <dgm:pt modelId="{F2806D83-EB80-4235-BB13-1083C6B42F87}" type="pres">
      <dgm:prSet presAssocID="{96EF5071-9A8C-47F3-98FC-05272EC0C976}" presName="textA" presStyleLbl="revTx" presStyleIdx="2" presStyleCnt="4">
        <dgm:presLayoutVars>
          <dgm:bulletEnabled val="1"/>
        </dgm:presLayoutVars>
      </dgm:prSet>
      <dgm:spPr/>
    </dgm:pt>
    <dgm:pt modelId="{074BD4AD-081A-4ECA-8363-B5232EF3023B}" type="pres">
      <dgm:prSet presAssocID="{96EF5071-9A8C-47F3-98FC-05272EC0C976}" presName="circleA" presStyleLbl="node1" presStyleIdx="2" presStyleCnt="4">
        <dgm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dgm:style>
      </dgm:prSet>
      <dgm:spPr/>
    </dgm:pt>
    <dgm:pt modelId="{6C39A9A0-E651-4EC5-924B-4A7130D59310}" type="pres">
      <dgm:prSet presAssocID="{96EF5071-9A8C-47F3-98FC-05272EC0C976}" presName="spaceA" presStyleCnt="0"/>
      <dgm:spPr/>
    </dgm:pt>
    <dgm:pt modelId="{957A6DEA-665B-46C7-B051-D49DD5A471EA}" type="pres">
      <dgm:prSet presAssocID="{4A36D93A-E927-4B7A-951E-B62308CB4BA8}" presName="space" presStyleCnt="0"/>
      <dgm:spPr/>
    </dgm:pt>
    <dgm:pt modelId="{47EE100C-D7DF-4D47-8D9D-16873EEE3BBB}" type="pres">
      <dgm:prSet presAssocID="{8914C650-20DA-4E84-9F4A-732AA9D13E93}" presName="compositeB" presStyleCnt="0"/>
      <dgm:spPr/>
    </dgm:pt>
    <dgm:pt modelId="{024DF4F7-075E-4D68-A950-3CD06F56B222}" type="pres">
      <dgm:prSet presAssocID="{8914C650-20DA-4E84-9F4A-732AA9D13E93}" presName="textB" presStyleLbl="revTx" presStyleIdx="3" presStyleCnt="4">
        <dgm:presLayoutVars>
          <dgm:bulletEnabled val="1"/>
        </dgm:presLayoutVars>
      </dgm:prSet>
      <dgm:spPr/>
    </dgm:pt>
    <dgm:pt modelId="{53CF31D3-225C-4D06-BFAD-791131FCA4B4}" type="pres">
      <dgm:prSet presAssocID="{8914C650-20DA-4E84-9F4A-732AA9D13E93}" presName="circleB" presStyleLbl="node1" presStyleIdx="3" presStyleCnt="4"/>
      <dgm:spPr/>
    </dgm:pt>
    <dgm:pt modelId="{4DCA1F8A-73CE-45B7-B771-787216AFF4F6}" type="pres">
      <dgm:prSet presAssocID="{8914C650-20DA-4E84-9F4A-732AA9D13E93}" presName="spaceB" presStyleCnt="0"/>
      <dgm:spPr/>
    </dgm:pt>
  </dgm:ptLst>
  <dgm:cxnLst>
    <dgm:cxn modelId="{14C42714-36F7-4EC5-9C35-FDC985065961}" srcId="{01C89DF7-DCCD-49DE-A610-F45BF195431D}" destId="{96EF5071-9A8C-47F3-98FC-05272EC0C976}" srcOrd="2" destOrd="0" parTransId="{03EB8D23-D634-488A-9D1B-911536357F6C}" sibTransId="{4A36D93A-E927-4B7A-951E-B62308CB4BA8}"/>
    <dgm:cxn modelId="{B1E7E638-7480-4EA9-BED4-6BE924A25B83}" srcId="{01C89DF7-DCCD-49DE-A610-F45BF195431D}" destId="{00E1EFDE-ED80-4F56-B677-F8180041A7A1}" srcOrd="0" destOrd="0" parTransId="{FEBD0023-8EE0-4050-8E69-D9BA832B6501}" sibTransId="{36EFE05E-972E-44D1-8149-7B890E8D3114}"/>
    <dgm:cxn modelId="{4D05CD4E-262C-460B-82A1-143C7E56A8C5}" type="presOf" srcId="{96EF5071-9A8C-47F3-98FC-05272EC0C976}" destId="{F2806D83-EB80-4235-BB13-1083C6B42F87}" srcOrd="0" destOrd="0" presId="urn:microsoft.com/office/officeart/2005/8/layout/hProcess11"/>
    <dgm:cxn modelId="{6EF8CA58-25A7-4279-A015-F17304E0B2CC}" type="presOf" srcId="{01C89DF7-DCCD-49DE-A610-F45BF195431D}" destId="{16B97ED9-1D52-4CD8-A937-1C3DE60A048E}" srcOrd="0" destOrd="0" presId="urn:microsoft.com/office/officeart/2005/8/layout/hProcess11"/>
    <dgm:cxn modelId="{4A1557B3-3767-404F-9BCD-9037E60EE620}" type="presOf" srcId="{8914C650-20DA-4E84-9F4A-732AA9D13E93}" destId="{024DF4F7-075E-4D68-A950-3CD06F56B222}" srcOrd="0" destOrd="0" presId="urn:microsoft.com/office/officeart/2005/8/layout/hProcess11"/>
    <dgm:cxn modelId="{6A9DD3C8-B8CA-409D-8C13-40F7D7761467}" type="presOf" srcId="{00E1EFDE-ED80-4F56-B677-F8180041A7A1}" destId="{10CFE060-26AA-48DA-A8F9-AAE4E15536AD}" srcOrd="0" destOrd="0" presId="urn:microsoft.com/office/officeart/2005/8/layout/hProcess11"/>
    <dgm:cxn modelId="{165BB1EC-FF77-4BF8-B3EF-426D350581A8}" srcId="{01C89DF7-DCCD-49DE-A610-F45BF195431D}" destId="{398E77BB-4875-4301-B087-1ECEBE797D2A}" srcOrd="1" destOrd="0" parTransId="{F301682B-EA93-44B3-8706-41FA32D41C61}" sibTransId="{827D7BA2-F16E-4749-BA42-78EAEE529918}"/>
    <dgm:cxn modelId="{FD67FFF6-1CC5-4CC5-A7D4-836549B67EC4}" srcId="{01C89DF7-DCCD-49DE-A610-F45BF195431D}" destId="{8914C650-20DA-4E84-9F4A-732AA9D13E93}" srcOrd="3" destOrd="0" parTransId="{2C6F4201-F6FB-4D62-A638-001398E84723}" sibTransId="{308AB589-927E-4252-A6B8-FC8F31B71A1C}"/>
    <dgm:cxn modelId="{9B6BB4FC-BBB2-4DA2-8B5E-6A142B6E0F1F}" type="presOf" srcId="{398E77BB-4875-4301-B087-1ECEBE797D2A}" destId="{0F6A6B97-F56A-49A1-9D0C-5CE751230A60}" srcOrd="0" destOrd="0" presId="urn:microsoft.com/office/officeart/2005/8/layout/hProcess11"/>
    <dgm:cxn modelId="{8C4A395D-DE4A-47C0-8F87-68CB4023742F}" type="presParOf" srcId="{16B97ED9-1D52-4CD8-A937-1C3DE60A048E}" destId="{4DF232B9-B856-4A14-A6E6-EA8065660CD3}" srcOrd="0" destOrd="0" presId="urn:microsoft.com/office/officeart/2005/8/layout/hProcess11"/>
    <dgm:cxn modelId="{95C1B69E-FA1F-46E8-9F30-D899B810F915}" type="presParOf" srcId="{16B97ED9-1D52-4CD8-A937-1C3DE60A048E}" destId="{DD933DA4-7A8A-4024-BF52-45500EBD87DF}" srcOrd="1" destOrd="0" presId="urn:microsoft.com/office/officeart/2005/8/layout/hProcess11"/>
    <dgm:cxn modelId="{5B0B76AC-FECF-4F29-B7FE-8FDAA2E598C5}" type="presParOf" srcId="{DD933DA4-7A8A-4024-BF52-45500EBD87DF}" destId="{CC1B1D14-877B-49FC-8244-BD19526461AB}" srcOrd="0" destOrd="0" presId="urn:microsoft.com/office/officeart/2005/8/layout/hProcess11"/>
    <dgm:cxn modelId="{BB958470-EF37-4C7B-A4B3-AB99F941BFE4}" type="presParOf" srcId="{CC1B1D14-877B-49FC-8244-BD19526461AB}" destId="{10CFE060-26AA-48DA-A8F9-AAE4E15536AD}" srcOrd="0" destOrd="0" presId="urn:microsoft.com/office/officeart/2005/8/layout/hProcess11"/>
    <dgm:cxn modelId="{6A57560C-B0B9-4173-9B7C-B026F9173A8E}" type="presParOf" srcId="{CC1B1D14-877B-49FC-8244-BD19526461AB}" destId="{169F786B-4DEF-4E1A-9DD2-C53798E6442E}" srcOrd="1" destOrd="0" presId="urn:microsoft.com/office/officeart/2005/8/layout/hProcess11"/>
    <dgm:cxn modelId="{11EF90E2-45AD-4FA1-A353-885CFEFBE711}" type="presParOf" srcId="{CC1B1D14-877B-49FC-8244-BD19526461AB}" destId="{6DDD8AD0-1796-41E7-9EB0-B4853C131C76}" srcOrd="2" destOrd="0" presId="urn:microsoft.com/office/officeart/2005/8/layout/hProcess11"/>
    <dgm:cxn modelId="{7BEE9F3A-A236-48D9-932E-AD35319818D3}" type="presParOf" srcId="{DD933DA4-7A8A-4024-BF52-45500EBD87DF}" destId="{FBCA07F2-C402-49B3-8738-D204548DF2E3}" srcOrd="1" destOrd="0" presId="urn:microsoft.com/office/officeart/2005/8/layout/hProcess11"/>
    <dgm:cxn modelId="{523300F7-EFE7-4285-B9D1-71EB47654348}" type="presParOf" srcId="{DD933DA4-7A8A-4024-BF52-45500EBD87DF}" destId="{9F947959-C973-4085-9A2F-A99FFB0A15C3}" srcOrd="2" destOrd="0" presId="urn:microsoft.com/office/officeart/2005/8/layout/hProcess11"/>
    <dgm:cxn modelId="{863F3CD6-385C-487C-B098-4CE2AD60AA76}" type="presParOf" srcId="{9F947959-C973-4085-9A2F-A99FFB0A15C3}" destId="{0F6A6B97-F56A-49A1-9D0C-5CE751230A60}" srcOrd="0" destOrd="0" presId="urn:microsoft.com/office/officeart/2005/8/layout/hProcess11"/>
    <dgm:cxn modelId="{587AE656-3BA1-4BCD-BEE3-BF8D25914CDD}" type="presParOf" srcId="{9F947959-C973-4085-9A2F-A99FFB0A15C3}" destId="{91420270-250B-42AD-A8C9-3D68DA7795A4}" srcOrd="1" destOrd="0" presId="urn:microsoft.com/office/officeart/2005/8/layout/hProcess11"/>
    <dgm:cxn modelId="{A087C72F-AF55-4D59-87CA-20FCA337C60A}" type="presParOf" srcId="{9F947959-C973-4085-9A2F-A99FFB0A15C3}" destId="{9D397A5B-A00F-4495-BD89-E30831E8E5C8}" srcOrd="2" destOrd="0" presId="urn:microsoft.com/office/officeart/2005/8/layout/hProcess11"/>
    <dgm:cxn modelId="{C8063340-1919-4D92-884E-6EC1E731BEDF}" type="presParOf" srcId="{DD933DA4-7A8A-4024-BF52-45500EBD87DF}" destId="{42C9F46A-DCA6-49AA-A1B3-0CB1F9FB705F}" srcOrd="3" destOrd="0" presId="urn:microsoft.com/office/officeart/2005/8/layout/hProcess11"/>
    <dgm:cxn modelId="{B9CFD087-92D7-4697-8FF5-63D84143C578}" type="presParOf" srcId="{DD933DA4-7A8A-4024-BF52-45500EBD87DF}" destId="{C652939A-B22F-49AA-99D2-B2CF679269A0}" srcOrd="4" destOrd="0" presId="urn:microsoft.com/office/officeart/2005/8/layout/hProcess11"/>
    <dgm:cxn modelId="{BB3B560F-AAC4-45A5-BF65-1BFF84CD2E8E}" type="presParOf" srcId="{C652939A-B22F-49AA-99D2-B2CF679269A0}" destId="{F2806D83-EB80-4235-BB13-1083C6B42F87}" srcOrd="0" destOrd="0" presId="urn:microsoft.com/office/officeart/2005/8/layout/hProcess11"/>
    <dgm:cxn modelId="{46EEDDD1-157F-47D1-9EF8-1D73FDD4DFEF}" type="presParOf" srcId="{C652939A-B22F-49AA-99D2-B2CF679269A0}" destId="{074BD4AD-081A-4ECA-8363-B5232EF3023B}" srcOrd="1" destOrd="0" presId="urn:microsoft.com/office/officeart/2005/8/layout/hProcess11"/>
    <dgm:cxn modelId="{3A42C870-FA69-4DF1-889F-1681047D1E42}" type="presParOf" srcId="{C652939A-B22F-49AA-99D2-B2CF679269A0}" destId="{6C39A9A0-E651-4EC5-924B-4A7130D59310}" srcOrd="2" destOrd="0" presId="urn:microsoft.com/office/officeart/2005/8/layout/hProcess11"/>
    <dgm:cxn modelId="{73DD9F49-8134-4266-9977-C06DB201B469}" type="presParOf" srcId="{DD933DA4-7A8A-4024-BF52-45500EBD87DF}" destId="{957A6DEA-665B-46C7-B051-D49DD5A471EA}" srcOrd="5" destOrd="0" presId="urn:microsoft.com/office/officeart/2005/8/layout/hProcess11"/>
    <dgm:cxn modelId="{49003E55-8952-46AC-BB3E-DAA86A73F5E3}" type="presParOf" srcId="{DD933DA4-7A8A-4024-BF52-45500EBD87DF}" destId="{47EE100C-D7DF-4D47-8D9D-16873EEE3BBB}" srcOrd="6" destOrd="0" presId="urn:microsoft.com/office/officeart/2005/8/layout/hProcess11"/>
    <dgm:cxn modelId="{F0DE07D7-A004-425B-A0D0-D98F3E547A50}" type="presParOf" srcId="{47EE100C-D7DF-4D47-8D9D-16873EEE3BBB}" destId="{024DF4F7-075E-4D68-A950-3CD06F56B222}" srcOrd="0" destOrd="0" presId="urn:microsoft.com/office/officeart/2005/8/layout/hProcess11"/>
    <dgm:cxn modelId="{4DFF598F-4AFE-4917-BCA7-E0FAD6A00C52}" type="presParOf" srcId="{47EE100C-D7DF-4D47-8D9D-16873EEE3BBB}" destId="{53CF31D3-225C-4D06-BFAD-791131FCA4B4}" srcOrd="1" destOrd="0" presId="urn:microsoft.com/office/officeart/2005/8/layout/hProcess11"/>
    <dgm:cxn modelId="{276123DB-E027-49AF-BE4A-D4F3549FD1C0}" type="presParOf" srcId="{47EE100C-D7DF-4D47-8D9D-16873EEE3BBB}" destId="{4DCA1F8A-73CE-45B7-B771-787216AFF4F6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232B9-B856-4A14-A6E6-EA8065660CD3}">
      <dsp:nvSpPr>
        <dsp:cNvPr id="0" name=""/>
        <dsp:cNvSpPr/>
      </dsp:nvSpPr>
      <dsp:spPr>
        <a:xfrm>
          <a:off x="0" y="662940"/>
          <a:ext cx="12115800" cy="883920"/>
        </a:xfrm>
        <a:prstGeom prst="notchedRightArrow">
          <a:avLst/>
        </a:prstGeom>
        <a:solidFill>
          <a:schemeClr val="accent2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-161800" extrusionH="600" contourW="3000">
          <a:bevelT w="48600" h="18600" prst="relaxedInset"/>
          <a:bevelB w="48600" h="8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CFE060-26AA-48DA-A8F9-AAE4E15536AD}">
      <dsp:nvSpPr>
        <dsp:cNvPr id="0" name=""/>
        <dsp:cNvSpPr/>
      </dsp:nvSpPr>
      <dsp:spPr>
        <a:xfrm>
          <a:off x="5457" y="0"/>
          <a:ext cx="2624892" cy="88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kern="1200" dirty="0"/>
            <a:t>Forming</a:t>
          </a:r>
          <a:r>
            <a:rPr lang="en-GB" sz="3100" kern="1200" dirty="0"/>
            <a:t> </a:t>
          </a:r>
          <a:endParaRPr lang="ro-RO" sz="3100" kern="1200" dirty="0"/>
        </a:p>
      </dsp:txBody>
      <dsp:txXfrm>
        <a:off x="5457" y="0"/>
        <a:ext cx="2624892" cy="883920"/>
      </dsp:txXfrm>
    </dsp:sp>
    <dsp:sp modelId="{169F786B-4DEF-4E1A-9DD2-C53798E6442E}">
      <dsp:nvSpPr>
        <dsp:cNvPr id="0" name=""/>
        <dsp:cNvSpPr/>
      </dsp:nvSpPr>
      <dsp:spPr>
        <a:xfrm>
          <a:off x="1207413" y="994410"/>
          <a:ext cx="220980" cy="220980"/>
        </a:xfrm>
        <a:prstGeom prst="ellips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F6A6B97-F56A-49A1-9D0C-5CE751230A60}">
      <dsp:nvSpPr>
        <dsp:cNvPr id="0" name=""/>
        <dsp:cNvSpPr/>
      </dsp:nvSpPr>
      <dsp:spPr>
        <a:xfrm>
          <a:off x="2761594" y="1325880"/>
          <a:ext cx="2624892" cy="88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Norming</a:t>
          </a:r>
          <a:endParaRPr lang="ro-RO" sz="3100" b="1" kern="1200" dirty="0"/>
        </a:p>
      </dsp:txBody>
      <dsp:txXfrm>
        <a:off x="2761594" y="1325880"/>
        <a:ext cx="2624892" cy="883920"/>
      </dsp:txXfrm>
    </dsp:sp>
    <dsp:sp modelId="{91420270-250B-42AD-A8C9-3D68DA7795A4}">
      <dsp:nvSpPr>
        <dsp:cNvPr id="0" name=""/>
        <dsp:cNvSpPr/>
      </dsp:nvSpPr>
      <dsp:spPr>
        <a:xfrm>
          <a:off x="3963551" y="994409"/>
          <a:ext cx="220980" cy="220980"/>
        </a:xfrm>
        <a:prstGeom prst="ellipse">
          <a:avLst/>
        </a:prstGeom>
        <a:solidFill>
          <a:schemeClr val="accent2">
            <a:shade val="50000"/>
            <a:hueOff val="-20742"/>
            <a:satOff val="-4204"/>
            <a:lumOff val="23125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2806D83-EB80-4235-BB13-1083C6B42F87}">
      <dsp:nvSpPr>
        <dsp:cNvPr id="0" name=""/>
        <dsp:cNvSpPr/>
      </dsp:nvSpPr>
      <dsp:spPr>
        <a:xfrm>
          <a:off x="5517732" y="0"/>
          <a:ext cx="2624892" cy="88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b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Storming</a:t>
          </a:r>
          <a:endParaRPr lang="ro-RO" sz="3100" b="1" kern="1200" dirty="0"/>
        </a:p>
      </dsp:txBody>
      <dsp:txXfrm>
        <a:off x="5517732" y="0"/>
        <a:ext cx="2624892" cy="883920"/>
      </dsp:txXfrm>
    </dsp:sp>
    <dsp:sp modelId="{074BD4AD-081A-4ECA-8363-B5232EF3023B}">
      <dsp:nvSpPr>
        <dsp:cNvPr id="0" name=""/>
        <dsp:cNvSpPr/>
      </dsp:nvSpPr>
      <dsp:spPr>
        <a:xfrm>
          <a:off x="6719688" y="994410"/>
          <a:ext cx="220980" cy="220980"/>
        </a:xfrm>
        <a:prstGeom prst="ellipse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p3d extrusionH="50600"/>
      </dsp:spPr>
      <dsp:style>
        <a:lnRef idx="1">
          <a:schemeClr val="accent2"/>
        </a:lnRef>
        <a:fillRef idx="3">
          <a:schemeClr val="accent2"/>
        </a:fillRef>
        <a:effectRef idx="2">
          <a:schemeClr val="accent2"/>
        </a:effectRef>
        <a:fontRef idx="minor">
          <a:schemeClr val="lt1"/>
        </a:fontRef>
      </dsp:style>
    </dsp:sp>
    <dsp:sp modelId="{024DF4F7-075E-4D68-A950-3CD06F56B222}">
      <dsp:nvSpPr>
        <dsp:cNvPr id="0" name=""/>
        <dsp:cNvSpPr/>
      </dsp:nvSpPr>
      <dsp:spPr>
        <a:xfrm>
          <a:off x="8273869" y="1325880"/>
          <a:ext cx="2624892" cy="883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Preforming</a:t>
          </a:r>
          <a:r>
            <a:rPr lang="en-GB" sz="3100" kern="1200" dirty="0"/>
            <a:t> </a:t>
          </a:r>
          <a:endParaRPr lang="ro-RO" sz="3100" kern="1200" dirty="0"/>
        </a:p>
      </dsp:txBody>
      <dsp:txXfrm>
        <a:off x="8273869" y="1325880"/>
        <a:ext cx="2624892" cy="883920"/>
      </dsp:txXfrm>
    </dsp:sp>
    <dsp:sp modelId="{53CF31D3-225C-4D06-BFAD-791131FCA4B4}">
      <dsp:nvSpPr>
        <dsp:cNvPr id="0" name=""/>
        <dsp:cNvSpPr/>
      </dsp:nvSpPr>
      <dsp:spPr>
        <a:xfrm>
          <a:off x="9475826" y="994409"/>
          <a:ext cx="220980" cy="220980"/>
        </a:xfrm>
        <a:prstGeom prst="ellipse">
          <a:avLst/>
        </a:prstGeom>
        <a:solidFill>
          <a:schemeClr val="accent2">
            <a:shade val="50000"/>
            <a:hueOff val="-20742"/>
            <a:satOff val="-4204"/>
            <a:lumOff val="23125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32122-E1FC-4BB1-856A-583BC5B5FA3A}" type="datetimeFigureOut">
              <a:rPr lang="ro-RO" smtClean="0"/>
              <a:t>30.11.2025</a:t>
            </a:fld>
            <a:endParaRPr lang="ro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A47128-9294-4398-B30A-C2E34A81DD7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3861635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sv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3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svg"/><Relationship Id="rId7" Type="http://schemas.openxmlformats.org/officeDocument/2006/relationships/image" Target="../media/image24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svg"/><Relationship Id="rId5" Type="http://schemas.openxmlformats.org/officeDocument/2006/relationships/image" Target="../media/image22.sv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svg"/><Relationship Id="rId7" Type="http://schemas.openxmlformats.org/officeDocument/2006/relationships/image" Target="../media/image26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20.svg"/><Relationship Id="rId5" Type="http://schemas.openxmlformats.org/officeDocument/2006/relationships/image" Target="../media/image24.svg"/><Relationship Id="rId10" Type="http://schemas.openxmlformats.org/officeDocument/2006/relationships/image" Target="../media/image19.png"/><Relationship Id="rId4" Type="http://schemas.openxmlformats.org/officeDocument/2006/relationships/image" Target="../media/image23.png"/><Relationship Id="rId9" Type="http://schemas.openxmlformats.org/officeDocument/2006/relationships/image" Target="../media/image28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13" Type="http://schemas.openxmlformats.org/officeDocument/2006/relationships/image" Target="../media/image3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0.png"/><Relationship Id="rId12" Type="http://schemas.openxmlformats.org/officeDocument/2006/relationships/image" Target="../media/image8.svg"/><Relationship Id="rId2" Type="http://schemas.openxmlformats.org/officeDocument/2006/relationships/diagramData" Target="../diagrams/data1.xml"/><Relationship Id="rId16" Type="http://schemas.openxmlformats.org/officeDocument/2006/relationships/image" Target="../media/image37.svg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openxmlformats.org/officeDocument/2006/relationships/image" Target="../media/image7.png"/><Relationship Id="rId5" Type="http://schemas.openxmlformats.org/officeDocument/2006/relationships/diagramColors" Target="../diagrams/colors1.xml"/><Relationship Id="rId15" Type="http://schemas.openxmlformats.org/officeDocument/2006/relationships/image" Target="../media/image36.png"/><Relationship Id="rId10" Type="http://schemas.openxmlformats.org/officeDocument/2006/relationships/image" Target="../media/image33.sv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32.png"/><Relationship Id="rId14" Type="http://schemas.openxmlformats.org/officeDocument/2006/relationships/image" Target="../media/image35.sv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12" Type="http://schemas.openxmlformats.org/officeDocument/2006/relationships/image" Target="../media/image26.sv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svg"/><Relationship Id="rId11" Type="http://schemas.openxmlformats.org/officeDocument/2006/relationships/image" Target="../media/image25.pn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1uv9ex/betari-box" TargetMode="External"/><Relationship Id="rId2" Type="http://schemas.openxmlformats.org/officeDocument/2006/relationships/hyperlink" Target="https://www.ted.com/talks/margaret_heffernan_forget_the_pecking_order_at_work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ted.com/talks/margaret_heffernan_dare_to_disagree" TargetMode="External"/><Relationship Id="rId5" Type="http://schemas.openxmlformats.org/officeDocument/2006/relationships/hyperlink" Target="https://academiwales.gov.wales/repository/resource/425caccb-2cfd-4573-b2f1" TargetMode="External"/><Relationship Id="rId4" Type="http://schemas.openxmlformats.org/officeDocument/2006/relationships/hyperlink" Target="https://youtu.be/P8ojeO9za84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sv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5B0D4CA-BCA1-61C1-B738-C0581081556E}"/>
              </a:ext>
            </a:extLst>
          </p:cNvPr>
          <p:cNvSpPr txBox="1"/>
          <p:nvPr/>
        </p:nvSpPr>
        <p:spPr>
          <a:xfrm>
            <a:off x="228600" y="2953966"/>
            <a:ext cx="17601885" cy="78180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Certificate of Higher Education in Employability Skills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US" sz="3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LEVEL 4 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3600" b="1" dirty="0">
                <a:effectLst/>
                <a:latin typeface="Helvetica-Bold"/>
                <a:ea typeface="Calibri" panose="020F0502020204030204" pitchFamily="34" charset="0"/>
                <a:cs typeface="Helvetica-Bold"/>
              </a:rPr>
              <a:t> 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3200" b="1" dirty="0">
                <a:effectLst/>
                <a:latin typeface="Helvetica-Bold"/>
                <a:ea typeface="Calibri" panose="020F0502020204030204" pitchFamily="34" charset="0"/>
                <a:cs typeface="Helvetica-Bold"/>
              </a:rPr>
              <a:t>Effective Team Working and Communication (BMSW4009)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</a:t>
            </a:r>
            <a:r>
              <a:rPr lang="en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Laura Elena Minea 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32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ID : 2321195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r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32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2025- 2026</a:t>
            </a:r>
            <a:endParaRPr lang="en-GB" sz="32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05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Picture 8" descr="A black and yellow logo">
            <a:extLst>
              <a:ext uri="{FF2B5EF4-FFF2-40B4-BE49-F238E27FC236}">
                <a16:creationId xmlns:a16="http://schemas.microsoft.com/office/drawing/2014/main" id="{31971D3D-38FD-90EE-EEDE-7469738E67D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6400" y="20266"/>
            <a:ext cx="5584763" cy="29337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2526770" y="1805408"/>
            <a:ext cx="3346711" cy="11195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7800"/>
              </a:lnSpc>
            </a:pPr>
            <a:r>
              <a:rPr lang="en-US" sz="9600" b="1" i="1" dirty="0">
                <a:solidFill>
                  <a:srgbClr val="4D4D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ijaya" panose="020B0502040204020203" pitchFamily="18" charset="0"/>
                <a:ea typeface="TAN Pearl"/>
                <a:cs typeface="Vijaya" panose="020B0502040204020203" pitchFamily="18" charset="0"/>
                <a:sym typeface="TAN Pearl"/>
              </a:rPr>
              <a:t>Agenda</a:t>
            </a:r>
          </a:p>
        </p:txBody>
      </p:sp>
      <p:sp>
        <p:nvSpPr>
          <p:cNvPr id="3" name="Freeform 3"/>
          <p:cNvSpPr/>
          <p:nvPr/>
        </p:nvSpPr>
        <p:spPr>
          <a:xfrm>
            <a:off x="13337320" y="-3422855"/>
            <a:ext cx="8473404" cy="7163878"/>
          </a:xfrm>
          <a:custGeom>
            <a:avLst/>
            <a:gdLst/>
            <a:ahLst/>
            <a:cxnLst/>
            <a:rect l="l" t="t" r="r" b="b"/>
            <a:pathLst>
              <a:path w="8473404" h="7163878">
                <a:moveTo>
                  <a:pt x="0" y="0"/>
                </a:moveTo>
                <a:lnTo>
                  <a:pt x="8473404" y="0"/>
                </a:lnTo>
                <a:lnTo>
                  <a:pt x="8473404" y="7163878"/>
                </a:lnTo>
                <a:lnTo>
                  <a:pt x="0" y="716387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sp>
        <p:nvSpPr>
          <p:cNvPr id="4" name="Freeform 4"/>
          <p:cNvSpPr/>
          <p:nvPr/>
        </p:nvSpPr>
        <p:spPr>
          <a:xfrm>
            <a:off x="-4092105" y="6857161"/>
            <a:ext cx="6949702" cy="5875657"/>
          </a:xfrm>
          <a:custGeom>
            <a:avLst/>
            <a:gdLst/>
            <a:ahLst/>
            <a:cxnLst/>
            <a:rect l="l" t="t" r="r" b="b"/>
            <a:pathLst>
              <a:path w="6949702" h="5875657">
                <a:moveTo>
                  <a:pt x="0" y="0"/>
                </a:moveTo>
                <a:lnTo>
                  <a:pt x="6949702" y="0"/>
                </a:lnTo>
                <a:lnTo>
                  <a:pt x="6949702" y="5875657"/>
                </a:lnTo>
                <a:lnTo>
                  <a:pt x="0" y="587565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9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  <p:graphicFrame>
        <p:nvGraphicFramePr>
          <p:cNvPr id="8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8170082"/>
              </p:ext>
            </p:extLst>
          </p:nvPr>
        </p:nvGraphicFramePr>
        <p:xfrm>
          <a:off x="1600200" y="3741023"/>
          <a:ext cx="7696200" cy="5280352"/>
        </p:xfrm>
        <a:graphic>
          <a:graphicData uri="http://schemas.openxmlformats.org/drawingml/2006/table">
            <a:tbl>
              <a:tblPr/>
              <a:tblGrid>
                <a:gridCol w="697417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20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5582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 — The Architecture of Team Roles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3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5795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Belbin’s Blueprint — Understanding Behavioural Roles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4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5795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My Roles in the Structure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5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5795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Inputs That Shape Teamwork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6/7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5795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(Structural Integrity)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8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5795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Architectural Cracks (Weaknesses)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9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55795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Pressure Points (Challenges)</a:t>
                      </a:r>
                      <a:endParaRPr lang="en-US" sz="18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mo"/>
                        </a:rPr>
                        <a:t>10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graphicFrame>
        <p:nvGraphicFramePr>
          <p:cNvPr id="9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0859853"/>
              </p:ext>
            </p:extLst>
          </p:nvPr>
        </p:nvGraphicFramePr>
        <p:xfrm>
          <a:off x="9753600" y="3741023"/>
          <a:ext cx="6544386" cy="2980968"/>
        </p:xfrm>
        <a:graphic>
          <a:graphicData uri="http://schemas.openxmlformats.org/drawingml/2006/table">
            <a:tbl>
              <a:tblPr/>
              <a:tblGrid>
                <a:gridCol w="538085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63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743836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Reinforcing &amp; Completing the Structure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ea typeface="Arimo"/>
                          <a:cs typeface="Arial" panose="020B0604020202020204" pitchFamily="34" charset="0"/>
                          <a:sym typeface="Arimo"/>
                        </a:rPr>
                        <a:t>11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0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9460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References 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ea typeface="Arimo"/>
                          <a:cs typeface="Arial" panose="020B0604020202020204" pitchFamily="34" charset="0"/>
                          <a:sym typeface="Arimo"/>
                        </a:rPr>
                        <a:t>12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43836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</a:t>
                      </a: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Acknowledgment 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r>
                        <a:rPr lang="en-US" sz="1800" dirty="0">
                          <a:solidFill>
                            <a:srgbClr val="4D4D4D"/>
                          </a:solidFill>
                          <a:latin typeface="Arial" panose="020B0604020202020204" pitchFamily="34" charset="0"/>
                          <a:ea typeface="Arimo"/>
                          <a:cs typeface="Arial" panose="020B0604020202020204" pitchFamily="34" charset="0"/>
                          <a:sym typeface="Arimo"/>
                        </a:rPr>
                        <a:t>13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43836">
                <a:tc>
                  <a:txBody>
                    <a:bodyPr/>
                    <a:lstStyle/>
                    <a:p>
                      <a:pPr algn="l">
                        <a:lnSpc>
                          <a:spcPts val="2100"/>
                        </a:lnSpc>
                        <a:defRPr/>
                      </a:pPr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>
                        <a:lnSpc>
                          <a:spcPts val="2100"/>
                        </a:lnSpc>
                        <a:defRPr/>
                      </a:pPr>
                      <a:endParaRPr lang="en-US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90500" marR="190500" marT="190500" marB="190500"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8B6D53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Freeform 10"/>
          <p:cNvSpPr/>
          <p:nvPr/>
        </p:nvSpPr>
        <p:spPr>
          <a:xfrm rot="-2316768">
            <a:off x="6180136" y="1124534"/>
            <a:ext cx="536392" cy="1170697"/>
          </a:xfrm>
          <a:custGeom>
            <a:avLst/>
            <a:gdLst/>
            <a:ahLst/>
            <a:cxnLst/>
            <a:rect l="l" t="t" r="r" b="b"/>
            <a:pathLst>
              <a:path w="536392" h="1170697">
                <a:moveTo>
                  <a:pt x="0" y="0"/>
                </a:moveTo>
                <a:lnTo>
                  <a:pt x="536392" y="0"/>
                </a:lnTo>
                <a:lnTo>
                  <a:pt x="536392" y="1170697"/>
                </a:lnTo>
                <a:lnTo>
                  <a:pt x="0" y="117069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 dirty="0"/>
          </a:p>
        </p:txBody>
      </p:sp>
      <p:sp>
        <p:nvSpPr>
          <p:cNvPr id="11" name="Freeform 11"/>
          <p:cNvSpPr/>
          <p:nvPr/>
        </p:nvSpPr>
        <p:spPr>
          <a:xfrm rot="-2316768" flipH="1">
            <a:off x="1452247" y="2238979"/>
            <a:ext cx="536392" cy="1170697"/>
          </a:xfrm>
          <a:custGeom>
            <a:avLst/>
            <a:gdLst/>
            <a:ahLst/>
            <a:cxnLst/>
            <a:rect l="l" t="t" r="r" b="b"/>
            <a:pathLst>
              <a:path w="536392" h="1170697">
                <a:moveTo>
                  <a:pt x="536392" y="0"/>
                </a:moveTo>
                <a:lnTo>
                  <a:pt x="0" y="0"/>
                </a:lnTo>
                <a:lnTo>
                  <a:pt x="0" y="1170698"/>
                </a:lnTo>
                <a:lnTo>
                  <a:pt x="536392" y="1170698"/>
                </a:lnTo>
                <a:lnTo>
                  <a:pt x="536392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ro-RO"/>
          </a:p>
        </p:txBody>
      </p:sp>
    </p:spTree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99108C-9436-E744-F5E9-42603BE7FC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olumns outside supreme court building">
            <a:extLst>
              <a:ext uri="{FF2B5EF4-FFF2-40B4-BE49-F238E27FC236}">
                <a16:creationId xmlns:a16="http://schemas.microsoft.com/office/drawing/2014/main" id="{C6F4E913-70AE-3101-A437-277F50A1AB06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9050"/>
            <a:ext cx="18288000" cy="10287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4552E54-528F-2174-5483-7F085E63C536}"/>
              </a:ext>
            </a:extLst>
          </p:cNvPr>
          <p:cNvSpPr txBox="1"/>
          <p:nvPr/>
        </p:nvSpPr>
        <p:spPr>
          <a:xfrm>
            <a:off x="838200" y="647700"/>
            <a:ext cx="13411200" cy="411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2100"/>
              </a:lnSpc>
              <a:defRPr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Introduction — The Architecture of Team Roles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Rectangle: Diagonal Corners Rounded 8">
            <a:extLst>
              <a:ext uri="{FF2B5EF4-FFF2-40B4-BE49-F238E27FC236}">
                <a16:creationId xmlns:a16="http://schemas.microsoft.com/office/drawing/2014/main" id="{AFBF8C1D-879A-E4C9-51F9-A77AB674D4B1}"/>
              </a:ext>
            </a:extLst>
          </p:cNvPr>
          <p:cNvSpPr/>
          <p:nvPr/>
        </p:nvSpPr>
        <p:spPr>
          <a:xfrm>
            <a:off x="2895600" y="2552700"/>
            <a:ext cx="2819400" cy="6629400"/>
          </a:xfrm>
          <a:prstGeom prst="round2Diag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Effective teamwork requires navigating relationships, emotions, and communication</a:t>
            </a:r>
            <a:br>
              <a:rPr lang="en-GB" sz="20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</a:br>
            <a:r>
              <a:rPr lang="en-GB" sz="2000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(Tannenbaum &amp; Salas, 2020). </a:t>
            </a:r>
          </a:p>
          <a:p>
            <a:pPr algn="ctr"/>
            <a:endParaRPr lang="ro-RO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0" name="Rectangle: Diagonal Corners Rounded 9">
            <a:extLst>
              <a:ext uri="{FF2B5EF4-FFF2-40B4-BE49-F238E27FC236}">
                <a16:creationId xmlns:a16="http://schemas.microsoft.com/office/drawing/2014/main" id="{D11CF02D-624D-13BF-3B48-ABEDB6D0C5FC}"/>
              </a:ext>
            </a:extLst>
          </p:cNvPr>
          <p:cNvSpPr/>
          <p:nvPr/>
        </p:nvSpPr>
        <p:spPr>
          <a:xfrm>
            <a:off x="5734050" y="3390900"/>
            <a:ext cx="2743200" cy="6046875"/>
          </a:xfrm>
          <a:prstGeom prst="round2DiagRect">
            <a:avLst/>
          </a:prstGeom>
          <a:noFill/>
          <a:ln w="9525" cap="flat" cmpd="sng" algn="ctr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Clarity and collaboration strengthen the “framework”</a:t>
            </a:r>
            <a:br>
              <a:rPr lang="en-GB" sz="2000" b="1" dirty="0"/>
            </a:br>
            <a:r>
              <a:rPr lang="en-GB" sz="2000" b="1" dirty="0"/>
              <a:t>(Mullins, 2016). </a:t>
            </a:r>
          </a:p>
          <a:p>
            <a:pPr algn="ctr"/>
            <a:endParaRPr lang="ro-RO" dirty="0"/>
          </a:p>
        </p:txBody>
      </p:sp>
      <p:sp>
        <p:nvSpPr>
          <p:cNvPr id="11" name="Scroll: Horizontal 10">
            <a:extLst>
              <a:ext uri="{FF2B5EF4-FFF2-40B4-BE49-F238E27FC236}">
                <a16:creationId xmlns:a16="http://schemas.microsoft.com/office/drawing/2014/main" id="{D1EE9485-5A40-BCFE-F9E9-D599CA7FCF59}"/>
              </a:ext>
            </a:extLst>
          </p:cNvPr>
          <p:cNvSpPr/>
          <p:nvPr/>
        </p:nvSpPr>
        <p:spPr>
          <a:xfrm>
            <a:off x="1066800" y="1104900"/>
            <a:ext cx="11353800" cy="990600"/>
          </a:xfrm>
          <a:prstGeom prst="horizontalScroll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i="1" dirty="0"/>
              <a:t>Teams, like buildings, rely on foundations, structure, connections, and reinforcement.</a:t>
            </a:r>
          </a:p>
          <a:p>
            <a:pPr algn="ctr"/>
            <a:endParaRPr lang="ro-RO" dirty="0"/>
          </a:p>
        </p:txBody>
      </p:sp>
      <p:pic>
        <p:nvPicPr>
          <p:cNvPr id="15" name="Graphic 14" descr="Group brainstorm with solid fill">
            <a:extLst>
              <a:ext uri="{FF2B5EF4-FFF2-40B4-BE49-F238E27FC236}">
                <a16:creationId xmlns:a16="http://schemas.microsoft.com/office/drawing/2014/main" id="{E36D0000-C57A-0E27-691E-5C8B7269E6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582400" y="6438900"/>
            <a:ext cx="4229100" cy="2819400"/>
          </a:xfrm>
          <a:prstGeom prst="rect">
            <a:avLst/>
          </a:prstGeom>
        </p:spPr>
      </p:pic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65B3900C-FBD3-3215-84D1-2B98E70AEC54}"/>
              </a:ext>
            </a:extLst>
          </p:cNvPr>
          <p:cNvSpPr/>
          <p:nvPr/>
        </p:nvSpPr>
        <p:spPr>
          <a:xfrm>
            <a:off x="12039600" y="2581275"/>
            <a:ext cx="5486400" cy="3276600"/>
          </a:xfrm>
          <a:prstGeom prst="cloudCallou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Real-life example:</a:t>
            </a:r>
            <a:br>
              <a:rPr lang="en-GB" dirty="0"/>
            </a:br>
            <a:r>
              <a:rPr lang="en-GB" dirty="0"/>
              <a:t>In our first meeting, each team member naturally contributed differently — organisation, ideas, support, or detail-checking — forming an early “structure.”</a:t>
            </a:r>
          </a:p>
          <a:p>
            <a:pPr algn="ctr"/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3966886274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build="allAtOnce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8259C3-73E9-82FE-EDCC-8FF8F6EFD3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dentify your strengths with Belbin Team Roles">
            <a:extLst>
              <a:ext uri="{FF2B5EF4-FFF2-40B4-BE49-F238E27FC236}">
                <a16:creationId xmlns:a16="http://schemas.microsoft.com/office/drawing/2014/main" id="{E9CFB026-AA1B-BF97-2BFE-A07D506A6B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1700" y="1981200"/>
            <a:ext cx="6477000" cy="64770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FE8EF77-E781-5400-5B0C-50D5DBD547D1}"/>
              </a:ext>
            </a:extLst>
          </p:cNvPr>
          <p:cNvSpPr txBox="1"/>
          <p:nvPr/>
        </p:nvSpPr>
        <p:spPr>
          <a:xfrm>
            <a:off x="685800" y="571500"/>
            <a:ext cx="57531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i="1" dirty="0"/>
              <a:t>Belbin’s Blueprint: Theory</a:t>
            </a:r>
            <a:endParaRPr lang="ro-RO" sz="4000" b="1" i="1" dirty="0"/>
          </a:p>
        </p:txBody>
      </p:sp>
      <p:sp>
        <p:nvSpPr>
          <p:cNvPr id="16" name="Flowchart: Off-page Connector 15">
            <a:extLst>
              <a:ext uri="{FF2B5EF4-FFF2-40B4-BE49-F238E27FC236}">
                <a16:creationId xmlns:a16="http://schemas.microsoft.com/office/drawing/2014/main" id="{B8FC0EA5-1BAF-0569-CD8F-AA72B6949B19}"/>
              </a:ext>
            </a:extLst>
          </p:cNvPr>
          <p:cNvSpPr/>
          <p:nvPr/>
        </p:nvSpPr>
        <p:spPr>
          <a:xfrm>
            <a:off x="2171700" y="1828800"/>
            <a:ext cx="2895600" cy="6629400"/>
          </a:xfrm>
          <a:prstGeom prst="flowChartOffpageConnec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Teams perform best when strengths are recognised and valued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(Belbin, 2010).</a:t>
            </a:r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Flowchart: Off-page Connector 16">
            <a:extLst>
              <a:ext uri="{FF2B5EF4-FFF2-40B4-BE49-F238E27FC236}">
                <a16:creationId xmlns:a16="http://schemas.microsoft.com/office/drawing/2014/main" id="{9AFDDEA0-C519-5AE7-4062-026B5C8ABB1D}"/>
              </a:ext>
            </a:extLst>
          </p:cNvPr>
          <p:cNvSpPr/>
          <p:nvPr/>
        </p:nvSpPr>
        <p:spPr>
          <a:xfrm>
            <a:off x="13411200" y="1905000"/>
            <a:ext cx="2895600" cy="6629400"/>
          </a:xfrm>
          <a:prstGeom prst="flowChartOffpageConnector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Roles are not job titles; they are behavioural tendencies.</a:t>
            </a:r>
            <a:endParaRPr lang="ro-RO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Graphic 19" descr="Hurdle with solid fill">
            <a:extLst>
              <a:ext uri="{FF2B5EF4-FFF2-40B4-BE49-F238E27FC236}">
                <a16:creationId xmlns:a16="http://schemas.microsoft.com/office/drawing/2014/main" id="{5AF11AC4-A0E9-D179-8F61-2853A91803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048000" y="2628900"/>
            <a:ext cx="914400" cy="914400"/>
          </a:xfrm>
          <a:prstGeom prst="rect">
            <a:avLst/>
          </a:prstGeom>
        </p:spPr>
      </p:pic>
      <p:pic>
        <p:nvPicPr>
          <p:cNvPr id="22" name="Graphic 21" descr="Management with solid fill">
            <a:extLst>
              <a:ext uri="{FF2B5EF4-FFF2-40B4-BE49-F238E27FC236}">
                <a16:creationId xmlns:a16="http://schemas.microsoft.com/office/drawing/2014/main" id="{EF297B32-7686-EC2D-DB3E-0DF3084435B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4401800" y="2628900"/>
            <a:ext cx="914400" cy="914400"/>
          </a:xfrm>
          <a:prstGeom prst="rect">
            <a:avLst/>
          </a:prstGeom>
        </p:spPr>
      </p:pic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0451918-02CA-CE22-079B-D53A1008F2BE}"/>
              </a:ext>
            </a:extLst>
          </p:cNvPr>
          <p:cNvSpPr/>
          <p:nvPr/>
        </p:nvSpPr>
        <p:spPr>
          <a:xfrm>
            <a:off x="9220200" y="9245739"/>
            <a:ext cx="8839200" cy="914400"/>
          </a:xfrm>
          <a:prstGeom prst="round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Belbin acts like the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architect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of team behaviour, showing how each part contributes to the overall structure.</a:t>
            </a:r>
          </a:p>
          <a:p>
            <a:pPr algn="ctr"/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2867563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6" grpId="0" animBg="1"/>
      <p:bldP spid="17" grpId="0" animBg="1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711C0C-CC57-7836-94D1-57040C856C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8A931DF4-EFBF-823A-6640-E5054283A231}"/>
              </a:ext>
            </a:extLst>
          </p:cNvPr>
          <p:cNvSpPr txBox="1"/>
          <p:nvPr/>
        </p:nvSpPr>
        <p:spPr>
          <a:xfrm>
            <a:off x="904875" y="5143499"/>
            <a:ext cx="628650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Implementer (Structure Layer)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Turning ideas into clear tasks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Creating order and organisation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Maintaining progress and stability</a:t>
            </a:r>
          </a:p>
        </p:txBody>
      </p:sp>
      <p:pic>
        <p:nvPicPr>
          <p:cNvPr id="6146" name="Picture 2" descr="Belbin Reports: Insights into Team Dynamics">
            <a:extLst>
              <a:ext uri="{FF2B5EF4-FFF2-40B4-BE49-F238E27FC236}">
                <a16:creationId xmlns:a16="http://schemas.microsoft.com/office/drawing/2014/main" id="{CC855F4E-F6FA-6CA5-8B8C-4D8AFC4825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7772400"/>
            <a:ext cx="12430125" cy="25146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1D6052C-30B0-83FB-B717-41290C76AF61}"/>
              </a:ext>
            </a:extLst>
          </p:cNvPr>
          <p:cNvSpPr txBox="1"/>
          <p:nvPr/>
        </p:nvSpPr>
        <p:spPr>
          <a:xfrm>
            <a:off x="5257800" y="910756"/>
            <a:ext cx="9144000" cy="422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2100"/>
              </a:lnSpc>
              <a:defRPr/>
            </a:pPr>
            <a:r>
              <a:rPr lang="en-GB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My Roles in the Structure</a:t>
            </a:r>
            <a:endParaRPr lang="en-US" sz="4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E1325F-03F8-2C6F-0F94-8F44F65C9388}"/>
              </a:ext>
            </a:extLst>
          </p:cNvPr>
          <p:cNvSpPr txBox="1"/>
          <p:nvPr/>
        </p:nvSpPr>
        <p:spPr>
          <a:xfrm>
            <a:off x="9601200" y="5143499"/>
            <a:ext cx="710565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Resource Investigator (Connection Layer)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Exploring opportunities and information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Bringing fresh input into the team</a:t>
            </a:r>
          </a:p>
        </p:txBody>
      </p:sp>
      <p:pic>
        <p:nvPicPr>
          <p:cNvPr id="9" name="Graphic 8" descr="Clipboard Partially Ticked with solid fill">
            <a:extLst>
              <a:ext uri="{FF2B5EF4-FFF2-40B4-BE49-F238E27FC236}">
                <a16:creationId xmlns:a16="http://schemas.microsoft.com/office/drawing/2014/main" id="{86BF5B3B-7464-DAA0-BF99-14BF56DBB7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133725" y="3924300"/>
            <a:ext cx="914400" cy="914400"/>
          </a:xfrm>
          <a:prstGeom prst="rect">
            <a:avLst/>
          </a:prstGeom>
        </p:spPr>
      </p:pic>
      <p:pic>
        <p:nvPicPr>
          <p:cNvPr id="11" name="Graphic 10" descr="Microscope with solid fill">
            <a:extLst>
              <a:ext uri="{FF2B5EF4-FFF2-40B4-BE49-F238E27FC236}">
                <a16:creationId xmlns:a16="http://schemas.microsoft.com/office/drawing/2014/main" id="{EE839590-FEEE-B629-FED7-0D57DDCA6F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496800" y="3924300"/>
            <a:ext cx="914400" cy="914400"/>
          </a:xfrm>
          <a:prstGeom prst="rect">
            <a:avLst/>
          </a:prstGeom>
        </p:spPr>
      </p:pic>
      <p:sp>
        <p:nvSpPr>
          <p:cNvPr id="12" name="Flowchart: Process 11">
            <a:extLst>
              <a:ext uri="{FF2B5EF4-FFF2-40B4-BE49-F238E27FC236}">
                <a16:creationId xmlns:a16="http://schemas.microsoft.com/office/drawing/2014/main" id="{B10EA94C-AE72-1EFD-41B2-98376FFBEE61}"/>
              </a:ext>
            </a:extLst>
          </p:cNvPr>
          <p:cNvSpPr/>
          <p:nvPr/>
        </p:nvSpPr>
        <p:spPr>
          <a:xfrm>
            <a:off x="3352800" y="2247900"/>
            <a:ext cx="10668000" cy="1066800"/>
          </a:xfrm>
          <a:prstGeom prst="flowChartProcess">
            <a:avLst/>
          </a:prstGeom>
          <a:noFill/>
          <a:ln w="9525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Belbin (2010) helped me understand my two dominant behavioural tendencies.</a:t>
            </a:r>
            <a:endParaRPr lang="ro-RO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60601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B23074D-82A5-7E59-1A01-99A62169A3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37">
            <a:extLst>
              <a:ext uri="{FF2B5EF4-FFF2-40B4-BE49-F238E27FC236}">
                <a16:creationId xmlns:a16="http://schemas.microsoft.com/office/drawing/2014/main" id="{84FD0D9E-C9E1-F992-6E64-654B6E8CBE97}"/>
              </a:ext>
            </a:extLst>
          </p:cNvPr>
          <p:cNvGrpSpPr/>
          <p:nvPr/>
        </p:nvGrpSpPr>
        <p:grpSpPr>
          <a:xfrm>
            <a:off x="509587" y="0"/>
            <a:ext cx="4505326" cy="10287000"/>
            <a:chOff x="14935199" y="0"/>
            <a:chExt cx="4505326" cy="10287000"/>
          </a:xfrm>
        </p:grpSpPr>
        <p:sp>
          <p:nvSpPr>
            <p:cNvPr id="12" name="Flowchart: Process 11">
              <a:extLst>
                <a:ext uri="{FF2B5EF4-FFF2-40B4-BE49-F238E27FC236}">
                  <a16:creationId xmlns:a16="http://schemas.microsoft.com/office/drawing/2014/main" id="{A5AC0351-E87F-168B-FDBD-ACE1648659F6}"/>
                </a:ext>
              </a:extLst>
            </p:cNvPr>
            <p:cNvSpPr/>
            <p:nvPr/>
          </p:nvSpPr>
          <p:spPr>
            <a:xfrm>
              <a:off x="14935199" y="0"/>
              <a:ext cx="3343275" cy="10287000"/>
            </a:xfrm>
            <a:prstGeom prst="flowChartProcess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5</a:t>
              </a:r>
              <a:r>
                <a:rPr lang="en-GB" sz="2000" b="1" dirty="0"/>
                <a:t>. Mutual Support</a:t>
              </a:r>
            </a:p>
            <a:p>
              <a:r>
                <a:rPr lang="en-GB" sz="2000" b="1" dirty="0"/>
                <a:t>Promotes positivity and engagement</a:t>
              </a:r>
              <a:br>
                <a:rPr lang="en-GB" sz="2000" b="1" dirty="0"/>
              </a:br>
              <a:r>
                <a:rPr lang="en-GB" sz="2000" b="1" dirty="0"/>
                <a:t>(Seligman, 2018). </a:t>
              </a:r>
            </a:p>
            <a:p>
              <a:r>
                <a:rPr lang="en-GB" sz="2000" b="1" dirty="0"/>
                <a:t>Example: </a:t>
              </a:r>
            </a:p>
            <a:p>
              <a:r>
                <a:rPr lang="en-GB" sz="2000" b="1" dirty="0"/>
                <a:t>After our first class presentation, I messaged the group chat to say:</a:t>
              </a:r>
              <a:br>
                <a:rPr lang="en-GB" sz="2000" b="1" dirty="0"/>
              </a:br>
              <a:r>
                <a:rPr lang="en-GB" sz="2000" b="1" dirty="0"/>
                <a:t>“Well done everyone — we worked hard and it showed.”</a:t>
              </a:r>
              <a:br>
                <a:rPr lang="en-GB" sz="2000" b="1" dirty="0"/>
              </a:br>
              <a:r>
                <a:rPr lang="en-GB" sz="2000" b="1" dirty="0"/>
                <a:t>Someone replied that this message made them feel seen and encouraged.</a:t>
              </a:r>
              <a:br>
                <a:rPr lang="en-GB" sz="2000" b="1" dirty="0"/>
              </a:br>
              <a:r>
                <a:rPr lang="en-GB" sz="2000" b="1" dirty="0"/>
                <a:t>It reminded me of my course rep role — people rarely say they </a:t>
              </a:r>
              <a:r>
                <a:rPr lang="en-GB" sz="2000" b="1" i="1" dirty="0"/>
                <a:t>need</a:t>
              </a:r>
              <a:r>
                <a:rPr lang="en-GB" sz="2000" b="1" dirty="0"/>
                <a:t> support, but a simple “well done” can completely change the emotional climate of a team.</a:t>
              </a:r>
            </a:p>
          </p:txBody>
        </p:sp>
        <p:pic>
          <p:nvPicPr>
            <p:cNvPr id="22" name="Graphic 21" descr="Open hand with solid fill">
              <a:extLst>
                <a:ext uri="{FF2B5EF4-FFF2-40B4-BE49-F238E27FC236}">
                  <a16:creationId xmlns:a16="http://schemas.microsoft.com/office/drawing/2014/main" id="{09CC3DBA-A0E3-4F11-A355-74BB44603B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6102011" y="800100"/>
              <a:ext cx="914400" cy="914400"/>
            </a:xfrm>
            <a:prstGeom prst="rect">
              <a:avLst/>
            </a:prstGeom>
          </p:spPr>
        </p:pic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13D9560F-1341-87CB-8275-073B903E3AD7}"/>
                </a:ext>
              </a:extLst>
            </p:cNvPr>
            <p:cNvSpPr/>
            <p:nvPr/>
          </p:nvSpPr>
          <p:spPr>
            <a:xfrm rot="5400000">
              <a:off x="17992725" y="8839200"/>
              <a:ext cx="1752600" cy="1143000"/>
            </a:xfrm>
            <a:prstGeom prst="triangl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D1E76CE-59F8-8B95-B0B5-9F7BE1B31366}"/>
              </a:ext>
            </a:extLst>
          </p:cNvPr>
          <p:cNvGrpSpPr/>
          <p:nvPr/>
        </p:nvGrpSpPr>
        <p:grpSpPr>
          <a:xfrm>
            <a:off x="19050" y="-9525"/>
            <a:ext cx="4876800" cy="10287000"/>
            <a:chOff x="-9525" y="0"/>
            <a:chExt cx="4876800" cy="10287000"/>
          </a:xfrm>
        </p:grpSpPr>
        <p:sp>
          <p:nvSpPr>
            <p:cNvPr id="4" name="Flowchart: Process 3">
              <a:extLst>
                <a:ext uri="{FF2B5EF4-FFF2-40B4-BE49-F238E27FC236}">
                  <a16:creationId xmlns:a16="http://schemas.microsoft.com/office/drawing/2014/main" id="{CD5B3350-8FD0-34DC-BC12-A6C8E603D056}"/>
                </a:ext>
              </a:extLst>
            </p:cNvPr>
            <p:cNvSpPr/>
            <p:nvPr/>
          </p:nvSpPr>
          <p:spPr>
            <a:xfrm>
              <a:off x="-9525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sz="2000" b="1" dirty="0"/>
                <a:t>1. Communication Quality</a:t>
              </a:r>
            </a:p>
            <a:p>
              <a:r>
                <a:rPr lang="en-GB" sz="2000" b="1" dirty="0"/>
                <a:t>Clear, respectful communication supports understanding</a:t>
              </a:r>
              <a:br>
                <a:rPr lang="en-GB" sz="2000" b="1" dirty="0"/>
              </a:br>
              <a:r>
                <a:rPr lang="en-GB" sz="2000" b="1" dirty="0"/>
                <a:t>(Duck &amp; McMahan, 2019). </a:t>
              </a:r>
            </a:p>
            <a:p>
              <a:r>
                <a:rPr lang="en-GB" sz="2000" b="1" dirty="0"/>
                <a:t>Example:</a:t>
              </a:r>
            </a:p>
            <a:p>
              <a:r>
                <a:rPr lang="en-GB" sz="2000" b="1" dirty="0"/>
                <a:t>In one of our early meetings for this module, two people thought the same task was assigned to them. I stepped in and rewrote the task breakdown in our group chat, clearly separating responsibilities. As soon as I did that, the confusion stopped — the atmosphere changed instantly because everyone finally knew </a:t>
              </a:r>
              <a:r>
                <a:rPr lang="en-GB" sz="2000" b="1" i="1" dirty="0"/>
                <a:t>who was doing what</a:t>
              </a:r>
              <a:r>
                <a:rPr lang="en-GB" sz="2000" b="1" dirty="0"/>
                <a:t>.</a:t>
              </a:r>
              <a:br>
                <a:rPr lang="en-GB" sz="2000" b="1" dirty="0"/>
              </a:br>
              <a:r>
                <a:rPr lang="en-GB" sz="2000" b="1" dirty="0"/>
                <a:t>That moment reminded me how much clarity matters.</a:t>
              </a:r>
              <a:endParaRPr lang="en-GB" b="1" dirty="0"/>
            </a:p>
          </p:txBody>
        </p:sp>
        <p:pic>
          <p:nvPicPr>
            <p:cNvPr id="14" name="Graphic 13" descr="Marketing with solid fill">
              <a:extLst>
                <a:ext uri="{FF2B5EF4-FFF2-40B4-BE49-F238E27FC236}">
                  <a16:creationId xmlns:a16="http://schemas.microsoft.com/office/drawing/2014/main" id="{43FEE6FE-557E-5A9C-C5AA-32BCA776EBE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371600" y="800100"/>
              <a:ext cx="914400" cy="914400"/>
            </a:xfrm>
            <a:prstGeom prst="rect">
              <a:avLst/>
            </a:prstGeom>
          </p:spPr>
        </p:pic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29B1B2F2-95AD-0451-FC4E-6AF009070C6C}"/>
                </a:ext>
              </a:extLst>
            </p:cNvPr>
            <p:cNvSpPr/>
            <p:nvPr/>
          </p:nvSpPr>
          <p:spPr>
            <a:xfrm rot="5400000">
              <a:off x="3419475" y="571500"/>
              <a:ext cx="1752600" cy="1143000"/>
            </a:xfrm>
            <a:prstGeom prst="triangle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9FEF677-6B5C-0933-AC47-777FB2A5D313}"/>
              </a:ext>
            </a:extLst>
          </p:cNvPr>
          <p:cNvGrpSpPr/>
          <p:nvPr/>
        </p:nvGrpSpPr>
        <p:grpSpPr>
          <a:xfrm>
            <a:off x="-9525" y="0"/>
            <a:ext cx="4886325" cy="10287000"/>
            <a:chOff x="3743325" y="0"/>
            <a:chExt cx="4886325" cy="10287000"/>
          </a:xfrm>
        </p:grpSpPr>
        <p:sp>
          <p:nvSpPr>
            <p:cNvPr id="9" name="Flowchart: Process 8">
              <a:extLst>
                <a:ext uri="{FF2B5EF4-FFF2-40B4-BE49-F238E27FC236}">
                  <a16:creationId xmlns:a16="http://schemas.microsoft.com/office/drawing/2014/main" id="{6CDD3896-70D6-65B1-5A23-EC5C56CF4740}"/>
                </a:ext>
              </a:extLst>
            </p:cNvPr>
            <p:cNvSpPr/>
            <p:nvPr/>
          </p:nvSpPr>
          <p:spPr>
            <a:xfrm>
              <a:off x="3743325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2</a:t>
              </a:r>
              <a:r>
                <a:rPr lang="en-GB" sz="2000" b="1" dirty="0"/>
                <a:t>. Emotional Climate</a:t>
              </a:r>
            </a:p>
            <a:p>
              <a:r>
                <a:rPr lang="en-GB" sz="2000" b="1" dirty="0"/>
                <a:t>Teams thrive in psychological safety</a:t>
              </a:r>
              <a:br>
                <a:rPr lang="en-GB" sz="2000" b="1" dirty="0"/>
              </a:br>
              <a:r>
                <a:rPr lang="en-GB" sz="2000" b="1" dirty="0"/>
                <a:t>(Edmondson, 2019). </a:t>
              </a:r>
            </a:p>
            <a:p>
              <a:r>
                <a:rPr lang="en-GB" sz="2000" b="1" dirty="0"/>
                <a:t>Example:</a:t>
              </a:r>
            </a:p>
            <a:p>
              <a:r>
                <a:rPr lang="en-GB" sz="2000" b="1" dirty="0"/>
                <a:t>One member in our class was very quiet at first. When I noticed, I directly asked:</a:t>
              </a:r>
              <a:br>
                <a:rPr lang="en-GB" sz="2000" b="1" dirty="0"/>
              </a:br>
              <a:r>
                <a:rPr lang="en-GB" sz="2000" b="1" i="1" dirty="0"/>
                <a:t>“What do you think? I want to hear your idea too.”</a:t>
              </a:r>
              <a:br>
                <a:rPr lang="en-GB" sz="2000" b="1" dirty="0"/>
              </a:br>
              <a:r>
                <a:rPr lang="en-GB" sz="2000" b="1" dirty="0"/>
                <a:t>Their whole posture changed. They went from silent to actually shaping part of task. After that, they started contributing in every class. </a:t>
              </a:r>
              <a:br>
                <a:rPr lang="en-GB" sz="2000" b="1" dirty="0"/>
              </a:br>
              <a:r>
                <a:rPr lang="en-GB" sz="2000" b="1" dirty="0"/>
                <a:t>It showed me that sometimes people don’t participate because they don’t feel invited — not because they don’t care.</a:t>
              </a:r>
            </a:p>
          </p:txBody>
        </p:sp>
        <p:pic>
          <p:nvPicPr>
            <p:cNvPr id="16" name="Graphic 15" descr="Crying face with solid fill with solid fill">
              <a:extLst>
                <a:ext uri="{FF2B5EF4-FFF2-40B4-BE49-F238E27FC236}">
                  <a16:creationId xmlns:a16="http://schemas.microsoft.com/office/drawing/2014/main" id="{EFDF07DB-D7DD-6DC4-6E9B-C739EA2E173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048249" y="800100"/>
              <a:ext cx="914400" cy="914400"/>
            </a:xfrm>
            <a:prstGeom prst="rect">
              <a:avLst/>
            </a:prstGeom>
          </p:spPr>
        </p:pic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3BED04F5-D17A-9017-4B62-16ACD10BF291}"/>
                </a:ext>
              </a:extLst>
            </p:cNvPr>
            <p:cNvSpPr/>
            <p:nvPr/>
          </p:nvSpPr>
          <p:spPr>
            <a:xfrm rot="5400000">
              <a:off x="7181850" y="1866900"/>
              <a:ext cx="1752600" cy="1143000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FA75E4EA-63CC-3F80-0094-3AEBE27E6258}"/>
              </a:ext>
            </a:extLst>
          </p:cNvPr>
          <p:cNvGrpSpPr/>
          <p:nvPr/>
        </p:nvGrpSpPr>
        <p:grpSpPr>
          <a:xfrm>
            <a:off x="-28575" y="28575"/>
            <a:ext cx="4876800" cy="10287000"/>
            <a:chOff x="7486650" y="0"/>
            <a:chExt cx="4876800" cy="10287000"/>
          </a:xfrm>
        </p:grpSpPr>
        <p:sp>
          <p:nvSpPr>
            <p:cNvPr id="10" name="Flowchart: Process 9">
              <a:extLst>
                <a:ext uri="{FF2B5EF4-FFF2-40B4-BE49-F238E27FC236}">
                  <a16:creationId xmlns:a16="http://schemas.microsoft.com/office/drawing/2014/main" id="{7F3F3292-7A5B-496C-3D6A-F9725F8FDCCC}"/>
                </a:ext>
              </a:extLst>
            </p:cNvPr>
            <p:cNvSpPr/>
            <p:nvPr/>
          </p:nvSpPr>
          <p:spPr>
            <a:xfrm>
              <a:off x="7486650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3</a:t>
              </a:r>
              <a:r>
                <a:rPr lang="en-GB" sz="2000" b="1" dirty="0"/>
                <a:t>. Shared Understanding</a:t>
              </a:r>
            </a:p>
            <a:p>
              <a:r>
                <a:rPr lang="en-GB" sz="2000" b="1" dirty="0"/>
                <a:t>Agreement on goals strengthens structure</a:t>
              </a:r>
              <a:br>
                <a:rPr lang="en-GB" sz="2000" b="1" dirty="0"/>
              </a:br>
              <a:r>
                <a:rPr lang="en-GB" sz="2000" b="1" dirty="0"/>
                <a:t>(Mullins, 2016). </a:t>
              </a:r>
            </a:p>
            <a:p>
              <a:r>
                <a:rPr lang="en-GB" sz="2000" b="1" dirty="0"/>
                <a:t>Example: </a:t>
              </a:r>
            </a:p>
            <a:p>
              <a:r>
                <a:rPr lang="en-GB" sz="2000" b="1" dirty="0"/>
                <a:t>At Bloom13, the first sessions were chaotic because everyone had a different picture of what the book club should look like — social? academic? fun? Once I created a simple structure (time, book, location, who opens the discussion), everything clicked. People showed up more consistently, and the atmosphere calmed down.</a:t>
              </a:r>
              <a:br>
                <a:rPr lang="en-GB" sz="2000" b="1" dirty="0"/>
              </a:br>
              <a:r>
                <a:rPr lang="en-GB" sz="2000" b="1" dirty="0"/>
                <a:t>That experience taught me: </a:t>
              </a:r>
              <a:r>
                <a:rPr lang="en-GB" sz="2000" b="1" i="1" dirty="0"/>
                <a:t>shared understanding prevents tension.</a:t>
              </a:r>
              <a:endParaRPr lang="en-GB" sz="2000" b="1" dirty="0"/>
            </a:p>
          </p:txBody>
        </p:sp>
        <p:pic>
          <p:nvPicPr>
            <p:cNvPr id="18" name="Graphic 17" descr="Handshake with solid fill">
              <a:extLst>
                <a:ext uri="{FF2B5EF4-FFF2-40B4-BE49-F238E27FC236}">
                  <a16:creationId xmlns:a16="http://schemas.microsoft.com/office/drawing/2014/main" id="{03D44979-6FE7-369D-B852-C77C049C9AA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8672512" y="800100"/>
              <a:ext cx="914400" cy="914400"/>
            </a:xfrm>
            <a:prstGeom prst="rect">
              <a:avLst/>
            </a:prstGeom>
          </p:spPr>
        </p:pic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19A0E383-5800-179C-2EA8-D150521F8F24}"/>
                </a:ext>
              </a:extLst>
            </p:cNvPr>
            <p:cNvSpPr/>
            <p:nvPr/>
          </p:nvSpPr>
          <p:spPr>
            <a:xfrm rot="5400000">
              <a:off x="10915650" y="3848100"/>
              <a:ext cx="1752600" cy="1143000"/>
            </a:xfrm>
            <a:prstGeom prst="triangle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C6B0E64-8589-B28B-26F7-8CDEB49711BD}"/>
              </a:ext>
            </a:extLst>
          </p:cNvPr>
          <p:cNvGrpSpPr/>
          <p:nvPr/>
        </p:nvGrpSpPr>
        <p:grpSpPr>
          <a:xfrm>
            <a:off x="66675" y="-9525"/>
            <a:ext cx="4838699" cy="10287000"/>
            <a:chOff x="11239500" y="0"/>
            <a:chExt cx="4838699" cy="10287000"/>
          </a:xfrm>
        </p:grpSpPr>
        <p:sp>
          <p:nvSpPr>
            <p:cNvPr id="11" name="Flowchart: Process 10">
              <a:extLst>
                <a:ext uri="{FF2B5EF4-FFF2-40B4-BE49-F238E27FC236}">
                  <a16:creationId xmlns:a16="http://schemas.microsoft.com/office/drawing/2014/main" id="{D07E8ACE-3FDA-2769-28CC-F2B556443D5E}"/>
                </a:ext>
              </a:extLst>
            </p:cNvPr>
            <p:cNvSpPr/>
            <p:nvPr/>
          </p:nvSpPr>
          <p:spPr>
            <a:xfrm>
              <a:off x="11239500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4</a:t>
              </a:r>
              <a:r>
                <a:rPr lang="en-GB" sz="2000" b="1" dirty="0"/>
                <a:t>. Diversity of Thinking</a:t>
              </a:r>
            </a:p>
            <a:p>
              <a:r>
                <a:rPr lang="en-GB" sz="2000" b="1" dirty="0"/>
                <a:t>Encourages creative solutions</a:t>
              </a:r>
              <a:br>
                <a:rPr lang="en-GB" sz="2000" b="1" dirty="0"/>
              </a:br>
              <a:r>
                <a:rPr lang="en-GB" sz="2000" b="1" dirty="0"/>
                <a:t>(Heffernan, 2012). </a:t>
              </a:r>
            </a:p>
            <a:p>
              <a:r>
                <a:rPr lang="en-GB" sz="2000" b="1" dirty="0"/>
                <a:t>Example: </a:t>
              </a:r>
            </a:p>
            <a:p>
              <a:r>
                <a:rPr lang="en-GB" sz="2000" b="1" dirty="0"/>
                <a:t>In this group project, I am naturally structured and practical — but someone else thought very visually, and another person liked more emotional angles. At first, I was frustrated because I wanted “order,” but their styles gave our presentation depth I wouldn’t have created alone.</a:t>
              </a:r>
              <a:br>
                <a:rPr lang="en-GB" sz="2000" b="1" dirty="0"/>
              </a:br>
              <a:r>
                <a:rPr lang="en-GB" sz="2000" b="1" dirty="0"/>
                <a:t>It was the mix — structure + creativity + empathy — that made our presentation human, not mechanical.</a:t>
              </a:r>
            </a:p>
            <a:p>
              <a:endParaRPr lang="en-GB" dirty="0"/>
            </a:p>
          </p:txBody>
        </p:sp>
        <p:pic>
          <p:nvPicPr>
            <p:cNvPr id="20" name="Graphic 19" descr="Follow with solid fill">
              <a:extLst>
                <a:ext uri="{FF2B5EF4-FFF2-40B4-BE49-F238E27FC236}">
                  <a16:creationId xmlns:a16="http://schemas.microsoft.com/office/drawing/2014/main" id="{F45E78C9-97C2-8FF5-77FD-F5464F6C3CB3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2434887" y="800100"/>
              <a:ext cx="914400" cy="914400"/>
            </a:xfrm>
            <a:prstGeom prst="rect">
              <a:avLst/>
            </a:prstGeom>
          </p:spPr>
        </p:pic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BBB44FF9-7E63-E2E0-B65E-7F2A0D550824}"/>
                </a:ext>
              </a:extLst>
            </p:cNvPr>
            <p:cNvSpPr/>
            <p:nvPr/>
          </p:nvSpPr>
          <p:spPr>
            <a:xfrm rot="5400000">
              <a:off x="14630399" y="5676900"/>
              <a:ext cx="1752600" cy="1143000"/>
            </a:xfrm>
            <a:prstGeom prst="triangle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5563E0BE-1E31-1C65-876C-F8C8D32C5A3D}"/>
              </a:ext>
            </a:extLst>
          </p:cNvPr>
          <p:cNvSpPr txBox="1"/>
          <p:nvPr/>
        </p:nvSpPr>
        <p:spPr>
          <a:xfrm>
            <a:off x="5791200" y="4308812"/>
            <a:ext cx="11063287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6000" b="1" i="1" dirty="0"/>
              <a:t>Key Inputs That Shape Teamwork</a:t>
            </a:r>
            <a:endParaRPr lang="ro-RO" sz="6000" b="1" i="1" dirty="0"/>
          </a:p>
        </p:txBody>
      </p:sp>
    </p:spTree>
    <p:extLst>
      <p:ext uri="{BB962C8B-B14F-4D97-AF65-F5344CB8AC3E}">
        <p14:creationId xmlns:p14="http://schemas.microsoft.com/office/powerpoint/2010/main" val="13049359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F4B00A-5B4D-8EBD-241F-3B7FA2D0A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87479866-A487-86A8-394F-654240F1790C}"/>
              </a:ext>
            </a:extLst>
          </p:cNvPr>
          <p:cNvGrpSpPr/>
          <p:nvPr/>
        </p:nvGrpSpPr>
        <p:grpSpPr>
          <a:xfrm>
            <a:off x="-9525" y="0"/>
            <a:ext cx="4876800" cy="10287000"/>
            <a:chOff x="-9525" y="0"/>
            <a:chExt cx="4876800" cy="10287000"/>
          </a:xfrm>
        </p:grpSpPr>
        <p:sp>
          <p:nvSpPr>
            <p:cNvPr id="4" name="Flowchart: Process 3">
              <a:extLst>
                <a:ext uri="{FF2B5EF4-FFF2-40B4-BE49-F238E27FC236}">
                  <a16:creationId xmlns:a16="http://schemas.microsoft.com/office/drawing/2014/main" id="{EAD25EBC-A780-E875-2AB3-11AC0F12FCBA}"/>
                </a:ext>
              </a:extLst>
            </p:cNvPr>
            <p:cNvSpPr/>
            <p:nvPr/>
          </p:nvSpPr>
          <p:spPr>
            <a:xfrm>
              <a:off x="-9525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/>
              <a:r>
                <a:rPr lang="en-GB" sz="2000" b="1" dirty="0"/>
                <a:t>1. Communication Quality</a:t>
              </a:r>
            </a:p>
            <a:p>
              <a:r>
                <a:rPr lang="en-GB" sz="2000" b="1" dirty="0"/>
                <a:t>Clear, respectful communication supports understanding</a:t>
              </a:r>
              <a:br>
                <a:rPr lang="en-GB" sz="2000" b="1" dirty="0"/>
              </a:br>
              <a:r>
                <a:rPr lang="en-GB" sz="2000" b="1" dirty="0"/>
                <a:t>(Duck &amp; McMahan, 2019). </a:t>
              </a:r>
            </a:p>
            <a:p>
              <a:r>
                <a:rPr lang="en-GB" sz="2000" b="1" dirty="0"/>
                <a:t>Example:</a:t>
              </a:r>
            </a:p>
            <a:p>
              <a:r>
                <a:rPr lang="en-GB" sz="2000" b="1" dirty="0"/>
                <a:t>In one of our early meetings for this module, two people thought the same task was assigned to them. I stepped in and rewrote the task breakdown in our group chat, clearly separating responsibilities. As soon as I did that, the confusion stopped — the atmosphere changed instantly because everyone finally knew </a:t>
              </a:r>
              <a:r>
                <a:rPr lang="en-GB" sz="2000" b="1" i="1" dirty="0"/>
                <a:t>who was doing what</a:t>
              </a:r>
              <a:r>
                <a:rPr lang="en-GB" sz="2000" b="1" dirty="0"/>
                <a:t>.</a:t>
              </a:r>
              <a:br>
                <a:rPr lang="en-GB" sz="2000" b="1" dirty="0"/>
              </a:br>
              <a:r>
                <a:rPr lang="en-GB" sz="2000" b="1" dirty="0"/>
                <a:t>That moment reminded me how much clarity matters.</a:t>
              </a:r>
              <a:endParaRPr lang="en-GB" b="1" dirty="0"/>
            </a:p>
          </p:txBody>
        </p:sp>
        <p:pic>
          <p:nvPicPr>
            <p:cNvPr id="14" name="Graphic 13" descr="Marketing with solid fill">
              <a:extLst>
                <a:ext uri="{FF2B5EF4-FFF2-40B4-BE49-F238E27FC236}">
                  <a16:creationId xmlns:a16="http://schemas.microsoft.com/office/drawing/2014/main" id="{3C8B280D-0F74-94C0-50DE-70AA6372EE6C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1371600" y="800100"/>
              <a:ext cx="914400" cy="914400"/>
            </a:xfrm>
            <a:prstGeom prst="rect">
              <a:avLst/>
            </a:prstGeom>
          </p:spPr>
        </p:pic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3CDF7151-1479-D4E3-678F-4E6965D30446}"/>
                </a:ext>
              </a:extLst>
            </p:cNvPr>
            <p:cNvSpPr/>
            <p:nvPr/>
          </p:nvSpPr>
          <p:spPr>
            <a:xfrm rot="5400000">
              <a:off x="3419475" y="571500"/>
              <a:ext cx="1752600" cy="1143000"/>
            </a:xfrm>
            <a:prstGeom prst="triangle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4997EABC-9F88-4593-EE8C-A8E4E04E164F}"/>
              </a:ext>
            </a:extLst>
          </p:cNvPr>
          <p:cNvGrpSpPr/>
          <p:nvPr/>
        </p:nvGrpSpPr>
        <p:grpSpPr>
          <a:xfrm>
            <a:off x="3743325" y="0"/>
            <a:ext cx="4886325" cy="10287000"/>
            <a:chOff x="3743325" y="0"/>
            <a:chExt cx="4886325" cy="10287000"/>
          </a:xfrm>
        </p:grpSpPr>
        <p:sp>
          <p:nvSpPr>
            <p:cNvPr id="9" name="Flowchart: Process 8">
              <a:extLst>
                <a:ext uri="{FF2B5EF4-FFF2-40B4-BE49-F238E27FC236}">
                  <a16:creationId xmlns:a16="http://schemas.microsoft.com/office/drawing/2014/main" id="{CF261BC0-ADC7-A3F8-18B7-F579C6949510}"/>
                </a:ext>
              </a:extLst>
            </p:cNvPr>
            <p:cNvSpPr/>
            <p:nvPr/>
          </p:nvSpPr>
          <p:spPr>
            <a:xfrm>
              <a:off x="3743325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2</a:t>
              </a:r>
              <a:r>
                <a:rPr lang="en-GB" sz="2000" b="1" dirty="0"/>
                <a:t>. Emotional Climate</a:t>
              </a:r>
            </a:p>
            <a:p>
              <a:r>
                <a:rPr lang="en-GB" sz="2000" b="1" dirty="0"/>
                <a:t>Teams thrive in psychological safety</a:t>
              </a:r>
              <a:br>
                <a:rPr lang="en-GB" sz="2000" b="1" dirty="0"/>
              </a:br>
              <a:r>
                <a:rPr lang="en-GB" sz="2000" b="1" dirty="0"/>
                <a:t>(Edmondson, 2019). </a:t>
              </a:r>
            </a:p>
            <a:p>
              <a:r>
                <a:rPr lang="en-GB" sz="2000" b="1" dirty="0"/>
                <a:t>Example:</a:t>
              </a:r>
            </a:p>
            <a:p>
              <a:r>
                <a:rPr lang="en-GB" sz="2000" b="1" dirty="0"/>
                <a:t>One member in our class was very quiet at first. When I noticed, I directly asked:</a:t>
              </a:r>
              <a:br>
                <a:rPr lang="en-GB" sz="2000" b="1" dirty="0"/>
              </a:br>
              <a:r>
                <a:rPr lang="en-GB" sz="2000" b="1" i="1" dirty="0"/>
                <a:t>“What do you think? I want to hear your idea too.”</a:t>
              </a:r>
              <a:br>
                <a:rPr lang="en-GB" sz="2000" b="1" dirty="0"/>
              </a:br>
              <a:r>
                <a:rPr lang="en-GB" sz="2000" b="1" dirty="0"/>
                <a:t>Their whole posture changed. They went from silent to actually shaping part of task. After that, they started contributing in every class. </a:t>
              </a:r>
              <a:br>
                <a:rPr lang="en-GB" sz="2000" b="1" dirty="0"/>
              </a:br>
              <a:r>
                <a:rPr lang="en-GB" sz="2000" b="1" dirty="0"/>
                <a:t>It showed me that sometimes people don’t participate because they don’t feel invited — not because they don’t care.</a:t>
              </a:r>
            </a:p>
          </p:txBody>
        </p:sp>
        <p:pic>
          <p:nvPicPr>
            <p:cNvPr id="16" name="Graphic 15" descr="Crying face with solid fill with solid fill">
              <a:extLst>
                <a:ext uri="{FF2B5EF4-FFF2-40B4-BE49-F238E27FC236}">
                  <a16:creationId xmlns:a16="http://schemas.microsoft.com/office/drawing/2014/main" id="{D6B17503-BACE-8C71-58FD-0B860871876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048249" y="800100"/>
              <a:ext cx="914400" cy="914400"/>
            </a:xfrm>
            <a:prstGeom prst="rect">
              <a:avLst/>
            </a:prstGeom>
          </p:spPr>
        </p:pic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74CB8950-F69D-74CC-1B4B-895C3F2B34CB}"/>
                </a:ext>
              </a:extLst>
            </p:cNvPr>
            <p:cNvSpPr/>
            <p:nvPr/>
          </p:nvSpPr>
          <p:spPr>
            <a:xfrm rot="5400000">
              <a:off x="7181850" y="1866900"/>
              <a:ext cx="1752600" cy="1143000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2A86D532-A017-B889-3751-2D1456686748}"/>
              </a:ext>
            </a:extLst>
          </p:cNvPr>
          <p:cNvGrpSpPr/>
          <p:nvPr/>
        </p:nvGrpSpPr>
        <p:grpSpPr>
          <a:xfrm>
            <a:off x="7486650" y="0"/>
            <a:ext cx="4876800" cy="10287000"/>
            <a:chOff x="7486650" y="0"/>
            <a:chExt cx="4876800" cy="10287000"/>
          </a:xfrm>
        </p:grpSpPr>
        <p:sp>
          <p:nvSpPr>
            <p:cNvPr id="10" name="Flowchart: Process 9">
              <a:extLst>
                <a:ext uri="{FF2B5EF4-FFF2-40B4-BE49-F238E27FC236}">
                  <a16:creationId xmlns:a16="http://schemas.microsoft.com/office/drawing/2014/main" id="{EF014508-7458-7A50-6636-19A2ECA7A5F6}"/>
                </a:ext>
              </a:extLst>
            </p:cNvPr>
            <p:cNvSpPr/>
            <p:nvPr/>
          </p:nvSpPr>
          <p:spPr>
            <a:xfrm>
              <a:off x="7486650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3</a:t>
              </a:r>
              <a:r>
                <a:rPr lang="en-GB" sz="2000" b="1" dirty="0"/>
                <a:t>. Shared Understanding</a:t>
              </a:r>
            </a:p>
            <a:p>
              <a:r>
                <a:rPr lang="en-GB" sz="2000" b="1" dirty="0"/>
                <a:t>Agreement on goals strengthens structure</a:t>
              </a:r>
              <a:br>
                <a:rPr lang="en-GB" sz="2000" b="1" dirty="0"/>
              </a:br>
              <a:r>
                <a:rPr lang="en-GB" sz="2000" b="1" dirty="0"/>
                <a:t>(Mullins, 2016). </a:t>
              </a:r>
            </a:p>
            <a:p>
              <a:r>
                <a:rPr lang="en-GB" sz="2000" b="1" dirty="0"/>
                <a:t>Example: </a:t>
              </a:r>
            </a:p>
            <a:p>
              <a:r>
                <a:rPr lang="en-GB" sz="2000" b="1" dirty="0"/>
                <a:t>At Bloom13, the first sessions were chaotic because everyone had a different picture of what the book club should look like — social? academic? fun? Once I created a simple structure (time, book, location, who opens the discussion), everything clicked. People showed up more consistently, and the atmosphere calmed down.</a:t>
              </a:r>
              <a:br>
                <a:rPr lang="en-GB" sz="2000" b="1" dirty="0"/>
              </a:br>
              <a:r>
                <a:rPr lang="en-GB" sz="2000" b="1" dirty="0"/>
                <a:t>That experience taught me: </a:t>
              </a:r>
              <a:r>
                <a:rPr lang="en-GB" sz="2000" b="1" i="1" dirty="0"/>
                <a:t>shared understanding prevents tension.</a:t>
              </a:r>
              <a:endParaRPr lang="en-GB" sz="2000" b="1" dirty="0"/>
            </a:p>
          </p:txBody>
        </p:sp>
        <p:pic>
          <p:nvPicPr>
            <p:cNvPr id="18" name="Graphic 17" descr="Handshake with solid fill">
              <a:extLst>
                <a:ext uri="{FF2B5EF4-FFF2-40B4-BE49-F238E27FC236}">
                  <a16:creationId xmlns:a16="http://schemas.microsoft.com/office/drawing/2014/main" id="{E4D114D5-3655-839C-EA67-9614AD063CB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8672512" y="800100"/>
              <a:ext cx="914400" cy="914400"/>
            </a:xfrm>
            <a:prstGeom prst="rect">
              <a:avLst/>
            </a:prstGeom>
          </p:spPr>
        </p:pic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B779A851-DD66-31A1-A40A-722273025742}"/>
                </a:ext>
              </a:extLst>
            </p:cNvPr>
            <p:cNvSpPr/>
            <p:nvPr/>
          </p:nvSpPr>
          <p:spPr>
            <a:xfrm rot="5400000">
              <a:off x="10915650" y="3848100"/>
              <a:ext cx="1752600" cy="1143000"/>
            </a:xfrm>
            <a:prstGeom prst="triangle">
              <a:avLst/>
            </a:prstGeom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A5E07B31-82D9-6F9A-DF74-8DD40E886CDB}"/>
              </a:ext>
            </a:extLst>
          </p:cNvPr>
          <p:cNvGrpSpPr/>
          <p:nvPr/>
        </p:nvGrpSpPr>
        <p:grpSpPr>
          <a:xfrm>
            <a:off x="11239500" y="0"/>
            <a:ext cx="4838699" cy="10287000"/>
            <a:chOff x="11239500" y="0"/>
            <a:chExt cx="4838699" cy="10287000"/>
          </a:xfrm>
        </p:grpSpPr>
        <p:sp>
          <p:nvSpPr>
            <p:cNvPr id="11" name="Flowchart: Process 10">
              <a:extLst>
                <a:ext uri="{FF2B5EF4-FFF2-40B4-BE49-F238E27FC236}">
                  <a16:creationId xmlns:a16="http://schemas.microsoft.com/office/drawing/2014/main" id="{816E9BAB-1F84-902B-CA7D-8B8A0859FF15}"/>
                </a:ext>
              </a:extLst>
            </p:cNvPr>
            <p:cNvSpPr/>
            <p:nvPr/>
          </p:nvSpPr>
          <p:spPr>
            <a:xfrm>
              <a:off x="11239500" y="0"/>
              <a:ext cx="3733800" cy="10287000"/>
            </a:xfrm>
            <a:prstGeom prst="flowChartProcess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4</a:t>
              </a:r>
              <a:r>
                <a:rPr lang="en-GB" sz="2000" b="1" dirty="0"/>
                <a:t>. Diversity of Thinking</a:t>
              </a:r>
            </a:p>
            <a:p>
              <a:r>
                <a:rPr lang="en-GB" sz="2000" b="1" dirty="0"/>
                <a:t>Encourages creative solutions</a:t>
              </a:r>
              <a:br>
                <a:rPr lang="en-GB" sz="2000" b="1" dirty="0"/>
              </a:br>
              <a:r>
                <a:rPr lang="en-GB" sz="2000" b="1" dirty="0"/>
                <a:t>(Heffernan, 2012). </a:t>
              </a:r>
            </a:p>
            <a:p>
              <a:r>
                <a:rPr lang="en-GB" sz="2000" b="1" dirty="0"/>
                <a:t>Example: </a:t>
              </a:r>
            </a:p>
            <a:p>
              <a:r>
                <a:rPr lang="en-GB" sz="2000" b="1" dirty="0"/>
                <a:t>In this group project, I am naturally structured and practical — but someone else thought very visually, and another person liked more emotional angles. At first, I was frustrated because I wanted “order,” but their styles gave our presentation depth I wouldn’t have created alone.</a:t>
              </a:r>
              <a:br>
                <a:rPr lang="en-GB" sz="2000" b="1" dirty="0"/>
              </a:br>
              <a:r>
                <a:rPr lang="en-GB" sz="2000" b="1" dirty="0"/>
                <a:t>It was the mix — structure + creativity + empathy — that made our presentation human, not mechanical.</a:t>
              </a:r>
            </a:p>
            <a:p>
              <a:endParaRPr lang="en-GB" dirty="0"/>
            </a:p>
          </p:txBody>
        </p:sp>
        <p:pic>
          <p:nvPicPr>
            <p:cNvPr id="20" name="Graphic 19" descr="Follow with solid fill">
              <a:extLst>
                <a:ext uri="{FF2B5EF4-FFF2-40B4-BE49-F238E27FC236}">
                  <a16:creationId xmlns:a16="http://schemas.microsoft.com/office/drawing/2014/main" id="{94E64392-C3A1-C3B8-56A9-72FAE60ACEF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12434887" y="800100"/>
              <a:ext cx="914400" cy="914400"/>
            </a:xfrm>
            <a:prstGeom prst="rect">
              <a:avLst/>
            </a:prstGeom>
          </p:spPr>
        </p:pic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806FB58F-3EA9-BD76-BAB2-496E9B393F20}"/>
                </a:ext>
              </a:extLst>
            </p:cNvPr>
            <p:cNvSpPr/>
            <p:nvPr/>
          </p:nvSpPr>
          <p:spPr>
            <a:xfrm rot="5400000">
              <a:off x="14630399" y="5676900"/>
              <a:ext cx="1752600" cy="1143000"/>
            </a:xfrm>
            <a:prstGeom prst="triangle">
              <a:avLst/>
            </a:prstGeom>
          </p:spPr>
          <p:style>
            <a:lnRef idx="1">
              <a:schemeClr val="accent5"/>
            </a:lnRef>
            <a:fillRef idx="3">
              <a:schemeClr val="accent5"/>
            </a:fillRef>
            <a:effectRef idx="2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8F327BD1-9B55-BBEF-B633-01593780FD5B}"/>
              </a:ext>
            </a:extLst>
          </p:cNvPr>
          <p:cNvGrpSpPr/>
          <p:nvPr/>
        </p:nvGrpSpPr>
        <p:grpSpPr>
          <a:xfrm>
            <a:off x="14935199" y="0"/>
            <a:ext cx="4505326" cy="10287000"/>
            <a:chOff x="14935199" y="0"/>
            <a:chExt cx="4505326" cy="10287000"/>
          </a:xfrm>
        </p:grpSpPr>
        <p:sp>
          <p:nvSpPr>
            <p:cNvPr id="12" name="Flowchart: Process 11">
              <a:extLst>
                <a:ext uri="{FF2B5EF4-FFF2-40B4-BE49-F238E27FC236}">
                  <a16:creationId xmlns:a16="http://schemas.microsoft.com/office/drawing/2014/main" id="{4A34E81E-BA9D-A72B-77E4-5A2D8AC9ADD9}"/>
                </a:ext>
              </a:extLst>
            </p:cNvPr>
            <p:cNvSpPr/>
            <p:nvPr/>
          </p:nvSpPr>
          <p:spPr>
            <a:xfrm>
              <a:off x="14935199" y="0"/>
              <a:ext cx="3343275" cy="10287000"/>
            </a:xfrm>
            <a:prstGeom prst="flowChartProcess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en-GB" b="1" dirty="0"/>
                <a:t>5</a:t>
              </a:r>
              <a:r>
                <a:rPr lang="en-GB" sz="2000" b="1" dirty="0"/>
                <a:t>. Mutual Support</a:t>
              </a:r>
            </a:p>
            <a:p>
              <a:r>
                <a:rPr lang="en-GB" sz="2000" b="1" dirty="0"/>
                <a:t>Promotes positivity and engagement</a:t>
              </a:r>
              <a:br>
                <a:rPr lang="en-GB" sz="2000" b="1" dirty="0"/>
              </a:br>
              <a:r>
                <a:rPr lang="en-GB" sz="2000" b="1" dirty="0"/>
                <a:t>(Seligman, 2018). </a:t>
              </a:r>
            </a:p>
            <a:p>
              <a:r>
                <a:rPr lang="en-GB" sz="2000" b="1" dirty="0"/>
                <a:t>Example: </a:t>
              </a:r>
            </a:p>
            <a:p>
              <a:r>
                <a:rPr lang="en-GB" sz="2000" b="1" dirty="0"/>
                <a:t>After our first class presentation, I messaged the group chat to say:</a:t>
              </a:r>
              <a:br>
                <a:rPr lang="en-GB" sz="2000" b="1" dirty="0"/>
              </a:br>
              <a:r>
                <a:rPr lang="en-GB" sz="2000" b="1" dirty="0"/>
                <a:t>“Well done everyone — we worked hard and it showed.”</a:t>
              </a:r>
              <a:br>
                <a:rPr lang="en-GB" sz="2000" b="1" dirty="0"/>
              </a:br>
              <a:r>
                <a:rPr lang="en-GB" sz="2000" b="1" dirty="0"/>
                <a:t>Someone replied that this message made them feel seen and encouraged.</a:t>
              </a:r>
              <a:br>
                <a:rPr lang="en-GB" sz="2000" b="1" dirty="0"/>
              </a:br>
              <a:r>
                <a:rPr lang="en-GB" sz="2000" b="1" dirty="0"/>
                <a:t>It reminded me of my course rep role — people rarely say they </a:t>
              </a:r>
              <a:r>
                <a:rPr lang="en-GB" sz="2000" b="1" i="1" dirty="0"/>
                <a:t>need</a:t>
              </a:r>
              <a:r>
                <a:rPr lang="en-GB" sz="2000" b="1" dirty="0"/>
                <a:t> support, but a simple “well done” can completely change the emotional climate of a team.</a:t>
              </a:r>
            </a:p>
          </p:txBody>
        </p:sp>
        <p:pic>
          <p:nvPicPr>
            <p:cNvPr id="22" name="Graphic 21" descr="Open hand with solid fill">
              <a:extLst>
                <a:ext uri="{FF2B5EF4-FFF2-40B4-BE49-F238E27FC236}">
                  <a16:creationId xmlns:a16="http://schemas.microsoft.com/office/drawing/2014/main" id="{7245AFEC-D6F1-7802-3D50-568AFD76DE8A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16102011" y="800100"/>
              <a:ext cx="914400" cy="914400"/>
            </a:xfrm>
            <a:prstGeom prst="rect">
              <a:avLst/>
            </a:prstGeom>
          </p:spPr>
        </p:pic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07C14CFB-025D-15C4-F8AB-CE6E9CA32367}"/>
                </a:ext>
              </a:extLst>
            </p:cNvPr>
            <p:cNvSpPr/>
            <p:nvPr/>
          </p:nvSpPr>
          <p:spPr>
            <a:xfrm rot="5400000">
              <a:off x="17992725" y="8839200"/>
              <a:ext cx="1752600" cy="1143000"/>
            </a:xfrm>
            <a:prstGeom prst="triangle">
              <a:avLst/>
            </a:prstGeom>
          </p:spPr>
          <p:style>
            <a:lnRef idx="1">
              <a:schemeClr val="accent6"/>
            </a:lnRef>
            <a:fillRef idx="3">
              <a:schemeClr val="accent6"/>
            </a:fillRef>
            <a:effectRef idx="2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ro-RO"/>
            </a:p>
          </p:txBody>
        </p:sp>
      </p:grpSp>
    </p:spTree>
    <p:extLst>
      <p:ext uri="{BB962C8B-B14F-4D97-AF65-F5344CB8AC3E}">
        <p14:creationId xmlns:p14="http://schemas.microsoft.com/office/powerpoint/2010/main" val="38924814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03EFDD-6841-F5CF-55E3-FED49DBAA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58348AE-E9DC-D8CD-EB61-F1922A235BFA}"/>
              </a:ext>
            </a:extLst>
          </p:cNvPr>
          <p:cNvSpPr txBox="1"/>
          <p:nvPr/>
        </p:nvSpPr>
        <p:spPr>
          <a:xfrm>
            <a:off x="152400" y="286395"/>
            <a:ext cx="9144000" cy="3994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2100"/>
              </a:lnSpc>
              <a:defRPr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Strengths (Structural Integrity)</a:t>
            </a:r>
            <a:endParaRPr 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Arrow: Pentagon 13">
            <a:extLst>
              <a:ext uri="{FF2B5EF4-FFF2-40B4-BE49-F238E27FC236}">
                <a16:creationId xmlns:a16="http://schemas.microsoft.com/office/drawing/2014/main" id="{4A39FB11-117E-662B-CA75-BFD328C50265}"/>
              </a:ext>
            </a:extLst>
          </p:cNvPr>
          <p:cNvSpPr/>
          <p:nvPr/>
        </p:nvSpPr>
        <p:spPr>
          <a:xfrm>
            <a:off x="381000" y="1295400"/>
            <a:ext cx="7010400" cy="1600200"/>
          </a:xfrm>
          <a:prstGeom prst="homePlate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1. Organisation &amp; Clarity</a:t>
            </a:r>
            <a:endParaRPr lang="ro-RO" sz="2400" dirty="0"/>
          </a:p>
        </p:txBody>
      </p:sp>
      <p:sp>
        <p:nvSpPr>
          <p:cNvPr id="15" name="Arrow: Pentagon 14">
            <a:extLst>
              <a:ext uri="{FF2B5EF4-FFF2-40B4-BE49-F238E27FC236}">
                <a16:creationId xmlns:a16="http://schemas.microsoft.com/office/drawing/2014/main" id="{71493F8D-80C3-90FF-3170-DA3A4330684A}"/>
              </a:ext>
            </a:extLst>
          </p:cNvPr>
          <p:cNvSpPr/>
          <p:nvPr/>
        </p:nvSpPr>
        <p:spPr>
          <a:xfrm>
            <a:off x="914400" y="3009900"/>
            <a:ext cx="7010400" cy="1600200"/>
          </a:xfrm>
          <a:prstGeom prst="homePlat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/>
              <a:t>2. Creativity &amp; Fresh Ideas</a:t>
            </a:r>
            <a:endParaRPr lang="ro-RO" sz="2400"/>
          </a:p>
        </p:txBody>
      </p:sp>
      <p:sp>
        <p:nvSpPr>
          <p:cNvPr id="16" name="Arrow: Pentagon 15">
            <a:extLst>
              <a:ext uri="{FF2B5EF4-FFF2-40B4-BE49-F238E27FC236}">
                <a16:creationId xmlns:a16="http://schemas.microsoft.com/office/drawing/2014/main" id="{5703B4BD-9680-6048-3DCB-82E45B3A2E92}"/>
              </a:ext>
            </a:extLst>
          </p:cNvPr>
          <p:cNvSpPr/>
          <p:nvPr/>
        </p:nvSpPr>
        <p:spPr>
          <a:xfrm>
            <a:off x="1600200" y="4705350"/>
            <a:ext cx="7010400" cy="1600200"/>
          </a:xfrm>
          <a:prstGeom prst="homePlat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3. Supportive Communication</a:t>
            </a:r>
            <a:endParaRPr lang="ro-RO" sz="2400" dirty="0"/>
          </a:p>
        </p:txBody>
      </p:sp>
      <p:sp>
        <p:nvSpPr>
          <p:cNvPr id="17" name="Arrow: Pentagon 16">
            <a:extLst>
              <a:ext uri="{FF2B5EF4-FFF2-40B4-BE49-F238E27FC236}">
                <a16:creationId xmlns:a16="http://schemas.microsoft.com/office/drawing/2014/main" id="{BDC52EF9-740D-8F28-C048-A8DCF8AD55E3}"/>
              </a:ext>
            </a:extLst>
          </p:cNvPr>
          <p:cNvSpPr/>
          <p:nvPr/>
        </p:nvSpPr>
        <p:spPr>
          <a:xfrm>
            <a:off x="2276475" y="6400800"/>
            <a:ext cx="7010400" cy="1600200"/>
          </a:xfrm>
          <a:prstGeom prst="homePlat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4. Attention to Detail</a:t>
            </a:r>
            <a:endParaRPr lang="ro-RO" sz="2400" dirty="0"/>
          </a:p>
        </p:txBody>
      </p:sp>
      <p:sp>
        <p:nvSpPr>
          <p:cNvPr id="18" name="Arrow: Pentagon 17">
            <a:extLst>
              <a:ext uri="{FF2B5EF4-FFF2-40B4-BE49-F238E27FC236}">
                <a16:creationId xmlns:a16="http://schemas.microsoft.com/office/drawing/2014/main" id="{6670B4A7-8109-A3F6-4D94-72ACF296756E}"/>
              </a:ext>
            </a:extLst>
          </p:cNvPr>
          <p:cNvSpPr/>
          <p:nvPr/>
        </p:nvSpPr>
        <p:spPr>
          <a:xfrm>
            <a:off x="3200400" y="8096250"/>
            <a:ext cx="7010400" cy="1600200"/>
          </a:xfrm>
          <a:prstGeom prst="homePlat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5. Positive Reinforcement</a:t>
            </a:r>
            <a:endParaRPr lang="ro-RO" sz="2400" dirty="0"/>
          </a:p>
        </p:txBody>
      </p:sp>
      <p:sp>
        <p:nvSpPr>
          <p:cNvPr id="19" name="Arrow: Chevron 18">
            <a:extLst>
              <a:ext uri="{FF2B5EF4-FFF2-40B4-BE49-F238E27FC236}">
                <a16:creationId xmlns:a16="http://schemas.microsoft.com/office/drawing/2014/main" id="{3835C558-135E-94DA-0CBA-64593CBB1C81}"/>
              </a:ext>
            </a:extLst>
          </p:cNvPr>
          <p:cNvSpPr/>
          <p:nvPr/>
        </p:nvSpPr>
        <p:spPr>
          <a:xfrm>
            <a:off x="6858000" y="1314450"/>
            <a:ext cx="7162800" cy="1600200"/>
          </a:xfrm>
          <a:prstGeom prst="chevron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i="1" dirty="0"/>
              <a:t>We quickly became more productive once tasks were clearly divided.</a:t>
            </a:r>
            <a:br>
              <a:rPr lang="en-GB" b="1" i="1" dirty="0"/>
            </a:br>
            <a:r>
              <a:rPr lang="en-GB" b="1" i="1" dirty="0"/>
              <a:t>This structure acted as our “internal framework,” preventing confusion and duplicated work.</a:t>
            </a:r>
            <a:br>
              <a:rPr lang="en-GB" b="1" i="1" dirty="0"/>
            </a:br>
            <a:r>
              <a:rPr lang="en-GB" b="1" i="1" dirty="0"/>
              <a:t>(Belbin, 2010) </a:t>
            </a:r>
            <a:endParaRPr lang="ro-RO" b="1" i="1" dirty="0">
              <a:solidFill>
                <a:schemeClr val="tx1"/>
              </a:solidFill>
            </a:endParaRPr>
          </a:p>
        </p:txBody>
      </p:sp>
      <p:sp>
        <p:nvSpPr>
          <p:cNvPr id="20" name="Arrow: Chevron 19">
            <a:extLst>
              <a:ext uri="{FF2B5EF4-FFF2-40B4-BE49-F238E27FC236}">
                <a16:creationId xmlns:a16="http://schemas.microsoft.com/office/drawing/2014/main" id="{C63EC14F-3F07-5C40-EAF3-B8EC910AD4A0}"/>
              </a:ext>
            </a:extLst>
          </p:cNvPr>
          <p:cNvSpPr/>
          <p:nvPr/>
        </p:nvSpPr>
        <p:spPr>
          <a:xfrm>
            <a:off x="7391400" y="2990850"/>
            <a:ext cx="7162800" cy="1600200"/>
          </a:xfrm>
          <a:prstGeom prst="chevron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i="1" dirty="0"/>
              <a:t>Some teammates naturally generated ideas and visual concepts.</a:t>
            </a:r>
            <a:br>
              <a:rPr lang="en-GB" b="1" i="1" dirty="0"/>
            </a:br>
            <a:r>
              <a:rPr lang="en-GB" b="1" i="1" dirty="0"/>
              <a:t>This added creativity to our final presentation and gave us more options to work with.</a:t>
            </a:r>
            <a:br>
              <a:rPr lang="en-GB" b="1" i="1" dirty="0"/>
            </a:br>
            <a:r>
              <a:rPr lang="en-GB" b="1" i="1" dirty="0"/>
              <a:t>(Heffernan, 2012 - diversity of thinking) </a:t>
            </a:r>
          </a:p>
        </p:txBody>
      </p:sp>
      <p:sp>
        <p:nvSpPr>
          <p:cNvPr id="21" name="Arrow: Chevron 20">
            <a:extLst>
              <a:ext uri="{FF2B5EF4-FFF2-40B4-BE49-F238E27FC236}">
                <a16:creationId xmlns:a16="http://schemas.microsoft.com/office/drawing/2014/main" id="{B069F91D-B2DF-71FA-9419-075AA8B27EC1}"/>
              </a:ext>
            </a:extLst>
          </p:cNvPr>
          <p:cNvSpPr/>
          <p:nvPr/>
        </p:nvSpPr>
        <p:spPr>
          <a:xfrm>
            <a:off x="8077200" y="4705350"/>
            <a:ext cx="7162800" cy="1600200"/>
          </a:xfrm>
          <a:prstGeom prst="chevron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i="1" dirty="0"/>
              <a:t>We maintained a calm, respectful tone even when we disagreed.</a:t>
            </a:r>
            <a:br>
              <a:rPr lang="en-GB" b="1" i="1" dirty="0"/>
            </a:br>
            <a:r>
              <a:rPr lang="en-GB" b="1" i="1" dirty="0"/>
              <a:t>This helped the team stay focused and comfortable contributing.</a:t>
            </a:r>
            <a:br>
              <a:rPr lang="en-GB" b="1" i="1" dirty="0"/>
            </a:br>
            <a:r>
              <a:rPr lang="en-GB" b="1" i="1" dirty="0"/>
              <a:t>(Duck &amp; McMahan, 2019) </a:t>
            </a:r>
            <a:endParaRPr lang="ro-RO" b="1" i="1" dirty="0">
              <a:solidFill>
                <a:schemeClr val="tx1"/>
              </a:solidFill>
            </a:endParaRPr>
          </a:p>
        </p:txBody>
      </p:sp>
      <p:sp>
        <p:nvSpPr>
          <p:cNvPr id="22" name="Arrow: Chevron 21">
            <a:extLst>
              <a:ext uri="{FF2B5EF4-FFF2-40B4-BE49-F238E27FC236}">
                <a16:creationId xmlns:a16="http://schemas.microsoft.com/office/drawing/2014/main" id="{86B36F0D-1E13-57B9-9469-39DD5CF7776B}"/>
              </a:ext>
            </a:extLst>
          </p:cNvPr>
          <p:cNvSpPr/>
          <p:nvPr/>
        </p:nvSpPr>
        <p:spPr>
          <a:xfrm>
            <a:off x="8763000" y="6400800"/>
            <a:ext cx="7162800" cy="1600200"/>
          </a:xfrm>
          <a:prstGeom prst="chevron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i="1" dirty="0"/>
              <a:t>Someone always checked the small things - layout, spelling, consistency.</a:t>
            </a:r>
            <a:br>
              <a:rPr lang="en-GB" b="1" i="1" dirty="0"/>
            </a:br>
            <a:r>
              <a:rPr lang="en-GB" b="1" i="1" dirty="0"/>
              <a:t>This improved the quality and professionalism of our slides.</a:t>
            </a:r>
            <a:endParaRPr lang="ro-RO" b="1" i="1" dirty="0">
              <a:solidFill>
                <a:schemeClr val="tx1"/>
              </a:solidFill>
            </a:endParaRPr>
          </a:p>
        </p:txBody>
      </p:sp>
      <p:sp>
        <p:nvSpPr>
          <p:cNvPr id="23" name="Arrow: Chevron 22">
            <a:extLst>
              <a:ext uri="{FF2B5EF4-FFF2-40B4-BE49-F238E27FC236}">
                <a16:creationId xmlns:a16="http://schemas.microsoft.com/office/drawing/2014/main" id="{7B6855BC-B5A7-A46C-2598-5E0E2583E0E1}"/>
              </a:ext>
            </a:extLst>
          </p:cNvPr>
          <p:cNvSpPr/>
          <p:nvPr/>
        </p:nvSpPr>
        <p:spPr>
          <a:xfrm>
            <a:off x="9677400" y="8096250"/>
            <a:ext cx="7162800" cy="1600200"/>
          </a:xfrm>
          <a:prstGeom prst="chevron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i="1" dirty="0"/>
              <a:t>After our first class presentation, I messaged the group chat saying “Well done everyone.”</a:t>
            </a:r>
            <a:br>
              <a:rPr lang="en-GB" b="1" i="1" dirty="0"/>
            </a:br>
            <a:r>
              <a:rPr lang="en-GB" b="1" i="1" dirty="0"/>
              <a:t>Several people replied appreciating it, and the atmosphere lifted for the next meeting.</a:t>
            </a:r>
            <a:br>
              <a:rPr lang="en-GB" b="1" i="1" dirty="0"/>
            </a:br>
            <a:r>
              <a:rPr lang="en-GB" b="1" i="1" dirty="0"/>
              <a:t>(Seligman, 2018 - positive emotion increases motivation) </a:t>
            </a:r>
          </a:p>
        </p:txBody>
      </p:sp>
    </p:spTree>
    <p:extLst>
      <p:ext uri="{BB962C8B-B14F-4D97-AF65-F5344CB8AC3E}">
        <p14:creationId xmlns:p14="http://schemas.microsoft.com/office/powerpoint/2010/main" val="278483220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4C8070-3739-A797-1B80-2FDBACC017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>
            <a:extLst>
              <a:ext uri="{FF2B5EF4-FFF2-40B4-BE49-F238E27FC236}">
                <a16:creationId xmlns:a16="http://schemas.microsoft.com/office/drawing/2014/main" id="{5B2E8109-3F4D-3681-79A7-661340C9648A}"/>
              </a:ext>
            </a:extLst>
          </p:cNvPr>
          <p:cNvGrpSpPr/>
          <p:nvPr/>
        </p:nvGrpSpPr>
        <p:grpSpPr>
          <a:xfrm>
            <a:off x="8589744" y="539731"/>
            <a:ext cx="9261157" cy="8004069"/>
            <a:chOff x="8589744" y="539731"/>
            <a:chExt cx="9261157" cy="8004069"/>
          </a:xfrm>
        </p:grpSpPr>
        <p:sp>
          <p:nvSpPr>
            <p:cNvPr id="38" name="Free-form: Shape 37">
              <a:extLst>
                <a:ext uri="{FF2B5EF4-FFF2-40B4-BE49-F238E27FC236}">
                  <a16:creationId xmlns:a16="http://schemas.microsoft.com/office/drawing/2014/main" id="{CBF59247-EE42-023F-9A44-F2A34E2A1F69}"/>
                </a:ext>
              </a:extLst>
            </p:cNvPr>
            <p:cNvSpPr/>
            <p:nvPr/>
          </p:nvSpPr>
          <p:spPr>
            <a:xfrm>
              <a:off x="11885334" y="539731"/>
              <a:ext cx="2669976" cy="1735484"/>
            </a:xfrm>
            <a:custGeom>
              <a:avLst/>
              <a:gdLst>
                <a:gd name="connsiteX0" fmla="*/ 0 w 2669976"/>
                <a:gd name="connsiteY0" fmla="*/ 289253 h 1735484"/>
                <a:gd name="connsiteX1" fmla="*/ 289253 w 2669976"/>
                <a:gd name="connsiteY1" fmla="*/ 0 h 1735484"/>
                <a:gd name="connsiteX2" fmla="*/ 2380723 w 2669976"/>
                <a:gd name="connsiteY2" fmla="*/ 0 h 1735484"/>
                <a:gd name="connsiteX3" fmla="*/ 2669976 w 2669976"/>
                <a:gd name="connsiteY3" fmla="*/ 289253 h 1735484"/>
                <a:gd name="connsiteX4" fmla="*/ 2669976 w 2669976"/>
                <a:gd name="connsiteY4" fmla="*/ 1446231 h 1735484"/>
                <a:gd name="connsiteX5" fmla="*/ 2380723 w 2669976"/>
                <a:gd name="connsiteY5" fmla="*/ 1735484 h 1735484"/>
                <a:gd name="connsiteX6" fmla="*/ 289253 w 2669976"/>
                <a:gd name="connsiteY6" fmla="*/ 1735484 h 1735484"/>
                <a:gd name="connsiteX7" fmla="*/ 0 w 2669976"/>
                <a:gd name="connsiteY7" fmla="*/ 1446231 h 1735484"/>
                <a:gd name="connsiteX8" fmla="*/ 0 w 2669976"/>
                <a:gd name="connsiteY8" fmla="*/ 289253 h 173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69976" h="1735484">
                  <a:moveTo>
                    <a:pt x="0" y="289253"/>
                  </a:moveTo>
                  <a:cubicBezTo>
                    <a:pt x="0" y="129503"/>
                    <a:pt x="129503" y="0"/>
                    <a:pt x="289253" y="0"/>
                  </a:cubicBezTo>
                  <a:lnTo>
                    <a:pt x="2380723" y="0"/>
                  </a:lnTo>
                  <a:cubicBezTo>
                    <a:pt x="2540473" y="0"/>
                    <a:pt x="2669976" y="129503"/>
                    <a:pt x="2669976" y="289253"/>
                  </a:cubicBezTo>
                  <a:lnTo>
                    <a:pt x="2669976" y="1446231"/>
                  </a:lnTo>
                  <a:cubicBezTo>
                    <a:pt x="2669976" y="1605981"/>
                    <a:pt x="2540473" y="1735484"/>
                    <a:pt x="2380723" y="1735484"/>
                  </a:cubicBezTo>
                  <a:lnTo>
                    <a:pt x="289253" y="1735484"/>
                  </a:lnTo>
                  <a:cubicBezTo>
                    <a:pt x="129503" y="1735484"/>
                    <a:pt x="0" y="1605981"/>
                    <a:pt x="0" y="1446231"/>
                  </a:cubicBezTo>
                  <a:lnTo>
                    <a:pt x="0" y="289253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32369" tIns="332369" rIns="332369" bIns="332369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ro-RO" sz="6500" kern="12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39" name="Free-form: Shape 38">
              <a:extLst>
                <a:ext uri="{FF2B5EF4-FFF2-40B4-BE49-F238E27FC236}">
                  <a16:creationId xmlns:a16="http://schemas.microsoft.com/office/drawing/2014/main" id="{B0C8D6AD-D2F6-77D4-2625-37D8B33FF22C}"/>
                </a:ext>
              </a:extLst>
            </p:cNvPr>
            <p:cNvSpPr/>
            <p:nvPr/>
          </p:nvSpPr>
          <p:spPr>
            <a:xfrm>
              <a:off x="9755134" y="1407473"/>
              <a:ext cx="6930377" cy="693037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818492" y="275188"/>
                  </a:moveTo>
                  <a:arcTo wR="3465188" hR="3465188" stAng="17579295" swAng="1959991"/>
                </a:path>
              </a:pathLst>
            </a:cu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ro-RO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0" name="Free-form: Shape 39">
              <a:extLst>
                <a:ext uri="{FF2B5EF4-FFF2-40B4-BE49-F238E27FC236}">
                  <a16:creationId xmlns:a16="http://schemas.microsoft.com/office/drawing/2014/main" id="{D94ACFF7-8664-378E-F9E6-38D0FC7FD4F0}"/>
                </a:ext>
              </a:extLst>
            </p:cNvPr>
            <p:cNvSpPr/>
            <p:nvPr/>
          </p:nvSpPr>
          <p:spPr>
            <a:xfrm>
              <a:off x="15180925" y="2934117"/>
              <a:ext cx="2669976" cy="1735484"/>
            </a:xfrm>
            <a:custGeom>
              <a:avLst/>
              <a:gdLst>
                <a:gd name="connsiteX0" fmla="*/ 0 w 2669976"/>
                <a:gd name="connsiteY0" fmla="*/ 289253 h 1735484"/>
                <a:gd name="connsiteX1" fmla="*/ 289253 w 2669976"/>
                <a:gd name="connsiteY1" fmla="*/ 0 h 1735484"/>
                <a:gd name="connsiteX2" fmla="*/ 2380723 w 2669976"/>
                <a:gd name="connsiteY2" fmla="*/ 0 h 1735484"/>
                <a:gd name="connsiteX3" fmla="*/ 2669976 w 2669976"/>
                <a:gd name="connsiteY3" fmla="*/ 289253 h 1735484"/>
                <a:gd name="connsiteX4" fmla="*/ 2669976 w 2669976"/>
                <a:gd name="connsiteY4" fmla="*/ 1446231 h 1735484"/>
                <a:gd name="connsiteX5" fmla="*/ 2380723 w 2669976"/>
                <a:gd name="connsiteY5" fmla="*/ 1735484 h 1735484"/>
                <a:gd name="connsiteX6" fmla="*/ 289253 w 2669976"/>
                <a:gd name="connsiteY6" fmla="*/ 1735484 h 1735484"/>
                <a:gd name="connsiteX7" fmla="*/ 0 w 2669976"/>
                <a:gd name="connsiteY7" fmla="*/ 1446231 h 1735484"/>
                <a:gd name="connsiteX8" fmla="*/ 0 w 2669976"/>
                <a:gd name="connsiteY8" fmla="*/ 289253 h 173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69976" h="1735484">
                  <a:moveTo>
                    <a:pt x="0" y="289253"/>
                  </a:moveTo>
                  <a:cubicBezTo>
                    <a:pt x="0" y="129503"/>
                    <a:pt x="129503" y="0"/>
                    <a:pt x="289253" y="0"/>
                  </a:cubicBezTo>
                  <a:lnTo>
                    <a:pt x="2380723" y="0"/>
                  </a:lnTo>
                  <a:cubicBezTo>
                    <a:pt x="2540473" y="0"/>
                    <a:pt x="2669976" y="129503"/>
                    <a:pt x="2669976" y="289253"/>
                  </a:cubicBezTo>
                  <a:lnTo>
                    <a:pt x="2669976" y="1446231"/>
                  </a:lnTo>
                  <a:cubicBezTo>
                    <a:pt x="2669976" y="1605981"/>
                    <a:pt x="2540473" y="1735484"/>
                    <a:pt x="2380723" y="1735484"/>
                  </a:cubicBezTo>
                  <a:lnTo>
                    <a:pt x="289253" y="1735484"/>
                  </a:lnTo>
                  <a:cubicBezTo>
                    <a:pt x="129503" y="1735484"/>
                    <a:pt x="0" y="1605981"/>
                    <a:pt x="0" y="1446231"/>
                  </a:cubicBezTo>
                  <a:lnTo>
                    <a:pt x="0" y="289253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32369" tIns="332369" rIns="332369" bIns="332369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ro-RO" sz="6500" kern="12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1" name="Free-form: Shape 40">
              <a:extLst>
                <a:ext uri="{FF2B5EF4-FFF2-40B4-BE49-F238E27FC236}">
                  <a16:creationId xmlns:a16="http://schemas.microsoft.com/office/drawing/2014/main" id="{B9BEC81A-6AAB-89CB-3578-B991F9BF9AFB}"/>
                </a:ext>
              </a:extLst>
            </p:cNvPr>
            <p:cNvSpPr/>
            <p:nvPr/>
          </p:nvSpPr>
          <p:spPr>
            <a:xfrm>
              <a:off x="9755134" y="1407473"/>
              <a:ext cx="6930377" cy="693037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6925651" y="3284267"/>
                  </a:moveTo>
                  <a:arcTo wR="3465188" hR="3465188" stAng="21420430" swAng="2195114"/>
                </a:path>
              </a:pathLst>
            </a:cu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ro-RO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2" name="Free-form: Shape 41">
              <a:extLst>
                <a:ext uri="{FF2B5EF4-FFF2-40B4-BE49-F238E27FC236}">
                  <a16:creationId xmlns:a16="http://schemas.microsoft.com/office/drawing/2014/main" id="{5FD86D91-653D-8EB2-D059-9B0BA339AC6F}"/>
                </a:ext>
              </a:extLst>
            </p:cNvPr>
            <p:cNvSpPr/>
            <p:nvPr/>
          </p:nvSpPr>
          <p:spPr>
            <a:xfrm>
              <a:off x="13922121" y="6808316"/>
              <a:ext cx="2669976" cy="1735484"/>
            </a:xfrm>
            <a:custGeom>
              <a:avLst/>
              <a:gdLst>
                <a:gd name="connsiteX0" fmla="*/ 0 w 2669976"/>
                <a:gd name="connsiteY0" fmla="*/ 289253 h 1735484"/>
                <a:gd name="connsiteX1" fmla="*/ 289253 w 2669976"/>
                <a:gd name="connsiteY1" fmla="*/ 0 h 1735484"/>
                <a:gd name="connsiteX2" fmla="*/ 2380723 w 2669976"/>
                <a:gd name="connsiteY2" fmla="*/ 0 h 1735484"/>
                <a:gd name="connsiteX3" fmla="*/ 2669976 w 2669976"/>
                <a:gd name="connsiteY3" fmla="*/ 289253 h 1735484"/>
                <a:gd name="connsiteX4" fmla="*/ 2669976 w 2669976"/>
                <a:gd name="connsiteY4" fmla="*/ 1446231 h 1735484"/>
                <a:gd name="connsiteX5" fmla="*/ 2380723 w 2669976"/>
                <a:gd name="connsiteY5" fmla="*/ 1735484 h 1735484"/>
                <a:gd name="connsiteX6" fmla="*/ 289253 w 2669976"/>
                <a:gd name="connsiteY6" fmla="*/ 1735484 h 1735484"/>
                <a:gd name="connsiteX7" fmla="*/ 0 w 2669976"/>
                <a:gd name="connsiteY7" fmla="*/ 1446231 h 1735484"/>
                <a:gd name="connsiteX8" fmla="*/ 0 w 2669976"/>
                <a:gd name="connsiteY8" fmla="*/ 289253 h 173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69976" h="1735484">
                  <a:moveTo>
                    <a:pt x="0" y="289253"/>
                  </a:moveTo>
                  <a:cubicBezTo>
                    <a:pt x="0" y="129503"/>
                    <a:pt x="129503" y="0"/>
                    <a:pt x="289253" y="0"/>
                  </a:cubicBezTo>
                  <a:lnTo>
                    <a:pt x="2380723" y="0"/>
                  </a:lnTo>
                  <a:cubicBezTo>
                    <a:pt x="2540473" y="0"/>
                    <a:pt x="2669976" y="129503"/>
                    <a:pt x="2669976" y="289253"/>
                  </a:cubicBezTo>
                  <a:lnTo>
                    <a:pt x="2669976" y="1446231"/>
                  </a:lnTo>
                  <a:cubicBezTo>
                    <a:pt x="2669976" y="1605981"/>
                    <a:pt x="2540473" y="1735484"/>
                    <a:pt x="2380723" y="1735484"/>
                  </a:cubicBezTo>
                  <a:lnTo>
                    <a:pt x="289253" y="1735484"/>
                  </a:lnTo>
                  <a:cubicBezTo>
                    <a:pt x="129503" y="1735484"/>
                    <a:pt x="0" y="1605981"/>
                    <a:pt x="0" y="1446231"/>
                  </a:cubicBezTo>
                  <a:lnTo>
                    <a:pt x="0" y="289253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32369" tIns="332369" rIns="332369" bIns="332369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ro-RO" sz="6500" kern="12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3" name="Free-form: Shape 42">
              <a:extLst>
                <a:ext uri="{FF2B5EF4-FFF2-40B4-BE49-F238E27FC236}">
                  <a16:creationId xmlns:a16="http://schemas.microsoft.com/office/drawing/2014/main" id="{F6120E59-EB48-A931-E713-DBAD18D74B83}"/>
                </a:ext>
              </a:extLst>
            </p:cNvPr>
            <p:cNvSpPr/>
            <p:nvPr/>
          </p:nvSpPr>
          <p:spPr>
            <a:xfrm>
              <a:off x="9755134" y="1407473"/>
              <a:ext cx="6930377" cy="693037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4153236" y="6861381"/>
                  </a:moveTo>
                  <a:arcTo wR="3465188" hR="3465188" stAng="4712834" swAng="1374332"/>
                </a:path>
              </a:pathLst>
            </a:cu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ro-RO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4" name="Free-form: Shape 43">
              <a:extLst>
                <a:ext uri="{FF2B5EF4-FFF2-40B4-BE49-F238E27FC236}">
                  <a16:creationId xmlns:a16="http://schemas.microsoft.com/office/drawing/2014/main" id="{57D5DD7D-BBAA-0072-F0B3-8D5575DCFC73}"/>
                </a:ext>
              </a:extLst>
            </p:cNvPr>
            <p:cNvSpPr/>
            <p:nvPr/>
          </p:nvSpPr>
          <p:spPr>
            <a:xfrm>
              <a:off x="9848547" y="6808316"/>
              <a:ext cx="2669976" cy="1735484"/>
            </a:xfrm>
            <a:custGeom>
              <a:avLst/>
              <a:gdLst>
                <a:gd name="connsiteX0" fmla="*/ 0 w 2669976"/>
                <a:gd name="connsiteY0" fmla="*/ 289253 h 1735484"/>
                <a:gd name="connsiteX1" fmla="*/ 289253 w 2669976"/>
                <a:gd name="connsiteY1" fmla="*/ 0 h 1735484"/>
                <a:gd name="connsiteX2" fmla="*/ 2380723 w 2669976"/>
                <a:gd name="connsiteY2" fmla="*/ 0 h 1735484"/>
                <a:gd name="connsiteX3" fmla="*/ 2669976 w 2669976"/>
                <a:gd name="connsiteY3" fmla="*/ 289253 h 1735484"/>
                <a:gd name="connsiteX4" fmla="*/ 2669976 w 2669976"/>
                <a:gd name="connsiteY4" fmla="*/ 1446231 h 1735484"/>
                <a:gd name="connsiteX5" fmla="*/ 2380723 w 2669976"/>
                <a:gd name="connsiteY5" fmla="*/ 1735484 h 1735484"/>
                <a:gd name="connsiteX6" fmla="*/ 289253 w 2669976"/>
                <a:gd name="connsiteY6" fmla="*/ 1735484 h 1735484"/>
                <a:gd name="connsiteX7" fmla="*/ 0 w 2669976"/>
                <a:gd name="connsiteY7" fmla="*/ 1446231 h 1735484"/>
                <a:gd name="connsiteX8" fmla="*/ 0 w 2669976"/>
                <a:gd name="connsiteY8" fmla="*/ 289253 h 173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69976" h="1735484">
                  <a:moveTo>
                    <a:pt x="0" y="289253"/>
                  </a:moveTo>
                  <a:cubicBezTo>
                    <a:pt x="0" y="129503"/>
                    <a:pt x="129503" y="0"/>
                    <a:pt x="289253" y="0"/>
                  </a:cubicBezTo>
                  <a:lnTo>
                    <a:pt x="2380723" y="0"/>
                  </a:lnTo>
                  <a:cubicBezTo>
                    <a:pt x="2540473" y="0"/>
                    <a:pt x="2669976" y="129503"/>
                    <a:pt x="2669976" y="289253"/>
                  </a:cubicBezTo>
                  <a:lnTo>
                    <a:pt x="2669976" y="1446231"/>
                  </a:lnTo>
                  <a:cubicBezTo>
                    <a:pt x="2669976" y="1605981"/>
                    <a:pt x="2540473" y="1735484"/>
                    <a:pt x="2380723" y="1735484"/>
                  </a:cubicBezTo>
                  <a:lnTo>
                    <a:pt x="289253" y="1735484"/>
                  </a:lnTo>
                  <a:cubicBezTo>
                    <a:pt x="129503" y="1735484"/>
                    <a:pt x="0" y="1605981"/>
                    <a:pt x="0" y="1446231"/>
                  </a:cubicBezTo>
                  <a:lnTo>
                    <a:pt x="0" y="289253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32369" tIns="332369" rIns="332369" bIns="332369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ro-RO" sz="6500" kern="12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5" name="Free-form: Shape 44">
              <a:extLst>
                <a:ext uri="{FF2B5EF4-FFF2-40B4-BE49-F238E27FC236}">
                  <a16:creationId xmlns:a16="http://schemas.microsoft.com/office/drawing/2014/main" id="{2E74A732-5EA5-A2CE-CD02-27F9C32EFFB9}"/>
                </a:ext>
              </a:extLst>
            </p:cNvPr>
            <p:cNvSpPr/>
            <p:nvPr/>
          </p:nvSpPr>
          <p:spPr>
            <a:xfrm>
              <a:off x="9755134" y="1407473"/>
              <a:ext cx="6930377" cy="693037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578705" y="5382412"/>
                  </a:moveTo>
                  <a:arcTo wR="3465188" hR="3465188" stAng="8784456" swAng="2195114"/>
                </a:path>
              </a:pathLst>
            </a:cu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ro-RO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6" name="Free-form: Shape 45">
              <a:extLst>
                <a:ext uri="{FF2B5EF4-FFF2-40B4-BE49-F238E27FC236}">
                  <a16:creationId xmlns:a16="http://schemas.microsoft.com/office/drawing/2014/main" id="{A0AEE578-112E-FD31-20B5-4762E3875280}"/>
                </a:ext>
              </a:extLst>
            </p:cNvPr>
            <p:cNvSpPr/>
            <p:nvPr/>
          </p:nvSpPr>
          <p:spPr>
            <a:xfrm>
              <a:off x="8589744" y="2934117"/>
              <a:ext cx="2669976" cy="1735484"/>
            </a:xfrm>
            <a:custGeom>
              <a:avLst/>
              <a:gdLst>
                <a:gd name="connsiteX0" fmla="*/ 0 w 2669976"/>
                <a:gd name="connsiteY0" fmla="*/ 289253 h 1735484"/>
                <a:gd name="connsiteX1" fmla="*/ 289253 w 2669976"/>
                <a:gd name="connsiteY1" fmla="*/ 0 h 1735484"/>
                <a:gd name="connsiteX2" fmla="*/ 2380723 w 2669976"/>
                <a:gd name="connsiteY2" fmla="*/ 0 h 1735484"/>
                <a:gd name="connsiteX3" fmla="*/ 2669976 w 2669976"/>
                <a:gd name="connsiteY3" fmla="*/ 289253 h 1735484"/>
                <a:gd name="connsiteX4" fmla="*/ 2669976 w 2669976"/>
                <a:gd name="connsiteY4" fmla="*/ 1446231 h 1735484"/>
                <a:gd name="connsiteX5" fmla="*/ 2380723 w 2669976"/>
                <a:gd name="connsiteY5" fmla="*/ 1735484 h 1735484"/>
                <a:gd name="connsiteX6" fmla="*/ 289253 w 2669976"/>
                <a:gd name="connsiteY6" fmla="*/ 1735484 h 1735484"/>
                <a:gd name="connsiteX7" fmla="*/ 0 w 2669976"/>
                <a:gd name="connsiteY7" fmla="*/ 1446231 h 1735484"/>
                <a:gd name="connsiteX8" fmla="*/ 0 w 2669976"/>
                <a:gd name="connsiteY8" fmla="*/ 289253 h 17354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669976" h="1735484">
                  <a:moveTo>
                    <a:pt x="0" y="289253"/>
                  </a:moveTo>
                  <a:cubicBezTo>
                    <a:pt x="0" y="129503"/>
                    <a:pt x="129503" y="0"/>
                    <a:pt x="289253" y="0"/>
                  </a:cubicBezTo>
                  <a:lnTo>
                    <a:pt x="2380723" y="0"/>
                  </a:lnTo>
                  <a:cubicBezTo>
                    <a:pt x="2540473" y="0"/>
                    <a:pt x="2669976" y="129503"/>
                    <a:pt x="2669976" y="289253"/>
                  </a:cubicBezTo>
                  <a:lnTo>
                    <a:pt x="2669976" y="1446231"/>
                  </a:lnTo>
                  <a:cubicBezTo>
                    <a:pt x="2669976" y="1605981"/>
                    <a:pt x="2540473" y="1735484"/>
                    <a:pt x="2380723" y="1735484"/>
                  </a:cubicBezTo>
                  <a:lnTo>
                    <a:pt x="289253" y="1735484"/>
                  </a:lnTo>
                  <a:cubicBezTo>
                    <a:pt x="129503" y="1735484"/>
                    <a:pt x="0" y="1605981"/>
                    <a:pt x="0" y="1446231"/>
                  </a:cubicBezTo>
                  <a:lnTo>
                    <a:pt x="0" y="289253"/>
                  </a:lnTo>
                  <a:close/>
                </a:path>
              </a:pathLst>
            </a:custGeom>
            <a:solidFill>
              <a:schemeClr val="accent2">
                <a:alpha val="50000"/>
              </a:schemeClr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32369" tIns="332369" rIns="332369" bIns="332369" numCol="1" spcCol="1270" anchor="ctr" anchorCtr="0">
              <a:noAutofit/>
            </a:bodyPr>
            <a:lstStyle/>
            <a:p>
              <a:pPr marL="0" lvl="0" indent="0" algn="ctr" defTabSz="2889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ro-RO" sz="6500" kern="12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47" name="Free-form: Shape 46">
              <a:extLst>
                <a:ext uri="{FF2B5EF4-FFF2-40B4-BE49-F238E27FC236}">
                  <a16:creationId xmlns:a16="http://schemas.microsoft.com/office/drawing/2014/main" id="{BE08B95C-16DA-ADF4-E2CB-EAD18D8B7A71}"/>
                </a:ext>
              </a:extLst>
            </p:cNvPr>
            <p:cNvSpPr/>
            <p:nvPr/>
          </p:nvSpPr>
          <p:spPr>
            <a:xfrm>
              <a:off x="9755134" y="1407473"/>
              <a:ext cx="6930377" cy="693037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604144" y="1510205"/>
                  </a:moveTo>
                  <a:arcTo wR="3465188" hR="3465188" stAng="12860714" swAng="1959991"/>
                </a:path>
              </a:pathLst>
            </a:custGeom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  <p:txBody>
            <a:bodyPr/>
            <a:lstStyle/>
            <a:p>
              <a:endParaRPr lang="ro-RO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87AEB7E8-6BC3-FB1D-D892-FAD75780E714}"/>
              </a:ext>
            </a:extLst>
          </p:cNvPr>
          <p:cNvSpPr txBox="1"/>
          <p:nvPr/>
        </p:nvSpPr>
        <p:spPr>
          <a:xfrm>
            <a:off x="990600" y="571500"/>
            <a:ext cx="9144000" cy="411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2100"/>
              </a:lnSpc>
              <a:defRPr/>
            </a:pPr>
            <a:r>
              <a:rPr lang="en-GB" sz="4000" b="1">
                <a:latin typeface="Arial" panose="020B0604020202020204" pitchFamily="34" charset="0"/>
                <a:cs typeface="Arial" panose="020B0604020202020204" pitchFamily="34" charset="0"/>
              </a:rPr>
              <a:t>Architectural Cracks (Weaknesses)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 descr="What to do if you have a crack in your wall - SWJ Consulting">
            <a:extLst>
              <a:ext uri="{FF2B5EF4-FFF2-40B4-BE49-F238E27FC236}">
                <a16:creationId xmlns:a16="http://schemas.microsoft.com/office/drawing/2014/main" id="{E9EB8DAC-9020-9215-15B9-A697ED009EEE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2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04"/>
            <a:ext cx="18288000" cy="10320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7697EF4-2111-71CD-160A-63DCF5F4BB59}"/>
              </a:ext>
            </a:extLst>
          </p:cNvPr>
          <p:cNvSpPr txBox="1"/>
          <p:nvPr/>
        </p:nvSpPr>
        <p:spPr>
          <a:xfrm>
            <a:off x="4572000" y="1087506"/>
            <a:ext cx="914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/>
              <a:t>Even solid structures show weak points.</a:t>
            </a:r>
            <a:endParaRPr lang="ro-RO" sz="2400" b="1" i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D7BEBAC-6F7F-F6A9-6E7B-F195EBF0A4E3}"/>
              </a:ext>
            </a:extLst>
          </p:cNvPr>
          <p:cNvSpPr txBox="1"/>
          <p:nvPr/>
        </p:nvSpPr>
        <p:spPr>
          <a:xfrm>
            <a:off x="12192000" y="906248"/>
            <a:ext cx="24384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Over-structuring limiting creativity</a:t>
            </a:r>
            <a:br>
              <a:rPr lang="en-GB" b="1" dirty="0"/>
            </a:br>
            <a:r>
              <a:rPr lang="en-GB" b="1" dirty="0"/>
              <a:t>(Heffernan, 2011). </a:t>
            </a:r>
            <a:endParaRPr lang="ro-RO" b="1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D6387741-9188-ED03-6278-39ACC2B9B8B1}"/>
              </a:ext>
            </a:extLst>
          </p:cNvPr>
          <p:cNvSpPr txBox="1"/>
          <p:nvPr/>
        </p:nvSpPr>
        <p:spPr>
          <a:xfrm>
            <a:off x="8809367" y="3013938"/>
            <a:ext cx="223073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Communication lapses or assumptions</a:t>
            </a:r>
            <a:br>
              <a:rPr lang="en-GB" b="1" dirty="0"/>
            </a:br>
            <a:r>
              <a:rPr lang="en-GB" b="1" dirty="0"/>
              <a:t>(Duck &amp; McMahan, 2019). </a:t>
            </a:r>
            <a:endParaRPr lang="ro-RO" b="1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4590B1F-B786-6D4A-2E79-52BA71DE9D5F}"/>
              </a:ext>
            </a:extLst>
          </p:cNvPr>
          <p:cNvSpPr txBox="1"/>
          <p:nvPr/>
        </p:nvSpPr>
        <p:spPr>
          <a:xfrm>
            <a:off x="10261559" y="7211194"/>
            <a:ext cx="213799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Hesitation from quieter members</a:t>
            </a:r>
            <a:endParaRPr lang="ro-RO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8E7803F-9D49-2224-D216-2B8C4CBB1766}"/>
              </a:ext>
            </a:extLst>
          </p:cNvPr>
          <p:cNvSpPr txBox="1"/>
          <p:nvPr/>
        </p:nvSpPr>
        <p:spPr>
          <a:xfrm>
            <a:off x="14260225" y="7253953"/>
            <a:ext cx="223079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Stress during last-minute changes</a:t>
            </a:r>
            <a:endParaRPr lang="ro-RO" b="1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46D6E11-865F-6270-2CA8-4F99C692B9A2}"/>
              </a:ext>
            </a:extLst>
          </p:cNvPr>
          <p:cNvSpPr txBox="1"/>
          <p:nvPr/>
        </p:nvSpPr>
        <p:spPr>
          <a:xfrm>
            <a:off x="15557500" y="3152437"/>
            <a:ext cx="177070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Emotional tone impacting the group (</a:t>
            </a:r>
            <a:r>
              <a:rPr lang="en-GB" b="1" dirty="0" err="1"/>
              <a:t>Betari</a:t>
            </a:r>
            <a:r>
              <a:rPr lang="en-GB" b="1" dirty="0"/>
              <a:t> Box)</a:t>
            </a:r>
            <a:endParaRPr lang="ro-RO" b="1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07F7CAF-5A6E-5397-3587-D6252D952071}"/>
              </a:ext>
            </a:extLst>
          </p:cNvPr>
          <p:cNvSpPr txBox="1"/>
          <p:nvPr/>
        </p:nvSpPr>
        <p:spPr>
          <a:xfrm>
            <a:off x="1034749" y="3152437"/>
            <a:ext cx="6453855" cy="61290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Despite these weaknesses, they were not signs of a failing team, but normal parts of group development. Tuckman (1965) explains that teams naturally experience a “storming” phase where misunderstandings, tension and uneven participation appear before collaboration improves. Recognising these moments helped us adjust our approach, communicate more clearly, and support each other better - turning early cracks into opportunities for learning and improvement.</a:t>
            </a:r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ro-RO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185898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91388A-0CFC-E4B2-DDA5-3531072D6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5822A53-E570-AB52-23AB-46F227F7EEF9}"/>
              </a:ext>
            </a:extLst>
          </p:cNvPr>
          <p:cNvSpPr txBox="1"/>
          <p:nvPr/>
        </p:nvSpPr>
        <p:spPr>
          <a:xfrm>
            <a:off x="5181600" y="723900"/>
            <a:ext cx="9144000" cy="411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2100"/>
              </a:lnSpc>
              <a:defRPr/>
            </a:pP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Pressure Points (Challenges)</a:t>
            </a:r>
            <a:endParaRPr lang="en-US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9A4B8EF2-03A2-28C7-B0D8-6B1CEB94B2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1419228"/>
              </p:ext>
            </p:extLst>
          </p:nvPr>
        </p:nvGraphicFramePr>
        <p:xfrm>
          <a:off x="5791200" y="1638300"/>
          <a:ext cx="12115800" cy="2209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6D664023-27A1-D964-3187-3C6ADC1D9B9D}"/>
              </a:ext>
            </a:extLst>
          </p:cNvPr>
          <p:cNvSpPr txBox="1"/>
          <p:nvPr/>
        </p:nvSpPr>
        <p:spPr>
          <a:xfrm>
            <a:off x="685800" y="1790699"/>
            <a:ext cx="655320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Tuckman (1965) explains that effective teams often experience a </a:t>
            </a:r>
            <a:r>
              <a:rPr lang="en-GB" sz="2400" b="1" i="1" dirty="0"/>
              <a:t>storming phase</a:t>
            </a:r>
            <a:r>
              <a:rPr lang="en-GB" sz="2400" b="1" dirty="0"/>
              <a:t>, where conflict, misalignment and uncertainty naturally arise before smoother collaboration develops. </a:t>
            </a:r>
            <a:endParaRPr lang="ro-RO" sz="2400" b="1" dirty="0"/>
          </a:p>
        </p:txBody>
      </p:sp>
      <p:pic>
        <p:nvPicPr>
          <p:cNvPr id="9" name="Graphic 8" descr="Angry face outline outline">
            <a:extLst>
              <a:ext uri="{FF2B5EF4-FFF2-40B4-BE49-F238E27FC236}">
                <a16:creationId xmlns:a16="http://schemas.microsoft.com/office/drawing/2014/main" id="{279F6547-5D71-60E8-0222-E3C96B9C45B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295400" y="4305300"/>
            <a:ext cx="914400" cy="9144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952CECE-6B20-7006-656E-3C507D8400CE}"/>
              </a:ext>
            </a:extLst>
          </p:cNvPr>
          <p:cNvSpPr txBox="1"/>
          <p:nvPr/>
        </p:nvSpPr>
        <p:spPr>
          <a:xfrm>
            <a:off x="381000" y="5219700"/>
            <a:ext cx="55626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Early disagreements on direction</a:t>
            </a:r>
          </a:p>
          <a:p>
            <a:pPr>
              <a:buNone/>
            </a:pPr>
            <a:r>
              <a:rPr lang="en-GB" dirty="0"/>
              <a:t>We had different initial expectations, which made the first meeting slower and harder to navigate.</a:t>
            </a:r>
          </a:p>
        </p:txBody>
      </p:sp>
      <p:pic>
        <p:nvPicPr>
          <p:cNvPr id="13" name="Graphic 12" descr="Stopwatch with solid fill">
            <a:extLst>
              <a:ext uri="{FF2B5EF4-FFF2-40B4-BE49-F238E27FC236}">
                <a16:creationId xmlns:a16="http://schemas.microsoft.com/office/drawing/2014/main" id="{AC63CB38-99AC-EA4F-C470-C717B00E8F7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7391400" y="5489419"/>
            <a:ext cx="914400" cy="914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D61BA779-3393-A3DC-4756-B75A1E8AC528}"/>
              </a:ext>
            </a:extLst>
          </p:cNvPr>
          <p:cNvSpPr txBox="1"/>
          <p:nvPr/>
        </p:nvSpPr>
        <p:spPr>
          <a:xfrm>
            <a:off x="5181600" y="6466439"/>
            <a:ext cx="60198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Different working speeds and styles</a:t>
            </a:r>
          </a:p>
          <a:p>
            <a:pPr>
              <a:buNone/>
            </a:pPr>
            <a:r>
              <a:rPr lang="en-GB" dirty="0"/>
              <a:t>Some of us preferred to plan everything early, while others worked more gradually.</a:t>
            </a:r>
            <a:br>
              <a:rPr lang="en-GB" dirty="0"/>
            </a:br>
            <a:r>
              <a:rPr lang="en-GB" dirty="0"/>
              <a:t>This created uneven progress and occasional frustration.</a:t>
            </a:r>
          </a:p>
        </p:txBody>
      </p:sp>
      <p:pic>
        <p:nvPicPr>
          <p:cNvPr id="17" name="Graphic 16" descr="Group brainstorm with solid fill">
            <a:extLst>
              <a:ext uri="{FF2B5EF4-FFF2-40B4-BE49-F238E27FC236}">
                <a16:creationId xmlns:a16="http://schemas.microsoft.com/office/drawing/2014/main" id="{CB2A501A-A3BD-962D-41D9-25B759B51E7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4305984" y="4686300"/>
            <a:ext cx="1219200" cy="1219200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CA5070E-32D0-908D-5FB2-6ECA1D78FCC0}"/>
              </a:ext>
            </a:extLst>
          </p:cNvPr>
          <p:cNvSpPr txBox="1"/>
          <p:nvPr/>
        </p:nvSpPr>
        <p:spPr>
          <a:xfrm>
            <a:off x="12400984" y="5838736"/>
            <a:ext cx="5029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Idea overload</a:t>
            </a:r>
          </a:p>
          <a:p>
            <a:pPr>
              <a:buNone/>
            </a:pPr>
            <a:r>
              <a:rPr lang="en-GB" dirty="0"/>
              <a:t>At one point, we had so many good suggestions that choosing a final structure became a challenge in itself.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3BBA86E-A0C4-8815-90BE-0FDFB982CE0D}"/>
              </a:ext>
            </a:extLst>
          </p:cNvPr>
          <p:cNvSpPr txBox="1"/>
          <p:nvPr/>
        </p:nvSpPr>
        <p:spPr>
          <a:xfrm>
            <a:off x="401370" y="8496301"/>
            <a:ext cx="5715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Emotional misunderstandings (PAC Model)</a:t>
            </a:r>
          </a:p>
          <a:p>
            <a:pPr>
              <a:buNone/>
            </a:pPr>
            <a:r>
              <a:rPr lang="en-GB" dirty="0"/>
              <a:t>A small comment in one class discussion changed the tone for a moment and I realised how easily communication can shift depending on whether we respond from Parent, Adult or Child states (Berne, 1964). </a:t>
            </a:r>
          </a:p>
        </p:txBody>
      </p:sp>
      <p:pic>
        <p:nvPicPr>
          <p:cNvPr id="23" name="Graphic 22" descr="Woman with kid with solid fill">
            <a:extLst>
              <a:ext uri="{FF2B5EF4-FFF2-40B4-BE49-F238E27FC236}">
                <a16:creationId xmlns:a16="http://schemas.microsoft.com/office/drawing/2014/main" id="{4163C267-DE5C-F3D3-2DFC-D9BF41EE55B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676400" y="7479548"/>
            <a:ext cx="914400" cy="91440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8CA71310-9DB3-E55F-7EC1-E9348BE1E6AD}"/>
              </a:ext>
            </a:extLst>
          </p:cNvPr>
          <p:cNvSpPr txBox="1"/>
          <p:nvPr/>
        </p:nvSpPr>
        <p:spPr>
          <a:xfrm>
            <a:off x="10820400" y="8773300"/>
            <a:ext cx="54102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/>
              <a:t>Balancing structure vs. flexibility</a:t>
            </a:r>
          </a:p>
          <a:p>
            <a:pPr>
              <a:buNone/>
            </a:pPr>
            <a:r>
              <a:rPr lang="en-GB" dirty="0"/>
              <a:t>I naturally wanted organisation and clarity, but this sometimes clashed with the more creative, open-ended working styles in the team.</a:t>
            </a:r>
          </a:p>
        </p:txBody>
      </p:sp>
      <p:pic>
        <p:nvPicPr>
          <p:cNvPr id="27" name="Graphic 26" descr="Gymnast: Floor routine with solid fill">
            <a:extLst>
              <a:ext uri="{FF2B5EF4-FFF2-40B4-BE49-F238E27FC236}">
                <a16:creationId xmlns:a16="http://schemas.microsoft.com/office/drawing/2014/main" id="{D4A4F0E7-A895-FD0E-083E-696324276AFB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1943784" y="785890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5514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1C16EE-89F2-D48F-EE8C-B2D779493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 descr="Hands holding each other's wrists and interlinked to form a circle">
            <a:extLst>
              <a:ext uri="{FF2B5EF4-FFF2-40B4-BE49-F238E27FC236}">
                <a16:creationId xmlns:a16="http://schemas.microsoft.com/office/drawing/2014/main" id="{E66BEF94-8C37-2885-1633-3FC0812F441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/>
        </p:nvPicPr>
        <p:blipFill>
          <a:blip r:embed="rId2">
            <a:alphaModFix amt="35000"/>
          </a:blip>
          <a:srcRect b="15730"/>
          <a:stretch>
            <a:fillRect/>
          </a:stretch>
        </p:blipFill>
        <p:spPr>
          <a:xfrm>
            <a:off x="-8345" y="10"/>
            <a:ext cx="18287998" cy="10286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11403"/>
            <a:ext cx="18287998" cy="4743219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2298F3-83A0-B7A0-27C0-593D21ADB9F5}"/>
              </a:ext>
            </a:extLst>
          </p:cNvPr>
          <p:cNvSpPr txBox="1"/>
          <p:nvPr/>
        </p:nvSpPr>
        <p:spPr>
          <a:xfrm>
            <a:off x="1645920" y="488325"/>
            <a:ext cx="15087600" cy="214057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Reinforcing &amp; Completing the Structure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59DFF8-25EC-8C4B-820C-9B977B0ED888}"/>
              </a:ext>
            </a:extLst>
          </p:cNvPr>
          <p:cNvSpPr txBox="1"/>
          <p:nvPr/>
        </p:nvSpPr>
        <p:spPr>
          <a:xfrm>
            <a:off x="1219200" y="2627768"/>
            <a:ext cx="15087600" cy="63563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we strengthened our teamwork after identifying our pressure points</a:t>
            </a:r>
          </a:p>
        </p:txBody>
      </p:sp>
      <p:sp>
        <p:nvSpPr>
          <p:cNvPr id="19" name="Free-form: Shape 18">
            <a:extLst>
              <a:ext uri="{FF2B5EF4-FFF2-40B4-BE49-F238E27FC236}">
                <a16:creationId xmlns:a16="http://schemas.microsoft.com/office/drawing/2014/main" id="{CB0FC244-9D57-1AB4-A176-DE9614041485}"/>
              </a:ext>
            </a:extLst>
          </p:cNvPr>
          <p:cNvSpPr/>
          <p:nvPr/>
        </p:nvSpPr>
        <p:spPr>
          <a:xfrm>
            <a:off x="3200400" y="3223847"/>
            <a:ext cx="5486401" cy="3289866"/>
          </a:xfrm>
          <a:custGeom>
            <a:avLst/>
            <a:gdLst>
              <a:gd name="connsiteX0" fmla="*/ 0 w 3289866"/>
              <a:gd name="connsiteY0" fmla="*/ 0 h 5486400"/>
              <a:gd name="connsiteX1" fmla="*/ 2741544 w 3289866"/>
              <a:gd name="connsiteY1" fmla="*/ 0 h 5486400"/>
              <a:gd name="connsiteX2" fmla="*/ 3289866 w 3289866"/>
              <a:gd name="connsiteY2" fmla="*/ 548322 h 5486400"/>
              <a:gd name="connsiteX3" fmla="*/ 3289866 w 3289866"/>
              <a:gd name="connsiteY3" fmla="*/ 5486400 h 5486400"/>
              <a:gd name="connsiteX4" fmla="*/ 0 w 3289866"/>
              <a:gd name="connsiteY4" fmla="*/ 5486400 h 5486400"/>
              <a:gd name="connsiteX5" fmla="*/ 0 w 3289866"/>
              <a:gd name="connsiteY5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89866" h="5486400">
                <a:moveTo>
                  <a:pt x="0" y="5486400"/>
                </a:moveTo>
                <a:lnTo>
                  <a:pt x="0" y="914418"/>
                </a:lnTo>
                <a:cubicBezTo>
                  <a:pt x="0" y="409399"/>
                  <a:pt x="147207" y="0"/>
                  <a:pt x="328796" y="0"/>
                </a:cubicBezTo>
                <a:lnTo>
                  <a:pt x="3289866" y="0"/>
                </a:lnTo>
                <a:lnTo>
                  <a:pt x="3289866" y="5486400"/>
                </a:lnTo>
                <a:lnTo>
                  <a:pt x="0" y="5486400"/>
                </a:lnTo>
                <a:close/>
              </a:path>
            </a:pathLst>
          </a:cu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62280" tIns="462279" rIns="462280" bIns="1284747" numCol="1" spcCol="1270" anchor="ctr" anchorCtr="0">
            <a:noAutofit/>
          </a:bodyPr>
          <a:lstStyle/>
          <a:p>
            <a:pPr algn="ctr"/>
            <a:endParaRPr lang="en-GB" sz="1600" b="1" dirty="0"/>
          </a:p>
          <a:p>
            <a:pPr algn="ctr"/>
            <a:endParaRPr lang="en-GB" sz="1600" b="1" dirty="0"/>
          </a:p>
          <a:p>
            <a:pPr algn="ctr"/>
            <a:endParaRPr lang="en-GB" sz="1600" b="1" dirty="0"/>
          </a:p>
          <a:p>
            <a:pPr algn="ctr"/>
            <a:endParaRPr lang="en-GB" sz="1600" b="1" dirty="0"/>
          </a:p>
          <a:p>
            <a:pPr algn="ctr"/>
            <a:endParaRPr lang="en-GB" sz="1600" b="1" dirty="0"/>
          </a:p>
          <a:p>
            <a:pPr algn="ctr"/>
            <a:endParaRPr lang="en-GB" sz="1600" b="1" dirty="0"/>
          </a:p>
          <a:p>
            <a:pPr algn="ctr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1. Listening &amp; Space to Think</a:t>
            </a:r>
          </a:p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(Kline, 2002)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 began letting everyone explain their ideas fully before responding.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ro-RO" sz="1600" kern="1200" dirty="0"/>
          </a:p>
        </p:txBody>
      </p:sp>
      <p:sp>
        <p:nvSpPr>
          <p:cNvPr id="21" name="Free-form: Shape 20">
            <a:extLst>
              <a:ext uri="{FF2B5EF4-FFF2-40B4-BE49-F238E27FC236}">
                <a16:creationId xmlns:a16="http://schemas.microsoft.com/office/drawing/2014/main" id="{FA20E63D-F9D3-B182-00BD-045E24401FF4}"/>
              </a:ext>
            </a:extLst>
          </p:cNvPr>
          <p:cNvSpPr/>
          <p:nvPr/>
        </p:nvSpPr>
        <p:spPr>
          <a:xfrm>
            <a:off x="8686801" y="3213078"/>
            <a:ext cx="5486400" cy="3289866"/>
          </a:xfrm>
          <a:custGeom>
            <a:avLst/>
            <a:gdLst>
              <a:gd name="connsiteX0" fmla="*/ 0 w 5486400"/>
              <a:gd name="connsiteY0" fmla="*/ 0 h 3289866"/>
              <a:gd name="connsiteX1" fmla="*/ 4938078 w 5486400"/>
              <a:gd name="connsiteY1" fmla="*/ 0 h 3289866"/>
              <a:gd name="connsiteX2" fmla="*/ 5486400 w 5486400"/>
              <a:gd name="connsiteY2" fmla="*/ 548322 h 3289866"/>
              <a:gd name="connsiteX3" fmla="*/ 5486400 w 5486400"/>
              <a:gd name="connsiteY3" fmla="*/ 3289866 h 3289866"/>
              <a:gd name="connsiteX4" fmla="*/ 0 w 5486400"/>
              <a:gd name="connsiteY4" fmla="*/ 3289866 h 3289866"/>
              <a:gd name="connsiteX5" fmla="*/ 0 w 5486400"/>
              <a:gd name="connsiteY5" fmla="*/ 0 h 3289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86400" h="3289866">
                <a:moveTo>
                  <a:pt x="0" y="0"/>
                </a:moveTo>
                <a:lnTo>
                  <a:pt x="4938078" y="0"/>
                </a:lnTo>
                <a:cubicBezTo>
                  <a:pt x="5240908" y="0"/>
                  <a:pt x="5486400" y="245492"/>
                  <a:pt x="5486400" y="548322"/>
                </a:cubicBezTo>
                <a:lnTo>
                  <a:pt x="5486400" y="3289866"/>
                </a:lnTo>
                <a:lnTo>
                  <a:pt x="0" y="3289866"/>
                </a:lnTo>
                <a:lnTo>
                  <a:pt x="0" y="0"/>
                </a:lnTo>
                <a:close/>
              </a:path>
            </a:pathLst>
          </a:cu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62280" tIns="462280" rIns="462280" bIns="1284747" numCol="1" spcCol="1270" anchor="ctr" anchorCtr="0">
            <a:noAutofit/>
          </a:bodyPr>
          <a:lstStyle/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endParaRPr lang="en-GB" sz="1600" b="1" dirty="0"/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2. Collaboration, Not Quick Compromise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(Jones, 1976)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 combined ideas rather than rushing decisions.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Free-form: Shape 21">
            <a:extLst>
              <a:ext uri="{FF2B5EF4-FFF2-40B4-BE49-F238E27FC236}">
                <a16:creationId xmlns:a16="http://schemas.microsoft.com/office/drawing/2014/main" id="{207C3F36-9A34-9371-E44C-8D8127731487}"/>
              </a:ext>
            </a:extLst>
          </p:cNvPr>
          <p:cNvSpPr/>
          <p:nvPr/>
        </p:nvSpPr>
        <p:spPr>
          <a:xfrm>
            <a:off x="3200400" y="6523953"/>
            <a:ext cx="5486401" cy="3289867"/>
          </a:xfrm>
          <a:custGeom>
            <a:avLst/>
            <a:gdLst>
              <a:gd name="connsiteX0" fmla="*/ 0 w 5486400"/>
              <a:gd name="connsiteY0" fmla="*/ 0 h 3289866"/>
              <a:gd name="connsiteX1" fmla="*/ 4938078 w 5486400"/>
              <a:gd name="connsiteY1" fmla="*/ 0 h 3289866"/>
              <a:gd name="connsiteX2" fmla="*/ 5486400 w 5486400"/>
              <a:gd name="connsiteY2" fmla="*/ 548322 h 3289866"/>
              <a:gd name="connsiteX3" fmla="*/ 5486400 w 5486400"/>
              <a:gd name="connsiteY3" fmla="*/ 3289866 h 3289866"/>
              <a:gd name="connsiteX4" fmla="*/ 0 w 5486400"/>
              <a:gd name="connsiteY4" fmla="*/ 3289866 h 3289866"/>
              <a:gd name="connsiteX5" fmla="*/ 0 w 5486400"/>
              <a:gd name="connsiteY5" fmla="*/ 0 h 3289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86400" h="3289866">
                <a:moveTo>
                  <a:pt x="5486400" y="3289866"/>
                </a:moveTo>
                <a:lnTo>
                  <a:pt x="548322" y="3289866"/>
                </a:lnTo>
                <a:cubicBezTo>
                  <a:pt x="245492" y="3289866"/>
                  <a:pt x="0" y="3044374"/>
                  <a:pt x="0" y="2741544"/>
                </a:cubicBezTo>
                <a:lnTo>
                  <a:pt x="0" y="0"/>
                </a:lnTo>
                <a:lnTo>
                  <a:pt x="5486400" y="0"/>
                </a:lnTo>
                <a:lnTo>
                  <a:pt x="5486400" y="3289866"/>
                </a:lnTo>
                <a:close/>
              </a:path>
            </a:pathLst>
          </a:cu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62279" tIns="1284747" rIns="462281" bIns="462281" numCol="1" spcCol="1270" anchor="ctr" anchorCtr="0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3. Psychological Safety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(Edmondson, 2019)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We invited quieter members to contribute.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ro-RO" sz="1600" kern="1200" dirty="0"/>
          </a:p>
        </p:txBody>
      </p:sp>
      <p:sp>
        <p:nvSpPr>
          <p:cNvPr id="23" name="Free-form: Shape 22">
            <a:extLst>
              <a:ext uri="{FF2B5EF4-FFF2-40B4-BE49-F238E27FC236}">
                <a16:creationId xmlns:a16="http://schemas.microsoft.com/office/drawing/2014/main" id="{CB8955F8-A329-15BE-B09C-0D2D7BD07B73}"/>
              </a:ext>
            </a:extLst>
          </p:cNvPr>
          <p:cNvSpPr/>
          <p:nvPr/>
        </p:nvSpPr>
        <p:spPr>
          <a:xfrm>
            <a:off x="8686801" y="6513712"/>
            <a:ext cx="5486400" cy="3289866"/>
          </a:xfrm>
          <a:custGeom>
            <a:avLst/>
            <a:gdLst>
              <a:gd name="connsiteX0" fmla="*/ 0 w 3289866"/>
              <a:gd name="connsiteY0" fmla="*/ 0 h 5486400"/>
              <a:gd name="connsiteX1" fmla="*/ 2741544 w 3289866"/>
              <a:gd name="connsiteY1" fmla="*/ 0 h 5486400"/>
              <a:gd name="connsiteX2" fmla="*/ 3289866 w 3289866"/>
              <a:gd name="connsiteY2" fmla="*/ 548322 h 5486400"/>
              <a:gd name="connsiteX3" fmla="*/ 3289866 w 3289866"/>
              <a:gd name="connsiteY3" fmla="*/ 5486400 h 5486400"/>
              <a:gd name="connsiteX4" fmla="*/ 0 w 3289866"/>
              <a:gd name="connsiteY4" fmla="*/ 5486400 h 5486400"/>
              <a:gd name="connsiteX5" fmla="*/ 0 w 3289866"/>
              <a:gd name="connsiteY5" fmla="*/ 0 h 5486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89866" h="5486400">
                <a:moveTo>
                  <a:pt x="3289866" y="1"/>
                </a:moveTo>
                <a:lnTo>
                  <a:pt x="3289866" y="4571981"/>
                </a:lnTo>
                <a:cubicBezTo>
                  <a:pt x="3289866" y="5077000"/>
                  <a:pt x="3142659" y="5486399"/>
                  <a:pt x="2961070" y="5486399"/>
                </a:cubicBezTo>
                <a:lnTo>
                  <a:pt x="0" y="5486399"/>
                </a:lnTo>
                <a:lnTo>
                  <a:pt x="0" y="1"/>
                </a:lnTo>
                <a:lnTo>
                  <a:pt x="3289866" y="1"/>
                </a:lnTo>
                <a:close/>
              </a:path>
            </a:pathLst>
          </a:cu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spcFirstLastPara="0" vert="horz" wrap="square" lIns="462280" tIns="1284747" rIns="462280" bIns="462280" numCol="1" spcCol="1270" anchor="ctr" anchorCtr="0">
            <a:no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4. Positive Reinforcement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(Seligman, 2018)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Keep encouraging my team throughout the process. </a:t>
            </a:r>
            <a:endParaRPr lang="ro-RO" sz="1600" kern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Free-form: Shape 23">
            <a:extLst>
              <a:ext uri="{FF2B5EF4-FFF2-40B4-BE49-F238E27FC236}">
                <a16:creationId xmlns:a16="http://schemas.microsoft.com/office/drawing/2014/main" id="{CE47C3EC-4DD4-E986-67DF-81CB1F38A91A}"/>
              </a:ext>
            </a:extLst>
          </p:cNvPr>
          <p:cNvSpPr/>
          <p:nvPr/>
        </p:nvSpPr>
        <p:spPr>
          <a:xfrm>
            <a:off x="7040881" y="5691246"/>
            <a:ext cx="3291840" cy="1644933"/>
          </a:xfrm>
          <a:custGeom>
            <a:avLst/>
            <a:gdLst>
              <a:gd name="connsiteX0" fmla="*/ 0 w 3291840"/>
              <a:gd name="connsiteY0" fmla="*/ 274161 h 1644933"/>
              <a:gd name="connsiteX1" fmla="*/ 274161 w 3291840"/>
              <a:gd name="connsiteY1" fmla="*/ 0 h 1644933"/>
              <a:gd name="connsiteX2" fmla="*/ 3017679 w 3291840"/>
              <a:gd name="connsiteY2" fmla="*/ 0 h 1644933"/>
              <a:gd name="connsiteX3" fmla="*/ 3291840 w 3291840"/>
              <a:gd name="connsiteY3" fmla="*/ 274161 h 1644933"/>
              <a:gd name="connsiteX4" fmla="*/ 3291840 w 3291840"/>
              <a:gd name="connsiteY4" fmla="*/ 1370772 h 1644933"/>
              <a:gd name="connsiteX5" fmla="*/ 3017679 w 3291840"/>
              <a:gd name="connsiteY5" fmla="*/ 1644933 h 1644933"/>
              <a:gd name="connsiteX6" fmla="*/ 274161 w 3291840"/>
              <a:gd name="connsiteY6" fmla="*/ 1644933 h 1644933"/>
              <a:gd name="connsiteX7" fmla="*/ 0 w 3291840"/>
              <a:gd name="connsiteY7" fmla="*/ 1370772 h 1644933"/>
              <a:gd name="connsiteX8" fmla="*/ 0 w 3291840"/>
              <a:gd name="connsiteY8" fmla="*/ 274161 h 1644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291840" h="1644933">
                <a:moveTo>
                  <a:pt x="0" y="274161"/>
                </a:moveTo>
                <a:cubicBezTo>
                  <a:pt x="0" y="122746"/>
                  <a:pt x="122746" y="0"/>
                  <a:pt x="274161" y="0"/>
                </a:cubicBezTo>
                <a:lnTo>
                  <a:pt x="3017679" y="0"/>
                </a:lnTo>
                <a:cubicBezTo>
                  <a:pt x="3169094" y="0"/>
                  <a:pt x="3291840" y="122746"/>
                  <a:pt x="3291840" y="274161"/>
                </a:cubicBezTo>
                <a:lnTo>
                  <a:pt x="3291840" y="1370772"/>
                </a:lnTo>
                <a:cubicBezTo>
                  <a:pt x="3291840" y="1522187"/>
                  <a:pt x="3169094" y="1644933"/>
                  <a:pt x="3017679" y="1644933"/>
                </a:cubicBezTo>
                <a:lnTo>
                  <a:pt x="274161" y="1644933"/>
                </a:lnTo>
                <a:cubicBezTo>
                  <a:pt x="122746" y="1644933"/>
                  <a:pt x="0" y="1522187"/>
                  <a:pt x="0" y="1370772"/>
                </a:cubicBezTo>
                <a:lnTo>
                  <a:pt x="0" y="274161"/>
                </a:lnTo>
                <a:close/>
              </a:path>
            </a:pathLst>
          </a:cu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dk1"/>
          </a:fontRef>
        </p:style>
        <p:txBody>
          <a:bodyPr spcFirstLastPara="0" vert="horz" wrap="square" lIns="327949" tIns="327949" rIns="327949" bIns="327949" numCol="1" spcCol="1270" anchor="ctr" anchorCtr="0">
            <a:noAutofit/>
          </a:bodyPr>
          <a:lstStyle/>
          <a:p>
            <a:pPr marL="0" lvl="0" indent="0" algn="ctr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ro-RO" sz="6500" kern="1200" dirty="0"/>
          </a:p>
        </p:txBody>
      </p:sp>
      <p:pic>
        <p:nvPicPr>
          <p:cNvPr id="26" name="Graphic 25" descr="Group with solid fill">
            <a:extLst>
              <a:ext uri="{FF2B5EF4-FFF2-40B4-BE49-F238E27FC236}">
                <a16:creationId xmlns:a16="http://schemas.microsoft.com/office/drawing/2014/main" id="{52D6FB4C-B629-E860-7599-7E51AFB8C97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26590" y="6019210"/>
            <a:ext cx="1446443" cy="1124532"/>
          </a:xfrm>
          <a:prstGeom prst="rect">
            <a:avLst/>
          </a:prstGeom>
        </p:spPr>
      </p:pic>
      <p:pic>
        <p:nvPicPr>
          <p:cNvPr id="30" name="Graphic 29" descr="Ear with solid fill">
            <a:extLst>
              <a:ext uri="{FF2B5EF4-FFF2-40B4-BE49-F238E27FC236}">
                <a16:creationId xmlns:a16="http://schemas.microsoft.com/office/drawing/2014/main" id="{585F80C5-D73C-DBB8-D5CD-5DDCD01F8F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953000" y="3485279"/>
            <a:ext cx="914400" cy="914400"/>
          </a:xfrm>
          <a:prstGeom prst="rect">
            <a:avLst/>
          </a:prstGeom>
        </p:spPr>
      </p:pic>
      <p:pic>
        <p:nvPicPr>
          <p:cNvPr id="32" name="Graphic 31" descr="Puzzle pieces with solid fill">
            <a:extLst>
              <a:ext uri="{FF2B5EF4-FFF2-40B4-BE49-F238E27FC236}">
                <a16:creationId xmlns:a16="http://schemas.microsoft.com/office/drawing/2014/main" id="{A5088483-AAA8-A93C-6AAF-CE04A7E4891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430001" y="3316088"/>
            <a:ext cx="914400" cy="914400"/>
          </a:xfrm>
          <a:prstGeom prst="rect">
            <a:avLst/>
          </a:prstGeom>
        </p:spPr>
      </p:pic>
      <p:pic>
        <p:nvPicPr>
          <p:cNvPr id="38" name="Graphic 37" descr="Grinning face with solid fill with solid fill">
            <a:extLst>
              <a:ext uri="{FF2B5EF4-FFF2-40B4-BE49-F238E27FC236}">
                <a16:creationId xmlns:a16="http://schemas.microsoft.com/office/drawing/2014/main" id="{7B259483-74B5-0C23-F81E-05988DA262F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71547" y="6591825"/>
            <a:ext cx="914400" cy="914400"/>
          </a:xfrm>
          <a:prstGeom prst="rect">
            <a:avLst/>
          </a:prstGeom>
        </p:spPr>
      </p:pic>
      <p:pic>
        <p:nvPicPr>
          <p:cNvPr id="40" name="Graphic 39" descr="Handshake with solid fill">
            <a:extLst>
              <a:ext uri="{FF2B5EF4-FFF2-40B4-BE49-F238E27FC236}">
                <a16:creationId xmlns:a16="http://schemas.microsoft.com/office/drawing/2014/main" id="{FAF6D9F4-344E-0BA6-9E78-E63AC97CE9E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903960" y="6651460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3844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990ECD-0EED-D198-EB09-561379E89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EFC52A-31FD-3797-AEFA-ED481C18D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29047"/>
            <a:ext cx="15087600" cy="6778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list</a:t>
            </a:r>
            <a:endParaRPr lang="ro-RO" b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DB132A-6E8E-ECDF-2B4D-6643C0A55E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53053" y="1638300"/>
            <a:ext cx="8976511" cy="9334499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11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.Heffernan, M. (2015). 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Forget the pecking order at work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 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TED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u="sng" kern="100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https://www.ted.com/talks/margaret_heffernan_forget_the_pecking_order_at_work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29 October)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12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jones, john e (1976) ‘Thomas-Kilmann Conflict Mode Instrument’,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Group &amp; organization studies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1(2), pp. 249–251. Available at: https://doi.org/10.1177/105960117600100214.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‌13.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Kaushal, Y.N. (2011) ‘Business and Professional Communication: KEYS for Workplace Excellence. Kelly M Quintanilla and Shawn T Wahl, Sage Publications India Pvt Ltd., New Delhi, 2011. pages 353, Price Rs 475’,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Abhigyan (New Delhi)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Delhi: Foundation for Organizational Research and Education (FORE), p. 56.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14.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Kline, N. (2002). 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 to Think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Cassell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15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Mind Tools Content Team (n.d.). </a:t>
            </a:r>
            <a:r>
              <a:rPr lang="en-GB" i="1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Betari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Box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[online] www.mindtools.com. Available at: </a:t>
            </a:r>
            <a:r>
              <a:rPr lang="en-GB" u="sng" kern="100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https://www.mindtools.com/a1uv9ex/betari-box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12 November) 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‌16.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Mullins, L.J. (2016). 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Management &amp; Organisational Behaviour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11th ed. Harlow: Pearson.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17.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Seligman, M. (2018) ‘PERMA and the building blocks of well-being’,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journal of positive psychology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13(4), pp. 333–335. Available at: https://doi.org/10.1080/17439760.2018.1437466.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18.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Sinek, S. (2023)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Trust: The Basis of High Performing Teams.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YouTube. Available at: </a:t>
            </a:r>
            <a:r>
              <a:rPr lang="en-GB" u="sng" kern="100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https://youtu.be/P8ojeO9za84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13 October 2025).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19. 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Stadler, S. (2019)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Conflict, Culture and Communication.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1st ed. Milton: Routledge.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Tannenbaum, S., and Salas, E. (2020)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Teams that work: the seven drivers of team effectiveness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1st </a:t>
            </a:r>
            <a:r>
              <a:rPr lang="en-GB" kern="100" dirty="0" err="1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York: Oxford University Press. Available at: https://doi.org/10.1093/oso/9780190056964.001.0001.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21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Tuckman, B.W. (1965) ‘Developmental sequence in small groups’, </a:t>
            </a:r>
            <a:r>
              <a:rPr lang="en-GB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Psychological bulletin</a:t>
            </a:r>
            <a:r>
              <a:rPr lang="en-GB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63(6), pp. 384–399. Available at: https://doi.org/10.1037/h0022100.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7EB3E99-8676-B242-32F3-73D87AD9E759}"/>
              </a:ext>
            </a:extLst>
          </p:cNvPr>
          <p:cNvSpPr txBox="1">
            <a:spLocks noGrp="1" noChangeAspect="1"/>
          </p:cNvSpPr>
          <p:nvPr>
            <p:ph sz="half" idx="1"/>
          </p:nvPr>
        </p:nvSpPr>
        <p:spPr>
          <a:xfrm>
            <a:off x="0" y="1638300"/>
            <a:ext cx="8976510" cy="80432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Academi Wales (2016) Coaching: Developing People for Success. Available at: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https://academiwales.gov.wales/repository/resource/425caccb-2cfd-4573-b2f1</a:t>
            </a:r>
            <a:r>
              <a:rPr lang="en-GB" sz="1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cea1df17664c/overview (Accessed: 13 October 2025).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.Academi Wales (2018) Applied Positive Psychology. Available at: https://academiwales.gov.wales/repository/resource/b798a5ea-50e3-46f1-9293-35160f01f266/overview (Accessed: 13 October 2025).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3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.Academi Wales (2018) Trust: The Foundation of Successful Teams. Available at: https://academiwales.gov.wales/repository/resource/a3ea75b8-48af-4dd7-b70b-f3ef9bad08e7/overview (Accessed: 13 October 2025).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4.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Adair, J. (2011).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Effective Teambuilding REVISED ED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Pan Macmillan.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.Belbin, R.M. (2010).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Team roles at work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2nd ed. Amsterdam Etc.: Elsevier; Butterworth-Heinemann.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6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.Berne, E. (1964).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Games People Play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York: Grove Press.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7.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Duck, S., and McMahan, D.T. (2019).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Communication in Everyday Life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SAGE Publications.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8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.Edmondson, A.C. (2019).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fearless organization: Creating psychological safety in the workplace for learning, innovation, and growth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Hoboken, New Jersey: John Wiley &amp; Sons, Inc.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9.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Heffernan, M. (2011). 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Wilful Blindness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Simon and Schuster.</a:t>
            </a:r>
          </a:p>
          <a:p>
            <a:pPr algn="just">
              <a:spcAft>
                <a:spcPts val="800"/>
              </a:spcAft>
              <a:buNone/>
            </a:pPr>
            <a:r>
              <a:rPr lang="en-GB" sz="18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10.</a:t>
            </a:r>
            <a:r>
              <a:rPr lang="en-GB" sz="1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Heffernan, M. (2012). </a:t>
            </a:r>
            <a:r>
              <a:rPr lang="en-GB" sz="1800" i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Dare to disagree</a:t>
            </a:r>
            <a:r>
              <a:rPr lang="en-GB" sz="1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[online] Ted.com. Available at: </a:t>
            </a:r>
            <a:r>
              <a:rPr lang="en-GB" sz="1800" u="sng" kern="100" dirty="0">
                <a:solidFill>
                  <a:srgbClr val="467886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https://www.ted.com/talks/margaret_heffernan_dare_to_disagree</a:t>
            </a:r>
            <a:r>
              <a:rPr lang="en-GB" sz="18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(Accessed on 29 October) </a:t>
            </a:r>
          </a:p>
          <a:p>
            <a:pPr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96773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4DDD3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06A0BEA-625A-43DF-44CB-5F7A632E11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1C4A657-3F7F-2122-997E-30C73C60F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Acknowledgement </a:t>
            </a:r>
            <a:br>
              <a:rPr lang="en-GB" dirty="0"/>
            </a:br>
            <a:endParaRPr lang="ro-RO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56E2D77-EE76-E2E7-0C26-B07CFE4344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0200" y="1600201"/>
            <a:ext cx="14554200" cy="209550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GB" b="1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GB" dirty="0"/>
          </a:p>
        </p:txBody>
      </p:sp>
      <p:pic>
        <p:nvPicPr>
          <p:cNvPr id="8" name="Graphic 7" descr="Robot with solid fill">
            <a:extLst>
              <a:ext uri="{FF2B5EF4-FFF2-40B4-BE49-F238E27FC236}">
                <a16:creationId xmlns:a16="http://schemas.microsoft.com/office/drawing/2014/main" id="{F4532B2F-3911-2E57-0065-CB02F02087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43800" y="4381500"/>
            <a:ext cx="2514600" cy="3276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4596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512</TotalTime>
  <Words>2597</Words>
  <Application>Microsoft Office PowerPoint</Application>
  <PresentationFormat>Custom</PresentationFormat>
  <Paragraphs>172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Helvetica-Bold</vt:lpstr>
      <vt:lpstr>Vijaya</vt:lpstr>
      <vt:lpstr>Calibri</vt:lpstr>
      <vt:lpstr>Arial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  <vt:lpstr>AI Acknowledgement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Beige Simple Teamwork Presentation</dc:title>
  <dc:creator>Laura Minea</dc:creator>
  <cp:lastModifiedBy>Laura Minea</cp:lastModifiedBy>
  <cp:revision>2</cp:revision>
  <dcterms:created xsi:type="dcterms:W3CDTF">2006-08-16T00:00:00Z</dcterms:created>
  <dcterms:modified xsi:type="dcterms:W3CDTF">2025-11-30T00:59:42Z</dcterms:modified>
  <dc:identifier>DAG6B1z2gC0</dc:identifier>
</cp:coreProperties>
</file>