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BE3C1-DBE1-495D-B57B-2849774B866A}" type="datetimeFigureOut">
              <a:rPr lang="en-US" dirty="0"/>
              <a:t>11/10/2020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42F4-6EEF-4EF7-8ED4-2208F0F89A08}" type="datetimeFigureOut">
              <a:rPr lang="en-US" dirty="0"/>
              <a:t>11/10/2020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78ACC-22D6-47C1-A373-4FD133E34F3C}" type="datetimeFigureOut">
              <a:rPr lang="en-US" dirty="0"/>
              <a:t>11/10/2020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A6C69-6797-4E8A-BF37-F2C3751466E9}" type="datetimeFigureOut">
              <a:rPr lang="en-US" dirty="0"/>
              <a:t>11/10/2020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014A1-A632-4878-A0D3-F52BA7563730}" type="datetimeFigureOut">
              <a:rPr lang="en-US" dirty="0"/>
              <a:t>11/10/2020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9F462-093F-4566-844B-4C71F2739DA5}" type="datetimeFigureOut">
              <a:rPr lang="en-US" dirty="0"/>
              <a:t>11/10/2020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A7AC-904D-4781-85BA-7D10C17ED021}" type="datetimeFigureOut">
              <a:rPr lang="en-US" dirty="0"/>
              <a:t>11/10/2020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1444B-B92B-4E27-8C94-BB93EAF5CB18}" type="datetimeFigureOut">
              <a:rPr lang="en-US" dirty="0"/>
              <a:t>11/10/2020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EFA5E-FA76-400D-B3DC-F0BA90E6D107}" type="datetimeFigureOut">
              <a:rPr lang="en-US" dirty="0"/>
              <a:t>11/10/2020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C117F-5CCF-4837-BE5F-2B92066CAFAF}" type="datetimeFigureOut">
              <a:rPr lang="en-US" dirty="0"/>
              <a:t>11/10/2020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B90BD-B6CE-46B7-997F-7313B992CCDC}" type="datetimeFigureOut">
              <a:rPr lang="en-US" dirty="0"/>
              <a:t>11/10/2020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9D11F-B188-461D-B23F-39381795C052}" type="datetimeFigureOut">
              <a:rPr lang="en-US" dirty="0"/>
              <a:t>11/10/2020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6D8D9-55A2-4063-B0F3-121F44549695}" type="datetimeFigureOut">
              <a:rPr lang="en-US" dirty="0"/>
              <a:t>11/10/2020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4536-994D-4021-A283-9F449C0DB509}" type="datetimeFigureOut">
              <a:rPr lang="en-US" dirty="0"/>
              <a:t>11/10/2020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BBB78-C96F-47B7-AB17-D852CA960AC9}" type="datetimeFigureOut">
              <a:rPr lang="en-US" dirty="0"/>
              <a:t>11/10/2020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3F48C-C7C6-4055-9F49-3777875E72AE}" type="datetimeFigureOut">
              <a:rPr lang="en-US" dirty="0"/>
              <a:t>11/10/2020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6178E61D-D431-422C-9764-11DAFE33AB63}" type="datetimeFigureOut">
              <a:rPr lang="en-US" dirty="0"/>
              <a:t>11/10/2020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6E9DEC-419B-4CC5-A080-3B06BD5A8291}" type="datetimeFigureOut">
              <a:rPr lang="en-US" dirty="0"/>
              <a:t>11/10/2020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100000">
              <a:schemeClr val="bg2">
                <a:lumMod val="40000"/>
                <a:lumOff val="6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17B84A-1795-43C3-9AFB-9A6538E99A1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Working Environments – Groups / Leaders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C8C91B-040F-4CD9-9037-D9B16758C12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600" dirty="0"/>
              <a:t>People and Organisations</a:t>
            </a:r>
          </a:p>
          <a:p>
            <a:r>
              <a:rPr lang="en-GB" sz="3600" dirty="0"/>
              <a:t>Level 4 </a:t>
            </a:r>
          </a:p>
        </p:txBody>
      </p:sp>
    </p:spTree>
    <p:extLst>
      <p:ext uri="{BB962C8B-B14F-4D97-AF65-F5344CB8AC3E}">
        <p14:creationId xmlns:p14="http://schemas.microsoft.com/office/powerpoint/2010/main" val="5679516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98000">
              <a:schemeClr val="bg2">
                <a:lumMod val="40000"/>
                <a:lumOff val="6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6B36D1-BD29-45FE-AB91-CF8650FA71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Working Groups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E7572E-9179-4E55-A8C5-399A91F8B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2"/>
            <a:ext cx="9613861" cy="4342223"/>
          </a:xfrm>
        </p:spPr>
        <p:txBody>
          <a:bodyPr>
            <a:normAutofit fontScale="92500" lnSpcReduction="10000"/>
          </a:bodyPr>
          <a:lstStyle/>
          <a:p>
            <a:r>
              <a:rPr lang="en-GB" sz="3200" u="sng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Group </a:t>
            </a:r>
            <a:r>
              <a:rPr lang="en-GB" sz="3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= Definition.</a:t>
            </a:r>
          </a:p>
          <a:p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32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“A collection of two or more individuals interacting and interdependent, who have come together to achieve particular objectives” </a:t>
            </a:r>
          </a:p>
          <a:p>
            <a:endParaRPr lang="en-GB" sz="3200" b="1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32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(Robbins 1993)</a:t>
            </a:r>
          </a:p>
          <a:p>
            <a:endParaRPr lang="en-GB" sz="3200" b="1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32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Groups can be considered as: Formal and Informal.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4041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100000">
              <a:schemeClr val="bg2">
                <a:lumMod val="40000"/>
                <a:lumOff val="6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40A3D6-9240-4D80-8266-3665339DEE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Working Groups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B61619-460B-4473-BB1D-4ABBB79972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11008096" cy="4156692"/>
          </a:xfrm>
        </p:spPr>
        <p:txBody>
          <a:bodyPr>
            <a:normAutofit fontScale="92500" lnSpcReduction="20000"/>
          </a:bodyPr>
          <a:lstStyle/>
          <a:p>
            <a:r>
              <a:rPr lang="en-GB" sz="4000" b="1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Formal Groups</a:t>
            </a:r>
            <a:r>
              <a:rPr lang="en-GB" sz="4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= “A designated work group defined by the organisation’s structure”.</a:t>
            </a:r>
          </a:p>
          <a:p>
            <a:pPr marL="0" indent="0">
              <a:buNone/>
            </a:pPr>
            <a:endParaRPr lang="en-GB" sz="40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4000" b="1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Informal Groups</a:t>
            </a:r>
            <a:r>
              <a:rPr lang="en-GB" sz="4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= “A group that is neither formally structured nor organisationally determined; appears in response to the need for social contact”.</a:t>
            </a:r>
          </a:p>
          <a:p>
            <a:endParaRPr lang="en-GB" sz="400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4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(Robbins 1993)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68921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100000">
              <a:schemeClr val="bg2">
                <a:lumMod val="40000"/>
                <a:lumOff val="6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003D40-195C-499C-9C0A-ABAF1FFEB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Working Groups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2B224A-44AF-4C5F-9F7A-D7BD2FA2BC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4547" y="2018820"/>
            <a:ext cx="10981592" cy="4839179"/>
          </a:xfrm>
        </p:spPr>
        <p:txBody>
          <a:bodyPr>
            <a:normAutofit fontScale="77500" lnSpcReduction="20000"/>
          </a:bodyPr>
          <a:lstStyle/>
          <a:p>
            <a:r>
              <a:rPr lang="en-GB" sz="4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Additional types of groups include;</a:t>
            </a:r>
          </a:p>
          <a:p>
            <a:pPr marL="0" indent="0">
              <a:buNone/>
            </a:pPr>
            <a:endParaRPr lang="en-GB" sz="41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4100" b="1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Command Group</a:t>
            </a:r>
            <a:r>
              <a:rPr lang="en-GB" sz="4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 = A manager and his or her subordinates.</a:t>
            </a:r>
          </a:p>
          <a:p>
            <a:pPr marL="0" indent="0">
              <a:buNone/>
            </a:pPr>
            <a:endParaRPr lang="en-GB" sz="41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4100" b="1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Task Group</a:t>
            </a:r>
            <a:r>
              <a:rPr lang="en-GB" sz="4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 = Those working together to complete a job task.</a:t>
            </a:r>
          </a:p>
          <a:p>
            <a:pPr marL="0" indent="0">
              <a:buNone/>
            </a:pPr>
            <a:endParaRPr lang="en-GB" sz="41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4100" b="1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Interest Group</a:t>
            </a:r>
            <a:r>
              <a:rPr lang="en-GB" sz="4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= Those working together to achieve a specific objective that each member has an interest in.</a:t>
            </a:r>
          </a:p>
          <a:p>
            <a:pPr marL="0" indent="0">
              <a:buNone/>
            </a:pPr>
            <a:endParaRPr lang="en-GB" sz="41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4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(Robbins 1993).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19109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100000">
              <a:schemeClr val="bg2">
                <a:lumMod val="40000"/>
                <a:lumOff val="6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BD42B6-B379-4C28-BA25-42AC08CE3C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WHY DO PEOPLE JOIN GROUPS?</a:t>
            </a:r>
            <a:b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D562CB-A1ED-4A6B-BBE8-B37A31F679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9747" y="2032072"/>
            <a:ext cx="11829731" cy="4825928"/>
          </a:xfrm>
        </p:spPr>
        <p:txBody>
          <a:bodyPr>
            <a:normAutofit fontScale="25000" lnSpcReduction="20000"/>
          </a:bodyPr>
          <a:lstStyle/>
          <a:p>
            <a:r>
              <a:rPr lang="en-GB" sz="9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From research there is no one reason for individuals choosing to join groups either on a social basis or work basis, however the main reason for informal group formation is believed to be related to </a:t>
            </a:r>
            <a:r>
              <a:rPr lang="en-GB" sz="9600" u="sng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social interaction.</a:t>
            </a:r>
            <a:r>
              <a:rPr lang="en-GB" sz="9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 </a:t>
            </a:r>
          </a:p>
          <a:p>
            <a:pPr marL="0" indent="0">
              <a:buNone/>
            </a:pP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9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Additional factors are related to the following;  (Robbins 1993 &amp; Bennett 1992)</a:t>
            </a:r>
          </a:p>
          <a:p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arenR"/>
              <a:tabLst>
                <a:tab pos="685800" algn="l"/>
              </a:tabLst>
            </a:pPr>
            <a:r>
              <a:rPr lang="en-GB" sz="1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Security / Emotional Support.</a:t>
            </a:r>
          </a:p>
          <a:p>
            <a:pPr marL="342900" lvl="0" indent="-342900">
              <a:buFont typeface="+mj-lt"/>
              <a:buAutoNum type="arabicParenR"/>
              <a:tabLst>
                <a:tab pos="685800" algn="l"/>
              </a:tabLst>
            </a:pPr>
            <a:r>
              <a:rPr lang="en-GB" sz="1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Status</a:t>
            </a:r>
          </a:p>
          <a:p>
            <a:pPr marL="342900" lvl="0" indent="-342900">
              <a:buFont typeface="+mj-lt"/>
              <a:buAutoNum type="arabicParenR"/>
              <a:tabLst>
                <a:tab pos="685800" algn="l"/>
              </a:tabLst>
            </a:pPr>
            <a:r>
              <a:rPr lang="en-GB" sz="1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Self-Esteem</a:t>
            </a:r>
          </a:p>
          <a:p>
            <a:pPr marL="342900" lvl="0" indent="-342900">
              <a:buFont typeface="+mj-lt"/>
              <a:buAutoNum type="arabicParenR"/>
              <a:tabLst>
                <a:tab pos="685800" algn="l"/>
              </a:tabLst>
            </a:pPr>
            <a:r>
              <a:rPr lang="en-GB" sz="1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Affiliation / Physical Attraction</a:t>
            </a:r>
          </a:p>
          <a:p>
            <a:pPr marL="342900" lvl="0" indent="-342900">
              <a:buFont typeface="+mj-lt"/>
              <a:buAutoNum type="arabicParenR"/>
              <a:tabLst>
                <a:tab pos="685800" algn="l"/>
              </a:tabLst>
            </a:pPr>
            <a:r>
              <a:rPr lang="en-GB" sz="1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Power</a:t>
            </a:r>
          </a:p>
          <a:p>
            <a:pPr marL="342900" lvl="0" indent="-342900">
              <a:buFont typeface="+mj-lt"/>
              <a:buAutoNum type="arabicParenR"/>
              <a:tabLst>
                <a:tab pos="685800" algn="l"/>
              </a:tabLst>
            </a:pPr>
            <a:r>
              <a:rPr lang="en-GB" sz="1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Goal Achievement</a:t>
            </a:r>
          </a:p>
          <a:p>
            <a:pPr marL="342900" lvl="0" indent="-342900">
              <a:buFont typeface="+mj-lt"/>
              <a:buAutoNum type="arabicParenR"/>
              <a:tabLst>
                <a:tab pos="685800" algn="l"/>
              </a:tabLst>
            </a:pPr>
            <a:r>
              <a:rPr lang="en-GB" sz="1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Rewards attached to working with certain people</a:t>
            </a:r>
          </a:p>
          <a:p>
            <a:pPr marL="0" indent="0">
              <a:buNone/>
            </a:pPr>
            <a:endParaRPr lang="en-GB" sz="3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3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E5B0740E-1C6C-4E0A-A256-A89C539A6F64}"/>
              </a:ext>
            </a:extLst>
          </p:cNvPr>
          <p:cNvSpPr/>
          <p:nvPr/>
        </p:nvSpPr>
        <p:spPr>
          <a:xfrm>
            <a:off x="7421217" y="3802497"/>
            <a:ext cx="1696278" cy="157700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2788AD0-C08A-4614-9664-DACFA00604C7}"/>
              </a:ext>
            </a:extLst>
          </p:cNvPr>
          <p:cNvSpPr/>
          <p:nvPr/>
        </p:nvSpPr>
        <p:spPr>
          <a:xfrm>
            <a:off x="15482" y="3021496"/>
            <a:ext cx="12161035" cy="3836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417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100000">
              <a:schemeClr val="bg2">
                <a:lumMod val="40000"/>
                <a:lumOff val="6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B9C58-3583-4D1A-B706-C824A56812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Stages of Group Development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A1ACF2-B772-4507-A156-1FB030E4B7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054085"/>
            <a:ext cx="12192000" cy="4923183"/>
          </a:xfrm>
        </p:spPr>
        <p:txBody>
          <a:bodyPr>
            <a:normAutofit fontScale="62500" lnSpcReduction="20000"/>
          </a:bodyPr>
          <a:lstStyle/>
          <a:p>
            <a:pPr marL="228600"/>
            <a:r>
              <a:rPr lang="en-GB" sz="4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Theory : Five Stage Model  = 1960’s theory believed that work based groups went through a series of 5 transition phases -  these were:</a:t>
            </a:r>
          </a:p>
          <a:p>
            <a:pPr marL="0" indent="0">
              <a:buNone/>
            </a:pPr>
            <a:r>
              <a:rPr lang="en-GB" sz="4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pPr marL="228600"/>
            <a:r>
              <a:rPr lang="en-GB" sz="4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Stage 1 = Forming (uncertainty)</a:t>
            </a:r>
          </a:p>
          <a:p>
            <a:pPr marL="228600"/>
            <a:r>
              <a:rPr lang="en-GB" sz="4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Stage 2 = Storming (conflicts)</a:t>
            </a:r>
          </a:p>
          <a:p>
            <a:pPr marL="228600"/>
            <a:r>
              <a:rPr lang="en-GB" sz="4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Stage 3 = Norming (acceptance)</a:t>
            </a:r>
          </a:p>
          <a:p>
            <a:pPr marL="228600"/>
            <a:r>
              <a:rPr lang="en-GB" sz="4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Stage 4 = Performing (task </a:t>
            </a:r>
            <a:r>
              <a:rPr lang="en-GB" sz="44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mgt</a:t>
            </a:r>
            <a:r>
              <a:rPr lang="en-GB" sz="4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)</a:t>
            </a:r>
          </a:p>
          <a:p>
            <a:pPr marL="228600"/>
            <a:r>
              <a:rPr lang="en-GB" sz="4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Stage 5 = Adjourning (task completion)</a:t>
            </a:r>
          </a:p>
          <a:p>
            <a:pPr marL="228600"/>
            <a:endParaRPr lang="en-GB" sz="44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4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Managers often form  / initiate staff groups with the aim of achieving </a:t>
            </a:r>
            <a:r>
              <a:rPr lang="en-GB" sz="4400" i="1" u="sng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increased</a:t>
            </a:r>
            <a:r>
              <a:rPr lang="en-GB" sz="4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productivity – however it is important that managers consider the diverse range of factors that can ‘influence’ a group’s work ethic – both </a:t>
            </a:r>
            <a:r>
              <a:rPr lang="en-GB" sz="4400" b="1" u="sng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positively and negatively.  </a:t>
            </a:r>
          </a:p>
          <a:p>
            <a:pPr marL="228600"/>
            <a:endParaRPr lang="en-GB" sz="18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10091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100000">
              <a:schemeClr val="bg2">
                <a:lumMod val="40000"/>
                <a:lumOff val="6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75870D-684D-4700-8E6F-DC2AF56EB9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53228"/>
            <a:ext cx="9613861" cy="1080938"/>
          </a:xfrm>
        </p:spPr>
        <p:txBody>
          <a:bodyPr/>
          <a:lstStyle/>
          <a:p>
            <a:r>
              <a:rPr lang="en-GB" sz="36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What Factors Influence Group Cohesion?</a:t>
            </a:r>
            <a:br>
              <a:rPr lang="en-GB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12A50-CE1F-4546-B78D-B88C32F0F6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992316"/>
            <a:ext cx="12192000" cy="4865683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endParaRPr lang="en-GB" sz="8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8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Group cohesion  / co-operation can depend on a number of aspects these include;</a:t>
            </a:r>
          </a:p>
          <a:p>
            <a:pPr marL="0" indent="0">
              <a:buNone/>
            </a:pPr>
            <a:endParaRPr lang="en-GB" sz="8000" b="1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arenR"/>
              <a:tabLst>
                <a:tab pos="685800" algn="l"/>
              </a:tabLst>
            </a:pPr>
            <a:r>
              <a:rPr lang="en-GB" sz="80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Frequency of interactions</a:t>
            </a:r>
          </a:p>
          <a:p>
            <a:pPr marL="342900" lvl="0" indent="-342900">
              <a:buFont typeface="+mj-lt"/>
              <a:buAutoNum type="arabicParenR"/>
              <a:tabLst>
                <a:tab pos="685800" algn="l"/>
              </a:tabLst>
            </a:pPr>
            <a:r>
              <a:rPr lang="en-GB" sz="80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Nature of external  environment</a:t>
            </a:r>
          </a:p>
          <a:p>
            <a:pPr marL="342900" lvl="0" indent="-342900">
              <a:buFont typeface="+mj-lt"/>
              <a:buAutoNum type="arabicParenR"/>
              <a:tabLst>
                <a:tab pos="685800" algn="l"/>
              </a:tabLst>
            </a:pPr>
            <a:r>
              <a:rPr lang="en-GB" sz="80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Homogeneity of group membership</a:t>
            </a:r>
          </a:p>
          <a:p>
            <a:pPr marL="342900" lvl="0" indent="-342900">
              <a:buFont typeface="+mj-lt"/>
              <a:buAutoNum type="arabicParenR"/>
              <a:tabLst>
                <a:tab pos="685800" algn="l"/>
              </a:tabLst>
            </a:pPr>
            <a:r>
              <a:rPr lang="en-GB" sz="80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Group members enthusiasm for common goals</a:t>
            </a:r>
          </a:p>
          <a:p>
            <a:pPr marL="342900" lvl="0" indent="-342900">
              <a:buFont typeface="+mj-lt"/>
              <a:buAutoNum type="arabicParenR"/>
              <a:tabLst>
                <a:tab pos="685800" algn="l"/>
              </a:tabLst>
            </a:pPr>
            <a:r>
              <a:rPr lang="en-GB" sz="80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Ease of communication channels</a:t>
            </a:r>
          </a:p>
          <a:p>
            <a:pPr marL="342900" lvl="0" indent="-342900">
              <a:buFont typeface="+mj-lt"/>
              <a:buAutoNum type="arabicParenR"/>
              <a:tabLst>
                <a:tab pos="685800" algn="l"/>
              </a:tabLst>
            </a:pPr>
            <a:r>
              <a:rPr lang="en-GB" sz="80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Simplicity of task completion</a:t>
            </a:r>
          </a:p>
          <a:p>
            <a:pPr marL="0" indent="0">
              <a:buNone/>
            </a:pPr>
            <a:endParaRPr lang="en-GB" sz="8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8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Bennett (1992)</a:t>
            </a:r>
          </a:p>
          <a:p>
            <a:pPr marL="0" indent="0">
              <a:buNone/>
            </a:pPr>
            <a:endParaRPr lang="en-GB" sz="8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E227937-04AA-42F2-8138-B620D3F5F0C3}"/>
              </a:ext>
            </a:extLst>
          </p:cNvPr>
          <p:cNvSpPr/>
          <p:nvPr/>
        </p:nvSpPr>
        <p:spPr>
          <a:xfrm>
            <a:off x="0" y="3021496"/>
            <a:ext cx="12161035" cy="3836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4335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100000">
              <a:schemeClr val="bg2">
                <a:lumMod val="40000"/>
                <a:lumOff val="6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48CC2-F386-4AF6-9B61-6D760E7AD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83095"/>
            <a:ext cx="10294182" cy="1118549"/>
          </a:xfrm>
        </p:spPr>
        <p:txBody>
          <a:bodyPr>
            <a:normAutofit/>
          </a:bodyPr>
          <a:lstStyle/>
          <a:p>
            <a:r>
              <a:rPr lang="en-GB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General Factors Influencing GROUPS Include…..</a:t>
            </a:r>
            <a:b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A2A572-2D2F-4C57-B126-F26B1E9C60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019697"/>
            <a:ext cx="9613861" cy="3599316"/>
          </a:xfrm>
        </p:spPr>
        <p:txBody>
          <a:bodyPr>
            <a:normAutofit fontScale="25000" lnSpcReduction="20000"/>
          </a:bodyPr>
          <a:lstStyle/>
          <a:p>
            <a:r>
              <a:rPr lang="en-GB" sz="120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Company Strategy</a:t>
            </a:r>
            <a:endParaRPr lang="en-GB" sz="120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Authority Structures</a:t>
            </a:r>
          </a:p>
          <a:p>
            <a:r>
              <a:rPr lang="en-GB" sz="120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Rules and Regulations</a:t>
            </a:r>
          </a:p>
          <a:p>
            <a:r>
              <a:rPr lang="en-GB" sz="120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Company Resources</a:t>
            </a:r>
          </a:p>
          <a:p>
            <a:r>
              <a:rPr lang="en-GB" sz="120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Selection Process</a:t>
            </a:r>
          </a:p>
          <a:p>
            <a:r>
              <a:rPr lang="en-GB" sz="120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Incentives</a:t>
            </a:r>
          </a:p>
          <a:p>
            <a:r>
              <a:rPr lang="en-GB" sz="120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Work-based Culture</a:t>
            </a:r>
          </a:p>
          <a:p>
            <a:r>
              <a:rPr lang="en-GB" sz="120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Gender Make Up Of Group</a:t>
            </a:r>
          </a:p>
          <a:p>
            <a:r>
              <a:rPr lang="en-GB" sz="120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Group Size</a:t>
            </a:r>
          </a:p>
          <a:p>
            <a:r>
              <a:rPr lang="en-GB" sz="120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Industry External Threats</a:t>
            </a:r>
          </a:p>
          <a:p>
            <a:pPr marL="0" indent="0">
              <a:buNone/>
            </a:pPr>
            <a:r>
              <a:rPr lang="en-GB" sz="112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Robbins (1993)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2B4BBB9-3599-4642-8014-0591506E4E08}"/>
              </a:ext>
            </a:extLst>
          </p:cNvPr>
          <p:cNvSpPr/>
          <p:nvPr/>
        </p:nvSpPr>
        <p:spPr>
          <a:xfrm>
            <a:off x="30965" y="1900428"/>
            <a:ext cx="12161035" cy="483830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073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100000">
              <a:schemeClr val="bg2">
                <a:lumMod val="40000"/>
                <a:lumOff val="6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F16FF-6CF2-4E11-AC1D-C170B058E6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Effective Working Groups: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D5F009-BBC9-4728-B18C-0F7941C39B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77" y="1999818"/>
            <a:ext cx="12081523" cy="4784035"/>
          </a:xfrm>
        </p:spPr>
        <p:txBody>
          <a:bodyPr>
            <a:normAutofit fontScale="92500" lnSpcReduction="20000"/>
          </a:bodyPr>
          <a:lstStyle/>
          <a:p>
            <a:r>
              <a:rPr lang="en-GB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An effective group (to achieve positive common goals)  according to Bennett (1992) should :</a:t>
            </a:r>
          </a:p>
          <a:p>
            <a:pPr marL="0" indent="0">
              <a:buNone/>
            </a:pP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tabLst>
                <a:tab pos="685800" algn="l"/>
              </a:tabLst>
            </a:pPr>
            <a:r>
              <a:rPr lang="en-GB" sz="2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Have synergy</a:t>
            </a:r>
          </a:p>
          <a:p>
            <a:endParaRPr lang="en-GB" sz="2800" b="1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tabLst>
                <a:tab pos="685800" algn="l"/>
              </a:tabLst>
            </a:pPr>
            <a:r>
              <a:rPr lang="en-GB" sz="2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Small in number</a:t>
            </a:r>
          </a:p>
          <a:p>
            <a:endParaRPr lang="en-GB" sz="2800" b="1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tabLst>
                <a:tab pos="685800" algn="l"/>
              </a:tabLst>
            </a:pPr>
            <a:r>
              <a:rPr lang="en-GB" sz="2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Involve joint decision –making</a:t>
            </a:r>
          </a:p>
          <a:p>
            <a:endParaRPr lang="en-GB" sz="2800" b="1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tabLst>
                <a:tab pos="685800" algn="l"/>
              </a:tabLst>
            </a:pPr>
            <a:r>
              <a:rPr lang="en-GB" sz="2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Positive relationships fostered</a:t>
            </a:r>
          </a:p>
          <a:p>
            <a:endParaRPr lang="en-GB" sz="2800" b="1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tabLst>
                <a:tab pos="685800" algn="l"/>
              </a:tabLst>
            </a:pPr>
            <a:r>
              <a:rPr lang="en-GB" sz="2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Involve a group leader that is compatible with the traits of the group.</a:t>
            </a:r>
          </a:p>
          <a:p>
            <a:pPr marL="0" indent="0">
              <a:buNone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40FAA00-C80E-4033-9694-705E5320B36F}"/>
              </a:ext>
            </a:extLst>
          </p:cNvPr>
          <p:cNvSpPr/>
          <p:nvPr/>
        </p:nvSpPr>
        <p:spPr>
          <a:xfrm>
            <a:off x="0" y="3021496"/>
            <a:ext cx="12161035" cy="3836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1816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100000">
              <a:schemeClr val="bg2">
                <a:lumMod val="40000"/>
                <a:lumOff val="6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1B1D36-DD24-4D40-82A7-D10D94E0B3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LEADERSHIP and MGT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B8959A-9D93-45F8-85DF-028C97BFB1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765" y="2107096"/>
            <a:ext cx="12099235" cy="4571999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3600" b="1" u="sng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Leadership Definition = </a:t>
            </a:r>
            <a:endParaRPr lang="en-GB" sz="3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r>
              <a:rPr lang="en-GB" sz="3600" b="1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“The ability to influence a group toward the achievement of goals”</a:t>
            </a:r>
            <a:r>
              <a:rPr lang="en-GB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36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Robbins (1993, p365)</a:t>
            </a:r>
            <a:endParaRPr lang="en-GB" sz="3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3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3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There is the belief that a majority of companies are </a:t>
            </a:r>
            <a:r>
              <a:rPr lang="en-GB" sz="3600" b="1" u="sng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under-lead and over-managed!!</a:t>
            </a:r>
          </a:p>
          <a:p>
            <a:pPr marL="0" indent="0">
              <a:buNone/>
            </a:pPr>
            <a:endParaRPr lang="en-GB" sz="3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33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Kotler (1990, cited by Robbins 1993, p365).</a:t>
            </a:r>
            <a:endParaRPr lang="en-GB" sz="33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98664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100000">
              <a:schemeClr val="bg2">
                <a:lumMod val="40000"/>
                <a:lumOff val="6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81967E-7D69-490F-8C5B-913B7A5728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LEADERSHIP and MGT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1BF69B-B13A-4C8C-BBFE-8D048F89D3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2336872"/>
            <a:ext cx="12192000" cy="4521127"/>
          </a:xfrm>
        </p:spPr>
        <p:txBody>
          <a:bodyPr>
            <a:normAutofit lnSpcReduction="10000"/>
          </a:bodyPr>
          <a:lstStyle/>
          <a:p>
            <a:r>
              <a:rPr lang="en-GB" sz="3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‘True’ leaders should establish direction in the workplace by developing a strategic vision and inspiring colleagues…………</a:t>
            </a:r>
          </a:p>
          <a:p>
            <a:pPr marL="0" indent="0">
              <a:buNone/>
            </a:pPr>
            <a:r>
              <a:rPr lang="en-GB" sz="3200" dirty="0"/>
              <a:t>___________________________________________________</a:t>
            </a:r>
          </a:p>
          <a:p>
            <a:pPr algn="just">
              <a:lnSpc>
                <a:spcPct val="150000"/>
              </a:lnSpc>
            </a:pPr>
            <a:r>
              <a:rPr lang="en-GB" sz="32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Within the workplace, formality underpins leadership in the form of </a:t>
            </a:r>
            <a:r>
              <a:rPr lang="en-GB" sz="3200" u="sng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MANAGEMENT.</a:t>
            </a:r>
          </a:p>
          <a:p>
            <a:pPr algn="just">
              <a:lnSpc>
                <a:spcPct val="150000"/>
              </a:lnSpc>
            </a:pPr>
            <a:r>
              <a:rPr lang="en-GB" sz="32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Namely, managers have the power to rule and lead - - -  </a:t>
            </a:r>
            <a:r>
              <a:rPr lang="en-GB" sz="3200" b="1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However, it is not to say that all managers are good leaders!!!</a:t>
            </a:r>
            <a:endParaRPr lang="en-GB" sz="32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73924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100000">
              <a:schemeClr val="bg2">
                <a:lumMod val="40000"/>
                <a:lumOff val="6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C761B-4B19-434D-B137-B60191AD9E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LEADERSHIP and MGT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121B07-5019-4CFD-BE13-60433A3D3E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019697"/>
            <a:ext cx="12298017" cy="5023834"/>
          </a:xfrm>
        </p:spPr>
        <p:txBody>
          <a:bodyPr>
            <a:normAutofit fontScale="32500" lnSpcReduction="20000"/>
          </a:bodyPr>
          <a:lstStyle/>
          <a:p>
            <a:r>
              <a:rPr lang="en-GB" sz="8000" b="1" u="sng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GOOD Characteristic Traits of Leaders </a:t>
            </a:r>
            <a:r>
              <a:rPr lang="en-GB" sz="8000" b="1" u="sng" dirty="0">
                <a:latin typeface="Times New Roman" panose="02020603050405020304" pitchFamily="18" charset="0"/>
                <a:ea typeface="Times New Roman" panose="02020603050405020304" pitchFamily="18" charset="0"/>
              </a:rPr>
              <a:t>I</a:t>
            </a:r>
            <a:r>
              <a:rPr lang="en-GB" sz="8000" b="1" u="sng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nclude:</a:t>
            </a:r>
            <a:endParaRPr lang="en-GB" sz="8000" b="1" u="sng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25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tabLst>
                <a:tab pos="914400" algn="l"/>
              </a:tabLst>
            </a:pPr>
            <a:r>
              <a:rPr lang="en-GB" sz="80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Ambition / Inner Motivation / Drive</a:t>
            </a:r>
          </a:p>
          <a:p>
            <a:pPr>
              <a:tabLst>
                <a:tab pos="914400" algn="l"/>
              </a:tabLst>
            </a:pPr>
            <a:r>
              <a:rPr lang="en-GB" sz="80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Energy</a:t>
            </a:r>
          </a:p>
          <a:p>
            <a:pPr>
              <a:tabLst>
                <a:tab pos="914400" algn="l"/>
              </a:tabLst>
            </a:pPr>
            <a:r>
              <a:rPr lang="en-GB" sz="80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Desire to Lead</a:t>
            </a:r>
          </a:p>
          <a:p>
            <a:pPr>
              <a:tabLst>
                <a:tab pos="914400" algn="l"/>
              </a:tabLst>
            </a:pPr>
            <a:r>
              <a:rPr lang="en-GB" sz="80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Honesty</a:t>
            </a:r>
          </a:p>
          <a:p>
            <a:pPr>
              <a:tabLst>
                <a:tab pos="914400" algn="l"/>
              </a:tabLst>
            </a:pPr>
            <a:r>
              <a:rPr lang="en-GB" sz="80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Integrity</a:t>
            </a:r>
          </a:p>
          <a:p>
            <a:pPr>
              <a:tabLst>
                <a:tab pos="914400" algn="l"/>
              </a:tabLst>
            </a:pPr>
            <a:r>
              <a:rPr lang="en-GB" sz="80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Self Confidence</a:t>
            </a:r>
          </a:p>
          <a:p>
            <a:pPr>
              <a:tabLst>
                <a:tab pos="914400" algn="l"/>
              </a:tabLst>
            </a:pPr>
            <a:r>
              <a:rPr lang="en-GB" sz="80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Social Maturity / Breadth / Intelligence</a:t>
            </a:r>
          </a:p>
          <a:p>
            <a:pPr>
              <a:tabLst>
                <a:tab pos="914400" algn="l"/>
              </a:tabLst>
            </a:pPr>
            <a:r>
              <a:rPr lang="en-GB" sz="80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Job Relevant Knowledge</a:t>
            </a:r>
          </a:p>
          <a:p>
            <a:pPr>
              <a:tabLst>
                <a:tab pos="914400" algn="l"/>
              </a:tabLst>
            </a:pPr>
            <a:r>
              <a:rPr lang="en-GB" sz="80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Flexible in approach</a:t>
            </a:r>
          </a:p>
          <a:p>
            <a:pPr>
              <a:tabLst>
                <a:tab pos="914400" algn="l"/>
              </a:tabLst>
            </a:pPr>
            <a:r>
              <a:rPr lang="en-GB" sz="80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Human Relations ‘Touch’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807879-C0E7-4991-A7FC-DA8129334C87}"/>
              </a:ext>
            </a:extLst>
          </p:cNvPr>
          <p:cNvSpPr txBox="1"/>
          <p:nvPr/>
        </p:nvSpPr>
        <p:spPr>
          <a:xfrm>
            <a:off x="6798365" y="3308814"/>
            <a:ext cx="4320208" cy="27959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NB: Although it is important to note that everyone is different  - there is not one set of characteristic traits for all leaders!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8417343-C182-4271-929F-B4FCB8B18462}"/>
              </a:ext>
            </a:extLst>
          </p:cNvPr>
          <p:cNvSpPr/>
          <p:nvPr/>
        </p:nvSpPr>
        <p:spPr>
          <a:xfrm>
            <a:off x="0" y="2544417"/>
            <a:ext cx="12161035" cy="431358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732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100000">
              <a:schemeClr val="bg2">
                <a:lumMod val="40000"/>
                <a:lumOff val="6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E226DC-D148-4F77-A52C-41E631E8E8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8158" y="2708651"/>
            <a:ext cx="9793023" cy="693135"/>
          </a:xfrm>
        </p:spPr>
        <p:txBody>
          <a:bodyPr>
            <a:normAutofit fontScale="25000" lnSpcReduction="20000"/>
          </a:bodyPr>
          <a:lstStyle/>
          <a:p>
            <a:r>
              <a:rPr lang="en-GB" sz="11200" b="1" u="sng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Leadership Approaches </a:t>
            </a:r>
            <a:r>
              <a:rPr lang="en-GB" sz="11200" u="sng" dirty="0">
                <a:latin typeface="Times New Roman" panose="02020603050405020304" pitchFamily="18" charset="0"/>
                <a:ea typeface="Times New Roman" panose="02020603050405020304" pitchFamily="18" charset="0"/>
              </a:rPr>
              <a:t>linked to</a:t>
            </a:r>
            <a:r>
              <a:rPr lang="en-GB" sz="11200" b="1" u="sng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Males and Females</a:t>
            </a:r>
            <a:r>
              <a:rPr lang="en-GB" sz="7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pPr algn="just">
              <a:lnSpc>
                <a:spcPct val="150000"/>
              </a:lnSpc>
            </a:pPr>
            <a:endParaRPr lang="en-GB" sz="8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8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There has been much research into the differing leadership approaches between males and females- - - - - - research has found that one gender is not better than the other, it is simply that ‘generally’ their approaches and styles are different – (Mullins 2004)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1B9DAD6-B7DA-4355-8245-499A9A8AAD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3720" y="3567473"/>
            <a:ext cx="4698355" cy="2906179"/>
          </a:xfrm>
        </p:spPr>
        <p:txBody>
          <a:bodyPr>
            <a:normAutofit fontScale="25000" lnSpcReduction="20000"/>
          </a:bodyPr>
          <a:lstStyle/>
          <a:p>
            <a:r>
              <a:rPr lang="en-GB" sz="9600" b="1" i="1" u="sng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Male Leadership Traits </a:t>
            </a:r>
            <a:endParaRPr lang="en-GB" sz="9600" b="1" u="sng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9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8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Directive command and control style.</a:t>
            </a:r>
          </a:p>
          <a:p>
            <a:r>
              <a:rPr lang="en-GB" sz="8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Rely on formal authority.</a:t>
            </a:r>
          </a:p>
          <a:p>
            <a:r>
              <a:rPr lang="en-GB" sz="8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Over-emphasis on winning / competing.</a:t>
            </a:r>
          </a:p>
          <a:p>
            <a:pPr marL="0" indent="0">
              <a:buNone/>
            </a:pPr>
            <a:endParaRPr lang="en-GB" sz="8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6A44747-D8D3-4A82-B7EC-1F268211D24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661127" y="3567473"/>
            <a:ext cx="4700059" cy="3674874"/>
          </a:xfrm>
        </p:spPr>
        <p:txBody>
          <a:bodyPr>
            <a:normAutofit fontScale="25000" lnSpcReduction="20000"/>
          </a:bodyPr>
          <a:lstStyle/>
          <a:p>
            <a:r>
              <a:rPr lang="en-GB" sz="9600" b="1" i="1" u="sng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Female Leadership Traits = </a:t>
            </a:r>
            <a:endParaRPr lang="en-GB" sz="9600" b="1" i="1" u="sng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8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8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Democratic style. </a:t>
            </a:r>
          </a:p>
          <a:p>
            <a:r>
              <a:rPr lang="en-GB" sz="8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Encourages participation and others’ self worth.</a:t>
            </a:r>
          </a:p>
          <a:p>
            <a:r>
              <a:rPr lang="en-GB" sz="8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Willingness to share power /expertise.</a:t>
            </a:r>
          </a:p>
          <a:p>
            <a:r>
              <a:rPr lang="en-GB" sz="8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Leads through inclusion, </a:t>
            </a:r>
          </a:p>
          <a:p>
            <a:r>
              <a:rPr lang="en-GB" sz="8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Utilises own charisma, and interpersonal skills to influence others.</a:t>
            </a:r>
          </a:p>
          <a:p>
            <a:r>
              <a:rPr lang="en-GB" sz="8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Content with utilising business contacts</a:t>
            </a:r>
          </a:p>
          <a:p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B70D282-1B8B-4D87-ADC1-BBCCEDCC8E73}"/>
              </a:ext>
            </a:extLst>
          </p:cNvPr>
          <p:cNvCxnSpPr/>
          <p:nvPr/>
        </p:nvCxnSpPr>
        <p:spPr>
          <a:xfrm>
            <a:off x="5262075" y="3429000"/>
            <a:ext cx="0" cy="3210339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1" name="Rectangle 10">
            <a:extLst>
              <a:ext uri="{FF2B5EF4-FFF2-40B4-BE49-F238E27FC236}">
                <a16:creationId xmlns:a16="http://schemas.microsoft.com/office/drawing/2014/main" id="{CBBE86C4-6C83-4E52-A7D6-C40B6E770AFA}"/>
              </a:ext>
            </a:extLst>
          </p:cNvPr>
          <p:cNvSpPr/>
          <p:nvPr/>
        </p:nvSpPr>
        <p:spPr>
          <a:xfrm>
            <a:off x="563718" y="4304945"/>
            <a:ext cx="4373217" cy="143123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7D7453-DF04-4715-8FC6-0026C2DCF6C3}"/>
              </a:ext>
            </a:extLst>
          </p:cNvPr>
          <p:cNvSpPr/>
          <p:nvPr/>
        </p:nvSpPr>
        <p:spPr>
          <a:xfrm>
            <a:off x="5661128" y="4260608"/>
            <a:ext cx="4700058" cy="25973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842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100000">
              <a:schemeClr val="bg2">
                <a:lumMod val="40000"/>
                <a:lumOff val="6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B4A6FDAE-0EE7-4E59-9AA8-07FAC704A2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Leadership Approaches.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ADBD68C-0DB7-45A4-994A-8DDA5E7DE4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730" y="2372138"/>
            <a:ext cx="11710461" cy="480391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NB: (From research), within today’s organisations, the best leaders are those that listen, motivate and provide support to their staff - - - - - - It is believed that when men and women are compared, it is women that are slightly better equipped to achieve these things.</a:t>
            </a:r>
          </a:p>
          <a:p>
            <a:pPr marL="0" indent="0">
              <a:buNone/>
            </a:pPr>
            <a:endParaRPr lang="en-GB" sz="3200" b="1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3200" b="1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“The leadership styles that women typically use can make them better at negotiating, as they are less likely to focus on wins, losses, and competitions, as do men” </a:t>
            </a:r>
            <a:r>
              <a:rPr lang="en-GB" sz="32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Robbins (1993, p371)</a:t>
            </a:r>
            <a:endParaRPr lang="en-GB" sz="3200" b="1" i="1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3200" b="1" i="1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AGREE  / DISAGREE???</a:t>
            </a:r>
            <a:endParaRPr lang="en-GB" sz="3200" b="1" dirty="0">
              <a:solidFill>
                <a:srgbClr val="FF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6666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100000">
              <a:schemeClr val="bg2">
                <a:lumMod val="40000"/>
                <a:lumOff val="6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AE950E-0BDD-4A89-BEFA-EE091638FF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788896" cy="1080938"/>
          </a:xfrm>
        </p:spPr>
        <p:txBody>
          <a:bodyPr>
            <a:normAutofit fontScale="90000"/>
          </a:bodyPr>
          <a:lstStyle/>
          <a:p>
            <a:r>
              <a:rPr lang="en-GB" sz="3600" b="1" u="sng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What are the factors that influence Leadership Styles?</a:t>
            </a:r>
            <a:br>
              <a:rPr lang="en-GB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1EACB7-3C12-464D-959A-6D9058F118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9269" y="2131464"/>
            <a:ext cx="9613861" cy="4726536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tabLst>
                <a:tab pos="685800" algn="l"/>
              </a:tabLst>
            </a:pPr>
            <a:r>
              <a:rPr lang="en-GB" sz="51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Economic Environment</a:t>
            </a:r>
          </a:p>
          <a:p>
            <a:pPr>
              <a:tabLst>
                <a:tab pos="685800" algn="l"/>
              </a:tabLst>
            </a:pPr>
            <a:r>
              <a:rPr lang="en-GB" sz="51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Historical and Cultural Environment</a:t>
            </a:r>
          </a:p>
          <a:p>
            <a:pPr>
              <a:tabLst>
                <a:tab pos="685800" algn="l"/>
              </a:tabLst>
            </a:pPr>
            <a:r>
              <a:rPr lang="en-GB" sz="51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Industry</a:t>
            </a:r>
          </a:p>
          <a:p>
            <a:pPr>
              <a:tabLst>
                <a:tab pos="685800" algn="l"/>
              </a:tabLst>
            </a:pPr>
            <a:r>
              <a:rPr lang="en-GB" sz="51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Organisation</a:t>
            </a:r>
          </a:p>
          <a:p>
            <a:pPr>
              <a:tabLst>
                <a:tab pos="685800" algn="l"/>
              </a:tabLst>
            </a:pPr>
            <a:r>
              <a:rPr lang="en-GB" sz="51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Staff Expectations</a:t>
            </a:r>
          </a:p>
          <a:p>
            <a:pPr>
              <a:tabLst>
                <a:tab pos="685800" algn="l"/>
              </a:tabLst>
            </a:pPr>
            <a:r>
              <a:rPr lang="en-GB" sz="51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Staff Behaviours</a:t>
            </a:r>
          </a:p>
          <a:p>
            <a:pPr>
              <a:tabLst>
                <a:tab pos="685800" algn="l"/>
              </a:tabLst>
            </a:pPr>
            <a:r>
              <a:rPr lang="en-GB" sz="51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Organisational  / Departmental Level</a:t>
            </a:r>
          </a:p>
          <a:p>
            <a:pPr>
              <a:tabLst>
                <a:tab pos="685800" algn="l"/>
              </a:tabLst>
            </a:pPr>
            <a:r>
              <a:rPr lang="en-GB" sz="51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Company Size</a:t>
            </a:r>
          </a:p>
          <a:p>
            <a:pPr>
              <a:tabLst>
                <a:tab pos="685800" algn="l"/>
              </a:tabLst>
            </a:pPr>
            <a:r>
              <a:rPr lang="en-GB" sz="51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Leader’s Background / Personality</a:t>
            </a:r>
          </a:p>
          <a:p>
            <a:pPr>
              <a:tabLst>
                <a:tab pos="685800" algn="l"/>
              </a:tabLst>
            </a:pPr>
            <a:r>
              <a:rPr lang="en-GB" sz="51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Managers’ / Directors’ Expectations</a:t>
            </a:r>
          </a:p>
          <a:p>
            <a:pPr>
              <a:tabLst>
                <a:tab pos="685800" algn="l"/>
              </a:tabLst>
            </a:pPr>
            <a:r>
              <a:rPr lang="en-GB" sz="51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……………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C2D5064-22D5-4138-BF0F-605340F58F8C}"/>
              </a:ext>
            </a:extLst>
          </p:cNvPr>
          <p:cNvSpPr/>
          <p:nvPr/>
        </p:nvSpPr>
        <p:spPr>
          <a:xfrm>
            <a:off x="0" y="2025694"/>
            <a:ext cx="12161035" cy="47265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7658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100000">
              <a:schemeClr val="bg2">
                <a:lumMod val="40000"/>
                <a:lumOff val="6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B1126-7350-447F-8071-6413597745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LEADERSHIP :</a:t>
            </a: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E27652AC-D903-4062-A0B4-0F0CB2E019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4585" y="2528619"/>
            <a:ext cx="10635175" cy="256004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0E49CCF-D739-440E-A778-5C99C14851E8}"/>
              </a:ext>
            </a:extLst>
          </p:cNvPr>
          <p:cNvSpPr txBox="1"/>
          <p:nvPr/>
        </p:nvSpPr>
        <p:spPr>
          <a:xfrm>
            <a:off x="314584" y="4904443"/>
            <a:ext cx="1063517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 dirty="0">
                <a:solidFill>
                  <a:schemeClr val="bg1"/>
                </a:solidFill>
              </a:rPr>
              <a:t>ASSIGNMENT LINK : How do the above topics  / ideas relate to the fact that many are today working DIFFERENTLY -  </a:t>
            </a:r>
            <a:r>
              <a:rPr lang="en-GB" sz="2400" i="1" dirty="0" err="1">
                <a:solidFill>
                  <a:srgbClr val="FF0000"/>
                </a:solidFill>
              </a:rPr>
              <a:t>Covid</a:t>
            </a:r>
            <a:r>
              <a:rPr lang="en-GB" sz="2400" i="1" dirty="0">
                <a:solidFill>
                  <a:srgbClr val="FF0000"/>
                </a:solidFill>
              </a:rPr>
              <a:t> Impacts = Working Remotely / Using Tech / Independent Task </a:t>
            </a:r>
            <a:r>
              <a:rPr lang="en-GB" sz="2400" i="1" dirty="0" err="1">
                <a:solidFill>
                  <a:srgbClr val="FF0000"/>
                </a:solidFill>
              </a:rPr>
              <a:t>Mgt</a:t>
            </a:r>
            <a:r>
              <a:rPr lang="en-GB" sz="2400" i="1" dirty="0">
                <a:solidFill>
                  <a:srgbClr val="FF0000"/>
                </a:solidFill>
              </a:rPr>
              <a:t> / Furloughed…….???  </a:t>
            </a:r>
            <a:r>
              <a:rPr lang="en-GB" sz="2400" i="1" dirty="0" err="1">
                <a:solidFill>
                  <a:schemeClr val="bg1"/>
                </a:solidFill>
              </a:rPr>
              <a:t>Ie</a:t>
            </a:r>
            <a:r>
              <a:rPr lang="en-GB" sz="2400" i="1" dirty="0">
                <a:solidFill>
                  <a:schemeClr val="bg1"/>
                </a:solidFill>
              </a:rPr>
              <a:t>: </a:t>
            </a:r>
            <a:r>
              <a:rPr lang="en-GB" sz="2400" b="1" i="1" dirty="0">
                <a:solidFill>
                  <a:schemeClr val="bg1"/>
                </a:solidFill>
              </a:rPr>
              <a:t>working away from their usual groups / leaders!</a:t>
            </a:r>
          </a:p>
        </p:txBody>
      </p:sp>
    </p:spTree>
    <p:extLst>
      <p:ext uri="{BB962C8B-B14F-4D97-AF65-F5344CB8AC3E}">
        <p14:creationId xmlns:p14="http://schemas.microsoft.com/office/powerpoint/2010/main" val="3055052293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TM04033917[[fn=Berlin]]</Template>
  <TotalTime>74</TotalTime>
  <Words>969</Words>
  <Application>Microsoft Office PowerPoint</Application>
  <PresentationFormat>Widescreen</PresentationFormat>
  <Paragraphs>155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Times New Roman</vt:lpstr>
      <vt:lpstr>Trebuchet MS</vt:lpstr>
      <vt:lpstr>Berlin</vt:lpstr>
      <vt:lpstr>Working Environments – Groups / Leaders</vt:lpstr>
      <vt:lpstr>Working Groups </vt:lpstr>
      <vt:lpstr>Working Groups </vt:lpstr>
      <vt:lpstr>Working Groups </vt:lpstr>
      <vt:lpstr>WHY DO PEOPLE JOIN GROUPS? </vt:lpstr>
      <vt:lpstr>Stages of Group Development </vt:lpstr>
      <vt:lpstr>What Factors Influence Group Cohesion? </vt:lpstr>
      <vt:lpstr>General Factors Influencing GROUPS Include….. </vt:lpstr>
      <vt:lpstr>Effective Working Groups:</vt:lpstr>
      <vt:lpstr>LEADERSHIP and MGT</vt:lpstr>
      <vt:lpstr>LEADERSHIP and MGT</vt:lpstr>
      <vt:lpstr>LEADERSHIP and MGT</vt:lpstr>
      <vt:lpstr>PowerPoint Presentation</vt:lpstr>
      <vt:lpstr>Leadership Approaches.</vt:lpstr>
      <vt:lpstr>What are the factors that influence Leadership Styles? </vt:lpstr>
      <vt:lpstr>LEADERSHIP 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Working Environments – Groups / Leadership</dc:title>
  <dc:creator>Kathryn PC</dc:creator>
  <cp:lastModifiedBy>Kathryn PC</cp:lastModifiedBy>
  <cp:revision>10</cp:revision>
  <dcterms:created xsi:type="dcterms:W3CDTF">2020-11-09T11:20:08Z</dcterms:created>
  <dcterms:modified xsi:type="dcterms:W3CDTF">2020-11-10T21:59:06Z</dcterms:modified>
</cp:coreProperties>
</file>