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1F7F7"/>
    <a:srgbClr val="FF66FF"/>
    <a:srgbClr val="CC00CC"/>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79" d="100"/>
          <a:sy n="79" d="100"/>
        </p:scale>
        <p:origin x="72"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B3C1E3-51E0-4826-9C56-9AC29573C3C2}" type="datetimeFigureOut">
              <a:rPr lang="en-US" smtClean="0"/>
              <a:t>10/19/2026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98AE7-3EDF-4220-86A7-35308B6C14D7}" type="slidenum">
              <a:rPr lang="en-US" smtClean="0"/>
              <a:t>‹#›</a:t>
            </a:fld>
            <a:endParaRPr lang="en-US"/>
          </a:p>
        </p:txBody>
      </p:sp>
    </p:spTree>
    <p:extLst>
      <p:ext uri="{BB962C8B-B14F-4D97-AF65-F5344CB8AC3E}">
        <p14:creationId xmlns:p14="http://schemas.microsoft.com/office/powerpoint/2010/main" val="31339026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8498AE7-3EDF-4220-86A7-35308B6C14D7}" type="slidenum">
              <a:rPr lang="en-US" smtClean="0"/>
              <a:t>7</a:t>
            </a:fld>
            <a:endParaRPr lang="en-US"/>
          </a:p>
        </p:txBody>
      </p:sp>
    </p:spTree>
    <p:extLst>
      <p:ext uri="{BB962C8B-B14F-4D97-AF65-F5344CB8AC3E}">
        <p14:creationId xmlns:p14="http://schemas.microsoft.com/office/powerpoint/2010/main" val="3490450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78553B5-F731-4C78-98C7-7AEB36D9A44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2303374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8553B5-F731-4C78-98C7-7AEB36D9A44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2047746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8553B5-F731-4C78-98C7-7AEB36D9A44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3106087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78553B5-F731-4C78-98C7-7AEB36D9A44F}"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4132732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78553B5-F731-4C78-98C7-7AEB36D9A44F}" type="datetimeFigureOut">
              <a:rPr lang="en-US" smtClean="0"/>
              <a:t>10/19/2026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2353566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78553B5-F731-4C78-98C7-7AEB36D9A44F}" type="datetimeFigureOut">
              <a:rPr lang="en-US" smtClean="0"/>
              <a:t>10/19/2026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3951093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8553B5-F731-4C78-98C7-7AEB36D9A44F}" type="datetimeFigureOut">
              <a:rPr lang="en-US" smtClean="0"/>
              <a:t>10/19/2026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1143850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8553B5-F731-4C78-98C7-7AEB36D9A44F}"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19894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8553B5-F731-4C78-98C7-7AEB36D9A44F}" type="datetimeFigureOut">
              <a:rPr lang="en-US" smtClean="0"/>
              <a:t>10/19/2026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3456482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8553B5-F731-4C78-98C7-7AEB36D9A44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3089317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8553B5-F731-4C78-98C7-7AEB36D9A44F}" type="datetimeFigureOut">
              <a:rPr lang="en-US" smtClean="0"/>
              <a:t>10/19/2026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032993-F7AD-4AFC-890F-E249ED9AAAA5}" type="slidenum">
              <a:rPr lang="en-US" smtClean="0"/>
              <a:t>‹#›</a:t>
            </a:fld>
            <a:endParaRPr lang="en-US"/>
          </a:p>
        </p:txBody>
      </p:sp>
    </p:spTree>
    <p:extLst>
      <p:ext uri="{BB962C8B-B14F-4D97-AF65-F5344CB8AC3E}">
        <p14:creationId xmlns:p14="http://schemas.microsoft.com/office/powerpoint/2010/main" val="3900811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8553B5-F731-4C78-98C7-7AEB36D9A44F}" type="datetimeFigureOut">
              <a:rPr lang="en-US" smtClean="0"/>
              <a:t>10/19/2026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032993-F7AD-4AFC-890F-E249ED9AAAA5}" type="slidenum">
              <a:rPr lang="en-US" smtClean="0"/>
              <a:t>‹#›</a:t>
            </a:fld>
            <a:endParaRPr lang="en-US"/>
          </a:p>
        </p:txBody>
      </p:sp>
    </p:spTree>
    <p:extLst>
      <p:ext uri="{BB962C8B-B14F-4D97-AF65-F5344CB8AC3E}">
        <p14:creationId xmlns:p14="http://schemas.microsoft.com/office/powerpoint/2010/main" val="1920136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89/feduc.2025.1522997" TargetMode="External" /><Relationship Id="rId2" Type="http://schemas.openxmlformats.org/officeDocument/2006/relationships/hyperlink" Target="https://doi.org/10.1007/s10566-023-09735-y?utm_source=chatgpt.com" TargetMode="External" /><Relationship Id="rId1" Type="http://schemas.openxmlformats.org/officeDocument/2006/relationships/slideLayout" Target="../slideLayouts/slideLayout2.xml" /><Relationship Id="rId6" Type="http://schemas.openxmlformats.org/officeDocument/2006/relationships/hyperlink" Target="https://doi.org/10.1186/s40359-024-02182-x?utm_source=chatgpt.com" TargetMode="External" /><Relationship Id="rId5" Type="http://schemas.openxmlformats.org/officeDocument/2006/relationships/hyperlink" Target="https://doi.org/10.1016/j.appdev.2023.101534?utm_source=chatgpt.com" TargetMode="External" /><Relationship Id="rId4" Type="http://schemas.openxmlformats.org/officeDocument/2006/relationships/hyperlink" Target="https://doi.org/10.1016/j.edurev.2022.100488?utm_source=chatgpt.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0123" y="2420325"/>
            <a:ext cx="6093303" cy="2519053"/>
          </a:xfrm>
          <a:solidFill>
            <a:schemeClr val="accent1">
              <a:lumMod val="40000"/>
              <a:lumOff val="60000"/>
            </a:schemeClr>
          </a:solidFill>
        </p:spPr>
        <p:txBody>
          <a:bodyPr>
            <a:normAutofit/>
          </a:bodyPr>
          <a:lstStyle/>
          <a:p>
            <a:r>
              <a:rPr lang="en-US" sz="2400" b="1" dirty="0">
                <a:latin typeface="Arial" panose="020B0604020202020204" pitchFamily="34" charset="0"/>
                <a:cs typeface="Arial" panose="020B0604020202020204" pitchFamily="34" charset="0"/>
              </a:rPr>
              <a:t>Name: </a:t>
            </a:r>
            <a:r>
              <a:rPr lang="en-US" sz="2400" b="1" dirty="0" err="1">
                <a:latin typeface="Arial" panose="020B0604020202020204" pitchFamily="34" charset="0"/>
                <a:cs typeface="Arial" panose="020B0604020202020204" pitchFamily="34" charset="0"/>
              </a:rPr>
              <a:t>Samera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tabassum</a:t>
            </a:r>
            <a:r>
              <a:rPr lang="en-US" sz="2400" b="1" dirty="0">
                <a:latin typeface="Arial" panose="020B0604020202020204" pitchFamily="34" charset="0"/>
                <a:cs typeface="Arial" panose="020B0604020202020204" pitchFamily="34" charset="0"/>
              </a:rPr>
              <a:t> </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ID: 2521725</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Psychology in Health Social care</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Title- individual presentation </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LCHS4010</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 </a:t>
            </a:r>
            <a:r>
              <a:rPr lang="en-US" sz="2400" b="1" dirty="0" err="1">
                <a:latin typeface="Arial" panose="020B0604020202020204" pitchFamily="34" charset="0"/>
                <a:cs typeface="Arial" panose="020B0604020202020204" pitchFamily="34" charset="0"/>
              </a:rPr>
              <a:t>Dr</a:t>
            </a:r>
            <a:r>
              <a:rPr lang="en-US" sz="2400" b="1" dirty="0">
                <a:latin typeface="Arial" panose="020B0604020202020204" pitchFamily="34" charset="0"/>
                <a:cs typeface="Arial" panose="020B0604020202020204" pitchFamily="34" charset="0"/>
              </a:rPr>
              <a:t> Helen Parsons</a:t>
            </a:r>
          </a:p>
        </p:txBody>
      </p:sp>
      <p:pic>
        <p:nvPicPr>
          <p:cNvPr id="4" name="Picture 3"/>
          <p:cNvPicPr>
            <a:picLocks noChangeAspect="1"/>
          </p:cNvPicPr>
          <p:nvPr/>
        </p:nvPicPr>
        <p:blipFill>
          <a:blip r:embed="rId2"/>
          <a:stretch>
            <a:fillRect/>
          </a:stretch>
        </p:blipFill>
        <p:spPr>
          <a:xfrm>
            <a:off x="7452764" y="2160615"/>
            <a:ext cx="4523447" cy="3038475"/>
          </a:xfrm>
          <a:prstGeom prst="rect">
            <a:avLst/>
          </a:prstGeom>
        </p:spPr>
      </p:pic>
    </p:spTree>
    <p:extLst>
      <p:ext uri="{BB962C8B-B14F-4D97-AF65-F5344CB8AC3E}">
        <p14:creationId xmlns:p14="http://schemas.microsoft.com/office/powerpoint/2010/main" val="811168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561" y="122365"/>
            <a:ext cx="11922940" cy="541182"/>
          </a:xfrm>
          <a:solidFill>
            <a:schemeClr val="accent2">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Shona’s Developmental Context and Rationale for Bowlby</a:t>
            </a:r>
          </a:p>
        </p:txBody>
      </p:sp>
      <p:sp>
        <p:nvSpPr>
          <p:cNvPr id="3" name="Content Placeholder 2"/>
          <p:cNvSpPr>
            <a:spLocks noGrp="1"/>
          </p:cNvSpPr>
          <p:nvPr>
            <p:ph idx="1"/>
          </p:nvPr>
        </p:nvSpPr>
        <p:spPr>
          <a:xfrm>
            <a:off x="166561" y="903133"/>
            <a:ext cx="11806954" cy="941851"/>
          </a:xfrm>
        </p:spPr>
        <p:txBody>
          <a:bodyPr>
            <a:normAutofit fontScale="92500"/>
          </a:bodyPr>
          <a:lstStyle/>
          <a:p>
            <a:pPr algn="just"/>
            <a:r>
              <a:rPr lang="en-US" sz="1800" dirty="0">
                <a:latin typeface="Arial" panose="020B0604020202020204" pitchFamily="34" charset="0"/>
                <a:cs typeface="Arial" panose="020B0604020202020204" pitchFamily="34" charset="0"/>
              </a:rPr>
              <a:t>Shona is a 3-year-old child who has just started attending an early years nursery. She gets distressed when she is away from her </a:t>
            </a:r>
            <a:r>
              <a:rPr lang="en-US" sz="1800" dirty="0" err="1">
                <a:latin typeface="Arial" panose="020B0604020202020204" pitchFamily="34" charset="0"/>
                <a:cs typeface="Arial" panose="020B0604020202020204" pitchFamily="34" charset="0"/>
              </a:rPr>
              <a:t>carers</a:t>
            </a:r>
            <a:r>
              <a:rPr lang="en-US" sz="1800" dirty="0">
                <a:latin typeface="Arial" panose="020B0604020202020204" pitchFamily="34" charset="0"/>
                <a:cs typeface="Arial" panose="020B0604020202020204" pitchFamily="34" charset="0"/>
              </a:rPr>
              <a:t> and communicates poorly and has difficulties taking part in group play activities. This information implies that the transition into the unfamiliar social setting is currently proving to be difficult for Shona.</a:t>
            </a: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a:p>
            <a:pPr algn="just"/>
            <a:endParaRPr lang="en-US"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2858848" y="1963120"/>
            <a:ext cx="6538365" cy="3062034"/>
          </a:xfrm>
          <a:prstGeom prst="rect">
            <a:avLst/>
          </a:prstGeom>
        </p:spPr>
      </p:pic>
      <p:sp>
        <p:nvSpPr>
          <p:cNvPr id="5" name="TextBox 4"/>
          <p:cNvSpPr txBox="1"/>
          <p:nvPr/>
        </p:nvSpPr>
        <p:spPr>
          <a:xfrm>
            <a:off x="335145" y="5284099"/>
            <a:ext cx="11469786" cy="1477328"/>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From the practitioner point of view, Attachment Theory developed by Bowlby offers an approach for exploring the impact of feelings of safety and adult relationships on the child’s ability to explore, communicate and take part in activities. Attachment based practice is especially useful during transitions because children are forming relationships with unfamiliar adults at such times (Bowlby, 1982; Andersson Søe, Schad and Psouni, 2023).</a:t>
            </a:r>
          </a:p>
        </p:txBody>
      </p:sp>
    </p:spTree>
    <p:extLst>
      <p:ext uri="{BB962C8B-B14F-4D97-AF65-F5344CB8AC3E}">
        <p14:creationId xmlns:p14="http://schemas.microsoft.com/office/powerpoint/2010/main" val="3300334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69" y="106180"/>
            <a:ext cx="11947216" cy="630195"/>
          </a:xfrm>
          <a:solidFill>
            <a:schemeClr val="accent1">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Bowlby’s Attachment Theory</a:t>
            </a:r>
          </a:p>
        </p:txBody>
      </p:sp>
      <p:sp>
        <p:nvSpPr>
          <p:cNvPr id="3" name="Content Placeholder 2"/>
          <p:cNvSpPr>
            <a:spLocks noGrp="1"/>
          </p:cNvSpPr>
          <p:nvPr>
            <p:ph idx="1"/>
          </p:nvPr>
        </p:nvSpPr>
        <p:spPr>
          <a:xfrm>
            <a:off x="320310" y="1056881"/>
            <a:ext cx="7302387" cy="5513851"/>
          </a:xfrm>
        </p:spPr>
        <p:txBody>
          <a:bodyPr>
            <a:noAutofit/>
          </a:bodyPr>
          <a:lstStyle/>
          <a:p>
            <a:pPr algn="just"/>
            <a:r>
              <a:rPr lang="en-US" sz="1600" dirty="0">
                <a:latin typeface="Arial" panose="020B0604020202020204" pitchFamily="34" charset="0"/>
                <a:cs typeface="Arial" panose="020B0604020202020204" pitchFamily="34" charset="0"/>
              </a:rPr>
              <a:t>According to Bowlby (1982), children have an innate attachment system which drives them to maintain closeness with caregivers when stressed, uncertain or scared.</a:t>
            </a:r>
          </a:p>
          <a:p>
            <a:pPr marL="0" indent="0" algn="just">
              <a:buNone/>
            </a:pPr>
            <a:r>
              <a:rPr lang="en-US" sz="1600" b="1" dirty="0">
                <a:latin typeface="Arial" panose="020B0604020202020204" pitchFamily="34" charset="0"/>
                <a:cs typeface="Arial" panose="020B0604020202020204" pitchFamily="34" charset="0"/>
              </a:rPr>
              <a:t>Key concepts</a:t>
            </a:r>
          </a:p>
          <a:p>
            <a:pPr algn="just"/>
            <a:r>
              <a:rPr lang="en-US" sz="1600" dirty="0">
                <a:latin typeface="Arial" panose="020B0604020202020204" pitchFamily="34" charset="0"/>
                <a:cs typeface="Arial" panose="020B0604020202020204" pitchFamily="34" charset="0"/>
              </a:rPr>
              <a:t>Attachment System: It drives the child to seek proximity and protection when under stress.</a:t>
            </a:r>
          </a:p>
          <a:p>
            <a:pPr algn="just"/>
            <a:r>
              <a:rPr lang="en-US" sz="1600" dirty="0">
                <a:latin typeface="Arial" panose="020B0604020202020204" pitchFamily="34" charset="0"/>
                <a:cs typeface="Arial" panose="020B0604020202020204" pitchFamily="34" charset="0"/>
              </a:rPr>
              <a:t>Secure Base: The secure base allows the child to separate from the caregiver and explore.</a:t>
            </a:r>
          </a:p>
          <a:p>
            <a:pPr algn="just"/>
            <a:r>
              <a:rPr lang="en-US" sz="1600" dirty="0">
                <a:latin typeface="Arial" panose="020B0604020202020204" pitchFamily="34" charset="0"/>
                <a:cs typeface="Arial" panose="020B0604020202020204" pitchFamily="34" charset="0"/>
              </a:rPr>
              <a:t>Safe Haven: Caregivers provide comfort and security when children are distressed.</a:t>
            </a:r>
          </a:p>
          <a:p>
            <a:pPr algn="just"/>
            <a:r>
              <a:rPr lang="en-US" sz="1600" dirty="0">
                <a:latin typeface="Arial" panose="020B0604020202020204" pitchFamily="34" charset="0"/>
                <a:cs typeface="Arial" panose="020B0604020202020204" pitchFamily="34" charset="0"/>
              </a:rPr>
              <a:t>Internal Working Model: Early relationships affect expectations of support and relationships.</a:t>
            </a:r>
          </a:p>
          <a:p>
            <a:pPr marL="0" indent="0" algn="just">
              <a:buNone/>
            </a:pPr>
            <a:r>
              <a:rPr lang="en-US" sz="1600" b="1" dirty="0">
                <a:latin typeface="Arial" panose="020B0604020202020204" pitchFamily="34" charset="0"/>
                <a:cs typeface="Arial" panose="020B0604020202020204" pitchFamily="34" charset="0"/>
              </a:rPr>
              <a:t>Relevance in early years:</a:t>
            </a:r>
          </a:p>
          <a:p>
            <a:pPr algn="just"/>
            <a:r>
              <a:rPr lang="en-US" sz="1600" dirty="0">
                <a:latin typeface="Arial" panose="020B0604020202020204" pitchFamily="34" charset="0"/>
                <a:cs typeface="Arial" panose="020B0604020202020204" pitchFamily="34" charset="0"/>
              </a:rPr>
              <a:t>Emotional Security helps the child to progress from reassurance seeking → emotion regulation → exploration → participation.</a:t>
            </a:r>
          </a:p>
          <a:p>
            <a:pPr algn="just"/>
            <a:r>
              <a:rPr lang="en-US" sz="1600" dirty="0">
                <a:latin typeface="Arial" panose="020B0604020202020204" pitchFamily="34" charset="0"/>
                <a:cs typeface="Arial" panose="020B0604020202020204" pitchFamily="34" charset="0"/>
              </a:rPr>
              <a:t>Shona, her fear during separation may be due to her need for reassurance and relational security before moving towards exploration of the nursery environment. However, this behavior alone cannot be used to prove insecure attachment (García-Rodríguez et al., 2023).</a:t>
            </a:r>
          </a:p>
        </p:txBody>
      </p:sp>
      <p:pic>
        <p:nvPicPr>
          <p:cNvPr id="5" name="Picture 4"/>
          <p:cNvPicPr>
            <a:picLocks noChangeAspect="1"/>
          </p:cNvPicPr>
          <p:nvPr/>
        </p:nvPicPr>
        <p:blipFill>
          <a:blip r:embed="rId2"/>
          <a:stretch>
            <a:fillRect/>
          </a:stretch>
        </p:blipFill>
        <p:spPr>
          <a:xfrm>
            <a:off x="7930195" y="736375"/>
            <a:ext cx="4175490" cy="5465025"/>
          </a:xfrm>
          <a:prstGeom prst="rect">
            <a:avLst/>
          </a:prstGeom>
        </p:spPr>
      </p:pic>
      <p:sp>
        <p:nvSpPr>
          <p:cNvPr id="6" name="TextBox 5"/>
          <p:cNvSpPr txBox="1"/>
          <p:nvPr/>
        </p:nvSpPr>
        <p:spPr>
          <a:xfrm>
            <a:off x="9265381" y="6201400"/>
            <a:ext cx="2565175" cy="369332"/>
          </a:xfrm>
          <a:prstGeom prst="rect">
            <a:avLst/>
          </a:prstGeom>
          <a:noFill/>
        </p:spPr>
        <p:txBody>
          <a:bodyPr wrap="square" rtlCol="0">
            <a:spAutoFit/>
          </a:bodyPr>
          <a:lstStyle/>
          <a:p>
            <a:r>
              <a:rPr lang="en-US" dirty="0"/>
              <a:t>(McLeod, 2026)</a:t>
            </a:r>
          </a:p>
        </p:txBody>
      </p:sp>
    </p:spTree>
    <p:extLst>
      <p:ext uri="{BB962C8B-B14F-4D97-AF65-F5344CB8AC3E}">
        <p14:creationId xmlns:p14="http://schemas.microsoft.com/office/powerpoint/2010/main" val="4161066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24" y="89996"/>
            <a:ext cx="12090175" cy="500723"/>
          </a:xfrm>
          <a:solidFill>
            <a:schemeClr val="accent5">
              <a:lumMod val="60000"/>
              <a:lumOff val="40000"/>
            </a:schemeClr>
          </a:solidFill>
        </p:spPr>
        <p:txBody>
          <a:bodyPr>
            <a:normAutofit/>
          </a:bodyPr>
          <a:lstStyle/>
          <a:p>
            <a:r>
              <a:rPr lang="en-US" sz="2400" b="1" dirty="0">
                <a:latin typeface="Arial" panose="020B0604020202020204" pitchFamily="34" charset="0"/>
                <a:cs typeface="Arial" panose="020B0604020202020204" pitchFamily="34" charset="0"/>
              </a:rPr>
              <a:t>Applying Bowlby’s Theory to Shona’s Nursery Transition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2774624"/>
              </p:ext>
            </p:extLst>
          </p:nvPr>
        </p:nvGraphicFramePr>
        <p:xfrm>
          <a:off x="3641415" y="784926"/>
          <a:ext cx="8326704" cy="5960202"/>
        </p:xfrm>
        <a:graphic>
          <a:graphicData uri="http://schemas.openxmlformats.org/drawingml/2006/table">
            <a:tbl>
              <a:tblPr/>
              <a:tblGrid>
                <a:gridCol w="2775568">
                  <a:extLst>
                    <a:ext uri="{9D8B030D-6E8A-4147-A177-3AD203B41FA5}">
                      <a16:colId xmlns:a16="http://schemas.microsoft.com/office/drawing/2014/main" val="20000"/>
                    </a:ext>
                  </a:extLst>
                </a:gridCol>
                <a:gridCol w="2775568">
                  <a:extLst>
                    <a:ext uri="{9D8B030D-6E8A-4147-A177-3AD203B41FA5}">
                      <a16:colId xmlns:a16="http://schemas.microsoft.com/office/drawing/2014/main" val="20001"/>
                    </a:ext>
                  </a:extLst>
                </a:gridCol>
                <a:gridCol w="2775568">
                  <a:extLst>
                    <a:ext uri="{9D8B030D-6E8A-4147-A177-3AD203B41FA5}">
                      <a16:colId xmlns:a16="http://schemas.microsoft.com/office/drawing/2014/main" val="20002"/>
                    </a:ext>
                  </a:extLst>
                </a:gridCol>
              </a:tblGrid>
              <a:tr h="314907">
                <a:tc>
                  <a:txBody>
                    <a:bodyPr/>
                    <a:lstStyle/>
                    <a:p>
                      <a:pPr algn="just"/>
                      <a:r>
                        <a:rPr lang="en-US" sz="1400" b="1" dirty="0">
                          <a:latin typeface="Arial" panose="020B0604020202020204" pitchFamily="34" charset="0"/>
                          <a:cs typeface="Arial" panose="020B0604020202020204" pitchFamily="34" charset="0"/>
                        </a:rPr>
                        <a:t>Shona’s observation</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5">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Attachment-based interpretation</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5">
                        <a:lumMod val="60000"/>
                        <a:lumOff val="40000"/>
                      </a:schemeClr>
                    </a:solidFill>
                  </a:tcPr>
                </a:tc>
                <a:tc>
                  <a:txBody>
                    <a:bodyPr/>
                    <a:lstStyle/>
                    <a:p>
                      <a:pPr algn="just"/>
                      <a:r>
                        <a:rPr lang="en-US" sz="1400" b="1" dirty="0">
                          <a:latin typeface="Arial" panose="020B0604020202020204" pitchFamily="34" charset="0"/>
                          <a:cs typeface="Arial" panose="020B0604020202020204" pitchFamily="34" charset="0"/>
                        </a:rPr>
                        <a:t>Developmental need</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5">
                        <a:lumMod val="60000"/>
                        <a:lumOff val="40000"/>
                      </a:schemeClr>
                    </a:solidFill>
                  </a:tcPr>
                </a:tc>
                <a:extLst>
                  <a:ext uri="{0D108BD9-81ED-4DB2-BD59-A6C34878D82A}">
                    <a16:rowId xmlns:a16="http://schemas.microsoft.com/office/drawing/2014/main" val="10000"/>
                  </a:ext>
                </a:extLst>
              </a:tr>
              <a:tr h="1283916">
                <a:tc>
                  <a:txBody>
                    <a:bodyPr/>
                    <a:lstStyle/>
                    <a:p>
                      <a:pPr algn="just"/>
                      <a:r>
                        <a:rPr lang="en-US" sz="1400" b="1" dirty="0">
                          <a:latin typeface="Arial" panose="020B0604020202020204" pitchFamily="34" charset="0"/>
                          <a:cs typeface="Arial" panose="020B0604020202020204" pitchFamily="34" charset="0"/>
                        </a:rPr>
                        <a:t>Anxiety when </a:t>
                      </a:r>
                      <a:r>
                        <a:rPr lang="en-US" sz="1400" b="1" dirty="0" err="1">
                          <a:latin typeface="Arial" panose="020B0604020202020204" pitchFamily="34" charset="0"/>
                          <a:cs typeface="Arial" panose="020B0604020202020204" pitchFamily="34" charset="0"/>
                        </a:rPr>
                        <a:t>carers</a:t>
                      </a:r>
                      <a:r>
                        <a:rPr lang="en-US" sz="1400" b="1" dirty="0">
                          <a:latin typeface="Arial" panose="020B0604020202020204" pitchFamily="34" charset="0"/>
                          <a:cs typeface="Arial" panose="020B0604020202020204" pitchFamily="34" charset="0"/>
                        </a:rPr>
                        <a:t> leave</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4">
                        <a:lumMod val="40000"/>
                        <a:lumOff val="60000"/>
                      </a:schemeClr>
                    </a:solidFill>
                  </a:tcPr>
                </a:tc>
                <a:tc>
                  <a:txBody>
                    <a:bodyPr/>
                    <a:lstStyle/>
                    <a:p>
                      <a:pPr algn="just"/>
                      <a:r>
                        <a:rPr lang="en-US" sz="1400" dirty="0">
                          <a:latin typeface="Arial" panose="020B0604020202020204" pitchFamily="34" charset="0"/>
                          <a:cs typeface="Arial" panose="020B0604020202020204" pitchFamily="34" charset="0"/>
                        </a:rPr>
                        <a:t>Separation can activate attachment </a:t>
                      </a:r>
                      <a:r>
                        <a:rPr lang="en-US" sz="1400" dirty="0" err="1">
                          <a:latin typeface="Arial" panose="020B0604020202020204" pitchFamily="34" charset="0"/>
                          <a:cs typeface="Arial" panose="020B0604020202020204" pitchFamily="34" charset="0"/>
                        </a:rPr>
                        <a:t>behaviours</a:t>
                      </a:r>
                      <a:r>
                        <a:rPr lang="en-US" sz="1400" dirty="0">
                          <a:latin typeface="Arial" panose="020B0604020202020204" pitchFamily="34" charset="0"/>
                          <a:cs typeface="Arial" panose="020B0604020202020204" pitchFamily="34" charset="0"/>
                        </a:rPr>
                        <a:t> and increase the child’s need for proximity and reassurance (Bowlby, 1982).</a:t>
                      </a:r>
                    </a:p>
                  </a:txBody>
                  <a:tcPr marL="63990" marR="63990" marT="31995" marB="31995" anchor="ctr">
                    <a:lnL>
                      <a:noFill/>
                    </a:lnL>
                    <a:lnR>
                      <a:noFill/>
                    </a:lnR>
                    <a:lnT>
                      <a:noFill/>
                    </a:lnT>
                    <a:lnB>
                      <a:noFill/>
                    </a:lnB>
                    <a:solidFill>
                      <a:schemeClr val="accent4">
                        <a:lumMod val="40000"/>
                        <a:lumOff val="60000"/>
                      </a:schemeClr>
                    </a:solidFill>
                  </a:tcPr>
                </a:tc>
                <a:tc>
                  <a:txBody>
                    <a:bodyPr/>
                    <a:lstStyle/>
                    <a:p>
                      <a:pPr algn="just"/>
                      <a:r>
                        <a:rPr lang="en-US" sz="1400" dirty="0">
                          <a:latin typeface="Arial" panose="020B0604020202020204" pitchFamily="34" charset="0"/>
                          <a:cs typeface="Arial" panose="020B0604020202020204" pitchFamily="34" charset="0"/>
                        </a:rPr>
                        <a:t>Predictable reassurance and emotional support</a:t>
                      </a:r>
                    </a:p>
                  </a:txBody>
                  <a:tcPr marL="63990" marR="63990" marT="31995" marB="31995" anchor="ctr">
                    <a:lnL>
                      <a:noFill/>
                    </a:lnL>
                    <a:lnR>
                      <a:noFill/>
                    </a:lnR>
                    <a:lnT>
                      <a:noFill/>
                    </a:lnT>
                    <a:lnB>
                      <a:noFill/>
                    </a:lnB>
                    <a:solidFill>
                      <a:schemeClr val="accent4">
                        <a:lumMod val="40000"/>
                        <a:lumOff val="60000"/>
                      </a:schemeClr>
                    </a:solidFill>
                  </a:tcPr>
                </a:tc>
                <a:extLst>
                  <a:ext uri="{0D108BD9-81ED-4DB2-BD59-A6C34878D82A}">
                    <a16:rowId xmlns:a16="http://schemas.microsoft.com/office/drawing/2014/main" val="10001"/>
                  </a:ext>
                </a:extLst>
              </a:tr>
              <a:tr h="1526168">
                <a:tc>
                  <a:txBody>
                    <a:bodyPr/>
                    <a:lstStyle/>
                    <a:p>
                      <a:pPr algn="just"/>
                      <a:r>
                        <a:rPr lang="en-US" sz="1400" b="1" dirty="0">
                          <a:latin typeface="Arial" panose="020B0604020202020204" pitchFamily="34" charset="0"/>
                          <a:cs typeface="Arial" panose="020B0604020202020204" pitchFamily="34" charset="0"/>
                        </a:rPr>
                        <a:t>Limited verbal communication</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2">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Emotional uncertainty may affect a child’s confidence to engage with unfamiliar adults,</a:t>
                      </a:r>
                      <a:r>
                        <a:rPr lang="en-US" sz="1400" baseline="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relationship-building can support adjustment (Bowlby, 1982; Andersson Søe, Schad and Psouni, 2023).</a:t>
                      </a:r>
                    </a:p>
                  </a:txBody>
                  <a:tcPr marL="63990" marR="63990" marT="31995" marB="31995" anchor="ctr">
                    <a:lnL>
                      <a:noFill/>
                    </a:lnL>
                    <a:lnR>
                      <a:noFill/>
                    </a:lnR>
                    <a:lnT>
                      <a:noFill/>
                    </a:lnT>
                    <a:lnB>
                      <a:noFill/>
                    </a:lnB>
                    <a:solidFill>
                      <a:schemeClr val="accent2">
                        <a:lumMod val="20000"/>
                        <a:lumOff val="80000"/>
                      </a:schemeClr>
                    </a:solidFill>
                  </a:tcPr>
                </a:tc>
                <a:tc>
                  <a:txBody>
                    <a:bodyPr/>
                    <a:lstStyle/>
                    <a:p>
                      <a:pPr algn="just"/>
                      <a:r>
                        <a:rPr lang="en-US" sz="1400" dirty="0">
                          <a:latin typeface="Arial" panose="020B0604020202020204" pitchFamily="34" charset="0"/>
                          <a:cs typeface="Arial" panose="020B0604020202020204" pitchFamily="34" charset="0"/>
                        </a:rPr>
                        <a:t>Responsive, low-pressure communication</a:t>
                      </a:r>
                    </a:p>
                  </a:txBody>
                  <a:tcPr marL="63990" marR="63990" marT="31995" marB="31995" anchor="ctr">
                    <a:lnL>
                      <a:noFill/>
                    </a:lnL>
                    <a:lnR>
                      <a:noFill/>
                    </a:lnR>
                    <a:lnT>
                      <a:noFill/>
                    </a:lnT>
                    <a:lnB>
                      <a:noFill/>
                    </a:lnB>
                    <a:solidFill>
                      <a:schemeClr val="accent2">
                        <a:lumMod val="20000"/>
                        <a:lumOff val="80000"/>
                      </a:schemeClr>
                    </a:solidFill>
                  </a:tcPr>
                </a:tc>
                <a:extLst>
                  <a:ext uri="{0D108BD9-81ED-4DB2-BD59-A6C34878D82A}">
                    <a16:rowId xmlns:a16="http://schemas.microsoft.com/office/drawing/2014/main" val="10002"/>
                  </a:ext>
                </a:extLst>
              </a:tr>
              <a:tr h="1283916">
                <a:tc>
                  <a:txBody>
                    <a:bodyPr/>
                    <a:lstStyle/>
                    <a:p>
                      <a:pPr algn="just"/>
                      <a:r>
                        <a:rPr lang="en-US" sz="1400" b="1" dirty="0">
                          <a:latin typeface="Arial" panose="020B0604020202020204" pitchFamily="34" charset="0"/>
                          <a:cs typeface="Arial" panose="020B0604020202020204" pitchFamily="34" charset="0"/>
                        </a:rPr>
                        <a:t>Difficulty joining group play</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2">
                        <a:lumMod val="60000"/>
                        <a:lumOff val="40000"/>
                      </a:schemeClr>
                    </a:solidFill>
                  </a:tcPr>
                </a:tc>
                <a:tc>
                  <a:txBody>
                    <a:bodyPr/>
                    <a:lstStyle/>
                    <a:p>
                      <a:pPr algn="just"/>
                      <a:r>
                        <a:rPr lang="en-US" sz="1400" dirty="0">
                          <a:latin typeface="Arial" panose="020B0604020202020204" pitchFamily="34" charset="0"/>
                          <a:cs typeface="Arial" panose="020B0604020202020204" pitchFamily="34" charset="0"/>
                        </a:rPr>
                        <a:t>Feeling secure can support movement from dependence on a familiar adult towards exploration of the wider environment (Bowlby, 1982).</a:t>
                      </a:r>
                    </a:p>
                  </a:txBody>
                  <a:tcPr marL="63990" marR="63990" marT="31995" marB="31995" anchor="ctr">
                    <a:lnL>
                      <a:noFill/>
                    </a:lnL>
                    <a:lnR>
                      <a:noFill/>
                    </a:lnR>
                    <a:lnT>
                      <a:noFill/>
                    </a:lnT>
                    <a:lnB>
                      <a:noFill/>
                    </a:lnB>
                    <a:solidFill>
                      <a:schemeClr val="accent2">
                        <a:lumMod val="60000"/>
                        <a:lumOff val="40000"/>
                      </a:schemeClr>
                    </a:solidFill>
                  </a:tcPr>
                </a:tc>
                <a:tc>
                  <a:txBody>
                    <a:bodyPr/>
                    <a:lstStyle/>
                    <a:p>
                      <a:pPr algn="just"/>
                      <a:r>
                        <a:rPr lang="en-US" sz="1400" dirty="0">
                          <a:latin typeface="Arial" panose="020B0604020202020204" pitchFamily="34" charset="0"/>
                          <a:cs typeface="Arial" panose="020B0604020202020204" pitchFamily="34" charset="0"/>
                        </a:rPr>
                        <a:t>Gradual supported peer participation</a:t>
                      </a:r>
                    </a:p>
                  </a:txBody>
                  <a:tcPr marL="63990" marR="63990" marT="31995" marB="31995" anchor="ctr">
                    <a:lnL>
                      <a:noFill/>
                    </a:lnL>
                    <a:lnR>
                      <a:noFill/>
                    </a:lnR>
                    <a:lnT>
                      <a:noFill/>
                    </a:lnT>
                    <a:lnB>
                      <a:noFill/>
                    </a:lnB>
                    <a:solidFill>
                      <a:schemeClr val="accent2">
                        <a:lumMod val="60000"/>
                        <a:lumOff val="40000"/>
                      </a:schemeClr>
                    </a:solidFill>
                  </a:tcPr>
                </a:tc>
                <a:extLst>
                  <a:ext uri="{0D108BD9-81ED-4DB2-BD59-A6C34878D82A}">
                    <a16:rowId xmlns:a16="http://schemas.microsoft.com/office/drawing/2014/main" val="10003"/>
                  </a:ext>
                </a:extLst>
              </a:tr>
              <a:tr h="1283916">
                <a:tc>
                  <a:txBody>
                    <a:bodyPr/>
                    <a:lstStyle/>
                    <a:p>
                      <a:pPr algn="just"/>
                      <a:r>
                        <a:rPr lang="en-US" sz="1400" b="1" dirty="0">
                          <a:latin typeface="Arial" panose="020B0604020202020204" pitchFamily="34" charset="0"/>
                          <a:cs typeface="Arial" panose="020B0604020202020204" pitchFamily="34" charset="0"/>
                        </a:rPr>
                        <a:t>Recently joined nursery</a:t>
                      </a:r>
                      <a:endParaRPr lang="en-US" sz="1400" dirty="0">
                        <a:latin typeface="Arial" panose="020B0604020202020204" pitchFamily="34" charset="0"/>
                        <a:cs typeface="Arial" panose="020B0604020202020204" pitchFamily="34" charset="0"/>
                      </a:endParaRPr>
                    </a:p>
                  </a:txBody>
                  <a:tcPr marL="63990" marR="63990" marT="31995" marB="31995" anchor="ctr">
                    <a:lnL>
                      <a:noFill/>
                    </a:lnL>
                    <a:lnR>
                      <a:noFill/>
                    </a:lnR>
                    <a:lnT>
                      <a:noFill/>
                    </a:lnT>
                    <a:lnB>
                      <a:noFill/>
                    </a:lnB>
                    <a:solidFill>
                      <a:schemeClr val="accent6">
                        <a:lumMod val="40000"/>
                        <a:lumOff val="60000"/>
                      </a:schemeClr>
                    </a:solidFill>
                  </a:tcPr>
                </a:tc>
                <a:tc>
                  <a:txBody>
                    <a:bodyPr/>
                    <a:lstStyle/>
                    <a:p>
                      <a:pPr algn="just"/>
                      <a:r>
                        <a:rPr lang="en-US" sz="1400" dirty="0">
                          <a:latin typeface="Arial" panose="020B0604020202020204" pitchFamily="34" charset="0"/>
                          <a:cs typeface="Arial" panose="020B0604020202020204" pitchFamily="34" charset="0"/>
                        </a:rPr>
                        <a:t>Transition involves developing relationships with unfamiliar adults and adapting to new routines and social expectations (Andersson Søe, Schad and Psouni, 2023).</a:t>
                      </a:r>
                    </a:p>
                  </a:txBody>
                  <a:tcPr marL="63990" marR="63990" marT="31995" marB="31995" anchor="ctr">
                    <a:lnL>
                      <a:noFill/>
                    </a:lnL>
                    <a:lnR>
                      <a:noFill/>
                    </a:lnR>
                    <a:lnT>
                      <a:noFill/>
                    </a:lnT>
                    <a:lnB>
                      <a:noFill/>
                    </a:lnB>
                    <a:solidFill>
                      <a:schemeClr val="accent6">
                        <a:lumMod val="40000"/>
                        <a:lumOff val="60000"/>
                      </a:schemeClr>
                    </a:solidFill>
                  </a:tcPr>
                </a:tc>
                <a:tc>
                  <a:txBody>
                    <a:bodyPr/>
                    <a:lstStyle/>
                    <a:p>
                      <a:pPr algn="just"/>
                      <a:r>
                        <a:rPr lang="en-US" sz="1400" dirty="0">
                          <a:latin typeface="Arial" panose="020B0604020202020204" pitchFamily="34" charset="0"/>
                          <a:cs typeface="Arial" panose="020B0604020202020204" pitchFamily="34" charset="0"/>
                        </a:rPr>
                        <a:t>Consistency, familiarity and relationship-building</a:t>
                      </a:r>
                    </a:p>
                  </a:txBody>
                  <a:tcPr marL="63990" marR="63990" marT="31995" marB="31995" anchor="ctr">
                    <a:lnL>
                      <a:noFill/>
                    </a:lnL>
                    <a:lnR>
                      <a:noFill/>
                    </a:lnR>
                    <a:lnT>
                      <a:noFill/>
                    </a:lnT>
                    <a:lnB>
                      <a:noFill/>
                    </a:lnB>
                    <a:solidFill>
                      <a:schemeClr val="accent6">
                        <a:lumMod val="40000"/>
                        <a:lumOff val="60000"/>
                      </a:schemeClr>
                    </a:solidFill>
                  </a:tcPr>
                </a:tc>
                <a:extLst>
                  <a:ext uri="{0D108BD9-81ED-4DB2-BD59-A6C34878D82A}">
                    <a16:rowId xmlns:a16="http://schemas.microsoft.com/office/drawing/2014/main" val="10004"/>
                  </a:ext>
                </a:extLst>
              </a:tr>
            </a:tbl>
          </a:graphicData>
        </a:graphic>
      </p:graphicFrame>
      <p:pic>
        <p:nvPicPr>
          <p:cNvPr id="5" name="Picture 4"/>
          <p:cNvPicPr>
            <a:picLocks noChangeAspect="1"/>
          </p:cNvPicPr>
          <p:nvPr/>
        </p:nvPicPr>
        <p:blipFill>
          <a:blip r:embed="rId2"/>
          <a:stretch>
            <a:fillRect/>
          </a:stretch>
        </p:blipFill>
        <p:spPr>
          <a:xfrm>
            <a:off x="101824" y="590719"/>
            <a:ext cx="3313015" cy="5704885"/>
          </a:xfrm>
          <a:prstGeom prst="rect">
            <a:avLst/>
          </a:prstGeom>
        </p:spPr>
      </p:pic>
      <p:sp>
        <p:nvSpPr>
          <p:cNvPr id="6" name="TextBox 5"/>
          <p:cNvSpPr txBox="1"/>
          <p:nvPr/>
        </p:nvSpPr>
        <p:spPr>
          <a:xfrm>
            <a:off x="690182" y="6295604"/>
            <a:ext cx="2136297" cy="369332"/>
          </a:xfrm>
          <a:prstGeom prst="rect">
            <a:avLst/>
          </a:prstGeom>
          <a:noFill/>
        </p:spPr>
        <p:txBody>
          <a:bodyPr wrap="square" rtlCol="0">
            <a:spAutoFit/>
          </a:bodyPr>
          <a:lstStyle/>
          <a:p>
            <a:r>
              <a:rPr lang="en-US" dirty="0"/>
              <a:t>(</a:t>
            </a:r>
            <a:r>
              <a:rPr lang="en-US" sz="1400" dirty="0">
                <a:latin typeface="Arial" panose="020B0604020202020204" pitchFamily="34" charset="0"/>
                <a:cs typeface="Arial" panose="020B0604020202020204" pitchFamily="34" charset="0"/>
              </a:rPr>
              <a:t>Jordan, 2022</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85328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57" y="89997"/>
            <a:ext cx="12052412" cy="460262"/>
          </a:xfrm>
          <a:solidFill>
            <a:schemeClr val="accent4"/>
          </a:solidFill>
        </p:spPr>
        <p:txBody>
          <a:bodyPr>
            <a:normAutofit/>
          </a:bodyPr>
          <a:lstStyle/>
          <a:p>
            <a:r>
              <a:rPr lang="en-US" sz="2400" b="1" dirty="0">
                <a:latin typeface="Arial" panose="020B0604020202020204" pitchFamily="34" charset="0"/>
                <a:cs typeface="Arial" panose="020B0604020202020204" pitchFamily="34" charset="0"/>
              </a:rPr>
              <a:t>Attachment, Emotional Regulation and Social Participation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5707799"/>
              </p:ext>
            </p:extLst>
          </p:nvPr>
        </p:nvGraphicFramePr>
        <p:xfrm>
          <a:off x="4304964" y="979136"/>
          <a:ext cx="7501317" cy="5270363"/>
        </p:xfrm>
        <a:graphic>
          <a:graphicData uri="http://schemas.openxmlformats.org/drawingml/2006/table">
            <a:tbl>
              <a:tblPr>
                <a:tableStyleId>{C4B1156A-380E-4F78-BDF5-A606A8083BF9}</a:tableStyleId>
              </a:tblPr>
              <a:tblGrid>
                <a:gridCol w="2500439">
                  <a:extLst>
                    <a:ext uri="{9D8B030D-6E8A-4147-A177-3AD203B41FA5}">
                      <a16:colId xmlns:a16="http://schemas.microsoft.com/office/drawing/2014/main" val="20000"/>
                    </a:ext>
                  </a:extLst>
                </a:gridCol>
                <a:gridCol w="2500439">
                  <a:extLst>
                    <a:ext uri="{9D8B030D-6E8A-4147-A177-3AD203B41FA5}">
                      <a16:colId xmlns:a16="http://schemas.microsoft.com/office/drawing/2014/main" val="20001"/>
                    </a:ext>
                  </a:extLst>
                </a:gridCol>
                <a:gridCol w="2500439">
                  <a:extLst>
                    <a:ext uri="{9D8B030D-6E8A-4147-A177-3AD203B41FA5}">
                      <a16:colId xmlns:a16="http://schemas.microsoft.com/office/drawing/2014/main" val="20002"/>
                    </a:ext>
                  </a:extLst>
                </a:gridCol>
              </a:tblGrid>
              <a:tr h="280723">
                <a:tc>
                  <a:txBody>
                    <a:bodyPr/>
                    <a:lstStyle/>
                    <a:p>
                      <a:pPr algn="just"/>
                      <a:r>
                        <a:rPr lang="en-US" sz="1400" b="1" dirty="0">
                          <a:latin typeface="Arial" panose="020B0604020202020204" pitchFamily="34" charset="0"/>
                          <a:cs typeface="Arial" panose="020B0604020202020204" pitchFamily="34" charset="0"/>
                        </a:rPr>
                        <a:t>Developmental area</a:t>
                      </a:r>
                    </a:p>
                  </a:txBody>
                  <a:tcPr marL="77702" marR="77702" marT="38851" marB="38851" anchor="ctr"/>
                </a:tc>
                <a:tc>
                  <a:txBody>
                    <a:bodyPr/>
                    <a:lstStyle/>
                    <a:p>
                      <a:pPr algn="just"/>
                      <a:r>
                        <a:rPr lang="en-US" sz="1400" b="1" dirty="0">
                          <a:latin typeface="Arial" panose="020B0604020202020204" pitchFamily="34" charset="0"/>
                          <a:cs typeface="Arial" panose="020B0604020202020204" pitchFamily="34" charset="0"/>
                        </a:rPr>
                        <a:t>Application to Shona</a:t>
                      </a:r>
                    </a:p>
                  </a:txBody>
                  <a:tcPr marL="77702" marR="77702" marT="38851" marB="38851" anchor="ctr"/>
                </a:tc>
                <a:tc>
                  <a:txBody>
                    <a:bodyPr/>
                    <a:lstStyle/>
                    <a:p>
                      <a:pPr algn="just"/>
                      <a:r>
                        <a:rPr lang="en-US" sz="1400" b="1" dirty="0">
                          <a:latin typeface="Arial" panose="020B0604020202020204" pitchFamily="34" charset="0"/>
                          <a:cs typeface="Arial" panose="020B0604020202020204" pitchFamily="34" charset="0"/>
                        </a:rPr>
                        <a:t>Practitioner response</a:t>
                      </a:r>
                    </a:p>
                  </a:txBody>
                  <a:tcPr marL="77702" marR="77702" marT="38851" marB="38851" anchor="ctr"/>
                </a:tc>
                <a:extLst>
                  <a:ext uri="{0D108BD9-81ED-4DB2-BD59-A6C34878D82A}">
                    <a16:rowId xmlns:a16="http://schemas.microsoft.com/office/drawing/2014/main" val="10000"/>
                  </a:ext>
                </a:extLst>
              </a:tr>
              <a:tr h="919378">
                <a:tc>
                  <a:txBody>
                    <a:bodyPr/>
                    <a:lstStyle/>
                    <a:p>
                      <a:pPr algn="just"/>
                      <a:r>
                        <a:rPr lang="en-US" sz="1400" b="1" dirty="0">
                          <a:latin typeface="Arial" panose="020B0604020202020204" pitchFamily="34" charset="0"/>
                          <a:cs typeface="Arial" panose="020B0604020202020204" pitchFamily="34" charset="0"/>
                        </a:rPr>
                        <a:t>Emotional regulation</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Separation may increase distress and reduce Shona’s readiness to engage (Bowlby, 1982).</a:t>
                      </a:r>
                    </a:p>
                  </a:txBody>
                  <a:tcPr marL="77702" marR="77702" marT="38851" marB="38851" anchor="ctr"/>
                </a:tc>
                <a:tc>
                  <a:txBody>
                    <a:bodyPr/>
                    <a:lstStyle/>
                    <a:p>
                      <a:pPr algn="just"/>
                      <a:r>
                        <a:rPr lang="en-US" sz="1400">
                          <a:latin typeface="Arial" panose="020B0604020202020204" pitchFamily="34" charset="0"/>
                          <a:cs typeface="Arial" panose="020B0604020202020204" pitchFamily="34" charset="0"/>
                        </a:rPr>
                        <a:t>Acknowledge distress and provide calm, predictable reassurance.</a:t>
                      </a:r>
                    </a:p>
                  </a:txBody>
                  <a:tcPr marL="77702" marR="77702" marT="38851" marB="38851" anchor="ctr"/>
                </a:tc>
                <a:extLst>
                  <a:ext uri="{0D108BD9-81ED-4DB2-BD59-A6C34878D82A}">
                    <a16:rowId xmlns:a16="http://schemas.microsoft.com/office/drawing/2014/main" val="10001"/>
                  </a:ext>
                </a:extLst>
              </a:tr>
              <a:tr h="1132263">
                <a:tc>
                  <a:txBody>
                    <a:bodyPr/>
                    <a:lstStyle/>
                    <a:p>
                      <a:pPr algn="just"/>
                      <a:r>
                        <a:rPr lang="en-US" sz="1400" b="1" dirty="0">
                          <a:latin typeface="Arial" panose="020B0604020202020204" pitchFamily="34" charset="0"/>
                          <a:cs typeface="Arial" panose="020B0604020202020204" pitchFamily="34" charset="0"/>
                        </a:rPr>
                        <a:t>Exploration</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Emotional security can provide confidence to move away from a familiar adult and explore (Bowlby, 1982).</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Encourage short periods of independent activity while remaining available.</a:t>
                      </a:r>
                    </a:p>
                  </a:txBody>
                  <a:tcPr marL="77702" marR="77702" marT="38851" marB="38851" anchor="ctr"/>
                </a:tc>
                <a:extLst>
                  <a:ext uri="{0D108BD9-81ED-4DB2-BD59-A6C34878D82A}">
                    <a16:rowId xmlns:a16="http://schemas.microsoft.com/office/drawing/2014/main" val="10002"/>
                  </a:ext>
                </a:extLst>
              </a:tr>
              <a:tr h="1345149">
                <a:tc>
                  <a:txBody>
                    <a:bodyPr/>
                    <a:lstStyle/>
                    <a:p>
                      <a:pPr algn="just"/>
                      <a:r>
                        <a:rPr lang="en-US" sz="1400" b="1" dirty="0">
                          <a:latin typeface="Arial" panose="020B0604020202020204" pitchFamily="34" charset="0"/>
                          <a:cs typeface="Arial" panose="020B0604020202020204" pitchFamily="34" charset="0"/>
                        </a:rPr>
                        <a:t>Social participation</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Positive adult–child relationships can support children’s engagement and social functioning in preschool settings (Paes et al., 2023).</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Begin with one-to-one or small-group activities before larger group play.</a:t>
                      </a:r>
                    </a:p>
                  </a:txBody>
                  <a:tcPr marL="77702" marR="77702" marT="38851" marB="38851" anchor="ctr"/>
                </a:tc>
                <a:extLst>
                  <a:ext uri="{0D108BD9-81ED-4DB2-BD59-A6C34878D82A}">
                    <a16:rowId xmlns:a16="http://schemas.microsoft.com/office/drawing/2014/main" val="10003"/>
                  </a:ext>
                </a:extLst>
              </a:tr>
              <a:tr h="1558034">
                <a:tc>
                  <a:txBody>
                    <a:bodyPr/>
                    <a:lstStyle/>
                    <a:p>
                      <a:pPr algn="just"/>
                      <a:r>
                        <a:rPr lang="en-US" sz="1400" b="1" dirty="0">
                          <a:latin typeface="Arial" panose="020B0604020202020204" pitchFamily="34" charset="0"/>
                          <a:cs typeface="Arial" panose="020B0604020202020204" pitchFamily="34" charset="0"/>
                        </a:rPr>
                        <a:t>Confidence</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Supportive relationships during nursery transition can contribute to children's adjustment to the new setting (Andersson Søe, Schad and Psouni, 2023).</a:t>
                      </a:r>
                    </a:p>
                  </a:txBody>
                  <a:tcPr marL="77702" marR="77702" marT="38851" marB="38851" anchor="ctr"/>
                </a:tc>
                <a:tc>
                  <a:txBody>
                    <a:bodyPr/>
                    <a:lstStyle/>
                    <a:p>
                      <a:pPr algn="just"/>
                      <a:r>
                        <a:rPr lang="en-US" sz="1400" dirty="0">
                          <a:latin typeface="Arial" panose="020B0604020202020204" pitchFamily="34" charset="0"/>
                          <a:cs typeface="Arial" panose="020B0604020202020204" pitchFamily="34" charset="0"/>
                        </a:rPr>
                        <a:t>Maintain consistent routines and familiar adult support.</a:t>
                      </a:r>
                    </a:p>
                  </a:txBody>
                  <a:tcPr marL="77702" marR="77702" marT="38851" marB="38851" anchor="ctr"/>
                </a:tc>
                <a:extLst>
                  <a:ext uri="{0D108BD9-81ED-4DB2-BD59-A6C34878D82A}">
                    <a16:rowId xmlns:a16="http://schemas.microsoft.com/office/drawing/2014/main" val="10004"/>
                  </a:ext>
                </a:extLst>
              </a:tr>
            </a:tbl>
          </a:graphicData>
        </a:graphic>
      </p:graphicFrame>
      <p:pic>
        <p:nvPicPr>
          <p:cNvPr id="6" name="Picture 5"/>
          <p:cNvPicPr>
            <a:picLocks noChangeAspect="1"/>
          </p:cNvPicPr>
          <p:nvPr/>
        </p:nvPicPr>
        <p:blipFill>
          <a:blip r:embed="rId2"/>
          <a:stretch>
            <a:fillRect/>
          </a:stretch>
        </p:blipFill>
        <p:spPr>
          <a:xfrm>
            <a:off x="186117" y="687824"/>
            <a:ext cx="3957005" cy="6170176"/>
          </a:xfrm>
          <a:prstGeom prst="rect">
            <a:avLst/>
          </a:prstGeom>
        </p:spPr>
      </p:pic>
    </p:spTree>
    <p:extLst>
      <p:ext uri="{BB962C8B-B14F-4D97-AF65-F5344CB8AC3E}">
        <p14:creationId xmlns:p14="http://schemas.microsoft.com/office/powerpoint/2010/main" val="1644359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47" y="89996"/>
            <a:ext cx="12003861" cy="516907"/>
          </a:xfrm>
          <a:solidFill>
            <a:schemeClr val="accent1">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Teacher–Child Relationships as a Secure Base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50526417"/>
              </p:ext>
            </p:extLst>
          </p:nvPr>
        </p:nvGraphicFramePr>
        <p:xfrm>
          <a:off x="4466804" y="1051964"/>
          <a:ext cx="7501317" cy="5623964"/>
        </p:xfrm>
        <a:graphic>
          <a:graphicData uri="http://schemas.openxmlformats.org/drawingml/2006/table">
            <a:tbl>
              <a:tblPr>
                <a:tableStyleId>{8799B23B-EC83-4686-B30A-512413B5E67A}</a:tableStyleId>
              </a:tblPr>
              <a:tblGrid>
                <a:gridCol w="2500439">
                  <a:extLst>
                    <a:ext uri="{9D8B030D-6E8A-4147-A177-3AD203B41FA5}">
                      <a16:colId xmlns:a16="http://schemas.microsoft.com/office/drawing/2014/main" val="20000"/>
                    </a:ext>
                  </a:extLst>
                </a:gridCol>
                <a:gridCol w="2500439">
                  <a:extLst>
                    <a:ext uri="{9D8B030D-6E8A-4147-A177-3AD203B41FA5}">
                      <a16:colId xmlns:a16="http://schemas.microsoft.com/office/drawing/2014/main" val="20001"/>
                    </a:ext>
                  </a:extLst>
                </a:gridCol>
                <a:gridCol w="2500439">
                  <a:extLst>
                    <a:ext uri="{9D8B030D-6E8A-4147-A177-3AD203B41FA5}">
                      <a16:colId xmlns:a16="http://schemas.microsoft.com/office/drawing/2014/main" val="20002"/>
                    </a:ext>
                  </a:extLst>
                </a:gridCol>
              </a:tblGrid>
              <a:tr h="487115">
                <a:tc>
                  <a:txBody>
                    <a:bodyPr/>
                    <a:lstStyle/>
                    <a:p>
                      <a:pPr algn="just"/>
                      <a:r>
                        <a:rPr lang="en-US" sz="1400" b="1" dirty="0">
                          <a:latin typeface="Arial" panose="020B0604020202020204" pitchFamily="34" charset="0"/>
                          <a:cs typeface="Arial" panose="020B0604020202020204" pitchFamily="34" charset="0"/>
                        </a:rPr>
                        <a:t>Practice</a:t>
                      </a:r>
                    </a:p>
                  </a:txBody>
                  <a:tcPr anchor="ctr">
                    <a:solidFill>
                      <a:schemeClr val="accent4">
                        <a:lumMod val="20000"/>
                        <a:lumOff val="80000"/>
                      </a:schemeClr>
                    </a:solidFill>
                  </a:tcPr>
                </a:tc>
                <a:tc>
                  <a:txBody>
                    <a:bodyPr/>
                    <a:lstStyle/>
                    <a:p>
                      <a:pPr algn="just"/>
                      <a:r>
                        <a:rPr lang="en-US" sz="1400" b="1" dirty="0">
                          <a:latin typeface="Arial" panose="020B0604020202020204" pitchFamily="34" charset="0"/>
                          <a:cs typeface="Arial" panose="020B0604020202020204" pitchFamily="34" charset="0"/>
                        </a:rPr>
                        <a:t>Application to Shona</a:t>
                      </a:r>
                    </a:p>
                  </a:txBody>
                  <a:tcPr anchor="ctr">
                    <a:solidFill>
                      <a:schemeClr val="accent4">
                        <a:lumMod val="20000"/>
                        <a:lumOff val="80000"/>
                      </a:schemeClr>
                    </a:solidFill>
                  </a:tcPr>
                </a:tc>
                <a:tc>
                  <a:txBody>
                    <a:bodyPr/>
                    <a:lstStyle/>
                    <a:p>
                      <a:pPr algn="just"/>
                      <a:r>
                        <a:rPr lang="en-US" sz="1400" b="1" dirty="0">
                          <a:latin typeface="Arial" panose="020B0604020202020204" pitchFamily="34" charset="0"/>
                          <a:cs typeface="Arial" panose="020B0604020202020204" pitchFamily="34" charset="0"/>
                        </a:rPr>
                        <a:t>Expected benefit</a:t>
                      </a:r>
                    </a:p>
                  </a:txBody>
                  <a:tcPr anchor="ctr">
                    <a:solidFill>
                      <a:schemeClr val="accent4">
                        <a:lumMod val="20000"/>
                        <a:lumOff val="80000"/>
                      </a:schemeClr>
                    </a:solidFill>
                  </a:tcPr>
                </a:tc>
                <a:extLst>
                  <a:ext uri="{0D108BD9-81ED-4DB2-BD59-A6C34878D82A}">
                    <a16:rowId xmlns:a16="http://schemas.microsoft.com/office/drawing/2014/main" val="10000"/>
                  </a:ext>
                </a:extLst>
              </a:tr>
              <a:tr h="1195646">
                <a:tc>
                  <a:txBody>
                    <a:bodyPr/>
                    <a:lstStyle/>
                    <a:p>
                      <a:pPr algn="just"/>
                      <a:r>
                        <a:rPr lang="en-US" sz="1400" b="1" dirty="0">
                          <a:latin typeface="Arial" panose="020B0604020202020204" pitchFamily="34" charset="0"/>
                          <a:cs typeface="Arial" panose="020B0604020202020204" pitchFamily="34" charset="0"/>
                        </a:rPr>
                        <a:t>Consistent adult</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Provide a familiar practitioner during arrival and difficult transitions.</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Greater predictability and emotional security (Andersson Søe, Schad and Psouni, 2023).</a:t>
                      </a:r>
                    </a:p>
                  </a:txBody>
                  <a:tcPr anchor="ctr">
                    <a:solidFill>
                      <a:schemeClr val="bg1"/>
                    </a:solidFill>
                  </a:tcPr>
                </a:tc>
                <a:extLst>
                  <a:ext uri="{0D108BD9-81ED-4DB2-BD59-A6C34878D82A}">
                    <a16:rowId xmlns:a16="http://schemas.microsoft.com/office/drawing/2014/main" val="10001"/>
                  </a:ext>
                </a:extLst>
              </a:tr>
              <a:tr h="1549911">
                <a:tc>
                  <a:txBody>
                    <a:bodyPr/>
                    <a:lstStyle/>
                    <a:p>
                      <a:pPr algn="just"/>
                      <a:r>
                        <a:rPr lang="en-US" sz="1400" b="1" dirty="0">
                          <a:latin typeface="Arial" panose="020B0604020202020204" pitchFamily="34" charset="0"/>
                          <a:cs typeface="Arial" panose="020B0604020202020204" pitchFamily="34" charset="0"/>
                        </a:rPr>
                        <a:t>Sensitive responses</a:t>
                      </a:r>
                    </a:p>
                  </a:txBody>
                  <a:tcPr anchor="ctr">
                    <a:solidFill>
                      <a:schemeClr val="bg1"/>
                    </a:solidFill>
                  </a:tcPr>
                </a:tc>
                <a:tc>
                  <a:txBody>
                    <a:bodyPr/>
                    <a:lstStyle/>
                    <a:p>
                      <a:pPr algn="just"/>
                      <a:r>
                        <a:rPr lang="en-US" sz="1400" dirty="0" err="1">
                          <a:latin typeface="Arial" panose="020B0604020202020204" pitchFamily="34" charset="0"/>
                          <a:cs typeface="Arial" panose="020B0604020202020204" pitchFamily="34" charset="0"/>
                        </a:rPr>
                        <a:t>Recognise</a:t>
                      </a:r>
                      <a:r>
                        <a:rPr lang="en-US" sz="1400" dirty="0">
                          <a:latin typeface="Arial" panose="020B0604020202020204" pitchFamily="34" charset="0"/>
                          <a:cs typeface="Arial" panose="020B0604020202020204" pitchFamily="34" charset="0"/>
                        </a:rPr>
                        <a:t> Shona’s distress and respond calmly rather than immediately demanding participation.</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Supports emotional regulation and relationship quality (Puglisi et al., 2024).</a:t>
                      </a:r>
                    </a:p>
                  </a:txBody>
                  <a:tcPr anchor="ctr">
                    <a:solidFill>
                      <a:schemeClr val="bg1"/>
                    </a:solidFill>
                  </a:tcPr>
                </a:tc>
                <a:extLst>
                  <a:ext uri="{0D108BD9-81ED-4DB2-BD59-A6C34878D82A}">
                    <a16:rowId xmlns:a16="http://schemas.microsoft.com/office/drawing/2014/main" val="10002"/>
                  </a:ext>
                </a:extLst>
              </a:tr>
              <a:tr h="1195646">
                <a:tc>
                  <a:txBody>
                    <a:bodyPr/>
                    <a:lstStyle/>
                    <a:p>
                      <a:pPr algn="just"/>
                      <a:r>
                        <a:rPr lang="en-US" sz="1400" b="1" dirty="0">
                          <a:latin typeface="Arial" panose="020B0604020202020204" pitchFamily="34" charset="0"/>
                          <a:cs typeface="Arial" panose="020B0604020202020204" pitchFamily="34" charset="0"/>
                        </a:rPr>
                        <a:t>Available reassurance</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Remain emotionally available while Shona begins activities independently.</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Creates conditions for exploration from a secure base (Bowlby, 1982).</a:t>
                      </a:r>
                    </a:p>
                  </a:txBody>
                  <a:tcPr anchor="ctr">
                    <a:solidFill>
                      <a:schemeClr val="bg1"/>
                    </a:solidFill>
                  </a:tcPr>
                </a:tc>
                <a:extLst>
                  <a:ext uri="{0D108BD9-81ED-4DB2-BD59-A6C34878D82A}">
                    <a16:rowId xmlns:a16="http://schemas.microsoft.com/office/drawing/2014/main" val="10003"/>
                  </a:ext>
                </a:extLst>
              </a:tr>
              <a:tr h="1195646">
                <a:tc>
                  <a:txBody>
                    <a:bodyPr/>
                    <a:lstStyle/>
                    <a:p>
                      <a:pPr algn="just"/>
                      <a:r>
                        <a:rPr lang="en-US" sz="1400" b="1" dirty="0">
                          <a:latin typeface="Arial" panose="020B0604020202020204" pitchFamily="34" charset="0"/>
                          <a:cs typeface="Arial" panose="020B0604020202020204" pitchFamily="34" charset="0"/>
                        </a:rPr>
                        <a:t>Gradual independence</a:t>
                      </a:r>
                    </a:p>
                  </a:txBody>
                  <a:tcPr anchor="ctr">
                    <a:solidFill>
                      <a:schemeClr val="bg1"/>
                    </a:solidFill>
                  </a:tcPr>
                </a:tc>
                <a:tc>
                  <a:txBody>
                    <a:bodyPr/>
                    <a:lstStyle/>
                    <a:p>
                      <a:pPr algn="just"/>
                      <a:r>
                        <a:rPr lang="en-US" sz="1400">
                          <a:latin typeface="Arial" panose="020B0604020202020204" pitchFamily="34" charset="0"/>
                          <a:cs typeface="Arial" panose="020B0604020202020204" pitchFamily="34" charset="0"/>
                        </a:rPr>
                        <a:t>Reduce adult assistance as Shona becomes more comfortable with activities and peers.</a:t>
                      </a:r>
                    </a:p>
                  </a:txBody>
                  <a:tcPr anchor="ctr">
                    <a:solidFill>
                      <a:schemeClr val="bg1"/>
                    </a:solidFill>
                  </a:tcPr>
                </a:tc>
                <a:tc>
                  <a:txBody>
                    <a:bodyPr/>
                    <a:lstStyle/>
                    <a:p>
                      <a:pPr algn="just"/>
                      <a:r>
                        <a:rPr lang="en-US" sz="1400" dirty="0">
                          <a:latin typeface="Arial" panose="020B0604020202020204" pitchFamily="34" charset="0"/>
                          <a:cs typeface="Arial" panose="020B0604020202020204" pitchFamily="34" charset="0"/>
                        </a:rPr>
                        <a:t>Encourages exploration and increasing independence (Bowlby, 1982).</a:t>
                      </a:r>
                    </a:p>
                  </a:txBody>
                  <a:tcPr anchor="ctr">
                    <a:solidFill>
                      <a:schemeClr val="bg1"/>
                    </a:solidFill>
                  </a:tcPr>
                </a:tc>
                <a:extLst>
                  <a:ext uri="{0D108BD9-81ED-4DB2-BD59-A6C34878D82A}">
                    <a16:rowId xmlns:a16="http://schemas.microsoft.com/office/drawing/2014/main" val="10004"/>
                  </a:ext>
                </a:extLst>
              </a:tr>
            </a:tbl>
          </a:graphicData>
        </a:graphic>
      </p:graphicFrame>
      <p:pic>
        <p:nvPicPr>
          <p:cNvPr id="5" name="Picture 4"/>
          <p:cNvPicPr>
            <a:picLocks noChangeAspect="1"/>
          </p:cNvPicPr>
          <p:nvPr/>
        </p:nvPicPr>
        <p:blipFill>
          <a:blip r:embed="rId2"/>
          <a:stretch>
            <a:fillRect/>
          </a:stretch>
        </p:blipFill>
        <p:spPr>
          <a:xfrm>
            <a:off x="145657" y="720191"/>
            <a:ext cx="4248317" cy="5955737"/>
          </a:xfrm>
          <a:prstGeom prst="rect">
            <a:avLst/>
          </a:prstGeom>
        </p:spPr>
      </p:pic>
    </p:spTree>
    <p:extLst>
      <p:ext uri="{BB962C8B-B14F-4D97-AF65-F5344CB8AC3E}">
        <p14:creationId xmlns:p14="http://schemas.microsoft.com/office/powerpoint/2010/main" val="1886458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917" y="73812"/>
            <a:ext cx="11987676" cy="541183"/>
          </a:xfrm>
          <a:solidFill>
            <a:schemeClr val="accent2">
              <a:lumMod val="40000"/>
              <a:lumOff val="60000"/>
            </a:schemeClr>
          </a:solidFill>
        </p:spPr>
        <p:txBody>
          <a:bodyPr>
            <a:normAutofit/>
          </a:bodyPr>
          <a:lstStyle/>
          <a:p>
            <a:r>
              <a:rPr lang="en-US" sz="2400" b="1" dirty="0">
                <a:latin typeface="Arial" panose="020B0604020202020204" pitchFamily="34" charset="0"/>
                <a:cs typeface="Arial" panose="020B0604020202020204" pitchFamily="34" charset="0"/>
              </a:rPr>
              <a:t>Supporting Shona’s Communication and Social Participation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96991767"/>
              </p:ext>
            </p:extLst>
          </p:nvPr>
        </p:nvGraphicFramePr>
        <p:xfrm>
          <a:off x="4628643" y="1027220"/>
          <a:ext cx="7388028" cy="5146535"/>
        </p:xfrm>
        <a:graphic>
          <a:graphicData uri="http://schemas.openxmlformats.org/drawingml/2006/table">
            <a:tbl>
              <a:tblPr/>
              <a:tblGrid>
                <a:gridCol w="2462676">
                  <a:extLst>
                    <a:ext uri="{9D8B030D-6E8A-4147-A177-3AD203B41FA5}">
                      <a16:colId xmlns:a16="http://schemas.microsoft.com/office/drawing/2014/main" val="20000"/>
                    </a:ext>
                  </a:extLst>
                </a:gridCol>
                <a:gridCol w="2462676">
                  <a:extLst>
                    <a:ext uri="{9D8B030D-6E8A-4147-A177-3AD203B41FA5}">
                      <a16:colId xmlns:a16="http://schemas.microsoft.com/office/drawing/2014/main" val="20001"/>
                    </a:ext>
                  </a:extLst>
                </a:gridCol>
                <a:gridCol w="2462676">
                  <a:extLst>
                    <a:ext uri="{9D8B030D-6E8A-4147-A177-3AD203B41FA5}">
                      <a16:colId xmlns:a16="http://schemas.microsoft.com/office/drawing/2014/main" val="20002"/>
                    </a:ext>
                  </a:extLst>
                </a:gridCol>
              </a:tblGrid>
              <a:tr h="534340">
                <a:tc>
                  <a:txBody>
                    <a:bodyPr/>
                    <a:lstStyle/>
                    <a:p>
                      <a:pPr algn="just"/>
                      <a:r>
                        <a:rPr lang="en-US" sz="1400" b="1" dirty="0">
                          <a:latin typeface="Arial" panose="020B0604020202020204" pitchFamily="34" charset="0"/>
                          <a:cs typeface="Arial" panose="020B0604020202020204" pitchFamily="34" charset="0"/>
                        </a:rPr>
                        <a:t>Shona’s need</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2">
                        <a:lumMod val="40000"/>
                        <a:lumOff val="60000"/>
                      </a:schemeClr>
                    </a:solidFill>
                  </a:tcPr>
                </a:tc>
                <a:tc>
                  <a:txBody>
                    <a:bodyPr/>
                    <a:lstStyle/>
                    <a:p>
                      <a:pPr algn="just"/>
                      <a:r>
                        <a:rPr lang="en-US" sz="1400" b="1" dirty="0">
                          <a:latin typeface="Arial" panose="020B0604020202020204" pitchFamily="34" charset="0"/>
                          <a:cs typeface="Arial" panose="020B0604020202020204" pitchFamily="34" charset="0"/>
                        </a:rPr>
                        <a:t>Attachment-informed approach</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2">
                        <a:lumMod val="40000"/>
                        <a:lumOff val="60000"/>
                      </a:schemeClr>
                    </a:solidFill>
                  </a:tcPr>
                </a:tc>
                <a:tc>
                  <a:txBody>
                    <a:bodyPr/>
                    <a:lstStyle/>
                    <a:p>
                      <a:pPr algn="just"/>
                      <a:r>
                        <a:rPr lang="en-US" sz="1400" b="1" dirty="0">
                          <a:latin typeface="Arial" panose="020B0604020202020204" pitchFamily="34" charset="0"/>
                          <a:cs typeface="Arial" panose="020B0604020202020204" pitchFamily="34" charset="0"/>
                        </a:rPr>
                        <a:t>Expected development</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solidFill>
                      <a:schemeClr val="accent2">
                        <a:lumMod val="40000"/>
                        <a:lumOff val="60000"/>
                      </a:schemeClr>
                    </a:solidFill>
                  </a:tcPr>
                </a:tc>
                <a:extLst>
                  <a:ext uri="{0D108BD9-81ED-4DB2-BD59-A6C34878D82A}">
                    <a16:rowId xmlns:a16="http://schemas.microsoft.com/office/drawing/2014/main" val="10000"/>
                  </a:ext>
                </a:extLst>
              </a:tr>
              <a:tr h="1434280">
                <a:tc>
                  <a:txBody>
                    <a:bodyPr/>
                    <a:lstStyle/>
                    <a:p>
                      <a:pPr algn="just"/>
                      <a:r>
                        <a:rPr lang="en-US" sz="1400" b="1" dirty="0">
                          <a:latin typeface="Arial" panose="020B0604020202020204" pitchFamily="34" charset="0"/>
                          <a:cs typeface="Arial" panose="020B0604020202020204" pitchFamily="34" charset="0"/>
                        </a:rPr>
                        <a:t>Limited verbal communication</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Build communication through warm, responsive one-to-one interaction rather than pressuring Shona to speak.</a:t>
                      </a: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Greater confidence to communicate</a:t>
                      </a:r>
                    </a:p>
                  </a:txBody>
                  <a:tcPr anchor="ctr">
                    <a:lnL>
                      <a:noFill/>
                    </a:lnL>
                    <a:lnR>
                      <a:noFill/>
                    </a:lnR>
                    <a:lnT>
                      <a:noFill/>
                    </a:lnT>
                    <a:lnB>
                      <a:noFill/>
                    </a:lnB>
                  </a:tcPr>
                </a:tc>
                <a:extLst>
                  <a:ext uri="{0D108BD9-81ED-4DB2-BD59-A6C34878D82A}">
                    <a16:rowId xmlns:a16="http://schemas.microsoft.com/office/drawing/2014/main" val="10001"/>
                  </a:ext>
                </a:extLst>
              </a:tr>
              <a:tr h="984310">
                <a:tc>
                  <a:txBody>
                    <a:bodyPr/>
                    <a:lstStyle/>
                    <a:p>
                      <a:pPr algn="just"/>
                      <a:r>
                        <a:rPr lang="en-US" sz="1400" b="1" dirty="0">
                          <a:latin typeface="Arial" panose="020B0604020202020204" pitchFamily="34" charset="0"/>
                          <a:cs typeface="Arial" panose="020B0604020202020204" pitchFamily="34" charset="0"/>
                        </a:rPr>
                        <a:t>Difficulty joining group play</a:t>
                      </a:r>
                      <a:endParaRPr lang="en-US" sz="1400" dirty="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Begin with familiar adult-supported play and gradually introduce a peer.</a:t>
                      </a: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Increased social engagement</a:t>
                      </a:r>
                    </a:p>
                  </a:txBody>
                  <a:tcPr anchor="ctr">
                    <a:lnL>
                      <a:noFill/>
                    </a:lnL>
                    <a:lnR>
                      <a:noFill/>
                    </a:lnR>
                    <a:lnT>
                      <a:noFill/>
                    </a:lnT>
                    <a:lnB>
                      <a:noFill/>
                    </a:lnB>
                  </a:tcPr>
                </a:tc>
                <a:extLst>
                  <a:ext uri="{0D108BD9-81ED-4DB2-BD59-A6C34878D82A}">
                    <a16:rowId xmlns:a16="http://schemas.microsoft.com/office/drawing/2014/main" val="10002"/>
                  </a:ext>
                </a:extLst>
              </a:tr>
              <a:tr h="984310">
                <a:tc>
                  <a:txBody>
                    <a:bodyPr/>
                    <a:lstStyle/>
                    <a:p>
                      <a:pPr algn="just"/>
                      <a:r>
                        <a:rPr lang="en-US" sz="1400" b="1">
                          <a:latin typeface="Arial" panose="020B0604020202020204" pitchFamily="34" charset="0"/>
                          <a:cs typeface="Arial" panose="020B0604020202020204" pitchFamily="34" charset="0"/>
                        </a:rPr>
                        <a:t>Low confidence in unfamiliar situations</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a:latin typeface="Arial" panose="020B0604020202020204" pitchFamily="34" charset="0"/>
                          <a:cs typeface="Arial" panose="020B0604020202020204" pitchFamily="34" charset="0"/>
                        </a:rPr>
                        <a:t>Stay emotionally available while Shona approaches new activities.</a:t>
                      </a: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Greater willingness to explore</a:t>
                      </a:r>
                    </a:p>
                  </a:txBody>
                  <a:tcPr anchor="ctr">
                    <a:lnL>
                      <a:noFill/>
                    </a:lnL>
                    <a:lnR>
                      <a:noFill/>
                    </a:lnR>
                    <a:lnT>
                      <a:noFill/>
                    </a:lnT>
                    <a:lnB>
                      <a:noFill/>
                    </a:lnB>
                  </a:tcPr>
                </a:tc>
                <a:extLst>
                  <a:ext uri="{0D108BD9-81ED-4DB2-BD59-A6C34878D82A}">
                    <a16:rowId xmlns:a16="http://schemas.microsoft.com/office/drawing/2014/main" val="10003"/>
                  </a:ext>
                </a:extLst>
              </a:tr>
              <a:tr h="1209295">
                <a:tc>
                  <a:txBody>
                    <a:bodyPr/>
                    <a:lstStyle/>
                    <a:p>
                      <a:pPr algn="just"/>
                      <a:r>
                        <a:rPr lang="en-US" sz="1400" b="1">
                          <a:latin typeface="Arial" panose="020B0604020202020204" pitchFamily="34" charset="0"/>
                          <a:cs typeface="Arial" panose="020B0604020202020204" pitchFamily="34" charset="0"/>
                        </a:rPr>
                        <a:t>Difficulty sustaining participation</a:t>
                      </a:r>
                      <a:endParaRPr lang="en-US" sz="1400">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Use encouragement and responsive interaction, then gradually reduce adult support (Bowlby, 1982; Paes et al., 2023).</a:t>
                      </a:r>
                    </a:p>
                  </a:txBody>
                  <a:tcPr anchor="ctr">
                    <a:lnL>
                      <a:noFill/>
                    </a:lnL>
                    <a:lnR>
                      <a:noFill/>
                    </a:lnR>
                    <a:lnT>
                      <a:noFill/>
                    </a:lnT>
                    <a:lnB>
                      <a:noFill/>
                    </a:lnB>
                  </a:tcPr>
                </a:tc>
                <a:tc>
                  <a:txBody>
                    <a:bodyPr/>
                    <a:lstStyle/>
                    <a:p>
                      <a:pPr algn="just"/>
                      <a:r>
                        <a:rPr lang="en-US" sz="1400" dirty="0">
                          <a:latin typeface="Arial" panose="020B0604020202020204" pitchFamily="34" charset="0"/>
                          <a:cs typeface="Arial" panose="020B0604020202020204" pitchFamily="34" charset="0"/>
                        </a:rPr>
                        <a:t>Increasing independence</a:t>
                      </a:r>
                    </a:p>
                  </a:txBody>
                  <a:tcPr anchor="ctr">
                    <a:lnL>
                      <a:noFill/>
                    </a:lnL>
                    <a:lnR>
                      <a:noFill/>
                    </a:lnR>
                    <a:lnT>
                      <a:noFill/>
                    </a:lnT>
                    <a:lnB>
                      <a:noFill/>
                    </a:lnB>
                  </a:tcPr>
                </a:tc>
                <a:extLst>
                  <a:ext uri="{0D108BD9-81ED-4DB2-BD59-A6C34878D82A}">
                    <a16:rowId xmlns:a16="http://schemas.microsoft.com/office/drawing/2014/main" val="10004"/>
                  </a:ext>
                </a:extLst>
              </a:tr>
            </a:tbl>
          </a:graphicData>
        </a:graphic>
      </p:graphicFrame>
      <p:pic>
        <p:nvPicPr>
          <p:cNvPr id="6" name="Picture 5"/>
          <p:cNvPicPr>
            <a:picLocks noChangeAspect="1"/>
          </p:cNvPicPr>
          <p:nvPr/>
        </p:nvPicPr>
        <p:blipFill>
          <a:blip r:embed="rId3"/>
          <a:stretch>
            <a:fillRect/>
          </a:stretch>
        </p:blipFill>
        <p:spPr>
          <a:xfrm>
            <a:off x="311331" y="1027221"/>
            <a:ext cx="4034091" cy="4556284"/>
          </a:xfrm>
          <a:prstGeom prst="rect">
            <a:avLst/>
          </a:prstGeom>
        </p:spPr>
      </p:pic>
      <p:sp>
        <p:nvSpPr>
          <p:cNvPr id="7" name="TextBox 6"/>
          <p:cNvSpPr txBox="1"/>
          <p:nvPr/>
        </p:nvSpPr>
        <p:spPr>
          <a:xfrm>
            <a:off x="1066018" y="5804423"/>
            <a:ext cx="2524715" cy="369332"/>
          </a:xfrm>
          <a:prstGeom prst="rect">
            <a:avLst/>
          </a:prstGeom>
          <a:noFill/>
        </p:spPr>
        <p:txBody>
          <a:bodyPr wrap="square" rtlCol="0">
            <a:spAutoFit/>
          </a:bodyPr>
          <a:lstStyle/>
          <a:p>
            <a:r>
              <a:rPr lang="en-US" dirty="0"/>
              <a:t>(</a:t>
            </a:r>
            <a:r>
              <a:rPr lang="en-US" sz="1400" dirty="0" err="1">
                <a:latin typeface="Arial" panose="020B0604020202020204" pitchFamily="34" charset="0"/>
                <a:cs typeface="Arial" panose="020B0604020202020204" pitchFamily="34" charset="0"/>
              </a:rPr>
              <a:t>Shemmings</a:t>
            </a:r>
            <a:r>
              <a:rPr lang="en-US" sz="1400" dirty="0">
                <a:latin typeface="Arial" panose="020B0604020202020204" pitchFamily="34" charset="0"/>
                <a:cs typeface="Arial" panose="020B0604020202020204" pitchFamily="34" charset="0"/>
              </a:rPr>
              <a:t>, 2014</a:t>
            </a:r>
            <a:r>
              <a:rPr lang="en-US" dirty="0"/>
              <a:t>)</a:t>
            </a:r>
          </a:p>
        </p:txBody>
      </p:sp>
    </p:spTree>
    <p:extLst>
      <p:ext uri="{BB962C8B-B14F-4D97-AF65-F5344CB8AC3E}">
        <p14:creationId xmlns:p14="http://schemas.microsoft.com/office/powerpoint/2010/main" val="3027825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92" y="121380"/>
            <a:ext cx="12057807" cy="566443"/>
          </a:xfrm>
          <a:solidFill>
            <a:schemeClr val="accent5">
              <a:lumMod val="40000"/>
              <a:lumOff val="60000"/>
            </a:schemeClr>
          </a:solidFill>
        </p:spPr>
        <p:txBody>
          <a:bodyPr>
            <a:normAutofit/>
          </a:bodyPr>
          <a:lstStyle/>
          <a:p>
            <a:r>
              <a:rPr lang="en-US" sz="2400" b="1" dirty="0">
                <a:latin typeface="Arial" panose="020B0604020202020204" pitchFamily="34" charset="0"/>
                <a:cs typeface="Arial" panose="020B0604020202020204" pitchFamily="34" charset="0"/>
              </a:rPr>
              <a:t>Evidence-Informed Support Plan for Shona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26160247"/>
              </p:ext>
            </p:extLst>
          </p:nvPr>
        </p:nvGraphicFramePr>
        <p:xfrm>
          <a:off x="663548" y="1035782"/>
          <a:ext cx="10649118" cy="5027719"/>
        </p:xfrm>
        <a:graphic>
          <a:graphicData uri="http://schemas.openxmlformats.org/drawingml/2006/table">
            <a:tbl>
              <a:tblPr>
                <a:tableStyleId>{22838BEF-8BB2-4498-84A7-C5851F593DF1}</a:tableStyleId>
              </a:tblPr>
              <a:tblGrid>
                <a:gridCol w="3549706">
                  <a:extLst>
                    <a:ext uri="{9D8B030D-6E8A-4147-A177-3AD203B41FA5}">
                      <a16:colId xmlns:a16="http://schemas.microsoft.com/office/drawing/2014/main" val="20000"/>
                    </a:ext>
                  </a:extLst>
                </a:gridCol>
                <a:gridCol w="3549706">
                  <a:extLst>
                    <a:ext uri="{9D8B030D-6E8A-4147-A177-3AD203B41FA5}">
                      <a16:colId xmlns:a16="http://schemas.microsoft.com/office/drawing/2014/main" val="20001"/>
                    </a:ext>
                  </a:extLst>
                </a:gridCol>
                <a:gridCol w="3549706">
                  <a:extLst>
                    <a:ext uri="{9D8B030D-6E8A-4147-A177-3AD203B41FA5}">
                      <a16:colId xmlns:a16="http://schemas.microsoft.com/office/drawing/2014/main" val="20002"/>
                    </a:ext>
                  </a:extLst>
                </a:gridCol>
              </a:tblGrid>
              <a:tr h="278559">
                <a:tc>
                  <a:txBody>
                    <a:bodyPr/>
                    <a:lstStyle/>
                    <a:p>
                      <a:pPr algn="just"/>
                      <a:r>
                        <a:rPr lang="en-US" sz="1400" b="1" dirty="0">
                          <a:latin typeface="Arial" panose="020B0604020202020204" pitchFamily="34" charset="0"/>
                          <a:cs typeface="Arial" panose="020B0604020202020204" pitchFamily="34" charset="0"/>
                        </a:rPr>
                        <a:t>Shona’s need</a:t>
                      </a:r>
                    </a:p>
                  </a:txBody>
                  <a:tcPr marL="53720" marR="53720" marT="26860" marB="26860" anchor="ctr"/>
                </a:tc>
                <a:tc>
                  <a:txBody>
                    <a:bodyPr/>
                    <a:lstStyle/>
                    <a:p>
                      <a:pPr algn="just"/>
                      <a:r>
                        <a:rPr lang="en-US" sz="1400" b="1" dirty="0">
                          <a:latin typeface="Arial" panose="020B0604020202020204" pitchFamily="34" charset="0"/>
                          <a:cs typeface="Arial" panose="020B0604020202020204" pitchFamily="34" charset="0"/>
                        </a:rPr>
                        <a:t>Practitioner intervention</a:t>
                      </a:r>
                    </a:p>
                  </a:txBody>
                  <a:tcPr marL="53720" marR="53720" marT="26860" marB="26860" anchor="ctr"/>
                </a:tc>
                <a:tc>
                  <a:txBody>
                    <a:bodyPr/>
                    <a:lstStyle/>
                    <a:p>
                      <a:pPr algn="just"/>
                      <a:r>
                        <a:rPr lang="en-US" sz="1400" b="1" dirty="0">
                          <a:latin typeface="Arial" panose="020B0604020202020204" pitchFamily="34" charset="0"/>
                          <a:cs typeface="Arial" panose="020B0604020202020204" pitchFamily="34" charset="0"/>
                        </a:rPr>
                        <a:t>Expected developmental outcome</a:t>
                      </a:r>
                    </a:p>
                  </a:txBody>
                  <a:tcPr marL="53720" marR="53720" marT="26860" marB="26860" anchor="ctr"/>
                </a:tc>
                <a:extLst>
                  <a:ext uri="{0D108BD9-81ED-4DB2-BD59-A6C34878D82A}">
                    <a16:rowId xmlns:a16="http://schemas.microsoft.com/office/drawing/2014/main" val="10000"/>
                  </a:ext>
                </a:extLst>
              </a:tr>
              <a:tr h="859266">
                <a:tc>
                  <a:txBody>
                    <a:bodyPr/>
                    <a:lstStyle/>
                    <a:p>
                      <a:pPr algn="just"/>
                      <a:r>
                        <a:rPr lang="en-US" sz="1400" b="1" dirty="0">
                          <a:latin typeface="Arial" panose="020B0604020202020204" pitchFamily="34" charset="0"/>
                          <a:cs typeface="Arial" panose="020B0604020202020204" pitchFamily="34" charset="0"/>
                        </a:rPr>
                        <a:t>Distress at separation</a:t>
                      </a: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Use a consistent practitioner and a predictable arrival routine, acknowledge Shona’s feelings and provide calm reassurance. (Bowlby, 1982; Andersson Søe, Schad and Psouni, 2023)</a:t>
                      </a:r>
                      <a:endParaRPr lang="en-US" sz="1400" i="0" dirty="0">
                        <a:latin typeface="Arial" panose="020B0604020202020204" pitchFamily="34" charset="0"/>
                        <a:cs typeface="Arial" panose="020B0604020202020204" pitchFamily="34" charset="0"/>
                      </a:endParaRPr>
                    </a:p>
                  </a:txBody>
                  <a:tcPr marL="53720" marR="53720" marT="26860" marB="26860" anchor="ctr"/>
                </a:tc>
                <a:tc>
                  <a:txBody>
                    <a:bodyPr/>
                    <a:lstStyle/>
                    <a:p>
                      <a:pPr algn="just"/>
                      <a:r>
                        <a:rPr lang="en-US" sz="1400">
                          <a:latin typeface="Arial" panose="020B0604020202020204" pitchFamily="34" charset="0"/>
                          <a:cs typeface="Arial" panose="020B0604020202020204" pitchFamily="34" charset="0"/>
                        </a:rPr>
                        <a:t>Greater emotional security during transition</a:t>
                      </a:r>
                    </a:p>
                  </a:txBody>
                  <a:tcPr marL="53720" marR="53720" marT="26860" marB="26860" anchor="ctr"/>
                </a:tc>
                <a:extLst>
                  <a:ext uri="{0D108BD9-81ED-4DB2-BD59-A6C34878D82A}">
                    <a16:rowId xmlns:a16="http://schemas.microsoft.com/office/drawing/2014/main" val="10001"/>
                  </a:ext>
                </a:extLst>
              </a:tr>
              <a:tr h="721823">
                <a:tc>
                  <a:txBody>
                    <a:bodyPr/>
                    <a:lstStyle/>
                    <a:p>
                      <a:pPr algn="just"/>
                      <a:r>
                        <a:rPr lang="en-US" sz="1400" b="1" dirty="0">
                          <a:latin typeface="Arial" panose="020B0604020202020204" pitchFamily="34" charset="0"/>
                          <a:cs typeface="Arial" panose="020B0604020202020204" pitchFamily="34" charset="0"/>
                        </a:rPr>
                        <a:t>Need for reassurance</a:t>
                      </a: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Stay emotionally available while Shona begins activities, providing comfort when she becomes distressed. (Bowlby, 1982; Di Lisio et al., 2025)</a:t>
                      </a:r>
                      <a:endParaRPr lang="en-US" sz="1400" i="0" dirty="0">
                        <a:latin typeface="Arial" panose="020B0604020202020204" pitchFamily="34" charset="0"/>
                        <a:cs typeface="Arial" panose="020B0604020202020204" pitchFamily="34" charset="0"/>
                      </a:endParaRP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Improved emotional regulation and confidence</a:t>
                      </a:r>
                    </a:p>
                  </a:txBody>
                  <a:tcPr marL="53720" marR="53720" marT="26860" marB="26860" anchor="ctr"/>
                </a:tc>
                <a:extLst>
                  <a:ext uri="{0D108BD9-81ED-4DB2-BD59-A6C34878D82A}">
                    <a16:rowId xmlns:a16="http://schemas.microsoft.com/office/drawing/2014/main" val="10002"/>
                  </a:ext>
                </a:extLst>
              </a:tr>
              <a:tr h="655961">
                <a:tc>
                  <a:txBody>
                    <a:bodyPr/>
                    <a:lstStyle/>
                    <a:p>
                      <a:pPr algn="just"/>
                      <a:r>
                        <a:rPr lang="en-US" sz="1400" b="1" dirty="0">
                          <a:latin typeface="Arial" panose="020B0604020202020204" pitchFamily="34" charset="0"/>
                          <a:cs typeface="Arial" panose="020B0604020202020204" pitchFamily="34" charset="0"/>
                        </a:rPr>
                        <a:t>Limited exploration</a:t>
                      </a: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Encourage short periods of independent activity while maintaining the practitioner as a secure base. (Bowlby, 1982; Di Lisio et al., 2025)</a:t>
                      </a:r>
                      <a:endParaRPr lang="en-US" sz="1400" i="0" dirty="0">
                        <a:latin typeface="Arial" panose="020B0604020202020204" pitchFamily="34" charset="0"/>
                        <a:cs typeface="Arial" panose="020B0604020202020204" pitchFamily="34" charset="0"/>
                      </a:endParaRP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Increased curiosity and willingness to explore</a:t>
                      </a:r>
                    </a:p>
                  </a:txBody>
                  <a:tcPr marL="53720" marR="53720" marT="26860" marB="26860" anchor="ctr"/>
                </a:tc>
                <a:extLst>
                  <a:ext uri="{0D108BD9-81ED-4DB2-BD59-A6C34878D82A}">
                    <a16:rowId xmlns:a16="http://schemas.microsoft.com/office/drawing/2014/main" val="10003"/>
                  </a:ext>
                </a:extLst>
              </a:tr>
              <a:tr h="655961">
                <a:tc>
                  <a:txBody>
                    <a:bodyPr/>
                    <a:lstStyle/>
                    <a:p>
                      <a:pPr algn="just"/>
                      <a:r>
                        <a:rPr lang="en-US" sz="1400" b="1" dirty="0">
                          <a:latin typeface="Arial" panose="020B0604020202020204" pitchFamily="34" charset="0"/>
                          <a:cs typeface="Arial" panose="020B0604020202020204" pitchFamily="34" charset="0"/>
                        </a:rPr>
                        <a:t>Difficulty joining peers</a:t>
                      </a: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Begin with practitioner-supported play, introduce one familiar peer, then gradually increase group participation. (Paes et al., 2023)</a:t>
                      </a:r>
                      <a:endParaRPr lang="en-US" sz="1400" i="0" dirty="0">
                        <a:latin typeface="Arial" panose="020B0604020202020204" pitchFamily="34" charset="0"/>
                        <a:cs typeface="Arial" panose="020B0604020202020204" pitchFamily="34" charset="0"/>
                      </a:endParaRP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Increased social interaction and participation</a:t>
                      </a:r>
                    </a:p>
                  </a:txBody>
                  <a:tcPr marL="53720" marR="53720" marT="26860" marB="26860" anchor="ctr"/>
                </a:tc>
                <a:extLst>
                  <a:ext uri="{0D108BD9-81ED-4DB2-BD59-A6C34878D82A}">
                    <a16:rowId xmlns:a16="http://schemas.microsoft.com/office/drawing/2014/main" val="10004"/>
                  </a:ext>
                </a:extLst>
              </a:tr>
              <a:tr h="655961">
                <a:tc>
                  <a:txBody>
                    <a:bodyPr/>
                    <a:lstStyle/>
                    <a:p>
                      <a:pPr algn="just"/>
                      <a:r>
                        <a:rPr lang="en-US" sz="1400" b="1" dirty="0">
                          <a:latin typeface="Arial" panose="020B0604020202020204" pitchFamily="34" charset="0"/>
                          <a:cs typeface="Arial" panose="020B0604020202020204" pitchFamily="34" charset="0"/>
                        </a:rPr>
                        <a:t>Developing independence</a:t>
                      </a: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Gradually reduce adult assistance as Shona becomes more confident, rather than withdrawing support suddenly. (Bowlby, 1982)</a:t>
                      </a:r>
                      <a:endParaRPr lang="en-US" sz="1400" i="0" dirty="0">
                        <a:latin typeface="Arial" panose="020B0604020202020204" pitchFamily="34" charset="0"/>
                        <a:cs typeface="Arial" panose="020B0604020202020204" pitchFamily="34" charset="0"/>
                      </a:endParaRPr>
                    </a:p>
                  </a:txBody>
                  <a:tcPr marL="53720" marR="53720" marT="26860" marB="26860" anchor="ctr"/>
                </a:tc>
                <a:tc>
                  <a:txBody>
                    <a:bodyPr/>
                    <a:lstStyle/>
                    <a:p>
                      <a:pPr algn="just"/>
                      <a:r>
                        <a:rPr lang="en-US" sz="1400" dirty="0">
                          <a:latin typeface="Arial" panose="020B0604020202020204" pitchFamily="34" charset="0"/>
                          <a:cs typeface="Arial" panose="020B0604020202020204" pitchFamily="34" charset="0"/>
                        </a:rPr>
                        <a:t>Greater independence without loss of emotional security</a:t>
                      </a:r>
                    </a:p>
                  </a:txBody>
                  <a:tcPr marL="53720" marR="53720" marT="26860" marB="2686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94406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101" y="154732"/>
            <a:ext cx="11971492" cy="508815"/>
          </a:xfrm>
        </p:spPr>
        <p:txBody>
          <a:bodyPr>
            <a:normAutofit/>
          </a:bodyPr>
          <a:lstStyle/>
          <a:p>
            <a:r>
              <a:rPr lang="en-US" sz="2400" b="1" dirty="0">
                <a:latin typeface="Arial" panose="020B0604020202020204" pitchFamily="34" charset="0"/>
                <a:cs typeface="Arial" panose="020B0604020202020204" pitchFamily="34" charset="0"/>
              </a:rPr>
              <a:t>Nature, Nurture and Individual Differences</a:t>
            </a:r>
          </a:p>
        </p:txBody>
      </p:sp>
      <p:sp>
        <p:nvSpPr>
          <p:cNvPr id="3" name="Content Placeholder 2"/>
          <p:cNvSpPr>
            <a:spLocks noGrp="1"/>
          </p:cNvSpPr>
          <p:nvPr>
            <p:ph idx="1"/>
          </p:nvPr>
        </p:nvSpPr>
        <p:spPr>
          <a:xfrm>
            <a:off x="226576" y="906309"/>
            <a:ext cx="7234280" cy="5319207"/>
          </a:xfrm>
        </p:spPr>
        <p:txBody>
          <a:bodyPr>
            <a:normAutofit/>
          </a:bodyPr>
          <a:lstStyle/>
          <a:p>
            <a:pPr marL="0" indent="0" algn="just">
              <a:buNone/>
            </a:pPr>
            <a:r>
              <a:rPr lang="en-US" sz="1600" b="1" dirty="0">
                <a:latin typeface="Arial" panose="020B0604020202020204" pitchFamily="34" charset="0"/>
                <a:cs typeface="Arial" panose="020B0604020202020204" pitchFamily="34" charset="0"/>
              </a:rPr>
              <a:t>Nature – Individual Characteristics</a:t>
            </a:r>
          </a:p>
          <a:p>
            <a:pPr algn="just"/>
            <a:r>
              <a:rPr lang="en-US" sz="1600" dirty="0">
                <a:latin typeface="Arial" panose="020B0604020202020204" pitchFamily="34" charset="0"/>
                <a:cs typeface="Arial" panose="020B0604020202020204" pitchFamily="34" charset="0"/>
              </a:rPr>
              <a:t>Temperament: Differences between children regarding emotional reactivity can affect their reaction to separation and novelty (Puglisi et al., 2024).</a:t>
            </a:r>
          </a:p>
          <a:p>
            <a:pPr algn="just"/>
            <a:r>
              <a:rPr lang="en-US" sz="1600" dirty="0">
                <a:latin typeface="Arial" panose="020B0604020202020204" pitchFamily="34" charset="0"/>
                <a:cs typeface="Arial" panose="020B0604020202020204" pitchFamily="34" charset="0"/>
              </a:rPr>
              <a:t>Individual development: Children differ in terms of communication, emotional response and social engagement, these aspects should be taken into account in interpreting their behavior (Puglisi et al., 2024).</a:t>
            </a:r>
          </a:p>
          <a:p>
            <a:pPr algn="just"/>
            <a:r>
              <a:rPr lang="en-US" sz="1600" dirty="0">
                <a:latin typeface="Arial" panose="020B0604020202020204" pitchFamily="34" charset="0"/>
                <a:cs typeface="Arial" panose="020B0604020202020204" pitchFamily="34" charset="0"/>
              </a:rPr>
              <a:t>It is for this reason that Shona’s behavior should not be immediately interpreted as an attachment problem (Bowlby, 1982).</a:t>
            </a:r>
          </a:p>
          <a:p>
            <a:pPr marL="0" indent="0" algn="just">
              <a:buNone/>
            </a:pPr>
            <a:r>
              <a:rPr lang="en-US" sz="1600" b="1" dirty="0">
                <a:latin typeface="Arial" panose="020B0604020202020204" pitchFamily="34" charset="0"/>
                <a:cs typeface="Arial" panose="020B0604020202020204" pitchFamily="34" charset="0"/>
              </a:rPr>
              <a:t>Nurture – Relationships and Environment</a:t>
            </a:r>
          </a:p>
          <a:p>
            <a:pPr algn="just"/>
            <a:r>
              <a:rPr lang="en-US" sz="1600" dirty="0">
                <a:latin typeface="Arial" panose="020B0604020202020204" pitchFamily="34" charset="0"/>
                <a:cs typeface="Arial" panose="020B0604020202020204" pitchFamily="34" charset="0"/>
              </a:rPr>
              <a:t>Child-rearing experiences: Previous relationships can affect the child’s expectation regarding caregiver availability and responsiveness (Bowlby, 1982).</a:t>
            </a:r>
          </a:p>
          <a:p>
            <a:pPr algn="just"/>
            <a:r>
              <a:rPr lang="en-US" sz="1600" dirty="0">
                <a:latin typeface="Arial" panose="020B0604020202020204" pitchFamily="34" charset="0"/>
                <a:cs typeface="Arial" panose="020B0604020202020204" pitchFamily="34" charset="0"/>
              </a:rPr>
              <a:t>Transition to nursery school: The presence of new people, new friends and routines can influence adaptation to the nursery school environment (Andersson Søe, Schad and Psouni, 2023).</a:t>
            </a:r>
          </a:p>
          <a:p>
            <a:pPr algn="just"/>
            <a:r>
              <a:rPr lang="en-US" sz="1600" dirty="0">
                <a:latin typeface="Arial" panose="020B0604020202020204" pitchFamily="34" charset="0"/>
                <a:cs typeface="Arial" panose="020B0604020202020204" pitchFamily="34" charset="0"/>
              </a:rPr>
              <a:t>Adults’ responsiveness: Positive adult behaviors can promote social-emotional experience (Puglisi et al., 2024).</a:t>
            </a:r>
          </a:p>
        </p:txBody>
      </p:sp>
      <p:pic>
        <p:nvPicPr>
          <p:cNvPr id="4" name="Picture 3"/>
          <p:cNvPicPr>
            <a:picLocks noChangeAspect="1"/>
          </p:cNvPicPr>
          <p:nvPr/>
        </p:nvPicPr>
        <p:blipFill>
          <a:blip r:embed="rId2"/>
          <a:stretch>
            <a:fillRect/>
          </a:stretch>
        </p:blipFill>
        <p:spPr>
          <a:xfrm>
            <a:off x="7541778" y="64736"/>
            <a:ext cx="4353514" cy="5745514"/>
          </a:xfrm>
          <a:prstGeom prst="rect">
            <a:avLst/>
          </a:prstGeom>
        </p:spPr>
      </p:pic>
      <p:sp>
        <p:nvSpPr>
          <p:cNvPr id="5" name="TextBox 4"/>
          <p:cNvSpPr txBox="1"/>
          <p:nvPr/>
        </p:nvSpPr>
        <p:spPr>
          <a:xfrm>
            <a:off x="8990251" y="6225516"/>
            <a:ext cx="2168666" cy="369332"/>
          </a:xfrm>
          <a:prstGeom prst="rect">
            <a:avLst/>
          </a:prstGeom>
          <a:noFill/>
        </p:spPr>
        <p:txBody>
          <a:bodyPr wrap="square" rtlCol="0">
            <a:spAutoFit/>
          </a:bodyPr>
          <a:lstStyle/>
          <a:p>
            <a:r>
              <a:rPr lang="en-US" dirty="0"/>
              <a:t>(Khuble, 2026)</a:t>
            </a:r>
          </a:p>
        </p:txBody>
      </p:sp>
    </p:spTree>
    <p:extLst>
      <p:ext uri="{BB962C8B-B14F-4D97-AF65-F5344CB8AC3E}">
        <p14:creationId xmlns:p14="http://schemas.microsoft.com/office/powerpoint/2010/main" val="1205314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55" y="129474"/>
            <a:ext cx="11995769" cy="582625"/>
          </a:xfrm>
          <a:solidFill>
            <a:schemeClr val="bg2"/>
          </a:solidFill>
        </p:spPr>
        <p:txBody>
          <a:bodyPr>
            <a:normAutofit/>
          </a:bodyPr>
          <a:lstStyle/>
          <a:p>
            <a:r>
              <a:rPr lang="en-US" sz="2400" b="1" dirty="0">
                <a:latin typeface="Arial" panose="020B0604020202020204" pitchFamily="34" charset="0"/>
                <a:cs typeface="Arial" panose="020B0604020202020204" pitchFamily="34" charset="0"/>
              </a:rPr>
              <a:t>Critical Evaluation of Bowlby’s Theory</a:t>
            </a:r>
          </a:p>
        </p:txBody>
      </p:sp>
      <p:sp>
        <p:nvSpPr>
          <p:cNvPr id="4" name="TextBox 3"/>
          <p:cNvSpPr txBox="1"/>
          <p:nvPr/>
        </p:nvSpPr>
        <p:spPr>
          <a:xfrm>
            <a:off x="161841" y="1132885"/>
            <a:ext cx="5122258" cy="3539430"/>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Strengths</a:t>
            </a:r>
          </a:p>
          <a:p>
            <a:pPr algn="just"/>
            <a:endParaRPr lang="en-US" sz="16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Explain the reason why separation from known figures causes distress or anxiety (Bowlby, 1982).</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Offers a useful way of explaining how emotional security can facilitate exploration and involvement.</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In research on teacher-child relationships, it has been found that relationship quality is linked to children’s social functioning and involvement (Paes et al., 2023).</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This theory explains the need for consistency and responsiveness in relations at the time of transition to nurseries (Andersson Søe, Schad &amp; Psouni, 2023).</a:t>
            </a:r>
          </a:p>
        </p:txBody>
      </p:sp>
      <p:sp>
        <p:nvSpPr>
          <p:cNvPr id="5" name="TextBox 4"/>
          <p:cNvSpPr txBox="1"/>
          <p:nvPr/>
        </p:nvSpPr>
        <p:spPr>
          <a:xfrm>
            <a:off x="6206592" y="1132885"/>
            <a:ext cx="5858632" cy="3293209"/>
          </a:xfrm>
          <a:prstGeom prst="rect">
            <a:avLst/>
          </a:prstGeom>
          <a:noFill/>
        </p:spPr>
        <p:txBody>
          <a:bodyPr wrap="square" rtlCol="0">
            <a:spAutoFit/>
          </a:bodyPr>
          <a:lstStyle/>
          <a:p>
            <a:pPr algn="just"/>
            <a:r>
              <a:rPr lang="en-US" sz="1600" b="1" dirty="0">
                <a:latin typeface="Arial" panose="020B0604020202020204" pitchFamily="34" charset="0"/>
                <a:cs typeface="Arial" panose="020B0604020202020204" pitchFamily="34" charset="0"/>
              </a:rPr>
              <a:t>Limitations</a:t>
            </a:r>
          </a:p>
          <a:p>
            <a:pPr algn="just"/>
            <a:endParaRPr lang="en-US" sz="1600" b="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Attachment theory is not able to account for difficulties in verbal communication where such communication may be language related or more developmentally based.</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Shona’s problems with social play could also relate to her temperament, past experiences, social skills requirements or the nursery setting.</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Attachment theory can have a very strong focus on early relationships, sometimes at the expense of peer relationships and other social factors.</a:t>
            </a: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Shona’s behaviors alone are not enough to make a diagnosis of insecure attachment (Paes et al., 2023). </a:t>
            </a:r>
          </a:p>
        </p:txBody>
      </p:sp>
      <p:sp>
        <p:nvSpPr>
          <p:cNvPr id="6" name="TextBox 5"/>
          <p:cNvSpPr txBox="1"/>
          <p:nvPr/>
        </p:nvSpPr>
        <p:spPr>
          <a:xfrm>
            <a:off x="339866" y="5632057"/>
            <a:ext cx="11620162" cy="1077218"/>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Comparison with Vygotsky’s Sociocultural Theory </a:t>
            </a:r>
          </a:p>
          <a:p>
            <a:endParaRPr lang="en-US" sz="16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600" dirty="0">
                <a:latin typeface="Arial" panose="020B0604020202020204" pitchFamily="34" charset="0"/>
                <a:cs typeface="Arial" panose="020B0604020202020204" pitchFamily="34" charset="0"/>
              </a:rPr>
              <a:t>While Bowlby discusses the need of Shona to be emotionally secure, Vygotsky is complementary to Bowlby in that he focuses on the role of social interaction in learning and communication.</a:t>
            </a:r>
          </a:p>
        </p:txBody>
      </p:sp>
      <p:sp>
        <p:nvSpPr>
          <p:cNvPr id="10" name="U-Turn Arrow 9"/>
          <p:cNvSpPr/>
          <p:nvPr/>
        </p:nvSpPr>
        <p:spPr>
          <a:xfrm>
            <a:off x="5470216" y="2281954"/>
            <a:ext cx="736376" cy="2896949"/>
          </a:xfrm>
          <a:prstGeom prst="utur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5682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41" y="219469"/>
            <a:ext cx="12036228" cy="516906"/>
          </a:xfrm>
          <a:solidFill>
            <a:srgbClr val="81F7F7"/>
          </a:solidFill>
        </p:spPr>
        <p:txBody>
          <a:bodyPr>
            <a:normAutofit/>
          </a:bodyPr>
          <a:lstStyle/>
          <a:p>
            <a:r>
              <a:rPr lang="en-US" sz="2400"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166562" y="951686"/>
            <a:ext cx="11825834" cy="1920987"/>
          </a:xfrm>
        </p:spPr>
        <p:txBody>
          <a:bodyPr/>
          <a:lstStyle/>
          <a:p>
            <a:pPr algn="just"/>
            <a:r>
              <a:rPr lang="en-US" sz="1800" dirty="0">
                <a:latin typeface="Arial" panose="020B0604020202020204" pitchFamily="34" charset="0"/>
                <a:cs typeface="Arial" panose="020B0604020202020204" pitchFamily="34" charset="0"/>
              </a:rPr>
              <a:t>The Attachment Theory by Bowlby offers a theoretical perspective for interpreting the emotions of Shona during the process of transitioning into the nursery and her requirement for comfort. A consistent and sensitive practitioner would give Shona the security necessary for her to regulate her emotions, engage with the surroundings, and slowly become socially engaged. It is imperative not to solely rely on attachment theory to explain Shona’s actions as the factors of her personality and the environment she is in may affect her development as well.</a:t>
            </a:r>
          </a:p>
        </p:txBody>
      </p:sp>
      <p:pic>
        <p:nvPicPr>
          <p:cNvPr id="6" name="Picture 5"/>
          <p:cNvPicPr>
            <a:picLocks noChangeAspect="1"/>
          </p:cNvPicPr>
          <p:nvPr/>
        </p:nvPicPr>
        <p:blipFill>
          <a:blip r:embed="rId2"/>
          <a:stretch>
            <a:fillRect/>
          </a:stretch>
        </p:blipFill>
        <p:spPr>
          <a:xfrm>
            <a:off x="7180880" y="3381375"/>
            <a:ext cx="5210175" cy="3476625"/>
          </a:xfrm>
          <a:prstGeom prst="rect">
            <a:avLst/>
          </a:prstGeom>
        </p:spPr>
      </p:pic>
    </p:spTree>
    <p:extLst>
      <p:ext uri="{BB962C8B-B14F-4D97-AF65-F5344CB8AC3E}">
        <p14:creationId xmlns:p14="http://schemas.microsoft.com/office/powerpoint/2010/main" val="2939663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379" y="122364"/>
            <a:ext cx="11911477" cy="622103"/>
          </a:xfrm>
          <a:solidFill>
            <a:schemeClr val="tx2">
              <a:lumMod val="20000"/>
              <a:lumOff val="80000"/>
            </a:schemeClr>
          </a:solidFill>
        </p:spPr>
        <p:txBody>
          <a:bodyPr>
            <a:normAutofit/>
          </a:bodyPr>
          <a:lstStyle/>
          <a:p>
            <a:r>
              <a:rPr lang="en-US" sz="24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42761" y="914400"/>
            <a:ext cx="11111039" cy="5262563"/>
          </a:xfrm>
        </p:spPr>
        <p:txBody>
          <a:bodyPr>
            <a:normAutofit/>
          </a:bodyPr>
          <a:lstStyle/>
          <a:p>
            <a:pPr algn="just"/>
            <a:r>
              <a:rPr lang="en-US" sz="1700" dirty="0">
                <a:latin typeface="Arial" panose="020B0604020202020204" pitchFamily="34" charset="0"/>
                <a:cs typeface="Arial" panose="020B0604020202020204" pitchFamily="34" charset="0"/>
              </a:rPr>
              <a:t>Andersson Søe, M., Schad, E. and Psouni, E. (2023) ‘Transition to preschool: Paving the way for preschool teacher and family relationship-building’, </a:t>
            </a:r>
            <a:r>
              <a:rPr lang="en-US" sz="1700" i="1" dirty="0">
                <a:latin typeface="Arial" panose="020B0604020202020204" pitchFamily="34" charset="0"/>
                <a:cs typeface="Arial" panose="020B0604020202020204" pitchFamily="34" charset="0"/>
              </a:rPr>
              <a:t>Child and Youth Care Forum</a:t>
            </a:r>
            <a:r>
              <a:rPr lang="en-US" sz="1700" dirty="0">
                <a:latin typeface="Arial" panose="020B0604020202020204" pitchFamily="34" charset="0"/>
                <a:cs typeface="Arial" panose="020B0604020202020204" pitchFamily="34" charset="0"/>
              </a:rPr>
              <a:t>, 52(6), pp. 1249–1271. Available at: </a:t>
            </a:r>
            <a:r>
              <a:rPr lang="en-US" sz="1700" dirty="0">
                <a:latin typeface="Arial" panose="020B0604020202020204" pitchFamily="34" charset="0"/>
                <a:cs typeface="Arial" panose="020B0604020202020204" pitchFamily="34" charset="0"/>
                <a:hlinkClick r:id="rId2"/>
              </a:rPr>
              <a:t>https://doi.org/10.1007/s10566-023-09735-y</a:t>
            </a:r>
            <a:r>
              <a:rPr lang="en-US" sz="1700" dirty="0">
                <a:latin typeface="Arial" panose="020B0604020202020204" pitchFamily="34" charset="0"/>
                <a:cs typeface="Arial" panose="020B0604020202020204" pitchFamily="34" charset="0"/>
              </a:rPr>
              <a:t> </a:t>
            </a:r>
          </a:p>
          <a:p>
            <a:pPr algn="just"/>
            <a:r>
              <a:rPr lang="en-US" sz="1700" dirty="0">
                <a:latin typeface="Arial" panose="020B0604020202020204" pitchFamily="34" charset="0"/>
                <a:cs typeface="Arial" panose="020B0604020202020204" pitchFamily="34" charset="0"/>
              </a:rPr>
              <a:t>Bowlby, J. (1982) </a:t>
            </a:r>
            <a:r>
              <a:rPr lang="en-US" sz="1700" i="1" dirty="0">
                <a:latin typeface="Arial" panose="020B0604020202020204" pitchFamily="34" charset="0"/>
                <a:cs typeface="Arial" panose="020B0604020202020204" pitchFamily="34" charset="0"/>
              </a:rPr>
              <a:t>Attachment and loss: Volume 1: Attachment</a:t>
            </a:r>
            <a:r>
              <a:rPr lang="en-US" sz="1700" dirty="0">
                <a:latin typeface="Arial" panose="020B0604020202020204" pitchFamily="34" charset="0"/>
                <a:cs typeface="Arial" panose="020B0604020202020204" pitchFamily="34" charset="0"/>
              </a:rPr>
              <a:t>. 2nd edn. New York: Basic Books. Available at: Google Books – Attachment, 2nd edition </a:t>
            </a:r>
          </a:p>
          <a:p>
            <a:pPr algn="just"/>
            <a:r>
              <a:rPr lang="en-US" sz="1700" dirty="0">
                <a:latin typeface="Arial" panose="020B0604020202020204" pitchFamily="34" charset="0"/>
                <a:cs typeface="Arial" panose="020B0604020202020204" pitchFamily="34" charset="0"/>
              </a:rPr>
              <a:t>Di Lisio, G., Milá Roa, A., Halty, A., Berástegui, A., Couso Losada, A. and Pitillas, C. (2025) ‘Nurturing bonds that empower learning: A systematic review of the significance of teacher-student relationship in education’, </a:t>
            </a:r>
            <a:r>
              <a:rPr lang="en-US" sz="1700" i="1" dirty="0">
                <a:latin typeface="Arial" panose="020B0604020202020204" pitchFamily="34" charset="0"/>
                <a:cs typeface="Arial" panose="020B0604020202020204" pitchFamily="34" charset="0"/>
              </a:rPr>
              <a:t>Frontiers in Education</a:t>
            </a:r>
            <a:r>
              <a:rPr lang="en-US" sz="1700" dirty="0">
                <a:latin typeface="Arial" panose="020B0604020202020204" pitchFamily="34" charset="0"/>
                <a:cs typeface="Arial" panose="020B0604020202020204" pitchFamily="34" charset="0"/>
              </a:rPr>
              <a:t>, 10, 1522997. Available at: </a:t>
            </a:r>
            <a:r>
              <a:rPr lang="en-US" sz="1700" dirty="0">
                <a:latin typeface="Arial" panose="020B0604020202020204" pitchFamily="34" charset="0"/>
                <a:cs typeface="Arial" panose="020B0604020202020204" pitchFamily="34" charset="0"/>
                <a:hlinkClick r:id="rId3"/>
              </a:rPr>
              <a:t>https://doi.org/10.3389/feduc.2025.1522997</a:t>
            </a:r>
            <a:r>
              <a:rPr lang="en-US" sz="1700" dirty="0">
                <a:latin typeface="Arial" panose="020B0604020202020204" pitchFamily="34" charset="0"/>
                <a:cs typeface="Arial" panose="020B0604020202020204" pitchFamily="34" charset="0"/>
              </a:rPr>
              <a:t> </a:t>
            </a:r>
          </a:p>
          <a:p>
            <a:pPr algn="just"/>
            <a:r>
              <a:rPr lang="en-US" sz="1700" dirty="0">
                <a:latin typeface="Arial" panose="020B0604020202020204" pitchFamily="34" charset="0"/>
                <a:cs typeface="Arial" panose="020B0604020202020204" pitchFamily="34" charset="0"/>
              </a:rPr>
              <a:t>García-Rodríguez, L., Iriarte Redín, C. and Reparaz Abaitua, C. (2023) ‘Teacher-student attachment relationship, variables associated, and measurement: A systematic review’, </a:t>
            </a:r>
            <a:r>
              <a:rPr lang="en-US" sz="1700" i="1" dirty="0">
                <a:latin typeface="Arial" panose="020B0604020202020204" pitchFamily="34" charset="0"/>
                <a:cs typeface="Arial" panose="020B0604020202020204" pitchFamily="34" charset="0"/>
              </a:rPr>
              <a:t>Educational Research Review</a:t>
            </a:r>
            <a:r>
              <a:rPr lang="en-US" sz="1700" dirty="0">
                <a:latin typeface="Arial" panose="020B0604020202020204" pitchFamily="34" charset="0"/>
                <a:cs typeface="Arial" panose="020B0604020202020204" pitchFamily="34" charset="0"/>
              </a:rPr>
              <a:t>, 38, 100488. Available at: </a:t>
            </a:r>
            <a:r>
              <a:rPr lang="en-US" sz="1700" dirty="0">
                <a:latin typeface="Arial" panose="020B0604020202020204" pitchFamily="34" charset="0"/>
                <a:cs typeface="Arial" panose="020B0604020202020204" pitchFamily="34" charset="0"/>
                <a:hlinkClick r:id="rId4"/>
              </a:rPr>
              <a:t>https://doi.org/10.1016/j.edurev.2022.100488</a:t>
            </a:r>
            <a:r>
              <a:rPr lang="en-US" sz="1700" dirty="0">
                <a:latin typeface="Arial" panose="020B0604020202020204" pitchFamily="34" charset="0"/>
                <a:cs typeface="Arial" panose="020B0604020202020204" pitchFamily="34" charset="0"/>
              </a:rPr>
              <a:t> </a:t>
            </a:r>
          </a:p>
          <a:p>
            <a:pPr algn="just"/>
            <a:r>
              <a:rPr lang="en-US" sz="1700" dirty="0">
                <a:latin typeface="Arial" panose="020B0604020202020204" pitchFamily="34" charset="0"/>
                <a:cs typeface="Arial" panose="020B0604020202020204" pitchFamily="34" charset="0"/>
              </a:rPr>
              <a:t>Paes, T.M., Duncan, R., Purpura, D.J. and Schmitt, S.A. (2023) ‘The relations between teacher-child relationships in preschool and children's outcomes in kindergarten’, </a:t>
            </a:r>
            <a:r>
              <a:rPr lang="en-US" sz="1700" i="1" dirty="0">
                <a:latin typeface="Arial" panose="020B0604020202020204" pitchFamily="34" charset="0"/>
                <a:cs typeface="Arial" panose="020B0604020202020204" pitchFamily="34" charset="0"/>
              </a:rPr>
              <a:t>Journal of Applied Developmental Psychology</a:t>
            </a:r>
            <a:r>
              <a:rPr lang="en-US" sz="1700" dirty="0">
                <a:latin typeface="Arial" panose="020B0604020202020204" pitchFamily="34" charset="0"/>
                <a:cs typeface="Arial" panose="020B0604020202020204" pitchFamily="34" charset="0"/>
              </a:rPr>
              <a:t>, 86, 101534. Available at: </a:t>
            </a:r>
            <a:r>
              <a:rPr lang="en-US" sz="1700" dirty="0">
                <a:latin typeface="Arial" panose="020B0604020202020204" pitchFamily="34" charset="0"/>
                <a:cs typeface="Arial" panose="020B0604020202020204" pitchFamily="34" charset="0"/>
                <a:hlinkClick r:id="rId5"/>
              </a:rPr>
              <a:t>https://doi.org/10.1016/j.appdev.2023.101534</a:t>
            </a:r>
            <a:r>
              <a:rPr lang="en-US" sz="1700" dirty="0">
                <a:latin typeface="Arial" panose="020B0604020202020204" pitchFamily="34" charset="0"/>
                <a:cs typeface="Arial" panose="020B0604020202020204" pitchFamily="34" charset="0"/>
              </a:rPr>
              <a:t> </a:t>
            </a:r>
          </a:p>
          <a:p>
            <a:pPr algn="just"/>
            <a:r>
              <a:rPr lang="en-US" sz="1700" dirty="0">
                <a:latin typeface="Arial" panose="020B0604020202020204" pitchFamily="34" charset="0"/>
                <a:cs typeface="Arial" panose="020B0604020202020204" pitchFamily="34" charset="0"/>
              </a:rPr>
              <a:t>Puglisi, N., Rattaz, V., Favez, N. and Tissot, H. (2024) ‘Father involvement and emotion regulation during early childhood: A systematic review’, </a:t>
            </a:r>
            <a:r>
              <a:rPr lang="en-US" sz="1700" i="1" dirty="0">
                <a:latin typeface="Arial" panose="020B0604020202020204" pitchFamily="34" charset="0"/>
                <a:cs typeface="Arial" panose="020B0604020202020204" pitchFamily="34" charset="0"/>
              </a:rPr>
              <a:t>BMC Psychology</a:t>
            </a:r>
            <a:r>
              <a:rPr lang="en-US" sz="1700" dirty="0">
                <a:latin typeface="Arial" panose="020B0604020202020204" pitchFamily="34" charset="0"/>
                <a:cs typeface="Arial" panose="020B0604020202020204" pitchFamily="34" charset="0"/>
              </a:rPr>
              <a:t>, 12, 675. Available at: </a:t>
            </a:r>
            <a:r>
              <a:rPr lang="en-US" sz="1700" dirty="0">
                <a:latin typeface="Arial" panose="020B0604020202020204" pitchFamily="34" charset="0"/>
                <a:cs typeface="Arial" panose="020B0604020202020204" pitchFamily="34" charset="0"/>
                <a:hlinkClick r:id="rId6"/>
              </a:rPr>
              <a:t>https://doi.org/10.1186/s40359-024-02182-x</a:t>
            </a:r>
            <a:r>
              <a:rPr lang="en-US" sz="170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34580510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1769</Words>
  <Application>Microsoft Office PowerPoint</Application>
  <PresentationFormat>Widescreen</PresentationFormat>
  <Paragraphs>141</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Name: Samera tabassum  ID: 2521725 Module: Psychology in Health Social care Title- individual presentation  Module code- LCHS4010 Lecturer- Dr Helen Parsons</vt:lpstr>
      <vt:lpstr>Shona’s Developmental Context and Rationale for Bowlby</vt:lpstr>
      <vt:lpstr>Bowlby’s Attachment Theory</vt:lpstr>
      <vt:lpstr>Applying Bowlby’s Theory to Shona’s Nursery Transition</vt:lpstr>
      <vt:lpstr>Attachment, Emotional Regulation and Social Participation</vt:lpstr>
      <vt:lpstr>Teacher–Child Relationships as a Secure Base</vt:lpstr>
      <vt:lpstr>Supporting Shona’s Communication and Social Participation</vt:lpstr>
      <vt:lpstr>Evidence-Informed Support Plan for Shona</vt:lpstr>
      <vt:lpstr>Nature, Nurture and Individual Differences</vt:lpstr>
      <vt:lpstr>Critical Evaluation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Zuhra Asghar</dc:creator>
  <cp:lastModifiedBy>Samera Tabassum</cp:lastModifiedBy>
  <cp:revision>17</cp:revision>
  <dcterms:created xsi:type="dcterms:W3CDTF">2026-10-02T08:03:56Z</dcterms:created>
  <dcterms:modified xsi:type="dcterms:W3CDTF">2026-10-19T08:37:28Z</dcterms:modified>
</cp:coreProperties>
</file>