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8" r:id="rId3"/>
    <p:sldId id="272" r:id="rId4"/>
    <p:sldId id="273" r:id="rId5"/>
    <p:sldId id="274" r:id="rId6"/>
    <p:sldId id="275" r:id="rId7"/>
    <p:sldId id="276" r:id="rId8"/>
    <p:sldId id="277" r:id="rId9"/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v-SE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v-SE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4/18/2016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v-SE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v-SE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4/18/2016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4/18/2016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4/18/2016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v-SE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4/18/2016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v-SE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4/18/2016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E6CFC6-22DC-834E-B775-9EBE23359848}" type="datetimeFigureOut">
              <a:rPr lang="en-US" smtClean="0"/>
              <a:t>4/18/2016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Dissertation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Finishing Touches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Remember you must submit two bound copies of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Submit to the Faculty Office</a:t>
            </a:r>
          </a:p>
          <a:p>
            <a:r>
              <a:rPr lang="en-GB" dirty="0" smtClean="0"/>
              <a:t>Submit a copy onto </a:t>
            </a:r>
            <a:r>
              <a:rPr lang="en-GB" dirty="0" err="1" smtClean="0"/>
              <a:t>Turnitin</a:t>
            </a:r>
            <a:endParaRPr lang="en-GB" dirty="0" smtClean="0"/>
          </a:p>
          <a:p>
            <a:r>
              <a:rPr lang="en-GB" dirty="0" smtClean="0"/>
              <a:t>You need to include word count on the cover. </a:t>
            </a:r>
          </a:p>
          <a:p>
            <a:r>
              <a:rPr lang="en-GB" dirty="0" smtClean="0"/>
              <a:t>The cover page needs your name, student ID, title and word count.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255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Presentation: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Double-spaced throughout</a:t>
            </a:r>
          </a:p>
          <a:p>
            <a:r>
              <a:rPr lang="en-GB" dirty="0" smtClean="0"/>
              <a:t>Times New Roman 12 for main text, 10 for footnotes.</a:t>
            </a:r>
          </a:p>
          <a:p>
            <a:r>
              <a:rPr lang="en-GB" dirty="0" smtClean="0"/>
              <a:t>Page numbers!</a:t>
            </a:r>
          </a:p>
          <a:p>
            <a:r>
              <a:rPr lang="en-GB" dirty="0" smtClean="0"/>
              <a:t>Do not change font in the middle of the text!</a:t>
            </a:r>
          </a:p>
          <a:p>
            <a:r>
              <a:rPr lang="en-GB" dirty="0" smtClean="0"/>
              <a:t>Consistency!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2862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Titles and Headings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better off using the existing pre-formatted Titles and Headings.</a:t>
            </a:r>
          </a:p>
          <a:p>
            <a:r>
              <a:rPr lang="en-GB" dirty="0" smtClean="0"/>
              <a:t>Be careful to be consistent with the headings.</a:t>
            </a:r>
          </a:p>
          <a:p>
            <a:r>
              <a:rPr lang="en-GB" dirty="0" smtClean="0"/>
              <a:t>And to change the colour to BLACK.</a:t>
            </a:r>
          </a:p>
          <a:p>
            <a:r>
              <a:rPr lang="en-GB" dirty="0" smtClean="0"/>
              <a:t>Start a chapter in a new page.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5103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Remember our discussion of pictures</a:t>
            </a:r>
          </a:p>
          <a:p>
            <a:r>
              <a:rPr lang="en-GB" dirty="0" smtClean="0"/>
              <a:t>Better to leave some blank space than your text disappearing or overlapping with the picture.</a:t>
            </a:r>
          </a:p>
          <a:p>
            <a:r>
              <a:rPr lang="en-GB" dirty="0" smtClean="0"/>
              <a:t>Give captions and clearly number them.</a:t>
            </a:r>
          </a:p>
          <a:p>
            <a:r>
              <a:rPr lang="en-GB" dirty="0" smtClean="0"/>
              <a:t>Refer clearly to pictures in the text as per caption number.</a:t>
            </a:r>
          </a:p>
          <a:p>
            <a:r>
              <a:rPr lang="en-GB" dirty="0" smtClean="0"/>
              <a:t>Use different caption headings if necessary: Graph vs. Image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4297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TOC necessary.</a:t>
            </a:r>
          </a:p>
          <a:p>
            <a:r>
              <a:rPr lang="en-GB" dirty="0" smtClean="0"/>
              <a:t>Better do it automatically having used the pre-formatted headings.</a:t>
            </a:r>
          </a:p>
          <a:p>
            <a:r>
              <a:rPr lang="en-GB" dirty="0" smtClean="0"/>
              <a:t>Make sure that you check TOC pages and all cross-references.</a:t>
            </a:r>
          </a:p>
          <a:p>
            <a:r>
              <a:rPr lang="en-GB" dirty="0" smtClean="0"/>
              <a:t>If you have images, then you need a Table of Images too.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55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Title Page</a:t>
            </a:r>
          </a:p>
          <a:p>
            <a:r>
              <a:rPr lang="en-GB" dirty="0" smtClean="0"/>
              <a:t>Preface (if you are using it)</a:t>
            </a:r>
          </a:p>
          <a:p>
            <a:r>
              <a:rPr lang="en-GB" dirty="0" smtClean="0"/>
              <a:t>Table of Contents</a:t>
            </a:r>
          </a:p>
          <a:p>
            <a:r>
              <a:rPr lang="en-GB" dirty="0" smtClean="0"/>
              <a:t>Table of Images</a:t>
            </a:r>
          </a:p>
          <a:p>
            <a:r>
              <a:rPr lang="en-GB" dirty="0" smtClean="0"/>
              <a:t>Abbreviations (if you are using them! – remember this is not for source abbreviations).</a:t>
            </a:r>
          </a:p>
          <a:p>
            <a:r>
              <a:rPr lang="en-GB" dirty="0" smtClean="0"/>
              <a:t>None of these counts in your word count</a:t>
            </a:r>
          </a:p>
          <a:p>
            <a:r>
              <a:rPr lang="en-GB" dirty="0" smtClean="0"/>
              <a:t>All should start in a new page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304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you have not, make an appointment in the Print Unit to bind your dissertation. </a:t>
            </a:r>
          </a:p>
          <a:p>
            <a:r>
              <a:rPr lang="en-GB" smtClean="0"/>
              <a:t>You </a:t>
            </a:r>
            <a:r>
              <a:rPr lang="en-GB" dirty="0" smtClean="0"/>
              <a:t>need 2 copies.</a:t>
            </a:r>
          </a:p>
          <a:p>
            <a:r>
              <a:rPr lang="en-GB" dirty="0" smtClean="0"/>
              <a:t>You can print your own copy and bring it or the print unit can print it for you</a:t>
            </a:r>
            <a:r>
              <a:rPr lang="en-GB" dirty="0" smtClean="0"/>
              <a:t>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93738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this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Polishing</a:t>
            </a:r>
          </a:p>
          <a:p>
            <a:pPr lvl="1"/>
            <a:r>
              <a:rPr lang="en-GB" dirty="0" smtClean="0"/>
              <a:t>Language</a:t>
            </a:r>
          </a:p>
          <a:p>
            <a:pPr lvl="1"/>
            <a:r>
              <a:rPr lang="en-GB" dirty="0" smtClean="0"/>
              <a:t>Proofreading</a:t>
            </a:r>
          </a:p>
          <a:p>
            <a:pPr lvl="1"/>
            <a:r>
              <a:rPr lang="en-GB" dirty="0" smtClean="0"/>
              <a:t>References</a:t>
            </a:r>
          </a:p>
          <a:p>
            <a:pPr lvl="1"/>
            <a:r>
              <a:rPr lang="en-GB" dirty="0" smtClean="0"/>
              <a:t>Bibliography</a:t>
            </a:r>
          </a:p>
          <a:p>
            <a:r>
              <a:rPr lang="en-GB" dirty="0" smtClean="0"/>
              <a:t>Presentation</a:t>
            </a:r>
          </a:p>
          <a:p>
            <a:pPr lvl="1"/>
            <a:r>
              <a:rPr lang="en-GB" dirty="0" smtClean="0"/>
              <a:t>Page numbers</a:t>
            </a:r>
          </a:p>
          <a:p>
            <a:pPr lvl="1"/>
            <a:r>
              <a:rPr lang="en-GB" dirty="0" smtClean="0"/>
              <a:t>Titles and headings</a:t>
            </a:r>
          </a:p>
          <a:p>
            <a:pPr lvl="1"/>
            <a:r>
              <a:rPr lang="en-GB" dirty="0" smtClean="0"/>
              <a:t>Pictures</a:t>
            </a:r>
          </a:p>
          <a:p>
            <a:pPr lvl="1"/>
            <a:r>
              <a:rPr lang="en-GB" dirty="0" smtClean="0"/>
              <a:t>Table of Contents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Polishing: Language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 through your text carefully:</a:t>
            </a:r>
          </a:p>
          <a:p>
            <a:pPr lvl="1"/>
            <a:r>
              <a:rPr lang="en-GB" dirty="0" smtClean="0"/>
              <a:t>Informal language</a:t>
            </a:r>
          </a:p>
          <a:p>
            <a:pPr lvl="1"/>
            <a:r>
              <a:rPr lang="en-GB" dirty="0" smtClean="0"/>
              <a:t>Own contribution</a:t>
            </a:r>
          </a:p>
          <a:p>
            <a:pPr lvl="1"/>
            <a:r>
              <a:rPr lang="en-GB" dirty="0" smtClean="0"/>
              <a:t>Say exactly what you mean to say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Informal Language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can see		</a:t>
            </a:r>
            <a:r>
              <a:rPr lang="en-US" dirty="0" err="1" smtClean="0">
                <a:sym typeface="Wingdings"/>
              </a:rPr>
              <a:t></a:t>
            </a:r>
            <a:r>
              <a:rPr lang="en-US" dirty="0" smtClean="0">
                <a:sym typeface="Wingdings"/>
              </a:rPr>
              <a:t>	One can argue</a:t>
            </a:r>
          </a:p>
          <a:p>
            <a:r>
              <a:rPr lang="en-US" dirty="0" smtClean="0">
                <a:sym typeface="Wingdings"/>
              </a:rPr>
              <a:t>The source says	</a:t>
            </a:r>
            <a:r>
              <a:rPr lang="en-US" dirty="0" err="1" smtClean="0">
                <a:sym typeface="Wingdings"/>
              </a:rPr>
              <a:t></a:t>
            </a:r>
            <a:r>
              <a:rPr lang="en-US" dirty="0" smtClean="0">
                <a:sym typeface="Wingdings"/>
              </a:rPr>
              <a:t> Polybius indicates</a:t>
            </a:r>
          </a:p>
          <a:p>
            <a:r>
              <a:rPr lang="en-US" dirty="0" smtClean="0">
                <a:sym typeface="Wingdings"/>
              </a:rPr>
              <a:t>I will talk about	</a:t>
            </a:r>
            <a:r>
              <a:rPr lang="en-US" dirty="0" err="1" smtClean="0">
                <a:sym typeface="Wingdings"/>
              </a:rPr>
              <a:t></a:t>
            </a:r>
            <a:r>
              <a:rPr lang="en-US" dirty="0" smtClean="0">
                <a:sym typeface="Wingdings"/>
              </a:rPr>
              <a:t> The next section discusses</a:t>
            </a:r>
          </a:p>
          <a:p>
            <a:r>
              <a:rPr lang="en-US" dirty="0" smtClean="0">
                <a:sym typeface="Wingdings"/>
              </a:rPr>
              <a:t>They’ve	</a:t>
            </a:r>
            <a:r>
              <a:rPr lang="en-US" dirty="0" err="1" smtClean="0">
                <a:sym typeface="Wingdings"/>
              </a:rPr>
              <a:t></a:t>
            </a:r>
            <a:r>
              <a:rPr lang="en-US" dirty="0" smtClean="0">
                <a:sym typeface="Wingdings"/>
              </a:rPr>
              <a:t> They have</a:t>
            </a:r>
          </a:p>
          <a:p>
            <a:r>
              <a:rPr lang="en-US" dirty="0" smtClean="0">
                <a:sym typeface="Wingdings"/>
              </a:rPr>
              <a:t>Isn’t	</a:t>
            </a:r>
            <a:r>
              <a:rPr lang="en-US" dirty="0" err="1" smtClean="0">
                <a:sym typeface="Wingdings"/>
              </a:rPr>
              <a:t></a:t>
            </a:r>
            <a:r>
              <a:rPr lang="en-US" dirty="0" smtClean="0">
                <a:sym typeface="Wingdings"/>
              </a:rPr>
              <a:t> is not</a:t>
            </a:r>
          </a:p>
          <a:p>
            <a:endParaRPr lang="en-US" dirty="0" smtClean="0">
              <a:sym typeface="Wingdings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Own contribution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Go through your final draft and clearly highlight (for yourself!) your own contributions to the discussion/subject/debate, etc.</a:t>
            </a:r>
          </a:p>
          <a:p>
            <a:r>
              <a:rPr lang="en-GB" dirty="0" smtClean="0"/>
              <a:t>Then make sure that you put in your text a linguistic marker that clearly sets apart your own contribution (so that it does not get lost).</a:t>
            </a:r>
          </a:p>
          <a:p>
            <a:pPr lvl="1"/>
            <a:r>
              <a:rPr lang="en-GB" dirty="0" smtClean="0"/>
              <a:t>In textual interpretation: “To my mind this means…”</a:t>
            </a:r>
          </a:p>
          <a:p>
            <a:pPr lvl="1"/>
            <a:r>
              <a:rPr lang="en-GB" dirty="0" smtClean="0"/>
              <a:t>In historical discussion: “The evidence of the sources, contrary to X’s argument, shows that…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Say exactly what you mean to say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not overcomplicate the language you are using (remember all the articles you had to read three times!)</a:t>
            </a:r>
          </a:p>
          <a:p>
            <a:r>
              <a:rPr lang="en-GB" dirty="0" smtClean="0"/>
              <a:t>Use passive constructions sparingly.</a:t>
            </a:r>
          </a:p>
          <a:p>
            <a:r>
              <a:rPr lang="en-GB" dirty="0" smtClean="0"/>
              <a:t>Short active sentences are better.</a:t>
            </a:r>
          </a:p>
          <a:p>
            <a:r>
              <a:rPr lang="en-GB" dirty="0" smtClean="0"/>
              <a:t>Do not use words  you are not certain about – check the dictionary if necessary.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Proofreading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Apostrophes</a:t>
            </a:r>
          </a:p>
          <a:p>
            <a:r>
              <a:rPr lang="en-GB" dirty="0" smtClean="0"/>
              <a:t>Then/than</a:t>
            </a:r>
          </a:p>
          <a:p>
            <a:r>
              <a:rPr lang="en-GB" dirty="0" smtClean="0"/>
              <a:t>Their / there</a:t>
            </a:r>
          </a:p>
          <a:p>
            <a:r>
              <a:rPr lang="en-GB" dirty="0" smtClean="0"/>
              <a:t>Were / where</a:t>
            </a:r>
          </a:p>
          <a:p>
            <a:r>
              <a:rPr lang="en-GB" dirty="0" smtClean="0"/>
              <a:t>Who / whom</a:t>
            </a:r>
          </a:p>
          <a:p>
            <a:r>
              <a:rPr lang="en-GB" dirty="0" smtClean="0"/>
              <a:t>Know your principal parts: swear, sworn</a:t>
            </a:r>
          </a:p>
          <a:p>
            <a:r>
              <a:rPr lang="en-GB" dirty="0" smtClean="0"/>
              <a:t>No typos!!! Check all names and place names carefully.</a:t>
            </a:r>
          </a:p>
          <a:p>
            <a:r>
              <a:rPr lang="en-GB" dirty="0" smtClean="0"/>
              <a:t>Italics are only for titles and transliterations.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Consistency! Consistency! Consistency!</a:t>
            </a:r>
          </a:p>
          <a:p>
            <a:r>
              <a:rPr lang="en-GB" dirty="0" smtClean="0"/>
              <a:t>Source abbreviations</a:t>
            </a:r>
          </a:p>
          <a:p>
            <a:r>
              <a:rPr lang="en-GB" dirty="0" smtClean="0"/>
              <a:t>Use the reference guide carefully.</a:t>
            </a:r>
          </a:p>
          <a:p>
            <a:r>
              <a:rPr lang="en-GB" dirty="0" smtClean="0"/>
              <a:t>No empty references / footnotes.</a:t>
            </a:r>
          </a:p>
          <a:p>
            <a:r>
              <a:rPr lang="en-GB" dirty="0" smtClean="0"/>
              <a:t>No notes to self!!</a:t>
            </a:r>
          </a:p>
          <a:p>
            <a:r>
              <a:rPr lang="en-GB" dirty="0" smtClean="0"/>
              <a:t>Do not forget the page numbers for modern scholarship.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sections: (1) Ancient sources; (2) Modern scholarship</a:t>
            </a:r>
          </a:p>
          <a:p>
            <a:r>
              <a:rPr lang="en-GB" dirty="0" smtClean="0"/>
              <a:t>Make sure every item you reference is in your bibliography.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585</Words>
  <Application>Microsoft Office PowerPoint</Application>
  <PresentationFormat>On-screen Show (4:3)</PresentationFormat>
  <Paragraphs>93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Wingdings</vt:lpstr>
      <vt:lpstr>Office Theme</vt:lpstr>
      <vt:lpstr>The Dissertation</vt:lpstr>
      <vt:lpstr>Remember you must submit two bound copies of your dissertation</vt:lpstr>
      <vt:lpstr>Presentation: Basics</vt:lpstr>
      <vt:lpstr>Titles and Headings</vt:lpstr>
      <vt:lpstr>Pictures</vt:lpstr>
      <vt:lpstr>TOC</vt:lpstr>
      <vt:lpstr>In order</vt:lpstr>
      <vt:lpstr>Printing</vt:lpstr>
      <vt:lpstr>Purpose of this session</vt:lpstr>
      <vt:lpstr>Polishing: Language</vt:lpstr>
      <vt:lpstr>Informal Language</vt:lpstr>
      <vt:lpstr>Own contribution</vt:lpstr>
      <vt:lpstr>Say exactly what you mean to say</vt:lpstr>
      <vt:lpstr>Proofreading</vt:lpstr>
      <vt:lpstr>References</vt:lpstr>
      <vt:lpstr>Bibliography</vt:lpstr>
    </vt:vector>
  </TitlesOfParts>
  <Company>UWL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Dissertation</dc:title>
  <dc:creator>Magdalena Ohrman</dc:creator>
  <cp:lastModifiedBy>Kyle Erickson</cp:lastModifiedBy>
  <cp:revision>36</cp:revision>
  <dcterms:created xsi:type="dcterms:W3CDTF">2012-03-22T08:00:41Z</dcterms:created>
  <dcterms:modified xsi:type="dcterms:W3CDTF">2016-04-18T16:25:19Z</dcterms:modified>
</cp:coreProperties>
</file>