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9"/>
  </p:notesMasterIdLst>
  <p:handoutMasterIdLst>
    <p:handoutMasterId r:id="rId30"/>
  </p:handoutMasterIdLst>
  <p:sldIdLst>
    <p:sldId id="256" r:id="rId2"/>
    <p:sldId id="283" r:id="rId3"/>
    <p:sldId id="292" r:id="rId4"/>
    <p:sldId id="293" r:id="rId5"/>
    <p:sldId id="295" r:id="rId6"/>
    <p:sldId id="298" r:id="rId7"/>
    <p:sldId id="296" r:id="rId8"/>
    <p:sldId id="315" r:id="rId9"/>
    <p:sldId id="316" r:id="rId10"/>
    <p:sldId id="303" r:id="rId11"/>
    <p:sldId id="347" r:id="rId12"/>
    <p:sldId id="348" r:id="rId13"/>
    <p:sldId id="336" r:id="rId14"/>
    <p:sldId id="337" r:id="rId15"/>
    <p:sldId id="338" r:id="rId16"/>
    <p:sldId id="317" r:id="rId17"/>
    <p:sldId id="339" r:id="rId18"/>
    <p:sldId id="340" r:id="rId19"/>
    <p:sldId id="341" r:id="rId20"/>
    <p:sldId id="342" r:id="rId21"/>
    <p:sldId id="343" r:id="rId22"/>
    <p:sldId id="344" r:id="rId23"/>
    <p:sldId id="345" r:id="rId24"/>
    <p:sldId id="334" r:id="rId25"/>
    <p:sldId id="335" r:id="rId26"/>
    <p:sldId id="346" r:id="rId27"/>
    <p:sldId id="27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深色样式 1 - 强调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10/05/2020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2950557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10-May-20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74641534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students to prepare their list and discuss them.</a:t>
            </a:r>
          </a:p>
          <a:p>
            <a:r>
              <a:rPr lang="en-GB" dirty="0"/>
              <a:t>Then synchronise the points from each group to prepare a master list of class rules.</a:t>
            </a:r>
          </a:p>
          <a:p>
            <a:r>
              <a:rPr lang="en-GB" dirty="0"/>
              <a:t>Generalise the expectations as mentioned in the key points of the slide</a:t>
            </a:r>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7C2F46E4-5E94-4E7C-AC11-B7C6538BE42D}" type="slidenum">
              <a:rPr lang="en-US" altLang="en-US">
                <a:latin typeface="Times New Roman" pitchFamily="18" charset="0"/>
              </a:rPr>
              <a:pPr/>
              <a:t>14</a:t>
            </a:fld>
            <a:endParaRPr lang="en-US" altLang="en-US">
              <a:latin typeface="Times New Roman" pitchFamily="18" charset="0"/>
            </a:endParaRPr>
          </a:p>
        </p:txBody>
      </p:sp>
      <p:sp>
        <p:nvSpPr>
          <p:cNvPr id="22531" name="Rectangle 2"/>
          <p:cNvSpPr>
            <a:spLocks noGrp="1" noRot="1" noChangeAspect="1" noChangeArrowheads="1" noTextEdit="1"/>
          </p:cNvSpPr>
          <p:nvPr>
            <p:ph type="sldImg"/>
          </p:nvPr>
        </p:nvSpPr>
        <p:spPr>
          <a:xfrm>
            <a:off x="1144588" y="685800"/>
            <a:ext cx="4570412" cy="3429000"/>
          </a:xfrm>
          <a:ln/>
        </p:spPr>
      </p:sp>
      <p:sp>
        <p:nvSpPr>
          <p:cNvPr id="22532" name="Rectangle 3"/>
          <p:cNvSpPr>
            <a:spLocks noGrp="1" noChangeArrowheads="1"/>
          </p:cNvSpPr>
          <p:nvPr>
            <p:ph type="body" idx="1"/>
          </p:nvPr>
        </p:nvSpPr>
        <p:spPr>
          <a:noFill/>
        </p:spPr>
        <p:txBody>
          <a:bodyPr/>
          <a:lstStyle/>
          <a:p>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zh-TW"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10/05/2020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10/05/2020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10/05/2020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10/05/2020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upload.wikimedia.org/wikipedia/en/4/42/British_Airways_Logo.svg"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International Hotel Management</a:t>
            </a:r>
            <a:br>
              <a:rPr lang="en-GB" altLang="en-US" sz="2400" dirty="0"/>
            </a:br>
            <a:r>
              <a:rPr lang="en-GB" altLang="en-US" dirty="0"/>
              <a:t/>
            </a:r>
            <a:br>
              <a:rPr lang="en-GB" altLang="en-US" dirty="0"/>
            </a:br>
            <a:r>
              <a:rPr lang="en-GB" dirty="0"/>
              <a:t> </a:t>
            </a:r>
            <a:r>
              <a:rPr lang="en-GB" sz="3100" b="1" dirty="0">
                <a:solidFill>
                  <a:schemeClr val="accent2">
                    <a:lumMod val="20000"/>
                    <a:lumOff val="80000"/>
                  </a:schemeClr>
                </a:solidFill>
              </a:rPr>
              <a:t>Personnel Resourcing &amp; Development</a:t>
            </a:r>
            <a:r>
              <a:rPr lang="en-GB" sz="4000" b="1" dirty="0">
                <a:solidFill>
                  <a:schemeClr val="accent2">
                    <a:lumMod val="20000"/>
                    <a:lumOff val="80000"/>
                  </a:schemeClr>
                </a:solidFill>
              </a:rPr>
              <a:t/>
            </a:r>
            <a:br>
              <a:rPr lang="en-GB" sz="4000" b="1" dirty="0">
                <a:solidFill>
                  <a:schemeClr val="accent2">
                    <a:lumMod val="20000"/>
                    <a:lumOff val="80000"/>
                  </a:schemeClr>
                </a:solidFill>
              </a:rPr>
            </a:br>
            <a:r>
              <a:rPr lang="en-GB" sz="3100" b="1" dirty="0">
                <a:solidFill>
                  <a:schemeClr val="accent2">
                    <a:lumMod val="20000"/>
                    <a:lumOff val="80000"/>
                  </a:schemeClr>
                </a:solidFill>
              </a:rPr>
              <a:t>(M5X 01921)</a:t>
            </a:r>
            <a:br>
              <a:rPr lang="en-GB" sz="3100" b="1" dirty="0">
                <a:solidFill>
                  <a:schemeClr val="accent2">
                    <a:lumMod val="20000"/>
                    <a:lumOff val="80000"/>
                  </a:schemeClr>
                </a:solidFill>
              </a:rPr>
            </a:br>
            <a:r>
              <a:rPr lang="en-GB" sz="3100" b="1" dirty="0" smtClean="0">
                <a:solidFill>
                  <a:srgbClr val="002060"/>
                </a:solidFill>
              </a:rPr>
              <a:t>Week  </a:t>
            </a:r>
            <a:r>
              <a:rPr lang="en-GB" sz="3100" b="1" dirty="0">
                <a:solidFill>
                  <a:srgbClr val="002060"/>
                </a:solidFill>
              </a:rPr>
              <a:t>1</a:t>
            </a: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sz="7300" b="1" dirty="0">
                <a:solidFill>
                  <a:schemeClr val="accent2">
                    <a:lumMod val="20000"/>
                    <a:lumOff val="80000"/>
                  </a:schemeClr>
                </a:solidFill>
              </a:rPr>
              <a:t>Induction to the Module</a:t>
            </a:r>
            <a:endParaRPr lang="en-GB" altLang="en-US"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GB" dirty="0"/>
              <a:t>In </a:t>
            </a:r>
            <a:r>
              <a:rPr lang="en-GB"/>
              <a:t>this session we </a:t>
            </a:r>
            <a:r>
              <a:rPr lang="en-GB" dirty="0"/>
              <a:t>will…..</a:t>
            </a:r>
          </a:p>
        </p:txBody>
      </p:sp>
      <p:sp>
        <p:nvSpPr>
          <p:cNvPr id="3" name="Content Placeholder 2"/>
          <p:cNvSpPr>
            <a:spLocks noGrp="1"/>
          </p:cNvSpPr>
          <p:nvPr>
            <p:ph idx="1"/>
          </p:nvPr>
        </p:nvSpPr>
        <p:spPr/>
        <p:txBody>
          <a:bodyPr/>
          <a:lstStyle/>
          <a:p>
            <a:r>
              <a:rPr lang="en-US" dirty="0"/>
              <a:t>Set class rules</a:t>
            </a:r>
          </a:p>
          <a:p>
            <a:pPr marL="0" indent="0">
              <a:buNone/>
            </a:pPr>
            <a:endParaRPr lang="en-US" dirty="0"/>
          </a:p>
          <a:p>
            <a:r>
              <a:rPr lang="en-US" dirty="0"/>
              <a:t>Overview the </a:t>
            </a:r>
            <a:r>
              <a:rPr lang="en-US" dirty="0" smtClean="0"/>
              <a:t>module</a:t>
            </a:r>
          </a:p>
          <a:p>
            <a:r>
              <a:rPr lang="en-US" dirty="0" smtClean="0"/>
              <a:t>What is Human Resources (HR)</a:t>
            </a:r>
          </a:p>
          <a:p>
            <a:r>
              <a:rPr lang="en-GB" dirty="0" smtClean="0"/>
              <a:t>PESTEL ANALYSIS</a:t>
            </a:r>
          </a:p>
          <a:p>
            <a:r>
              <a:rPr lang="en-GB" dirty="0" smtClean="0"/>
              <a:t>Assignment Discussion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lum bright="70000" contrast="-70000"/>
          </a:blip>
          <a:stretch>
            <a:fillRect/>
          </a:stretch>
        </p:blipFill>
        <p:spPr>
          <a:xfrm>
            <a:off x="755576" y="1404136"/>
            <a:ext cx="7344816" cy="4113097"/>
          </a:xfrm>
          <a:prstGeom prst="rect">
            <a:avLst/>
          </a:prstGeom>
        </p:spPr>
      </p:pic>
      <p:sp>
        <p:nvSpPr>
          <p:cNvPr id="2" name="Title 1"/>
          <p:cNvSpPr>
            <a:spLocks noGrp="1"/>
          </p:cNvSpPr>
          <p:nvPr>
            <p:ph type="title"/>
          </p:nvPr>
        </p:nvSpPr>
        <p:spPr/>
        <p:txBody>
          <a:bodyPr/>
          <a:lstStyle/>
          <a:p>
            <a:r>
              <a:rPr lang="en-GB" dirty="0"/>
              <a:t>Getting to know each other?</a:t>
            </a:r>
          </a:p>
        </p:txBody>
      </p:sp>
      <p:sp>
        <p:nvSpPr>
          <p:cNvPr id="3" name="Content Placeholder 2"/>
          <p:cNvSpPr>
            <a:spLocks noGrp="1"/>
          </p:cNvSpPr>
          <p:nvPr>
            <p:ph idx="1"/>
          </p:nvPr>
        </p:nvSpPr>
        <p:spPr>
          <a:xfrm>
            <a:off x="457200" y="1600201"/>
            <a:ext cx="8229600" cy="3917032"/>
          </a:xfrm>
        </p:spPr>
        <p:txBody>
          <a:bodyPr/>
          <a:lstStyle/>
          <a:p>
            <a:pPr marL="0" indent="0">
              <a:buNone/>
            </a:pPr>
            <a:endParaRPr lang="en-GB" dirty="0"/>
          </a:p>
          <a:p>
            <a:pPr marL="0" indent="0">
              <a:buNone/>
            </a:pPr>
            <a:endParaRPr lang="en-GB" dirty="0"/>
          </a:p>
          <a:p>
            <a:pPr marL="0" indent="0" algn="ctr">
              <a:buNone/>
            </a:pPr>
            <a:r>
              <a:rPr lang="en-GB" sz="4400" b="1" dirty="0"/>
              <a:t>Can you do an ‘elevator pitch’?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Classroom code of conduct</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a:p>
          <a:p>
            <a:pPr marL="0" indent="0" algn="ctr">
              <a:buNone/>
            </a:pPr>
            <a:r>
              <a:rPr lang="en-GB"/>
              <a:t>Refer </a:t>
            </a:r>
            <a:r>
              <a:rPr lang="en-GB" dirty="0"/>
              <a:t>to the classroom code </a:t>
            </a:r>
            <a:r>
              <a:rPr lang="en-GB"/>
              <a:t>of conduct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overview</a:t>
            </a:r>
          </a:p>
        </p:txBody>
      </p:sp>
      <p:sp>
        <p:nvSpPr>
          <p:cNvPr id="3" name="Content Placeholder 2"/>
          <p:cNvSpPr>
            <a:spLocks noGrp="1"/>
          </p:cNvSpPr>
          <p:nvPr>
            <p:ph idx="1"/>
          </p:nvPr>
        </p:nvSpPr>
        <p:spPr/>
        <p:txBody>
          <a:bodyPr>
            <a:normAutofit lnSpcReduction="10000"/>
          </a:bodyPr>
          <a:lstStyle/>
          <a:p>
            <a:pPr marL="0" indent="0">
              <a:buNone/>
            </a:pPr>
            <a:r>
              <a:rPr lang="en-GB" dirty="0"/>
              <a:t>Title -	Personnel Resourcing &amp; Development</a:t>
            </a:r>
          </a:p>
          <a:p>
            <a:pPr marL="0" indent="0">
              <a:buNone/>
            </a:pPr>
            <a:endParaRPr lang="en-GB" dirty="0"/>
          </a:p>
          <a:p>
            <a:pPr marL="0" indent="0">
              <a:buNone/>
            </a:pPr>
            <a:r>
              <a:rPr lang="en-GB" dirty="0"/>
              <a:t>Module - M5X01921</a:t>
            </a:r>
          </a:p>
          <a:p>
            <a:pPr marL="0" indent="0">
              <a:buNone/>
            </a:pPr>
            <a:r>
              <a:rPr lang="en-GB" dirty="0"/>
              <a:t>Code</a:t>
            </a:r>
          </a:p>
          <a:p>
            <a:pPr marL="0" indent="0">
              <a:buNone/>
            </a:pPr>
            <a:endParaRPr lang="en-GB" dirty="0"/>
          </a:p>
          <a:p>
            <a:pPr marL="0" indent="0">
              <a:buNone/>
            </a:pPr>
            <a:r>
              <a:rPr lang="en-GB" dirty="0"/>
              <a:t>Credits - 	20 (Level 5)</a:t>
            </a:r>
          </a:p>
          <a:p>
            <a:pPr marL="0" indent="0">
              <a:buNone/>
            </a:pPr>
            <a:endParaRPr lang="en-GB" dirty="0"/>
          </a:p>
        </p:txBody>
      </p:sp>
      <p:pic>
        <p:nvPicPr>
          <p:cNvPr id="4" name="Picture 3"/>
          <p:cNvPicPr>
            <a:picLocks noChangeAspect="1"/>
          </p:cNvPicPr>
          <p:nvPr/>
        </p:nvPicPr>
        <p:blipFill>
          <a:blip r:embed="rId2"/>
          <a:stretch>
            <a:fillRect/>
          </a:stretch>
        </p:blipFill>
        <p:spPr>
          <a:xfrm>
            <a:off x="6404610" y="2176780"/>
            <a:ext cx="2412365" cy="35458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a:solidFill>
            <a:schemeClr val="accent4">
              <a:lumMod val="20000"/>
              <a:lumOff val="80000"/>
            </a:schemeClr>
          </a:solidFill>
        </p:spPr>
        <p:txBody>
          <a:bodyPr>
            <a:normAutofit/>
          </a:bodyPr>
          <a:lstStyle/>
          <a:p>
            <a:pPr marL="0" indent="0">
              <a:buNone/>
            </a:pPr>
            <a:endParaRPr lang="en-GB" dirty="0"/>
          </a:p>
          <a:p>
            <a:pPr marL="0" indent="0" algn="ctr">
              <a:buNone/>
            </a:pPr>
            <a:r>
              <a:rPr lang="en-GB" sz="3600" dirty="0"/>
              <a:t>Prepare a list of topics that you would expect to learn from this module.</a:t>
            </a:r>
          </a:p>
          <a:p>
            <a:pPr marL="0" indent="0" algn="ctr">
              <a:buNone/>
            </a:pPr>
            <a:endParaRPr lang="en-GB" sz="3600" dirty="0"/>
          </a:p>
          <a:p>
            <a:pPr marL="0" indent="0" algn="ctr">
              <a:buNone/>
            </a:pPr>
            <a:r>
              <a:rPr lang="en-GB" sz="3600" dirty="0"/>
              <a:t>Share it with the </a:t>
            </a:r>
            <a:r>
              <a:rPr lang="en-GB" sz="3600" dirty="0" smtClean="0"/>
              <a:t>class/Lecturer </a:t>
            </a:r>
            <a:r>
              <a:rPr lang="en-GB" sz="3600" dirty="0"/>
              <a:t>and see what others came up with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dirty="0"/>
              <a:t>Aims and Learning Outcomes</a:t>
            </a:r>
          </a:p>
        </p:txBody>
      </p:sp>
      <p:sp>
        <p:nvSpPr>
          <p:cNvPr id="3" name="Content Placeholder 2"/>
          <p:cNvSpPr>
            <a:spLocks noGrp="1"/>
          </p:cNvSpPr>
          <p:nvPr>
            <p:ph idx="1"/>
          </p:nvPr>
        </p:nvSpPr>
        <p:spPr/>
        <p:txBody>
          <a:bodyPr>
            <a:noAutofit/>
          </a:bodyPr>
          <a:lstStyle/>
          <a:p>
            <a:pPr marL="0" indent="0">
              <a:buNone/>
            </a:pPr>
            <a:r>
              <a:rPr lang="en-GB" sz="2000" b="1" dirty="0"/>
              <a:t>Aims - </a:t>
            </a:r>
          </a:p>
          <a:p>
            <a:pPr marL="0" indent="0">
              <a:buNone/>
            </a:pPr>
            <a:endParaRPr lang="en-GB" sz="2000" b="1" dirty="0"/>
          </a:p>
          <a:p>
            <a:pPr marL="900430" indent="-900430">
              <a:buNone/>
            </a:pPr>
            <a:r>
              <a:rPr lang="en-GB" sz="1800" dirty="0"/>
              <a:t></a:t>
            </a:r>
            <a:r>
              <a:rPr lang="en-GB" sz="2000" dirty="0"/>
              <a:t>To  develop student knowledge and understanding of the principal internal and external environmental contexts of contemporary organisations within which HR professionals and workers interact to service customer demands and expectations.  This module will also explore the connection and the implications for and applications in, professional practice</a:t>
            </a:r>
            <a:endParaRPr lang="en-GB" sz="1800" dirty="0"/>
          </a:p>
          <a:p>
            <a:pPr marL="0" indent="0">
              <a:buNone/>
            </a:pPr>
            <a:endParaRPr lang="en-GB" sz="2000" b="1" dirty="0"/>
          </a:p>
          <a:p>
            <a:pPr marL="0" indent="0">
              <a:buNone/>
            </a:pPr>
            <a:endParaRPr lang="en-GB"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ym typeface="+mn-ea"/>
              </a:rPr>
              <a:t>Aims and Learning Outcomes</a:t>
            </a:r>
            <a:r>
              <a:rPr lang="en-GB" dirty="0"/>
              <a:t/>
            </a:r>
            <a:br>
              <a:rPr lang="en-GB" dirty="0"/>
            </a:br>
            <a:endParaRPr lang="en-US"/>
          </a:p>
        </p:txBody>
      </p:sp>
      <p:sp>
        <p:nvSpPr>
          <p:cNvPr id="3" name="Content Placeholder 2"/>
          <p:cNvSpPr>
            <a:spLocks noGrp="1"/>
          </p:cNvSpPr>
          <p:nvPr>
            <p:ph idx="1"/>
          </p:nvPr>
        </p:nvSpPr>
        <p:spPr/>
        <p:txBody>
          <a:bodyPr>
            <a:normAutofit fontScale="75000" lnSpcReduction="20000"/>
          </a:bodyPr>
          <a:lstStyle/>
          <a:p>
            <a:pPr marL="0" indent="0">
              <a:buNone/>
            </a:pPr>
            <a:r>
              <a:rPr lang="en-GB" b="1" dirty="0">
                <a:sym typeface="+mn-ea"/>
              </a:rPr>
              <a:t>Learning Outcomes –</a:t>
            </a:r>
            <a:endParaRPr lang="en-GB" b="1" dirty="0"/>
          </a:p>
          <a:p>
            <a:pPr marL="0" indent="0">
              <a:buNone/>
            </a:pPr>
            <a:r>
              <a:rPr lang="en-GB" dirty="0"/>
              <a:t>Upon the successful completion of this module, the student should be able to demonstrate the ability to:</a:t>
            </a:r>
          </a:p>
          <a:p>
            <a:pPr marL="0" indent="0">
              <a:buNone/>
            </a:pPr>
            <a:endParaRPr lang="en-GB" dirty="0"/>
          </a:p>
          <a:p>
            <a:pPr marL="0" indent="0">
              <a:buNone/>
            </a:pPr>
            <a:r>
              <a:rPr lang="en-GB" dirty="0"/>
              <a:t>1.Demonstrate a critical understanding of the managerial and business environment within which personnel professionals work and analyse how resourcing an organisation is influenced by internal and external factors that determines a firms need to recruit, select, socialise, performance manage and mobilise people to meet and exceed their objectives and sustain competitive advantage;</a:t>
            </a:r>
          </a:p>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ym typeface="+mn-ea"/>
              </a:rPr>
              <a:t>Aims and Learning Outcomes</a:t>
            </a:r>
            <a:r>
              <a:rPr lang="en-GB" dirty="0"/>
              <a:t/>
            </a:r>
            <a:br>
              <a:rPr lang="en-GB" dirty="0"/>
            </a:br>
            <a:endParaRPr lang="en-US"/>
          </a:p>
        </p:txBody>
      </p:sp>
      <p:sp>
        <p:nvSpPr>
          <p:cNvPr id="3" name="Content Placeholder 2"/>
          <p:cNvSpPr>
            <a:spLocks noGrp="1"/>
          </p:cNvSpPr>
          <p:nvPr>
            <p:ph idx="1"/>
          </p:nvPr>
        </p:nvSpPr>
        <p:spPr/>
        <p:txBody>
          <a:bodyPr>
            <a:normAutofit fontScale="85000" lnSpcReduction="10000"/>
          </a:bodyPr>
          <a:lstStyle/>
          <a:p>
            <a:pPr marL="0" indent="0">
              <a:buNone/>
            </a:pPr>
            <a:r>
              <a:rPr lang="en-GB" b="1" dirty="0">
                <a:sym typeface="+mn-ea"/>
              </a:rPr>
              <a:t>Learning Outcomes –</a:t>
            </a:r>
          </a:p>
          <a:p>
            <a:pPr marL="0" indent="0">
              <a:buNone/>
            </a:pPr>
            <a:endParaRPr lang="en-GB" dirty="0"/>
          </a:p>
          <a:p>
            <a:pPr marL="0" indent="0">
              <a:buNone/>
            </a:pPr>
            <a:r>
              <a:rPr lang="en-GB" dirty="0"/>
              <a:t>2.Effectively communicate the links between personnel development and positive organisational outcomes evidenced in contemporary research and practiced by organisations committed to developing an engaged and talented workforce in possession of the appropriate skills, attitudes and experiences that enables them sustain life-long employment</a:t>
            </a:r>
          </a:p>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and Discussions</a:t>
            </a:r>
            <a:endParaRPr lang="en-GB" dirty="0"/>
          </a:p>
        </p:txBody>
      </p:sp>
      <p:sp>
        <p:nvSpPr>
          <p:cNvPr id="3" name="Content Placeholder 2"/>
          <p:cNvSpPr>
            <a:spLocks noGrp="1"/>
          </p:cNvSpPr>
          <p:nvPr>
            <p:ph idx="1"/>
          </p:nvPr>
        </p:nvSpPr>
        <p:spPr>
          <a:xfrm>
            <a:off x="0" y="1600201"/>
            <a:ext cx="9144000" cy="3917032"/>
          </a:xfrm>
        </p:spPr>
        <p:txBody>
          <a:bodyPr>
            <a:normAutofit lnSpcReduction="10000"/>
          </a:bodyPr>
          <a:lstStyle/>
          <a:p>
            <a:pPr marL="0" indent="0">
              <a:buNone/>
            </a:pPr>
            <a:r>
              <a:rPr lang="en-GB" dirty="0"/>
              <a:t>Section 1 – </a:t>
            </a:r>
          </a:p>
          <a:p>
            <a:pPr marL="0" indent="0">
              <a:buNone/>
            </a:pPr>
            <a:r>
              <a:rPr lang="en-GB" dirty="0"/>
              <a:t>2000 </a:t>
            </a:r>
            <a:r>
              <a:rPr lang="en-GB" dirty="0" smtClean="0"/>
              <a:t>words Report</a:t>
            </a:r>
            <a:endParaRPr lang="en-GB" dirty="0"/>
          </a:p>
          <a:p>
            <a:pPr marL="0" indent="0">
              <a:buNone/>
            </a:pPr>
            <a:r>
              <a:rPr lang="en-GB" dirty="0"/>
              <a:t>To be submitted by </a:t>
            </a:r>
            <a:r>
              <a:rPr lang="en-GB" dirty="0" smtClean="0">
                <a:solidFill>
                  <a:srgbClr val="FF0000"/>
                </a:solidFill>
              </a:rPr>
              <a:t>12/06/2020</a:t>
            </a:r>
            <a:endParaRPr lang="en-GB" dirty="0">
              <a:solidFill>
                <a:srgbClr val="FF0000"/>
              </a:solidFill>
            </a:endParaRPr>
          </a:p>
          <a:p>
            <a:pPr marL="0" indent="0">
              <a:buNone/>
            </a:pPr>
            <a:endParaRPr lang="en-GB" dirty="0"/>
          </a:p>
          <a:p>
            <a:pPr marL="0" indent="0">
              <a:buNone/>
            </a:pPr>
            <a:r>
              <a:rPr lang="en-GB" dirty="0"/>
              <a:t>Section 2 – </a:t>
            </a:r>
          </a:p>
          <a:p>
            <a:pPr marL="0" indent="0">
              <a:buNone/>
            </a:pPr>
            <a:r>
              <a:rPr lang="en-GB" dirty="0" smtClean="0"/>
              <a:t>10 min Power Point Presentation </a:t>
            </a:r>
            <a:endParaRPr lang="en-GB" dirty="0"/>
          </a:p>
          <a:p>
            <a:pPr marL="0" indent="0">
              <a:buNone/>
            </a:pPr>
            <a:r>
              <a:rPr lang="en-GB" dirty="0"/>
              <a:t>To be submitted by </a:t>
            </a:r>
            <a:r>
              <a:rPr lang="en-GB" dirty="0" smtClean="0">
                <a:solidFill>
                  <a:srgbClr val="FF0000"/>
                </a:solidFill>
              </a:rPr>
              <a:t>22/06/2020</a:t>
            </a:r>
            <a:endParaRPr lang="en-GB" dirty="0">
              <a:solidFill>
                <a:srgbClr val="FF0000"/>
              </a:solidFill>
            </a:endParaRPr>
          </a:p>
          <a:p>
            <a:pPr marL="0" indent="0">
              <a:buNone/>
            </a:pPr>
            <a:endParaRPr lang="en-GB" dirty="0"/>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1</a:t>
            </a:r>
          </a:p>
        </p:txBody>
      </p:sp>
      <p:sp>
        <p:nvSpPr>
          <p:cNvPr id="3" name="Content Placeholder 2"/>
          <p:cNvSpPr>
            <a:spLocks noGrp="1"/>
          </p:cNvSpPr>
          <p:nvPr>
            <p:ph idx="1"/>
          </p:nvPr>
        </p:nvSpPr>
        <p:spPr>
          <a:xfrm>
            <a:off x="457200" y="1600201"/>
            <a:ext cx="8229600" cy="3917032"/>
          </a:xfrm>
        </p:spPr>
        <p:txBody>
          <a:bodyPr>
            <a:normAutofit fontScale="92500" lnSpcReduction="10000"/>
          </a:bodyPr>
          <a:lstStyle/>
          <a:p>
            <a:pPr marL="0" indent="0">
              <a:buNone/>
            </a:pPr>
            <a:r>
              <a:rPr lang="en-GB" dirty="0"/>
              <a:t>2000 Words Case Study – Hotel International</a:t>
            </a:r>
          </a:p>
          <a:p>
            <a:pPr marL="0" indent="0">
              <a:buNone/>
            </a:pPr>
            <a:r>
              <a:rPr lang="en-GB" sz="2200" b="1" dirty="0"/>
              <a:t>Section 1 </a:t>
            </a:r>
          </a:p>
          <a:p>
            <a:r>
              <a:rPr lang="en-GB" sz="2200" dirty="0"/>
              <a:t>75% (2000 Words)</a:t>
            </a:r>
            <a:br>
              <a:rPr lang="en-GB" sz="2200" dirty="0"/>
            </a:br>
            <a:endParaRPr lang="en-GB" sz="2200" dirty="0"/>
          </a:p>
          <a:p>
            <a:pPr marL="0" indent="0">
              <a:buNone/>
            </a:pPr>
            <a:r>
              <a:rPr lang="en-GB" sz="2200" b="1" dirty="0"/>
              <a:t>Section 2 </a:t>
            </a:r>
          </a:p>
          <a:p>
            <a:r>
              <a:rPr lang="en-GB" sz="2200" dirty="0"/>
              <a:t>25% (Present your findings in a ten-minute power-point presentation)</a:t>
            </a:r>
            <a:br>
              <a:rPr lang="en-GB" sz="2200" dirty="0"/>
            </a:br>
            <a:endParaRPr lang="en-GB" sz="2200" dirty="0"/>
          </a:p>
          <a:p>
            <a:pPr marL="0" indent="0">
              <a:buNone/>
            </a:pPr>
            <a:r>
              <a:rPr lang="en-GB" sz="2200" b="1" dirty="0"/>
              <a:t>Hand Out Date: </a:t>
            </a:r>
            <a:r>
              <a:rPr lang="en-GB" sz="2200" b="1" dirty="0">
                <a:solidFill>
                  <a:srgbClr val="FF0000"/>
                </a:solidFill>
              </a:rPr>
              <a:t>May 11th</a:t>
            </a:r>
            <a:r>
              <a:rPr lang="en-GB" sz="2200" b="1" baseline="30000" dirty="0">
                <a:solidFill>
                  <a:srgbClr val="FF0000"/>
                </a:solidFill>
              </a:rPr>
              <a:t> </a:t>
            </a:r>
            <a:r>
              <a:rPr lang="en-GB" sz="2200" b="1" dirty="0">
                <a:solidFill>
                  <a:srgbClr val="FF0000"/>
                </a:solidFill>
              </a:rPr>
              <a:t>2020</a:t>
            </a:r>
          </a:p>
          <a:p>
            <a:pPr marL="0" indent="0">
              <a:buNone/>
            </a:pPr>
            <a:r>
              <a:rPr lang="en-GB" sz="2200" b="1" dirty="0"/>
              <a:t>Submission Deadline: </a:t>
            </a:r>
            <a:r>
              <a:rPr lang="en-GB" sz="2200" b="1" dirty="0">
                <a:solidFill>
                  <a:srgbClr val="FF0000"/>
                </a:solidFill>
              </a:rPr>
              <a:t>June 12</a:t>
            </a:r>
            <a:r>
              <a:rPr lang="en-GB" sz="2200" b="1" baseline="30000" dirty="0">
                <a:solidFill>
                  <a:srgbClr val="FF0000"/>
                </a:solidFill>
              </a:rPr>
              <a:t>th </a:t>
            </a:r>
            <a:r>
              <a:rPr lang="en-GB" sz="2200" b="1" dirty="0">
                <a:solidFill>
                  <a:srgbClr val="FF0000"/>
                </a:solidFill>
              </a:rPr>
              <a:t>2020</a:t>
            </a:r>
          </a:p>
          <a:p>
            <a:pPr marL="0" indent="0">
              <a:buNone/>
            </a:pPr>
            <a:r>
              <a:rPr lang="en-GB" sz="2200" b="1" dirty="0"/>
              <a:t>Return Date of Provisional Marks &amp; Written Feedback: </a:t>
            </a:r>
            <a:r>
              <a:rPr lang="en-GB" sz="2200" b="1" dirty="0">
                <a:solidFill>
                  <a:srgbClr val="FF0000"/>
                </a:solidFill>
              </a:rPr>
              <a:t>TBC</a:t>
            </a:r>
          </a:p>
          <a:p>
            <a:pPr marL="0" indent="0">
              <a:buNone/>
            </a:pPr>
            <a:endParaRPr lang="en-GB" sz="2800" dirty="0"/>
          </a:p>
        </p:txBody>
      </p:sp>
      <p:sp>
        <p:nvSpPr>
          <p:cNvPr id="4" name="Flowchart: Connector 3">
            <a:extLst>
              <a:ext uri="{FF2B5EF4-FFF2-40B4-BE49-F238E27FC236}">
                <a16:creationId xmlns="" xmlns:a16="http://schemas.microsoft.com/office/drawing/2014/main" id="{16A6D2AB-64DD-4B96-BA3B-FC89D6383BE2}"/>
              </a:ext>
            </a:extLst>
          </p:cNvPr>
          <p:cNvSpPr/>
          <p:nvPr/>
        </p:nvSpPr>
        <p:spPr>
          <a:xfrm>
            <a:off x="8319002" y="5085184"/>
            <a:ext cx="735596" cy="46482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5mins</a:t>
            </a:r>
          </a:p>
        </p:txBody>
      </p:sp>
    </p:spTree>
    <p:extLst>
      <p:ext uri="{BB962C8B-B14F-4D97-AF65-F5344CB8AC3E}">
        <p14:creationId xmlns:p14="http://schemas.microsoft.com/office/powerpoint/2010/main" val="337072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2</a:t>
            </a:r>
          </a:p>
        </p:txBody>
      </p:sp>
      <p:sp>
        <p:nvSpPr>
          <p:cNvPr id="3" name="Content Placeholder 2"/>
          <p:cNvSpPr>
            <a:spLocks noGrp="1"/>
          </p:cNvSpPr>
          <p:nvPr>
            <p:ph idx="1"/>
          </p:nvPr>
        </p:nvSpPr>
        <p:spPr>
          <a:xfrm>
            <a:off x="457200" y="1402618"/>
            <a:ext cx="8229600" cy="3917032"/>
          </a:xfrm>
        </p:spPr>
        <p:txBody>
          <a:bodyPr>
            <a:normAutofit/>
          </a:bodyPr>
          <a:lstStyle/>
          <a:p>
            <a:pPr marL="0" indent="0" algn="ctr">
              <a:buNone/>
            </a:pPr>
            <a:r>
              <a:rPr lang="en-GB" sz="3500" b="1" dirty="0"/>
              <a:t>The Project Proposal </a:t>
            </a:r>
          </a:p>
          <a:p>
            <a:pPr marL="0" indent="0">
              <a:buNone/>
            </a:pPr>
            <a:endParaRPr lang="en-GB" sz="2200" b="1" dirty="0"/>
          </a:p>
          <a:p>
            <a:pPr marL="0" indent="0">
              <a:buNone/>
            </a:pPr>
            <a:r>
              <a:rPr lang="en-GB" dirty="0"/>
              <a:t>Contribution to Overall Module Assessment (%): </a:t>
            </a:r>
            <a:r>
              <a:rPr lang="en-GB" b="1" dirty="0"/>
              <a:t>50%</a:t>
            </a:r>
            <a:endParaRPr lang="en-GB" sz="2200" b="1" dirty="0"/>
          </a:p>
          <a:p>
            <a:pPr marL="0" indent="0">
              <a:buNone/>
            </a:pPr>
            <a:endParaRPr lang="en-GB" sz="2200" b="1" dirty="0"/>
          </a:p>
          <a:p>
            <a:pPr marL="0" indent="0">
              <a:buNone/>
            </a:pPr>
            <a:r>
              <a:rPr lang="en-GB" sz="2200" b="1" dirty="0"/>
              <a:t>Hand Out Date: </a:t>
            </a:r>
            <a:r>
              <a:rPr lang="en-GB" sz="2200" b="1" dirty="0">
                <a:solidFill>
                  <a:srgbClr val="FF0000"/>
                </a:solidFill>
              </a:rPr>
              <a:t>June 22</a:t>
            </a:r>
            <a:r>
              <a:rPr lang="en-GB" sz="2200" b="1" baseline="30000" dirty="0">
                <a:solidFill>
                  <a:srgbClr val="FF0000"/>
                </a:solidFill>
              </a:rPr>
              <a:t>nd</a:t>
            </a:r>
            <a:r>
              <a:rPr lang="en-GB" sz="2200" b="1" dirty="0">
                <a:solidFill>
                  <a:srgbClr val="FF0000"/>
                </a:solidFill>
              </a:rPr>
              <a:t> 2020</a:t>
            </a:r>
          </a:p>
          <a:p>
            <a:pPr marL="0" indent="0">
              <a:buNone/>
            </a:pPr>
            <a:r>
              <a:rPr lang="en-GB" sz="2200" b="1" dirty="0"/>
              <a:t>Submission Deadline: </a:t>
            </a:r>
            <a:r>
              <a:rPr lang="en-GB" sz="2200" b="1" dirty="0">
                <a:solidFill>
                  <a:srgbClr val="FF0000"/>
                </a:solidFill>
              </a:rPr>
              <a:t>July 24</a:t>
            </a:r>
            <a:r>
              <a:rPr lang="en-GB" sz="2200" b="1" baseline="30000" dirty="0">
                <a:solidFill>
                  <a:srgbClr val="FF0000"/>
                </a:solidFill>
              </a:rPr>
              <a:t>th</a:t>
            </a:r>
            <a:r>
              <a:rPr lang="en-GB" sz="2200" b="1" dirty="0">
                <a:solidFill>
                  <a:srgbClr val="FF0000"/>
                </a:solidFill>
              </a:rPr>
              <a:t> 2020</a:t>
            </a:r>
          </a:p>
          <a:p>
            <a:pPr marL="0" indent="0">
              <a:buNone/>
            </a:pPr>
            <a:r>
              <a:rPr lang="en-GB" sz="2200" b="1" dirty="0"/>
              <a:t>Return Date of Provisional Marks &amp; Written Feedback: </a:t>
            </a:r>
            <a:r>
              <a:rPr lang="en-GB" sz="2200" b="1" dirty="0">
                <a:solidFill>
                  <a:srgbClr val="FF0000"/>
                </a:solidFill>
              </a:rPr>
              <a:t>TBC</a:t>
            </a:r>
          </a:p>
          <a:p>
            <a:pPr marL="0" indent="0">
              <a:buNone/>
            </a:pPr>
            <a:endParaRPr lang="en-GB" sz="2800" dirty="0"/>
          </a:p>
        </p:txBody>
      </p:sp>
      <p:sp>
        <p:nvSpPr>
          <p:cNvPr id="6" name="Flowchart: Connector 5">
            <a:extLst>
              <a:ext uri="{FF2B5EF4-FFF2-40B4-BE49-F238E27FC236}">
                <a16:creationId xmlns="" xmlns:a16="http://schemas.microsoft.com/office/drawing/2014/main" id="{2B1F0BFD-5FCC-47AE-B166-9CABB6D3B678}"/>
              </a:ext>
            </a:extLst>
          </p:cNvPr>
          <p:cNvSpPr/>
          <p:nvPr/>
        </p:nvSpPr>
        <p:spPr>
          <a:xfrm>
            <a:off x="179512" y="158824"/>
            <a:ext cx="735596" cy="46482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5mins</a:t>
            </a:r>
          </a:p>
        </p:txBody>
      </p:sp>
    </p:spTree>
    <p:extLst>
      <p:ext uri="{BB962C8B-B14F-4D97-AF65-F5344CB8AC3E}">
        <p14:creationId xmlns:p14="http://schemas.microsoft.com/office/powerpoint/2010/main" val="327419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tLang="en-US" smtClean="0"/>
              <a:t>H.R. Mgt. - what is it???</a:t>
            </a:r>
          </a:p>
        </p:txBody>
      </p:sp>
      <p:sp>
        <p:nvSpPr>
          <p:cNvPr id="5123" name="Rectangle 3"/>
          <p:cNvSpPr>
            <a:spLocks noGrp="1" noChangeArrowheads="1"/>
          </p:cNvSpPr>
          <p:nvPr>
            <p:ph type="body" idx="1"/>
          </p:nvPr>
        </p:nvSpPr>
        <p:spPr/>
        <p:txBody>
          <a:bodyPr/>
          <a:lstStyle/>
          <a:p>
            <a:pPr eaLnBrk="1" hangingPunct="1"/>
            <a:r>
              <a:rPr lang="en-US" altLang="en-US" smtClean="0"/>
              <a:t>Every business has 3 main resources:</a:t>
            </a:r>
          </a:p>
          <a:p>
            <a:pPr lvl="1" eaLnBrk="1" hangingPunct="1"/>
            <a:r>
              <a:rPr lang="en-US" altLang="en-US" smtClean="0"/>
              <a:t>financial resources</a:t>
            </a:r>
          </a:p>
          <a:p>
            <a:pPr lvl="1" eaLnBrk="1" hangingPunct="1"/>
            <a:r>
              <a:rPr lang="en-US" altLang="en-US" smtClean="0"/>
              <a:t>physical resources</a:t>
            </a:r>
          </a:p>
          <a:p>
            <a:pPr lvl="1" eaLnBrk="1" hangingPunct="1"/>
            <a:r>
              <a:rPr lang="en-US" altLang="en-US" smtClean="0"/>
              <a:t>human resources</a:t>
            </a:r>
          </a:p>
          <a:p>
            <a:pPr eaLnBrk="1" hangingPunct="1"/>
            <a:r>
              <a:rPr lang="en-US" altLang="en-US" smtClean="0"/>
              <a:t>What is a Supervisor/Manager?</a:t>
            </a:r>
          </a:p>
          <a:p>
            <a:pPr lvl="1" eaLnBrk="1" hangingPunct="1"/>
            <a:r>
              <a:rPr lang="en-US" altLang="en-US" smtClean="0"/>
              <a:t>any person who manages people making products or performing services</a:t>
            </a:r>
          </a:p>
        </p:txBody>
      </p:sp>
    </p:spTree>
    <p:extLst>
      <p:ext uri="{BB962C8B-B14F-4D97-AF65-F5344CB8AC3E}">
        <p14:creationId xmlns:p14="http://schemas.microsoft.com/office/powerpoint/2010/main" val="1186479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0" y="15658"/>
            <a:ext cx="70104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altLang="en-US" sz="2800" b="1" dirty="0">
                <a:solidFill>
                  <a:srgbClr val="B22626"/>
                </a:solidFill>
              </a:rPr>
              <a:t>Introduction</a:t>
            </a:r>
          </a:p>
        </p:txBody>
      </p:sp>
      <p:sp>
        <p:nvSpPr>
          <p:cNvPr id="25603" name="Text Box 3"/>
          <p:cNvSpPr txBox="1">
            <a:spLocks noChangeArrowheads="1"/>
          </p:cNvSpPr>
          <p:nvPr/>
        </p:nvSpPr>
        <p:spPr bwMode="auto">
          <a:xfrm>
            <a:off x="838200" y="5867400"/>
            <a:ext cx="7315200"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itchFamily="34" charset="0"/>
              </a:defRPr>
            </a:lvl1pPr>
            <a:lvl2pPr marL="517525" indent="288925">
              <a:defRPr>
                <a:solidFill>
                  <a:schemeClr val="tx1"/>
                </a:solidFill>
                <a:latin typeface="Arial" pitchFamily="34" charset="0"/>
              </a:defRPr>
            </a:lvl2pPr>
            <a:lvl3pPr marL="920750" indent="3429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200" dirty="0">
                <a:solidFill>
                  <a:srgbClr val="FFFF00"/>
                </a:solidFill>
              </a:rPr>
              <a:t>Strong employees = competitive advantage</a:t>
            </a:r>
            <a:r>
              <a:rPr lang="en-US" altLang="en-US" sz="2200" dirty="0">
                <a:solidFill>
                  <a:srgbClr val="B22626"/>
                </a:solidFill>
              </a:rPr>
              <a:t>.</a:t>
            </a:r>
          </a:p>
        </p:txBody>
      </p:sp>
      <p:sp>
        <p:nvSpPr>
          <p:cNvPr id="6148" name="Text Box 4"/>
          <p:cNvSpPr txBox="1">
            <a:spLocks noChangeArrowheads="1"/>
          </p:cNvSpPr>
          <p:nvPr/>
        </p:nvSpPr>
        <p:spPr bwMode="auto">
          <a:xfrm>
            <a:off x="0" y="609600"/>
            <a:ext cx="86868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altLang="en-US" sz="2400" b="1" dirty="0">
                <a:solidFill>
                  <a:srgbClr val="B22626"/>
                </a:solidFill>
              </a:rPr>
              <a:t>HRM</a:t>
            </a:r>
            <a:r>
              <a:rPr lang="en-US" altLang="en-US" sz="2400" b="1" dirty="0"/>
              <a:t> is a subset of management. It has five main goals:</a:t>
            </a:r>
          </a:p>
        </p:txBody>
      </p:sp>
      <p:sp>
        <p:nvSpPr>
          <p:cNvPr id="6149" name="Line 5"/>
          <p:cNvSpPr>
            <a:spLocks noChangeShapeType="1"/>
          </p:cNvSpPr>
          <p:nvPr/>
        </p:nvSpPr>
        <p:spPr bwMode="auto">
          <a:xfrm>
            <a:off x="5181600" y="2590800"/>
            <a:ext cx="609600" cy="457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0" name="Line 6"/>
          <p:cNvSpPr>
            <a:spLocks noChangeShapeType="1"/>
          </p:cNvSpPr>
          <p:nvPr/>
        </p:nvSpPr>
        <p:spPr bwMode="auto">
          <a:xfrm flipH="1">
            <a:off x="5638800" y="4114800"/>
            <a:ext cx="4572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1" name="Line 7"/>
          <p:cNvSpPr>
            <a:spLocks noChangeShapeType="1"/>
          </p:cNvSpPr>
          <p:nvPr/>
        </p:nvSpPr>
        <p:spPr bwMode="auto">
          <a:xfrm flipH="1">
            <a:off x="4114800" y="5181600"/>
            <a:ext cx="76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2" name="Line 8"/>
          <p:cNvSpPr>
            <a:spLocks noChangeShapeType="1"/>
          </p:cNvSpPr>
          <p:nvPr/>
        </p:nvSpPr>
        <p:spPr bwMode="auto">
          <a:xfrm flipH="1" flipV="1">
            <a:off x="2971800" y="4191000"/>
            <a:ext cx="30480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3" name="Line 9"/>
          <p:cNvSpPr>
            <a:spLocks noChangeShapeType="1"/>
          </p:cNvSpPr>
          <p:nvPr/>
        </p:nvSpPr>
        <p:spPr bwMode="auto">
          <a:xfrm flipV="1">
            <a:off x="3200400" y="2667000"/>
            <a:ext cx="53340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4" name="Rectangle 10"/>
          <p:cNvSpPr>
            <a:spLocks noChangeArrowheads="1"/>
          </p:cNvSpPr>
          <p:nvPr/>
        </p:nvSpPr>
        <p:spPr bwMode="auto">
          <a:xfrm>
            <a:off x="4038600" y="3352800"/>
            <a:ext cx="98107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dirty="0"/>
              <a:t>Goals</a:t>
            </a:r>
          </a:p>
          <a:p>
            <a:pPr algn="ctr" eaLnBrk="1" hangingPunct="1"/>
            <a:r>
              <a:rPr lang="en-US" altLang="en-US" sz="2400" dirty="0"/>
              <a:t>of</a:t>
            </a:r>
          </a:p>
          <a:p>
            <a:pPr algn="ctr" eaLnBrk="1" hangingPunct="1"/>
            <a:r>
              <a:rPr lang="en-US" altLang="en-US" sz="2400" dirty="0"/>
              <a:t>HRM</a:t>
            </a:r>
          </a:p>
        </p:txBody>
      </p:sp>
      <p:sp>
        <p:nvSpPr>
          <p:cNvPr id="6155" name="Oval 11"/>
          <p:cNvSpPr>
            <a:spLocks noChangeArrowheads="1"/>
          </p:cNvSpPr>
          <p:nvPr/>
        </p:nvSpPr>
        <p:spPr bwMode="auto">
          <a:xfrm>
            <a:off x="5410200" y="2895600"/>
            <a:ext cx="1600200" cy="1219200"/>
          </a:xfrm>
          <a:prstGeom prst="ellipse">
            <a:avLst/>
          </a:prstGeom>
          <a:solidFill>
            <a:srgbClr val="B22626"/>
          </a:solidFill>
          <a:ln w="9525">
            <a:solidFill>
              <a:srgbClr val="B22626"/>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b="1">
                <a:solidFill>
                  <a:srgbClr val="E6E6C2"/>
                </a:solidFill>
              </a:rPr>
              <a:t>hire</a:t>
            </a:r>
          </a:p>
          <a:p>
            <a:pPr algn="ctr" eaLnBrk="1" hangingPunct="1"/>
            <a:r>
              <a:rPr lang="en-US" altLang="en-US" b="1">
                <a:solidFill>
                  <a:srgbClr val="E6E6C2"/>
                </a:solidFill>
              </a:rPr>
              <a:t>employees</a:t>
            </a:r>
            <a:endParaRPr lang="en-US" altLang="en-US" sz="2400" b="1">
              <a:solidFill>
                <a:srgbClr val="E6E6C2"/>
              </a:solidFill>
            </a:endParaRPr>
          </a:p>
        </p:txBody>
      </p:sp>
      <p:sp>
        <p:nvSpPr>
          <p:cNvPr id="6156" name="Oval 12"/>
          <p:cNvSpPr>
            <a:spLocks noChangeArrowheads="1"/>
          </p:cNvSpPr>
          <p:nvPr/>
        </p:nvSpPr>
        <p:spPr bwMode="auto">
          <a:xfrm>
            <a:off x="3581400" y="1828800"/>
            <a:ext cx="1600200" cy="1219200"/>
          </a:xfrm>
          <a:prstGeom prst="ellipse">
            <a:avLst/>
          </a:prstGeom>
          <a:solidFill>
            <a:srgbClr val="B22626"/>
          </a:solidFill>
          <a:ln w="9525">
            <a:solidFill>
              <a:srgbClr val="B22626"/>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b="1">
                <a:solidFill>
                  <a:srgbClr val="E6E6C2"/>
                </a:solidFill>
              </a:rPr>
              <a:t>attract</a:t>
            </a:r>
          </a:p>
          <a:p>
            <a:pPr algn="ctr" eaLnBrk="1" hangingPunct="1"/>
            <a:r>
              <a:rPr lang="en-US" altLang="en-US" b="1">
                <a:solidFill>
                  <a:srgbClr val="E6E6C2"/>
                </a:solidFill>
              </a:rPr>
              <a:t>employees</a:t>
            </a:r>
          </a:p>
        </p:txBody>
      </p:sp>
      <p:sp>
        <p:nvSpPr>
          <p:cNvPr id="6157" name="Oval 13"/>
          <p:cNvSpPr>
            <a:spLocks noChangeArrowheads="1"/>
          </p:cNvSpPr>
          <p:nvPr/>
        </p:nvSpPr>
        <p:spPr bwMode="auto">
          <a:xfrm>
            <a:off x="1981200" y="2971800"/>
            <a:ext cx="1600200" cy="1219200"/>
          </a:xfrm>
          <a:prstGeom prst="ellipse">
            <a:avLst/>
          </a:prstGeom>
          <a:solidFill>
            <a:srgbClr val="B22626"/>
          </a:solidFill>
          <a:ln w="9525">
            <a:solidFill>
              <a:srgbClr val="B22626"/>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b="1">
                <a:solidFill>
                  <a:srgbClr val="E6E6C2"/>
                </a:solidFill>
              </a:rPr>
              <a:t>retain</a:t>
            </a:r>
          </a:p>
          <a:p>
            <a:pPr algn="ctr" eaLnBrk="1" hangingPunct="1"/>
            <a:r>
              <a:rPr lang="en-US" altLang="en-US" b="1">
                <a:solidFill>
                  <a:srgbClr val="E6E6C2"/>
                </a:solidFill>
              </a:rPr>
              <a:t>employees</a:t>
            </a:r>
            <a:endParaRPr lang="en-US" altLang="en-US" sz="2400" b="1">
              <a:solidFill>
                <a:srgbClr val="E6E6C2"/>
              </a:solidFill>
            </a:endParaRPr>
          </a:p>
        </p:txBody>
      </p:sp>
      <p:sp>
        <p:nvSpPr>
          <p:cNvPr id="6158" name="Oval 14"/>
          <p:cNvSpPr>
            <a:spLocks noChangeArrowheads="1"/>
          </p:cNvSpPr>
          <p:nvPr/>
        </p:nvSpPr>
        <p:spPr bwMode="auto">
          <a:xfrm>
            <a:off x="2590800" y="4572000"/>
            <a:ext cx="1600200" cy="1219200"/>
          </a:xfrm>
          <a:prstGeom prst="ellipse">
            <a:avLst/>
          </a:prstGeom>
          <a:solidFill>
            <a:srgbClr val="B22626"/>
          </a:solidFill>
          <a:ln w="9525">
            <a:solidFill>
              <a:srgbClr val="B22626"/>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b="1">
                <a:solidFill>
                  <a:srgbClr val="E6E6C2"/>
                </a:solidFill>
              </a:rPr>
              <a:t>motivate</a:t>
            </a:r>
          </a:p>
          <a:p>
            <a:pPr algn="ctr" eaLnBrk="1" hangingPunct="1"/>
            <a:r>
              <a:rPr lang="en-US" altLang="en-US" b="1">
                <a:solidFill>
                  <a:srgbClr val="E6E6C2"/>
                </a:solidFill>
              </a:rPr>
              <a:t>employees</a:t>
            </a:r>
            <a:endParaRPr lang="en-US" altLang="en-US" sz="2400" b="1">
              <a:solidFill>
                <a:srgbClr val="E6E6C2"/>
              </a:solidFill>
            </a:endParaRPr>
          </a:p>
        </p:txBody>
      </p:sp>
      <p:sp>
        <p:nvSpPr>
          <p:cNvPr id="6159" name="Oval 15"/>
          <p:cNvSpPr>
            <a:spLocks noChangeArrowheads="1"/>
          </p:cNvSpPr>
          <p:nvPr/>
        </p:nvSpPr>
        <p:spPr bwMode="auto">
          <a:xfrm>
            <a:off x="4876800" y="4572000"/>
            <a:ext cx="1600200" cy="1219200"/>
          </a:xfrm>
          <a:prstGeom prst="ellipse">
            <a:avLst/>
          </a:prstGeom>
          <a:solidFill>
            <a:srgbClr val="B22626"/>
          </a:solidFill>
          <a:ln w="9525">
            <a:solidFill>
              <a:srgbClr val="B22626"/>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b="1">
                <a:solidFill>
                  <a:srgbClr val="E6E6C2"/>
                </a:solidFill>
              </a:rPr>
              <a:t>train</a:t>
            </a:r>
          </a:p>
          <a:p>
            <a:pPr algn="ctr" eaLnBrk="1" hangingPunct="1"/>
            <a:r>
              <a:rPr lang="en-US" altLang="en-US" b="1">
                <a:solidFill>
                  <a:srgbClr val="E6E6C2"/>
                </a:solidFill>
              </a:rPr>
              <a:t>employees</a:t>
            </a:r>
            <a:endParaRPr lang="en-US" altLang="en-US" sz="2400" b="1">
              <a:solidFill>
                <a:srgbClr val="E6E6C2"/>
              </a:solidFill>
            </a:endParaRPr>
          </a:p>
        </p:txBody>
      </p:sp>
    </p:spTree>
    <p:extLst>
      <p:ext uri="{BB962C8B-B14F-4D97-AF65-F5344CB8AC3E}">
        <p14:creationId xmlns:p14="http://schemas.microsoft.com/office/powerpoint/2010/main" val="42774287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dissolve">
                                      <p:cBhvr>
                                        <p:cTn id="7" dur="500"/>
                                        <p:tgtEl>
                                          <p:spTgt spid="2560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0"/>
            <a:ext cx="8229600" cy="908720"/>
          </a:xfrm>
        </p:spPr>
        <p:txBody>
          <a:bodyPr/>
          <a:lstStyle/>
          <a:p>
            <a:pPr eaLnBrk="1" hangingPunct="1"/>
            <a:r>
              <a:rPr lang="en-US" altLang="en-US" dirty="0" smtClean="0"/>
              <a:t>H.R. Roles</a:t>
            </a:r>
          </a:p>
        </p:txBody>
      </p:sp>
      <p:sp>
        <p:nvSpPr>
          <p:cNvPr id="7171" name="Rectangle 3"/>
          <p:cNvSpPr>
            <a:spLocks noGrp="1" noChangeArrowheads="1"/>
          </p:cNvSpPr>
          <p:nvPr>
            <p:ph type="body" idx="1"/>
          </p:nvPr>
        </p:nvSpPr>
        <p:spPr>
          <a:xfrm>
            <a:off x="683568" y="908720"/>
            <a:ext cx="7661275" cy="4114800"/>
          </a:xfrm>
        </p:spPr>
        <p:txBody>
          <a:bodyPr>
            <a:normAutofit fontScale="92500" lnSpcReduction="10000"/>
          </a:bodyPr>
          <a:lstStyle/>
          <a:p>
            <a:pPr eaLnBrk="1" hangingPunct="1"/>
            <a:r>
              <a:rPr lang="en-US" altLang="en-US" dirty="0" smtClean="0"/>
              <a:t>Broadly defined roles</a:t>
            </a:r>
          </a:p>
          <a:p>
            <a:pPr lvl="1" eaLnBrk="1" hangingPunct="1"/>
            <a:r>
              <a:rPr lang="en-US" altLang="en-US" dirty="0" smtClean="0"/>
              <a:t>An integrated role of management</a:t>
            </a:r>
          </a:p>
          <a:p>
            <a:pPr lvl="1" eaLnBrk="1" hangingPunct="1"/>
            <a:r>
              <a:rPr lang="en-US" altLang="en-US" dirty="0" smtClean="0"/>
              <a:t>Varies with size of bus. and from bus. to bus.</a:t>
            </a:r>
          </a:p>
          <a:p>
            <a:pPr eaLnBrk="1" hangingPunct="1"/>
            <a:r>
              <a:rPr lang="en-US" altLang="en-US" dirty="0" smtClean="0"/>
              <a:t>Must support corporate culture</a:t>
            </a:r>
          </a:p>
          <a:p>
            <a:pPr eaLnBrk="1" hangingPunct="1"/>
            <a:r>
              <a:rPr lang="en-US" altLang="en-US" dirty="0" smtClean="0"/>
              <a:t>External pressures</a:t>
            </a:r>
          </a:p>
          <a:p>
            <a:pPr eaLnBrk="1" hangingPunct="1"/>
            <a:r>
              <a:rPr lang="en-US" altLang="en-US" dirty="0" smtClean="0"/>
              <a:t>Staffing</a:t>
            </a:r>
          </a:p>
          <a:p>
            <a:pPr eaLnBrk="1" hangingPunct="1"/>
            <a:r>
              <a:rPr lang="en-US" altLang="en-US" dirty="0" smtClean="0"/>
              <a:t>Training &amp; Development</a:t>
            </a:r>
          </a:p>
          <a:p>
            <a:pPr eaLnBrk="1" hangingPunct="1"/>
            <a:r>
              <a:rPr lang="en-US" altLang="en-US" dirty="0" smtClean="0"/>
              <a:t>Employee Wellness</a:t>
            </a:r>
          </a:p>
          <a:p>
            <a:pPr eaLnBrk="1" hangingPunct="1"/>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30794361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20"/>
          </a:xfrm>
        </p:spPr>
        <p:txBody>
          <a:bodyPr/>
          <a:lstStyle/>
          <a:p>
            <a:r>
              <a:rPr lang="en-GB" dirty="0" smtClean="0"/>
              <a:t>PESTEL ANALYSIS &amp; HR</a:t>
            </a:r>
            <a:endParaRPr lang="en-GB" dirty="0"/>
          </a:p>
        </p:txBody>
      </p:sp>
      <p:sp>
        <p:nvSpPr>
          <p:cNvPr id="3" name="Content Placeholder 2"/>
          <p:cNvSpPr>
            <a:spLocks noGrp="1"/>
          </p:cNvSpPr>
          <p:nvPr>
            <p:ph idx="1"/>
          </p:nvPr>
        </p:nvSpPr>
        <p:spPr>
          <a:xfrm>
            <a:off x="0" y="764704"/>
            <a:ext cx="9144000" cy="4896544"/>
          </a:xfrm>
        </p:spPr>
        <p:txBody>
          <a:bodyPr>
            <a:normAutofit/>
          </a:bodyPr>
          <a:lstStyle/>
          <a:p>
            <a:r>
              <a:rPr lang="en-GB" sz="2400" dirty="0" smtClean="0"/>
              <a:t>A </a:t>
            </a:r>
            <a:r>
              <a:rPr lang="en-GB" sz="2400" b="1" dirty="0" smtClean="0"/>
              <a:t>PESTEL analysis</a:t>
            </a:r>
            <a:r>
              <a:rPr lang="en-GB" sz="2400" dirty="0" smtClean="0"/>
              <a:t> is an acronym for a tool used to identify the macro (external) forces facing an organisation. The letters stand for </a:t>
            </a:r>
            <a:r>
              <a:rPr lang="en-GB" sz="2400" dirty="0" smtClean="0">
                <a:solidFill>
                  <a:srgbClr val="FF0000"/>
                </a:solidFill>
              </a:rPr>
              <a:t>Political, Economic, Social, Technological, Environmental and Legal</a:t>
            </a:r>
            <a:r>
              <a:rPr lang="en-GB" sz="2400" dirty="0" smtClean="0"/>
              <a:t>. Depending on the organisation, it can be reduced to PEST or some areas can be added (e.g. Ethical)</a:t>
            </a: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36912"/>
            <a:ext cx="8568952"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9384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48680"/>
          </a:xfrm>
        </p:spPr>
        <p:txBody>
          <a:bodyPr>
            <a:normAutofit fontScale="90000"/>
          </a:bodyPr>
          <a:lstStyle/>
          <a:p>
            <a:r>
              <a:rPr lang="en-GB" sz="2400" dirty="0">
                <a:latin typeface="Arial" panose="020B0604020202020204" pitchFamily="34" charset="0"/>
                <a:cs typeface="Arial" panose="020B0604020202020204" pitchFamily="34" charset="0"/>
              </a:rPr>
              <a:t>PESTLE Analysis for Human Resources: How PESTLE Affects HR</a:t>
            </a:r>
          </a:p>
        </p:txBody>
      </p:sp>
      <p:sp>
        <p:nvSpPr>
          <p:cNvPr id="3" name="Content Placeholder 2"/>
          <p:cNvSpPr>
            <a:spLocks noGrp="1"/>
          </p:cNvSpPr>
          <p:nvPr>
            <p:ph idx="1"/>
          </p:nvPr>
        </p:nvSpPr>
        <p:spPr>
          <a:xfrm>
            <a:off x="0" y="548680"/>
            <a:ext cx="9144000" cy="4968553"/>
          </a:xfrm>
        </p:spPr>
        <p:txBody>
          <a:bodyPr/>
          <a:lstStyle/>
          <a:p>
            <a:r>
              <a:rPr lang="en-GB" dirty="0">
                <a:solidFill>
                  <a:srgbClr val="FF0000"/>
                </a:solidFill>
              </a:rPr>
              <a:t>Political factors of HR: Changing how we think and </a:t>
            </a:r>
            <a:r>
              <a:rPr lang="en-GB" dirty="0" smtClean="0">
                <a:solidFill>
                  <a:srgbClr val="FF0000"/>
                </a:solidFill>
              </a:rPr>
              <a:t>feel </a:t>
            </a:r>
            <a:r>
              <a:rPr lang="en-GB" dirty="0">
                <a:solidFill>
                  <a:srgbClr val="FF0000"/>
                </a:solidFill>
              </a:rPr>
              <a:t>about </a:t>
            </a:r>
            <a:r>
              <a:rPr lang="en-GB" dirty="0" smtClean="0">
                <a:solidFill>
                  <a:srgbClr val="FF0000"/>
                </a:solidFill>
              </a:rPr>
              <a:t>workers.</a:t>
            </a:r>
          </a:p>
          <a:p>
            <a:r>
              <a:rPr lang="en-GB" b="1" dirty="0"/>
              <a:t>Replaceable employees</a:t>
            </a:r>
            <a:r>
              <a:rPr lang="en-GB" b="1" dirty="0" smtClean="0"/>
              <a:t>.</a:t>
            </a:r>
          </a:p>
          <a:p>
            <a:r>
              <a:rPr lang="en-GB" b="1" dirty="0"/>
              <a:t>A shift in focus</a:t>
            </a:r>
            <a:r>
              <a:rPr lang="en-GB" b="1" dirty="0" smtClean="0"/>
              <a:t>.</a:t>
            </a:r>
          </a:p>
          <a:p>
            <a:r>
              <a:rPr lang="en-GB" b="1" dirty="0"/>
              <a:t>You’re on your </a:t>
            </a:r>
            <a:r>
              <a:rPr lang="en-GB" b="1" dirty="0" smtClean="0"/>
              <a:t>own</a:t>
            </a:r>
          </a:p>
          <a:p>
            <a:r>
              <a:rPr lang="en-GB" b="1" dirty="0"/>
              <a:t>A change in pay methods</a:t>
            </a:r>
            <a:r>
              <a:rPr lang="en-GB" b="1" dirty="0" smtClean="0"/>
              <a:t>.</a:t>
            </a:r>
          </a:p>
          <a:p>
            <a:r>
              <a:rPr lang="en-GB" b="1" dirty="0" smtClean="0">
                <a:solidFill>
                  <a:srgbClr val="FF0000"/>
                </a:solidFill>
              </a:rPr>
              <a:t>POLICES</a:t>
            </a:r>
            <a:endParaRPr lang="en-GB" dirty="0">
              <a:solidFill>
                <a:srgbClr val="FF0000"/>
              </a:solidFill>
            </a:endParaRPr>
          </a:p>
        </p:txBody>
      </p:sp>
    </p:spTree>
    <p:extLst>
      <p:ext uri="{BB962C8B-B14F-4D97-AF65-F5344CB8AC3E}">
        <p14:creationId xmlns:p14="http://schemas.microsoft.com/office/powerpoint/2010/main" val="3307831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r>
              <a:rPr lang="en-GB" sz="2800" dirty="0"/>
              <a:t>Economic factors of human resources: A new way to hire and work</a:t>
            </a:r>
          </a:p>
        </p:txBody>
      </p:sp>
      <p:sp>
        <p:nvSpPr>
          <p:cNvPr id="3" name="Content Placeholder 2"/>
          <p:cNvSpPr>
            <a:spLocks noGrp="1"/>
          </p:cNvSpPr>
          <p:nvPr>
            <p:ph idx="1"/>
          </p:nvPr>
        </p:nvSpPr>
        <p:spPr>
          <a:xfrm>
            <a:off x="0" y="1124744"/>
            <a:ext cx="9144000" cy="4608512"/>
          </a:xfrm>
        </p:spPr>
        <p:txBody>
          <a:bodyPr/>
          <a:lstStyle/>
          <a:p>
            <a:r>
              <a:rPr lang="en-GB" b="1" dirty="0">
                <a:solidFill>
                  <a:srgbClr val="0070C0"/>
                </a:solidFill>
              </a:rPr>
              <a:t>The impact of globalization</a:t>
            </a:r>
            <a:r>
              <a:rPr lang="en-GB" b="1" dirty="0" smtClean="0">
                <a:solidFill>
                  <a:srgbClr val="0070C0"/>
                </a:solidFill>
              </a:rPr>
              <a:t>.</a:t>
            </a:r>
          </a:p>
          <a:p>
            <a:r>
              <a:rPr lang="en-GB" b="1" dirty="0">
                <a:solidFill>
                  <a:srgbClr val="0070C0"/>
                </a:solidFill>
              </a:rPr>
              <a:t>New accommodations for oversea workers</a:t>
            </a:r>
            <a:r>
              <a:rPr lang="en-GB" b="1" dirty="0" smtClean="0"/>
              <a:t>.</a:t>
            </a:r>
          </a:p>
          <a:p>
            <a:endParaRPr lang="en-GB" dirty="0"/>
          </a:p>
        </p:txBody>
      </p:sp>
    </p:spTree>
    <p:extLst>
      <p:ext uri="{BB962C8B-B14F-4D97-AF65-F5344CB8AC3E}">
        <p14:creationId xmlns:p14="http://schemas.microsoft.com/office/powerpoint/2010/main" val="414535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fontScale="90000"/>
          </a:bodyPr>
          <a:lstStyle/>
          <a:p>
            <a:r>
              <a:rPr lang="en-GB" dirty="0"/>
              <a:t>Social factors of HR: How to make everyone happy?</a:t>
            </a:r>
          </a:p>
        </p:txBody>
      </p:sp>
      <p:sp>
        <p:nvSpPr>
          <p:cNvPr id="3" name="Content Placeholder 2"/>
          <p:cNvSpPr>
            <a:spLocks noGrp="1"/>
          </p:cNvSpPr>
          <p:nvPr>
            <p:ph idx="1"/>
          </p:nvPr>
        </p:nvSpPr>
        <p:spPr>
          <a:xfrm>
            <a:off x="0" y="1600201"/>
            <a:ext cx="9144000" cy="3917032"/>
          </a:xfrm>
        </p:spPr>
        <p:txBody>
          <a:bodyPr/>
          <a:lstStyle/>
          <a:p>
            <a:r>
              <a:rPr lang="en-GB" b="1" dirty="0">
                <a:solidFill>
                  <a:srgbClr val="FF0000"/>
                </a:solidFill>
              </a:rPr>
              <a:t>Understanding a variety of demographics in one </a:t>
            </a:r>
            <a:r>
              <a:rPr lang="en-GB" b="1" dirty="0" smtClean="0">
                <a:solidFill>
                  <a:srgbClr val="FF0000"/>
                </a:solidFill>
              </a:rPr>
              <a:t>workplace.</a:t>
            </a:r>
          </a:p>
          <a:p>
            <a:r>
              <a:rPr lang="en-GB" b="1" dirty="0">
                <a:solidFill>
                  <a:srgbClr val="FF0000"/>
                </a:solidFill>
              </a:rPr>
              <a:t>The </a:t>
            </a:r>
            <a:r>
              <a:rPr lang="en-GB" b="1" dirty="0" smtClean="0">
                <a:solidFill>
                  <a:srgbClr val="FF0000"/>
                </a:solidFill>
              </a:rPr>
              <a:t>social rights </a:t>
            </a:r>
            <a:r>
              <a:rPr lang="en-GB" b="1" dirty="0">
                <a:solidFill>
                  <a:srgbClr val="FF0000"/>
                </a:solidFill>
              </a:rPr>
              <a:t>of the people</a:t>
            </a:r>
            <a:endParaRPr lang="en-GB" dirty="0">
              <a:solidFill>
                <a:srgbClr val="FF0000"/>
              </a:solidFill>
            </a:endParaRPr>
          </a:p>
        </p:txBody>
      </p:sp>
    </p:spTree>
    <p:extLst>
      <p:ext uri="{BB962C8B-B14F-4D97-AF65-F5344CB8AC3E}">
        <p14:creationId xmlns:p14="http://schemas.microsoft.com/office/powerpoint/2010/main" val="3501881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36712"/>
          </a:xfrm>
        </p:spPr>
        <p:txBody>
          <a:bodyPr>
            <a:normAutofit/>
          </a:bodyPr>
          <a:lstStyle/>
          <a:p>
            <a:r>
              <a:rPr lang="en-GB" sz="2000" dirty="0"/>
              <a:t>Technological changes in Human resource departments: Fast information, too much information</a:t>
            </a:r>
          </a:p>
        </p:txBody>
      </p:sp>
      <p:sp>
        <p:nvSpPr>
          <p:cNvPr id="3" name="Content Placeholder 2"/>
          <p:cNvSpPr>
            <a:spLocks noGrp="1"/>
          </p:cNvSpPr>
          <p:nvPr>
            <p:ph idx="1"/>
          </p:nvPr>
        </p:nvSpPr>
        <p:spPr>
          <a:xfrm>
            <a:off x="0" y="836712"/>
            <a:ext cx="9144000" cy="4680521"/>
          </a:xfrm>
        </p:spPr>
        <p:txBody>
          <a:bodyPr/>
          <a:lstStyle/>
          <a:p>
            <a:r>
              <a:rPr lang="en-GB" dirty="0"/>
              <a:t>Fast, simple communication</a:t>
            </a:r>
            <a:r>
              <a:rPr lang="en-GB" dirty="0" smtClean="0"/>
              <a:t>.</a:t>
            </a:r>
          </a:p>
          <a:p>
            <a:r>
              <a:rPr lang="en-GB" b="1" dirty="0" smtClean="0"/>
              <a:t>Simple/quick </a:t>
            </a:r>
            <a:r>
              <a:rPr lang="en-GB" b="1" dirty="0"/>
              <a:t>recruitment</a:t>
            </a:r>
            <a:r>
              <a:rPr lang="en-GB" b="1" dirty="0" smtClean="0"/>
              <a:t>.</a:t>
            </a:r>
          </a:p>
          <a:p>
            <a:r>
              <a:rPr lang="en-GB" b="1" dirty="0"/>
              <a:t>Information overload</a:t>
            </a:r>
            <a:r>
              <a:rPr lang="en-GB" b="1" dirty="0" smtClean="0"/>
              <a:t>.</a:t>
            </a:r>
          </a:p>
          <a:p>
            <a:endParaRPr lang="en-GB" dirty="0"/>
          </a:p>
        </p:txBody>
      </p:sp>
    </p:spTree>
    <p:extLst>
      <p:ext uri="{BB962C8B-B14F-4D97-AF65-F5344CB8AC3E}">
        <p14:creationId xmlns:p14="http://schemas.microsoft.com/office/powerpoint/2010/main" val="3531793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24744"/>
          </a:xfrm>
        </p:spPr>
        <p:txBody>
          <a:bodyPr>
            <a:normAutofit fontScale="90000"/>
          </a:bodyPr>
          <a:lstStyle/>
          <a:p>
            <a:r>
              <a:rPr lang="en-GB" dirty="0"/>
              <a:t>Legal factors of HR: A strict confidentiality agreement</a:t>
            </a:r>
          </a:p>
        </p:txBody>
      </p:sp>
      <p:sp>
        <p:nvSpPr>
          <p:cNvPr id="3" name="Content Placeholder 2"/>
          <p:cNvSpPr>
            <a:spLocks noGrp="1"/>
          </p:cNvSpPr>
          <p:nvPr>
            <p:ph idx="1"/>
          </p:nvPr>
        </p:nvSpPr>
        <p:spPr>
          <a:xfrm>
            <a:off x="0" y="1196752"/>
            <a:ext cx="8686800" cy="4320481"/>
          </a:xfrm>
        </p:spPr>
        <p:txBody>
          <a:bodyPr/>
          <a:lstStyle/>
          <a:p>
            <a:r>
              <a:rPr lang="en-GB" b="1" dirty="0">
                <a:solidFill>
                  <a:srgbClr val="0070C0"/>
                </a:solidFill>
              </a:rPr>
              <a:t>A legal </a:t>
            </a:r>
            <a:r>
              <a:rPr lang="en-GB" b="1" dirty="0" smtClean="0">
                <a:solidFill>
                  <a:srgbClr val="0070C0"/>
                </a:solidFill>
              </a:rPr>
              <a:t>responsibility</a:t>
            </a:r>
          </a:p>
          <a:p>
            <a:r>
              <a:rPr lang="en-GB" b="1" dirty="0"/>
              <a:t>Proper verification needed.</a:t>
            </a:r>
            <a:endParaRPr lang="en-GB" dirty="0">
              <a:solidFill>
                <a:srgbClr val="0070C0"/>
              </a:solidFill>
            </a:endParaRPr>
          </a:p>
        </p:txBody>
      </p:sp>
    </p:spTree>
    <p:extLst>
      <p:ext uri="{BB962C8B-B14F-4D97-AF65-F5344CB8AC3E}">
        <p14:creationId xmlns:p14="http://schemas.microsoft.com/office/powerpoint/2010/main" val="740973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36712"/>
          </a:xfrm>
        </p:spPr>
        <p:txBody>
          <a:bodyPr>
            <a:normAutofit fontScale="90000"/>
          </a:bodyPr>
          <a:lstStyle/>
          <a:p>
            <a:r>
              <a:rPr lang="en-GB" sz="2800" dirty="0"/>
              <a:t>Environmental factors of human resources: Cutting back on paper and pollution</a:t>
            </a:r>
          </a:p>
        </p:txBody>
      </p:sp>
      <p:sp>
        <p:nvSpPr>
          <p:cNvPr id="3" name="Content Placeholder 2"/>
          <p:cNvSpPr>
            <a:spLocks noGrp="1"/>
          </p:cNvSpPr>
          <p:nvPr>
            <p:ph idx="1"/>
          </p:nvPr>
        </p:nvSpPr>
        <p:spPr>
          <a:xfrm>
            <a:off x="0" y="908720"/>
            <a:ext cx="8686800" cy="4608513"/>
          </a:xfrm>
        </p:spPr>
        <p:txBody>
          <a:bodyPr/>
          <a:lstStyle/>
          <a:p>
            <a:r>
              <a:rPr lang="en-GB" b="1" dirty="0" smtClean="0"/>
              <a:t>Employment Trends</a:t>
            </a:r>
          </a:p>
          <a:p>
            <a:r>
              <a:rPr lang="en-GB" b="1" dirty="0" smtClean="0"/>
              <a:t>More </a:t>
            </a:r>
            <a:r>
              <a:rPr lang="en-GB" b="1" dirty="0"/>
              <a:t>remote work means less driving pollution.</a:t>
            </a:r>
            <a:endParaRPr lang="en-GB" dirty="0"/>
          </a:p>
        </p:txBody>
      </p:sp>
    </p:spTree>
    <p:extLst>
      <p:ext uri="{BB962C8B-B14F-4D97-AF65-F5344CB8AC3E}">
        <p14:creationId xmlns:p14="http://schemas.microsoft.com/office/powerpoint/2010/main" val="10301414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48680"/>
          </a:xfrm>
        </p:spPr>
        <p:txBody>
          <a:bodyPr>
            <a:normAutofit/>
          </a:bodyPr>
          <a:lstStyle/>
          <a:p>
            <a:r>
              <a:rPr lang="en-GB" sz="2400" dirty="0">
                <a:solidFill>
                  <a:srgbClr val="0070C0"/>
                </a:solidFill>
              </a:rPr>
              <a:t>PESTLE Analysis for Human Resources: Final thoughts</a:t>
            </a:r>
          </a:p>
        </p:txBody>
      </p:sp>
      <p:sp>
        <p:nvSpPr>
          <p:cNvPr id="3" name="Content Placeholder 2"/>
          <p:cNvSpPr>
            <a:spLocks noGrp="1"/>
          </p:cNvSpPr>
          <p:nvPr>
            <p:ph idx="1"/>
          </p:nvPr>
        </p:nvSpPr>
        <p:spPr>
          <a:xfrm>
            <a:off x="0" y="476672"/>
            <a:ext cx="9144000" cy="5040561"/>
          </a:xfrm>
        </p:spPr>
        <p:txBody>
          <a:bodyPr>
            <a:normAutofit fontScale="70000" lnSpcReduction="20000"/>
          </a:bodyPr>
          <a:lstStyle/>
          <a:p>
            <a:r>
              <a:rPr lang="en-GB" dirty="0"/>
              <a:t>The HR department is there to ensure the company is compliant and safe from legal repercussions. The company will always come first; never employees. This is why employees feel companies lack loyalty.</a:t>
            </a:r>
          </a:p>
          <a:p>
            <a:endParaRPr lang="en-GB" dirty="0"/>
          </a:p>
          <a:p>
            <a:r>
              <a:rPr lang="en-GB" dirty="0"/>
              <a:t>It’s true that HR is often on the lookout for new talent and must accommodate each one, regardless of where they’re located. This puts plenty of strain on HR workers, who may have to be creative to achieve this goal. Luckily, technology makes HR managers’ lives easier — everything is accessible online.</a:t>
            </a:r>
          </a:p>
          <a:p>
            <a:endParaRPr lang="en-GB" dirty="0"/>
          </a:p>
          <a:p>
            <a:r>
              <a:rPr lang="en-GB" dirty="0"/>
              <a:t>PESTLE will continue to change HR and it needs to accommodate changes in the workforce. The only way to do this successfully is by keeping an eye on political, economic, social, technological, legal, and environmental macro-environmental factors.</a:t>
            </a:r>
          </a:p>
        </p:txBody>
      </p:sp>
    </p:spTree>
    <p:extLst>
      <p:ext uri="{BB962C8B-B14F-4D97-AF65-F5344CB8AC3E}">
        <p14:creationId xmlns:p14="http://schemas.microsoft.com/office/powerpoint/2010/main" val="819764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title" idx="4294967295"/>
          </p:nvPr>
        </p:nvSpPr>
        <p:spPr>
          <a:xfrm>
            <a:off x="0" y="0"/>
            <a:ext cx="8229600" cy="500063"/>
          </a:xfrm>
        </p:spPr>
        <p:txBody>
          <a:bodyPr lIns="91440" rIns="91440" bIns="45720" anchor="ctr">
            <a:normAutofit fontScale="90000"/>
          </a:bodyPr>
          <a:lstStyle/>
          <a:p>
            <a:pPr eaLnBrk="1" hangingPunct="1"/>
            <a:r>
              <a:rPr lang="en-US" altLang="zh-CN" sz="2800" b="1" dirty="0" smtClean="0">
                <a:solidFill>
                  <a:srgbClr val="06686D"/>
                </a:solidFill>
                <a:ea typeface="宋体" pitchFamily="2" charset="-122"/>
              </a:rPr>
              <a:t>Example of :PESTEL ANALYSIS</a:t>
            </a:r>
            <a:endParaRPr lang="en-US" altLang="zh-TW" sz="2800" b="1" dirty="0" smtClean="0">
              <a:solidFill>
                <a:srgbClr val="06686D"/>
              </a:solidFill>
              <a:ea typeface="PMingLiU" pitchFamily="18" charset="-120"/>
            </a:endParaRPr>
          </a:p>
        </p:txBody>
      </p:sp>
      <p:sp>
        <p:nvSpPr>
          <p:cNvPr id="15363" name="Text Box 9"/>
          <p:cNvSpPr txBox="1">
            <a:spLocks noChangeArrowheads="1"/>
          </p:cNvSpPr>
          <p:nvPr/>
        </p:nvSpPr>
        <p:spPr bwMode="auto">
          <a:xfrm>
            <a:off x="250825" y="1433513"/>
            <a:ext cx="2106613" cy="2031325"/>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0"/>
              </a:spcBef>
              <a:buClrTx/>
              <a:buSzTx/>
              <a:buFontTx/>
              <a:buNone/>
            </a:pPr>
            <a:r>
              <a:rPr lang="en-US" altLang="zh-HK" sz="2800" dirty="0">
                <a:solidFill>
                  <a:srgbClr val="984807"/>
                </a:solidFill>
                <a:latin typeface="Calibri" pitchFamily="34" charset="0"/>
              </a:rPr>
              <a:t>Political</a:t>
            </a:r>
          </a:p>
          <a:p>
            <a:pPr eaLnBrk="1" hangingPunct="1">
              <a:spcBef>
                <a:spcPct val="0"/>
              </a:spcBef>
              <a:buClrTx/>
              <a:buSzTx/>
              <a:buFontTx/>
              <a:buChar char="•"/>
            </a:pPr>
            <a:r>
              <a:rPr lang="en-US" altLang="zh-HK" sz="2000" dirty="0">
                <a:solidFill>
                  <a:srgbClr val="9900FF"/>
                </a:solidFill>
                <a:latin typeface="Calibri" pitchFamily="34" charset="0"/>
              </a:rPr>
              <a:t>Security issues </a:t>
            </a:r>
            <a:r>
              <a:rPr lang="en-US" altLang="zh-HK" sz="2800" dirty="0" smtClean="0">
                <a:solidFill>
                  <a:srgbClr val="FF0000"/>
                </a:solidFill>
                <a:latin typeface="Calibri" pitchFamily="34" charset="0"/>
              </a:rPr>
              <a:t> </a:t>
            </a:r>
            <a:endParaRPr lang="en-US" altLang="zh-HK" sz="2800" dirty="0">
              <a:solidFill>
                <a:srgbClr val="FF0000"/>
              </a:solidFill>
              <a:latin typeface="Calibri" pitchFamily="34" charset="0"/>
            </a:endParaRPr>
          </a:p>
          <a:p>
            <a:pPr eaLnBrk="1" hangingPunct="1">
              <a:spcBef>
                <a:spcPct val="50000"/>
              </a:spcBef>
              <a:buClrTx/>
              <a:buSzTx/>
              <a:buFontTx/>
              <a:buChar char="•"/>
            </a:pPr>
            <a:r>
              <a:rPr lang="en-US" altLang="zh-HK" sz="2000" dirty="0">
                <a:solidFill>
                  <a:srgbClr val="9900FF"/>
                </a:solidFill>
                <a:latin typeface="Calibri" pitchFamily="34" charset="0"/>
              </a:rPr>
              <a:t>Political situation in oil producing countries </a:t>
            </a:r>
            <a:endParaRPr lang="en-US" altLang="zh-HK" sz="2000" dirty="0">
              <a:solidFill>
                <a:srgbClr val="FF0000"/>
              </a:solidFill>
              <a:latin typeface="Calibri" pitchFamily="34" charset="0"/>
            </a:endParaRPr>
          </a:p>
        </p:txBody>
      </p:sp>
      <p:sp>
        <p:nvSpPr>
          <p:cNvPr id="15364" name="Text Box 11"/>
          <p:cNvSpPr txBox="1">
            <a:spLocks noChangeArrowheads="1"/>
          </p:cNvSpPr>
          <p:nvPr/>
        </p:nvSpPr>
        <p:spPr bwMode="auto">
          <a:xfrm>
            <a:off x="2500313" y="1449388"/>
            <a:ext cx="3440112" cy="1446212"/>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US" altLang="zh-HK" sz="2800" dirty="0">
                <a:solidFill>
                  <a:srgbClr val="984807"/>
                </a:solidFill>
                <a:latin typeface="Calibri" pitchFamily="34" charset="0"/>
              </a:rPr>
              <a:t>Economic</a:t>
            </a:r>
          </a:p>
          <a:p>
            <a:pPr eaLnBrk="1" hangingPunct="1">
              <a:spcBef>
                <a:spcPct val="50000"/>
              </a:spcBef>
              <a:buClrTx/>
              <a:buSzTx/>
              <a:buFontTx/>
              <a:buChar char="•"/>
            </a:pPr>
            <a:r>
              <a:rPr lang="en-US" altLang="zh-HK" sz="2000" dirty="0">
                <a:solidFill>
                  <a:srgbClr val="9900FF"/>
                </a:solidFill>
                <a:latin typeface="Calibri" pitchFamily="34" charset="0"/>
              </a:rPr>
              <a:t>Fuel price </a:t>
            </a:r>
            <a:endParaRPr lang="en-US" altLang="zh-HK" sz="2000" dirty="0">
              <a:solidFill>
                <a:srgbClr val="FF0000"/>
              </a:solidFill>
              <a:latin typeface="Calibri" pitchFamily="34" charset="0"/>
            </a:endParaRPr>
          </a:p>
          <a:p>
            <a:pPr eaLnBrk="1" hangingPunct="1">
              <a:spcBef>
                <a:spcPct val="50000"/>
              </a:spcBef>
              <a:buClrTx/>
              <a:buSzTx/>
              <a:buFontTx/>
              <a:buChar char="•"/>
            </a:pPr>
            <a:r>
              <a:rPr lang="en-US" altLang="zh-HK" sz="2000" dirty="0">
                <a:solidFill>
                  <a:srgbClr val="9900FF"/>
                </a:solidFill>
                <a:latin typeface="Calibri" pitchFamily="34" charset="0"/>
              </a:rPr>
              <a:t>Exchange Rates</a:t>
            </a:r>
            <a:r>
              <a:rPr lang="en-US" altLang="zh-HK" sz="2000" dirty="0">
                <a:solidFill>
                  <a:srgbClr val="FF0000"/>
                </a:solidFill>
                <a:latin typeface="Calibri" pitchFamily="34" charset="0"/>
              </a:rPr>
              <a:t> </a:t>
            </a:r>
            <a:endParaRPr lang="en-US" altLang="zh-HK" sz="2800" dirty="0">
              <a:solidFill>
                <a:srgbClr val="FF0000"/>
              </a:solidFill>
              <a:latin typeface="Calibri" pitchFamily="34" charset="0"/>
            </a:endParaRPr>
          </a:p>
        </p:txBody>
      </p:sp>
      <p:sp>
        <p:nvSpPr>
          <p:cNvPr id="15365" name="Text Box 13"/>
          <p:cNvSpPr txBox="1">
            <a:spLocks noChangeArrowheads="1"/>
          </p:cNvSpPr>
          <p:nvPr/>
        </p:nvSpPr>
        <p:spPr bwMode="auto">
          <a:xfrm>
            <a:off x="264775" y="4089565"/>
            <a:ext cx="2749550" cy="1751012"/>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US" altLang="zh-HK" sz="2800" dirty="0">
                <a:solidFill>
                  <a:srgbClr val="984807"/>
                </a:solidFill>
                <a:latin typeface="Calibri" pitchFamily="34" charset="0"/>
              </a:rPr>
              <a:t>Technology</a:t>
            </a:r>
          </a:p>
          <a:p>
            <a:pPr eaLnBrk="1" hangingPunct="1">
              <a:spcBef>
                <a:spcPct val="50000"/>
              </a:spcBef>
              <a:buClrTx/>
              <a:buSzTx/>
              <a:buFontTx/>
              <a:buChar char="•"/>
            </a:pPr>
            <a:r>
              <a:rPr lang="en-US" altLang="zh-HK" sz="2000" dirty="0">
                <a:solidFill>
                  <a:srgbClr val="9900FF"/>
                </a:solidFill>
                <a:latin typeface="Calibri" pitchFamily="34" charset="0"/>
              </a:rPr>
              <a:t>Carbon </a:t>
            </a:r>
            <a:r>
              <a:rPr lang="en-US" altLang="zh-HK" sz="2000" dirty="0" err="1">
                <a:solidFill>
                  <a:srgbClr val="9900FF"/>
                </a:solidFill>
                <a:latin typeface="Calibri" pitchFamily="34" charset="0"/>
              </a:rPr>
              <a:t>fibre</a:t>
            </a:r>
            <a:r>
              <a:rPr lang="en-US" altLang="zh-HK" sz="2000" dirty="0">
                <a:solidFill>
                  <a:srgbClr val="9900FF"/>
                </a:solidFill>
                <a:latin typeface="Calibri" pitchFamily="34" charset="0"/>
              </a:rPr>
              <a:t> body </a:t>
            </a:r>
            <a:r>
              <a:rPr lang="en-US" altLang="zh-HK" sz="2000" dirty="0" smtClean="0">
                <a:solidFill>
                  <a:srgbClr val="9900FF"/>
                </a:solidFill>
                <a:latin typeface="Calibri" pitchFamily="34" charset="0"/>
              </a:rPr>
              <a:t>aircraft</a:t>
            </a:r>
            <a:endParaRPr lang="en-US" altLang="zh-HK" sz="2000" dirty="0">
              <a:solidFill>
                <a:srgbClr val="9900FF"/>
              </a:solidFill>
              <a:latin typeface="Calibri" pitchFamily="34" charset="0"/>
            </a:endParaRPr>
          </a:p>
          <a:p>
            <a:pPr eaLnBrk="1" hangingPunct="1">
              <a:spcBef>
                <a:spcPct val="50000"/>
              </a:spcBef>
              <a:buClrTx/>
              <a:buSzTx/>
              <a:buFontTx/>
              <a:buChar char="•"/>
            </a:pPr>
            <a:r>
              <a:rPr lang="en-US" altLang="zh-HK" sz="2000" dirty="0">
                <a:solidFill>
                  <a:srgbClr val="9900FF"/>
                </a:solidFill>
                <a:latin typeface="Calibri" pitchFamily="34" charset="0"/>
              </a:rPr>
              <a:t>Internet </a:t>
            </a:r>
            <a:endParaRPr lang="en-US" altLang="zh-HK" sz="2000" dirty="0">
              <a:solidFill>
                <a:srgbClr val="FF0000"/>
              </a:solidFill>
              <a:latin typeface="Calibri" pitchFamily="34" charset="0"/>
            </a:endParaRPr>
          </a:p>
        </p:txBody>
      </p:sp>
      <p:sp>
        <p:nvSpPr>
          <p:cNvPr id="3078" name="Text Box 14"/>
          <p:cNvSpPr txBox="1">
            <a:spLocks noChangeArrowheads="1"/>
          </p:cNvSpPr>
          <p:nvPr/>
        </p:nvSpPr>
        <p:spPr bwMode="auto">
          <a:xfrm>
            <a:off x="6227763" y="1433513"/>
            <a:ext cx="2520950" cy="1446550"/>
          </a:xfrm>
          <a:prstGeom prst="rect">
            <a:avLst/>
          </a:prstGeom>
          <a:noFill/>
          <a:ln w="12700" cap="sq">
            <a:solidFill>
              <a:schemeClr val="tx1"/>
            </a:solidFill>
            <a:miter lim="800000"/>
            <a:headEnd/>
            <a:tailEnd/>
          </a:ln>
        </p:spPr>
        <p:txBody>
          <a:bodyPr>
            <a:spAutoFit/>
          </a:bodyPr>
          <a:lstStyle/>
          <a:p>
            <a:pPr fontAlgn="auto">
              <a:spcBef>
                <a:spcPct val="50000"/>
              </a:spcBef>
              <a:spcAft>
                <a:spcPts val="0"/>
              </a:spcAft>
              <a:defRPr/>
            </a:pPr>
            <a:r>
              <a:rPr lang="en-US" altLang="zh-HK" sz="2800" dirty="0">
                <a:solidFill>
                  <a:srgbClr val="996633"/>
                </a:solidFill>
                <a:latin typeface="+mn-lt"/>
                <a:ea typeface="+mn-ea"/>
                <a:cs typeface="+mn-cs"/>
              </a:rPr>
              <a:t>Social-Culture</a:t>
            </a:r>
          </a:p>
          <a:p>
            <a:pPr fontAlgn="auto">
              <a:spcBef>
                <a:spcPct val="50000"/>
              </a:spcBef>
              <a:spcAft>
                <a:spcPts val="0"/>
              </a:spcAft>
              <a:buFont typeface="Arial" pitchFamily="34" charset="0"/>
              <a:buChar char="•"/>
              <a:defRPr/>
            </a:pPr>
            <a:r>
              <a:rPr lang="en-US" altLang="zh-HK" sz="2000" dirty="0">
                <a:solidFill>
                  <a:srgbClr val="9900FF"/>
                </a:solidFill>
                <a:latin typeface="+mn-lt"/>
                <a:ea typeface="+mn-ea"/>
                <a:cs typeface="+mn-cs"/>
              </a:rPr>
              <a:t>Social </a:t>
            </a:r>
            <a:r>
              <a:rPr lang="en-US" altLang="zh-HK" sz="2000" dirty="0" smtClean="0">
                <a:solidFill>
                  <a:srgbClr val="9900FF"/>
                </a:solidFill>
                <a:latin typeface="+mn-lt"/>
                <a:ea typeface="+mn-ea"/>
                <a:cs typeface="+mn-cs"/>
              </a:rPr>
              <a:t>behavior </a:t>
            </a:r>
          </a:p>
          <a:p>
            <a:pPr fontAlgn="auto">
              <a:spcBef>
                <a:spcPct val="50000"/>
              </a:spcBef>
              <a:spcAft>
                <a:spcPts val="0"/>
              </a:spcAft>
              <a:buFont typeface="Arial" pitchFamily="34" charset="0"/>
              <a:buChar char="•"/>
              <a:defRPr/>
            </a:pPr>
            <a:r>
              <a:rPr lang="en-US" altLang="zh-HK" sz="2000" dirty="0" smtClean="0">
                <a:solidFill>
                  <a:srgbClr val="9900FF"/>
                </a:solidFill>
              </a:rPr>
              <a:t>Covid-19</a:t>
            </a:r>
            <a:r>
              <a:rPr lang="en-US" altLang="zh-HK" sz="2000" dirty="0" smtClean="0">
                <a:solidFill>
                  <a:srgbClr val="9900FF"/>
                </a:solidFill>
                <a:latin typeface="+mn-lt"/>
                <a:ea typeface="+mn-ea"/>
                <a:cs typeface="+mn-cs"/>
              </a:rPr>
              <a:t>  </a:t>
            </a:r>
            <a:endParaRPr lang="en-US" altLang="zh-HK" sz="2000" dirty="0">
              <a:solidFill>
                <a:srgbClr val="FF0000"/>
              </a:solidFill>
              <a:latin typeface="+mn-lt"/>
              <a:ea typeface="+mn-ea"/>
              <a:cs typeface="+mn-cs"/>
            </a:endParaRPr>
          </a:p>
        </p:txBody>
      </p:sp>
      <p:sp>
        <p:nvSpPr>
          <p:cNvPr id="15367" name="Text Box 15"/>
          <p:cNvSpPr txBox="1">
            <a:spLocks noChangeArrowheads="1"/>
          </p:cNvSpPr>
          <p:nvPr/>
        </p:nvSpPr>
        <p:spPr bwMode="auto">
          <a:xfrm>
            <a:off x="3354282" y="4187826"/>
            <a:ext cx="2857500" cy="1751012"/>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US" altLang="zh-HK" sz="2800" dirty="0">
                <a:solidFill>
                  <a:srgbClr val="984807"/>
                </a:solidFill>
                <a:latin typeface="Calibri" pitchFamily="34" charset="0"/>
              </a:rPr>
              <a:t>Environmental</a:t>
            </a:r>
          </a:p>
          <a:p>
            <a:pPr eaLnBrk="1" hangingPunct="1">
              <a:spcBef>
                <a:spcPct val="50000"/>
              </a:spcBef>
              <a:buClrTx/>
              <a:buSzTx/>
              <a:buFontTx/>
              <a:buChar char="•"/>
            </a:pPr>
            <a:r>
              <a:rPr lang="en-US" altLang="zh-HK" sz="2000" dirty="0">
                <a:solidFill>
                  <a:srgbClr val="9900FF"/>
                </a:solidFill>
                <a:latin typeface="Calibri" pitchFamily="34" charset="0"/>
              </a:rPr>
              <a:t>Pollution</a:t>
            </a:r>
            <a:r>
              <a:rPr lang="en-US" altLang="zh-HK" sz="2000" dirty="0">
                <a:solidFill>
                  <a:srgbClr val="FF0000"/>
                </a:solidFill>
                <a:latin typeface="Calibri" pitchFamily="34" charset="0"/>
              </a:rPr>
              <a:t> </a:t>
            </a:r>
          </a:p>
          <a:p>
            <a:pPr eaLnBrk="1" hangingPunct="1">
              <a:spcBef>
                <a:spcPct val="50000"/>
              </a:spcBef>
              <a:buClrTx/>
              <a:buSzTx/>
              <a:buFontTx/>
              <a:buChar char="•"/>
            </a:pPr>
            <a:r>
              <a:rPr lang="en-US" altLang="zh-HK" sz="2000" dirty="0">
                <a:solidFill>
                  <a:srgbClr val="9900FF"/>
                </a:solidFill>
                <a:latin typeface="Calibri" pitchFamily="34" charset="0"/>
              </a:rPr>
              <a:t>Carbon </a:t>
            </a:r>
            <a:r>
              <a:rPr lang="en-US" altLang="zh-HK" sz="2000" dirty="0" err="1" smtClean="0">
                <a:solidFill>
                  <a:srgbClr val="9900FF"/>
                </a:solidFill>
                <a:latin typeface="Calibri" pitchFamily="34" charset="0"/>
              </a:rPr>
              <a:t>fibre</a:t>
            </a:r>
            <a:r>
              <a:rPr lang="en-US" altLang="zh-HK" sz="2000" dirty="0" smtClean="0">
                <a:solidFill>
                  <a:srgbClr val="9900FF"/>
                </a:solidFill>
                <a:latin typeface="Calibri" pitchFamily="34" charset="0"/>
              </a:rPr>
              <a:t> </a:t>
            </a:r>
            <a:r>
              <a:rPr lang="en-US" altLang="zh-HK" sz="2000" dirty="0">
                <a:solidFill>
                  <a:srgbClr val="9900FF"/>
                </a:solidFill>
                <a:latin typeface="Calibri" pitchFamily="34" charset="0"/>
              </a:rPr>
              <a:t>body aircraft </a:t>
            </a:r>
            <a:endParaRPr lang="en-US" altLang="zh-TW" sz="2000" dirty="0">
              <a:solidFill>
                <a:srgbClr val="9900FF"/>
              </a:solidFill>
              <a:latin typeface="Calibri" pitchFamily="34" charset="0"/>
            </a:endParaRPr>
          </a:p>
        </p:txBody>
      </p:sp>
      <p:sp>
        <p:nvSpPr>
          <p:cNvPr id="15368" name="Text Box 16"/>
          <p:cNvSpPr txBox="1">
            <a:spLocks noChangeArrowheads="1"/>
          </p:cNvSpPr>
          <p:nvPr/>
        </p:nvSpPr>
        <p:spPr bwMode="auto">
          <a:xfrm>
            <a:off x="6583089" y="4108303"/>
            <a:ext cx="2344738" cy="2062103"/>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US" altLang="zh-HK" sz="2800" dirty="0">
                <a:solidFill>
                  <a:srgbClr val="984807"/>
                </a:solidFill>
                <a:latin typeface="Calibri" pitchFamily="34" charset="0"/>
              </a:rPr>
              <a:t>Legal</a:t>
            </a:r>
          </a:p>
          <a:p>
            <a:pPr eaLnBrk="1" hangingPunct="1">
              <a:spcBef>
                <a:spcPct val="50000"/>
              </a:spcBef>
              <a:buClrTx/>
              <a:buSzTx/>
              <a:buFontTx/>
              <a:buChar char="•"/>
            </a:pPr>
            <a:r>
              <a:rPr lang="en-US" altLang="zh-HK" sz="2000" dirty="0">
                <a:solidFill>
                  <a:srgbClr val="9900FF"/>
                </a:solidFill>
                <a:latin typeface="Calibri" pitchFamily="34" charset="0"/>
              </a:rPr>
              <a:t>Limited </a:t>
            </a:r>
            <a:r>
              <a:rPr lang="en-US" altLang="zh-HK" sz="2000" dirty="0" smtClean="0">
                <a:solidFill>
                  <a:srgbClr val="9900FF"/>
                </a:solidFill>
                <a:latin typeface="Calibri" pitchFamily="34" charset="0"/>
              </a:rPr>
              <a:t>mergers</a:t>
            </a:r>
          </a:p>
          <a:p>
            <a:pPr eaLnBrk="1" hangingPunct="1">
              <a:spcBef>
                <a:spcPct val="50000"/>
              </a:spcBef>
              <a:buClrTx/>
              <a:buSzTx/>
              <a:buFontTx/>
              <a:buChar char="•"/>
            </a:pPr>
            <a:r>
              <a:rPr lang="en-US" altLang="zh-HK" sz="2000" dirty="0" smtClean="0">
                <a:solidFill>
                  <a:srgbClr val="9900FF"/>
                </a:solidFill>
                <a:latin typeface="Calibri" pitchFamily="34" charset="0"/>
              </a:rPr>
              <a:t> Limited Flights are not flying due to </a:t>
            </a:r>
            <a:r>
              <a:rPr lang="en-US" altLang="zh-HK" sz="2000" dirty="0" err="1" smtClean="0">
                <a:solidFill>
                  <a:srgbClr val="9900FF"/>
                </a:solidFill>
                <a:latin typeface="Calibri" pitchFamily="34" charset="0"/>
              </a:rPr>
              <a:t>covid</a:t>
            </a:r>
            <a:r>
              <a:rPr lang="en-US" altLang="zh-HK" sz="2000" dirty="0" smtClean="0">
                <a:solidFill>
                  <a:srgbClr val="9900FF"/>
                </a:solidFill>
                <a:latin typeface="Calibri" pitchFamily="34" charset="0"/>
              </a:rPr>
              <a:t> 19 </a:t>
            </a:r>
            <a:endParaRPr lang="en-US" altLang="zh-TW" sz="2000" dirty="0">
              <a:solidFill>
                <a:srgbClr val="FF0000"/>
              </a:solidFill>
              <a:latin typeface="Calibri" pitchFamily="34" charset="0"/>
            </a:endParaRPr>
          </a:p>
        </p:txBody>
      </p:sp>
      <p:sp>
        <p:nvSpPr>
          <p:cNvPr id="15369" name="Line 17"/>
          <p:cNvSpPr>
            <a:spLocks noChangeShapeType="1"/>
          </p:cNvSpPr>
          <p:nvPr/>
        </p:nvSpPr>
        <p:spPr bwMode="auto">
          <a:xfrm>
            <a:off x="1893094" y="3343274"/>
            <a:ext cx="1214437" cy="188913"/>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5370" name="Line 18"/>
          <p:cNvSpPr>
            <a:spLocks noChangeShapeType="1"/>
          </p:cNvSpPr>
          <p:nvPr/>
        </p:nvSpPr>
        <p:spPr bwMode="auto">
          <a:xfrm>
            <a:off x="4143375" y="2878138"/>
            <a:ext cx="285750" cy="714375"/>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5371" name="Line 19"/>
          <p:cNvSpPr>
            <a:spLocks noChangeShapeType="1"/>
          </p:cNvSpPr>
          <p:nvPr/>
        </p:nvSpPr>
        <p:spPr bwMode="auto">
          <a:xfrm flipH="1">
            <a:off x="5929312" y="2780927"/>
            <a:ext cx="514895" cy="525835"/>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5372" name="Line 20"/>
          <p:cNvSpPr>
            <a:spLocks noChangeShapeType="1"/>
          </p:cNvSpPr>
          <p:nvPr/>
        </p:nvSpPr>
        <p:spPr bwMode="auto">
          <a:xfrm flipV="1">
            <a:off x="2357438" y="4079081"/>
            <a:ext cx="750094" cy="574054"/>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5373" name="Line 21"/>
          <p:cNvSpPr>
            <a:spLocks noChangeShapeType="1"/>
          </p:cNvSpPr>
          <p:nvPr/>
        </p:nvSpPr>
        <p:spPr bwMode="auto">
          <a:xfrm flipH="1" flipV="1">
            <a:off x="4500563" y="3966641"/>
            <a:ext cx="71437" cy="796925"/>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5374" name="Line 22"/>
          <p:cNvSpPr>
            <a:spLocks noChangeShapeType="1"/>
          </p:cNvSpPr>
          <p:nvPr/>
        </p:nvSpPr>
        <p:spPr bwMode="auto">
          <a:xfrm flipH="1" flipV="1">
            <a:off x="6335712" y="3966639"/>
            <a:ext cx="522300" cy="271239"/>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5375" name="TextBox 17"/>
          <p:cNvSpPr txBox="1">
            <a:spLocks noChangeArrowheads="1"/>
          </p:cNvSpPr>
          <p:nvPr/>
        </p:nvSpPr>
        <p:spPr bwMode="auto">
          <a:xfrm>
            <a:off x="2357438" y="3437731"/>
            <a:ext cx="464343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algn="ctr" eaLnBrk="1" hangingPunct="1">
              <a:spcBef>
                <a:spcPct val="0"/>
              </a:spcBef>
              <a:buClrTx/>
              <a:buSzTx/>
              <a:buFontTx/>
              <a:buNone/>
            </a:pPr>
            <a:r>
              <a:rPr lang="en-GB" altLang="en-US" sz="3600" b="1">
                <a:solidFill>
                  <a:schemeClr val="accent2"/>
                </a:solidFill>
                <a:latin typeface="Arial Rounded MT Bold" pitchFamily="34" charset="0"/>
              </a:rPr>
              <a:t>A</a:t>
            </a:r>
            <a:r>
              <a:rPr lang="en-GB" altLang="zh-HK" sz="3600" b="1">
                <a:solidFill>
                  <a:schemeClr val="accent2"/>
                </a:solidFill>
                <a:latin typeface="Arial Rounded MT Bold" pitchFamily="34" charset="0"/>
              </a:rPr>
              <a:t>irline</a:t>
            </a:r>
            <a:r>
              <a:rPr lang="en-GB" altLang="en-US" sz="3600" b="1">
                <a:solidFill>
                  <a:schemeClr val="accent2"/>
                </a:solidFill>
                <a:latin typeface="Arial Rounded MT Bold" pitchFamily="34" charset="0"/>
              </a:rPr>
              <a:t> Industry</a:t>
            </a:r>
          </a:p>
        </p:txBody>
      </p:sp>
      <p:sp>
        <p:nvSpPr>
          <p:cNvPr id="15376" name="Text Box 16"/>
          <p:cNvSpPr txBox="1">
            <a:spLocks noChangeArrowheads="1"/>
          </p:cNvSpPr>
          <p:nvPr/>
        </p:nvSpPr>
        <p:spPr bwMode="auto">
          <a:xfrm>
            <a:off x="3429000" y="1143000"/>
            <a:ext cx="194468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GB" altLang="zh-HK" sz="2000" dirty="0">
                <a:solidFill>
                  <a:srgbClr val="FF0000"/>
                </a:solidFill>
                <a:latin typeface="Arial" pitchFamily="34" charset="0"/>
              </a:rPr>
              <a:t>Key Driver</a:t>
            </a:r>
            <a:endParaRPr lang="en-GB" altLang="zh-TW" sz="2000" dirty="0">
              <a:solidFill>
                <a:srgbClr val="FF0000"/>
              </a:solidFill>
              <a:latin typeface="Arial" pitchFamily="34" charset="0"/>
            </a:endParaRPr>
          </a:p>
        </p:txBody>
      </p:sp>
      <p:pic>
        <p:nvPicPr>
          <p:cNvPr id="15377" name="Picture 5" descr="File:British Airways Logo.sv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53013" y="332656"/>
            <a:ext cx="4090987"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8171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p:spPr>
        <p:txBody>
          <a:bodyPr>
            <a:normAutofit fontScale="90000"/>
          </a:bodyPr>
          <a:lstStyle/>
          <a:p>
            <a:r>
              <a:rPr lang="en-GB" dirty="0"/>
              <a:t/>
            </a:r>
            <a:br>
              <a:rPr lang="en-GB" dirty="0"/>
            </a:br>
            <a:r>
              <a:rPr lang="en-GB" dirty="0" smtClean="0"/>
              <a:t/>
            </a:r>
            <a:br>
              <a:rPr lang="en-GB" dirty="0" smtClean="0"/>
            </a:br>
            <a:r>
              <a:rPr lang="en-GB" dirty="0" smtClean="0"/>
              <a:t>Please </a:t>
            </a:r>
            <a:r>
              <a:rPr lang="en-GB" dirty="0"/>
              <a:t>conduct PESTEL </a:t>
            </a:r>
            <a:r>
              <a:rPr lang="en-GB" dirty="0" smtClean="0"/>
              <a:t>Analysis  </a:t>
            </a:r>
            <a:r>
              <a:rPr lang="en-GB" dirty="0"/>
              <a:t/>
            </a:r>
            <a:br>
              <a:rPr lang="en-GB" dirty="0"/>
            </a:br>
            <a:r>
              <a:rPr lang="en-GB" dirty="0"/>
              <a:t>Activity 30 min</a:t>
            </a:r>
            <a:br>
              <a:rPr lang="en-GB" dirty="0"/>
            </a:br>
            <a:r>
              <a:rPr lang="en-GB" dirty="0" smtClean="0"/>
              <a:t/>
            </a:r>
            <a:br>
              <a:rPr lang="en-GB" dirty="0" smtClean="0"/>
            </a:br>
            <a:endParaRPr lang="en-GB" dirty="0"/>
          </a:p>
        </p:txBody>
      </p:sp>
      <p:sp>
        <p:nvSpPr>
          <p:cNvPr id="3" name="Content Placeholder 2"/>
          <p:cNvSpPr>
            <a:spLocks noGrp="1"/>
          </p:cNvSpPr>
          <p:nvPr>
            <p:ph idx="1"/>
          </p:nvPr>
        </p:nvSpPr>
        <p:spPr>
          <a:xfrm>
            <a:off x="0" y="1484784"/>
            <a:ext cx="9144000" cy="4104456"/>
          </a:xfrm>
        </p:spPr>
        <p:txBody>
          <a:bodyPr/>
          <a:lstStyle/>
          <a:p>
            <a:r>
              <a:rPr lang="en-GB" dirty="0" smtClean="0"/>
              <a:t>What is the impact of Covit-19 (Corona Virus) on the UK’s hospitality Industry.</a:t>
            </a:r>
          </a:p>
          <a:p>
            <a:endParaRPr lang="en-GB" dirty="0"/>
          </a:p>
          <a:p>
            <a:endParaRPr lang="en-GB" dirty="0" smtClean="0"/>
          </a:p>
          <a:p>
            <a:endParaRPr lang="en-GB" dirty="0"/>
          </a:p>
        </p:txBody>
      </p:sp>
    </p:spTree>
    <p:extLst>
      <p:ext uri="{BB962C8B-B14F-4D97-AF65-F5344CB8AC3E}">
        <p14:creationId xmlns:p14="http://schemas.microsoft.com/office/powerpoint/2010/main" val="40730282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Discussion</a:t>
            </a:r>
            <a:endParaRPr lang="en-GB" dirty="0"/>
          </a:p>
        </p:txBody>
      </p:sp>
      <p:sp>
        <p:nvSpPr>
          <p:cNvPr id="3" name="Content Placeholder 2"/>
          <p:cNvSpPr>
            <a:spLocks noGrp="1"/>
          </p:cNvSpPr>
          <p:nvPr>
            <p:ph idx="1"/>
          </p:nvPr>
        </p:nvSpPr>
        <p:spPr/>
        <p:txBody>
          <a:bodyPr/>
          <a:lstStyle/>
          <a:p>
            <a:r>
              <a:rPr lang="en-GB" dirty="0" smtClean="0"/>
              <a:t>Q&amp;A</a:t>
            </a:r>
            <a:endParaRPr lang="en-GB" dirty="0"/>
          </a:p>
        </p:txBody>
      </p:sp>
    </p:spTree>
    <p:extLst>
      <p:ext uri="{BB962C8B-B14F-4D97-AF65-F5344CB8AC3E}">
        <p14:creationId xmlns:p14="http://schemas.microsoft.com/office/powerpoint/2010/main" val="70483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pic>
        <p:nvPicPr>
          <p:cNvPr id="4" name="Picture 1"/>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TotalTime>
  <Words>878</Words>
  <Application>Microsoft Office PowerPoint</Application>
  <PresentationFormat>On-screen Show (4:3)</PresentationFormat>
  <Paragraphs>164</Paragraphs>
  <Slides>27</Slides>
  <Notes>3</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20140311PresentationUWTSDTemplate</vt:lpstr>
      <vt:lpstr>International Hotel Management   Personnel Resourcing &amp; Development (M5X 01921) Week  1 Induction to the Module</vt:lpstr>
      <vt:lpstr>In this session we will…..</vt:lpstr>
      <vt:lpstr>Getting to know each other?</vt:lpstr>
      <vt:lpstr>Classroom code of conduct</vt:lpstr>
      <vt:lpstr>Module overview</vt:lpstr>
      <vt:lpstr>Activity</vt:lpstr>
      <vt:lpstr>Aims and Learning Outcomes</vt:lpstr>
      <vt:lpstr>Aims and Learning Outcomes </vt:lpstr>
      <vt:lpstr>Aims and Learning Outcomes </vt:lpstr>
      <vt:lpstr>Assessment and Discussions</vt:lpstr>
      <vt:lpstr>Assessment 1</vt:lpstr>
      <vt:lpstr>Assessment 2</vt:lpstr>
      <vt:lpstr>H.R. Mgt. - what is it???</vt:lpstr>
      <vt:lpstr>PowerPoint Presentation</vt:lpstr>
      <vt:lpstr>H.R. Roles</vt:lpstr>
      <vt:lpstr>PESTEL ANALYSIS &amp; HR</vt:lpstr>
      <vt:lpstr>PESTLE Analysis for Human Resources: How PESTLE Affects HR</vt:lpstr>
      <vt:lpstr>Economic factors of human resources: A new way to hire and work</vt:lpstr>
      <vt:lpstr>Social factors of HR: How to make everyone happy?</vt:lpstr>
      <vt:lpstr>Technological changes in Human resource departments: Fast information, too much information</vt:lpstr>
      <vt:lpstr>Legal factors of HR: A strict confidentiality agreement</vt:lpstr>
      <vt:lpstr>Environmental factors of human resources: Cutting back on paper and pollution</vt:lpstr>
      <vt:lpstr>PESTLE Analysis for Human Resources: Final thoughts</vt:lpstr>
      <vt:lpstr>Example of :PESTEL ANALYSIS</vt:lpstr>
      <vt:lpstr>  Please conduct PESTEL Analysis   Activity 30 min  </vt:lpstr>
      <vt:lpstr>Assignment Discussion</vt:lpstr>
      <vt:lpstr>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Jazz</cp:lastModifiedBy>
  <cp:revision>148</cp:revision>
  <dcterms:created xsi:type="dcterms:W3CDTF">2015-04-14T15:21:00Z</dcterms:created>
  <dcterms:modified xsi:type="dcterms:W3CDTF">2020-05-10T09:30:56Z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1033-11.2.0.8991</vt:lpwstr>
  </property>
</Properties>
</file>