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media/image12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605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4ACA3A-44E8-4986-B03B-0089791F928D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218D5-C016-4F61-9D89-17E67D651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84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67B50E4-2343-4B20-80BE-1605C97DFB16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929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2DE44A-7CD8-4860-9BDC-2BE4C911F6D0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163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453002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38EAEAF-D16E-446F-97F9-D23FB245CB45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315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6128" y="0"/>
            <a:ext cx="65958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37160" y="6453002"/>
            <a:ext cx="1951777" cy="365125"/>
          </a:xfrm>
        </p:spPr>
        <p:txBody>
          <a:bodyPr/>
          <a:lstStyle/>
          <a:p>
            <a:fld id="{782E7A21-5BA8-4C4C-9705-3A1EA342AD8A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2088937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44578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925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E73BE-5F1F-40EF-8F67-E3F24D65884D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343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4617138"/>
            <a:ext cx="7375466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68EF1-668D-4AD0-8652-1F3B3622EDC2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977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5609F-9B5B-4E29-8DB1-457A85E01A27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058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C9826C9E-2702-52BC-BA9B-CB2F555B05B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5" b="11404"/>
          <a:stretch>
            <a:fillRect/>
          </a:stretch>
        </p:blipFill>
        <p:spPr>
          <a:xfrm>
            <a:off x="9033164" y="3990109"/>
            <a:ext cx="3158836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4760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609904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7999" y="6453002"/>
            <a:ext cx="1996689" cy="365125"/>
          </a:xfrm>
        </p:spPr>
        <p:txBody>
          <a:bodyPr/>
          <a:lstStyle/>
          <a:p>
            <a:fld id="{CE6CA204-B091-40ED-8158-331EE628B522}" type="datetime1">
              <a:rPr lang="en-US" smtClean="0"/>
              <a:t>6/19/2026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0787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92F09-9D88-4105-92F6-7298804EAA90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2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4F96-061D-4D71-97A2-2371A43FDE7C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9704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FE133-02A7-439F-9131-2680F754099D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0568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F7DD-C7D0-4333-B18D-CCAF5427F9DD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188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15979-091A-4302-A385-56FC1CE52E32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1678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7836D543-476D-434F-B209-1A114B2E3F04}" type="datetime1">
              <a:rPr lang="en-US" smtClean="0"/>
              <a:t>6/19/2026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6070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3DD0F20-7689-42E6-8664-6AA00B79F132}" type="datetime1">
              <a:rPr lang="en-US" smtClean="0"/>
              <a:t>6/19/2026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2945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453002"/>
            <a:ext cx="3494314" cy="365125"/>
          </a:xfrm>
        </p:spPr>
        <p:txBody>
          <a:bodyPr/>
          <a:lstStyle/>
          <a:p>
            <a:fld id="{30F2F577-5BDA-4749-9F3F-0D340DC0D6A8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034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C9378AD-A6D7-4162-BB5C-47C49B2E145B}" type="datetime1">
              <a:rPr lang="en-US" smtClean="0"/>
              <a:t>6/19/2026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453002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453002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781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453002"/>
            <a:ext cx="162277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67B65D3-547A-48A8-9F1F-13ED0B55ACC6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3287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76A7CFE7-E645-4439-AA6B-DA8CF856D63E}" type="datetime1">
              <a:rPr lang="en-US" smtClean="0"/>
              <a:t>6/19/2026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5340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49224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453002"/>
            <a:ext cx="17720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8B2C0DB-994F-48B0-91F4-5F06C3B86E32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05861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2031073" cy="365125"/>
          </a:xfrm>
        </p:spPr>
        <p:txBody>
          <a:bodyPr/>
          <a:lstStyle/>
          <a:p>
            <a:fld id="{D3F6A089-BE3E-4BB0-98EE-FDF712FF3613}" type="datetime1">
              <a:rPr lang="en-US" smtClean="0"/>
              <a:t>6/19/2026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3726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AC101298-AE91-4071-9C72-5A98117ABE14}" type="datetime1">
              <a:rPr lang="en-US" smtClean="0"/>
              <a:t>6/19/2026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5676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1067625" cy="365125"/>
          </a:xfrm>
        </p:spPr>
        <p:txBody>
          <a:bodyPr/>
          <a:lstStyle/>
          <a:p>
            <a:fld id="{EABE4333-790C-44CD-B503-F52418ED809A}" type="datetime1">
              <a:rPr lang="en-US" smtClean="0"/>
              <a:t>6/19/2026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704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453002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2397CCD-8E49-4379-8DCB-9F17CAEDFC10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453002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210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146F6-C62B-441B-BAD2-D550454B4D53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9260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383A68-D563-4FD5-B11F-54F8D5F1E37F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1070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</p:spPr>
        <p:txBody>
          <a:bodyPr/>
          <a:lstStyle/>
          <a:p>
            <a:fld id="{3148FABB-02FF-476F-AB37-BDD0E354E780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7533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5" y="1828800"/>
            <a:ext cx="6172200" cy="442569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1828800"/>
            <a:ext cx="425196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428D3-736A-4038-886C-8BF662AA2745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76585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8" y="2290890"/>
            <a:ext cx="4672584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D1DDEB-9B85-4E99-8A3D-ABE66C6280C3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7218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1" y="2295144"/>
            <a:ext cx="3490176" cy="404164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65DCA-443F-4667-9ED1-418507CE45A8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1715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944" y="471830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603503"/>
            <a:ext cx="1082649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3200" b="1" dirty="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A1557D-4816-44D0-B6EE-6CAC6E30B54D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9314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F872E-5ED2-46B0-83A4-0C1AF0E0D91C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85525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4B1ECB8-9E10-D2F3-E361-7D268551E2E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40079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8575-0C6E-47B4-936E-32183810D7BF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06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29FB5-1C86-423F-AEAA-2683840666C3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156522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CCB4E-88AF-46AC-B7C5-30308F179659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110543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915B6-CC2A-4462-A7E5-B3080DF8F97D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09371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8" y="5431536"/>
            <a:ext cx="9021471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65760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188F7-A494-4EEB-A53D-2B97B1D4CD3C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2485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6DECC02-1725-49EE-C93B-A4C2C4049458}"/>
              </a:ext>
            </a:extLst>
          </p:cNvPr>
          <p:cNvSpPr/>
          <p:nvPr/>
        </p:nvSpPr>
        <p:spPr>
          <a:xfrm>
            <a:off x="0" y="1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06BC0-1562-42E5-89A2-925CA193C8A6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8693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2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F376A-778D-45CF-8340-DB03B2DA6A3E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0076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DFF5A-622E-43FE-9EE9-BAAB78AB2046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4171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55C09E-FF30-4AA0-A227-171955622259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117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279FF-407B-4B41-9E69-DE66ED04A328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0904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3E812-757D-4139-AF81-227C72D4B544}" type="datetime1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9412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6A7E1-C424-43A5-938A-12DEC0A1D59D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47489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063319" y="557784"/>
            <a:ext cx="6519080" cy="5779007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4FC2-B89B-4919-A96B-662A3584681C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46334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10888473" cy="1133856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594099"/>
            <a:ext cx="1089037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4BE51-D660-433D-AABA-154BE028E64E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721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 indent="0">
              <a:buNone/>
              <a:defRPr sz="2000"/>
            </a:lvl2pPr>
            <a:lvl3pPr marL="457200" indent="0">
              <a:buNone/>
              <a:defRPr sz="1800"/>
            </a:lvl3pPr>
            <a:lvl4pPr marL="685800" indent="0">
              <a:buNone/>
              <a:defRPr sz="16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1F76E-6064-4431-B5C4-29A511725BCF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89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5EE9E671-1C83-40F7-9D33-FE8AAC7F721F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8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48" r:id="rId2"/>
    <p:sldLayoutId id="2147483750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  <p:sldLayoutId id="2147483717" r:id="rId18"/>
    <p:sldLayoutId id="2147483718" r:id="rId19"/>
    <p:sldLayoutId id="2147483719" r:id="rId20"/>
    <p:sldLayoutId id="2147483720" r:id="rId21"/>
    <p:sldLayoutId id="2147483721" r:id="rId22"/>
    <p:sldLayoutId id="2147483722" r:id="rId23"/>
    <p:sldLayoutId id="2147483723" r:id="rId24"/>
    <p:sldLayoutId id="2147483724" r:id="rId25"/>
    <p:sldLayoutId id="2147483725" r:id="rId26"/>
    <p:sldLayoutId id="2147483726" r:id="rId27"/>
    <p:sldLayoutId id="2147483727" r:id="rId28"/>
    <p:sldLayoutId id="2147483728" r:id="rId29"/>
    <p:sldLayoutId id="2147483729" r:id="rId30"/>
    <p:sldLayoutId id="2147483730" r:id="rId31"/>
    <p:sldLayoutId id="2147483731" r:id="rId32"/>
    <p:sldLayoutId id="2147483732" r:id="rId33"/>
    <p:sldLayoutId id="2147483733" r:id="rId34"/>
    <p:sldLayoutId id="2147483734" r:id="rId35"/>
    <p:sldLayoutId id="2147483735" r:id="rId36"/>
    <p:sldLayoutId id="2147483736" r:id="rId37"/>
    <p:sldLayoutId id="2147483737" r:id="rId38"/>
    <p:sldLayoutId id="2147483738" r:id="rId39"/>
    <p:sldLayoutId id="2147483739" r:id="rId40"/>
    <p:sldLayoutId id="2147483740" r:id="rId41"/>
    <p:sldLayoutId id="2147483741" r:id="rId42"/>
    <p:sldLayoutId id="2147483742" r:id="rId43"/>
    <p:sldLayoutId id="2147483743" r:id="rId44"/>
    <p:sldLayoutId id="2147483744" r:id="rId45"/>
    <p:sldLayoutId id="2147483745" r:id="rId46"/>
    <p:sldLayoutId id="2147483746" r:id="rId47"/>
    <p:sldLayoutId id="2147483747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7386-balloons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umplekids.com/gb/guias/kids-birthday-party-cost-study-uk-2026" TargetMode="External"/><Relationship Id="rId2" Type="http://schemas.openxmlformats.org/officeDocument/2006/relationships/hyperlink" Target="https://www.confused.com/press/releases/2025/parents-splash-out-over-700-on-average-for-childrens-birthday-parties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BF3D715-F47B-00C3-3DF7-CBD6032DD9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6F5E650-67B0-B03A-CCE9-ABDDBEB9290D}"/>
              </a:ext>
            </a:extLst>
          </p:cNvPr>
          <p:cNvSpPr txBox="1"/>
          <p:nvPr/>
        </p:nvSpPr>
        <p:spPr>
          <a:xfrm>
            <a:off x="8341656" y="6349041"/>
            <a:ext cx="3616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Stevie-Marie Surman - 2508074</a:t>
            </a:r>
          </a:p>
        </p:txBody>
      </p:sp>
    </p:spTree>
    <p:extLst>
      <p:ext uri="{BB962C8B-B14F-4D97-AF65-F5344CB8AC3E}">
        <p14:creationId xmlns:p14="http://schemas.microsoft.com/office/powerpoint/2010/main" val="73974977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D94B96D-415D-3148-4E2A-A191018B7063}"/>
              </a:ext>
            </a:extLst>
          </p:cNvPr>
          <p:cNvSpPr/>
          <p:nvPr/>
        </p:nvSpPr>
        <p:spPr>
          <a:xfrm>
            <a:off x="396273" y="2832035"/>
            <a:ext cx="3552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Weddings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74562D-EF04-4324-E143-74EFEC199076}"/>
              </a:ext>
            </a:extLst>
          </p:cNvPr>
          <p:cNvSpPr/>
          <p:nvPr/>
        </p:nvSpPr>
        <p:spPr>
          <a:xfrm>
            <a:off x="396273" y="3784119"/>
            <a:ext cx="48205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Baby Showers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DC847E-6093-301F-A1F6-470BB74E765B}"/>
              </a:ext>
            </a:extLst>
          </p:cNvPr>
          <p:cNvSpPr/>
          <p:nvPr/>
        </p:nvSpPr>
        <p:spPr>
          <a:xfrm>
            <a:off x="396273" y="903063"/>
            <a:ext cx="3235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Birthdays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E13C438-B513-65AA-AF2D-BCFF011D6AAC}"/>
              </a:ext>
            </a:extLst>
          </p:cNvPr>
          <p:cNvSpPr/>
          <p:nvPr/>
        </p:nvSpPr>
        <p:spPr>
          <a:xfrm>
            <a:off x="396273" y="4707449"/>
            <a:ext cx="62039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Community Events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CFE173-080F-FDE5-A9A3-2266796FC462}"/>
              </a:ext>
            </a:extLst>
          </p:cNvPr>
          <p:cNvSpPr/>
          <p:nvPr/>
        </p:nvSpPr>
        <p:spPr>
          <a:xfrm>
            <a:off x="396273" y="1778239"/>
            <a:ext cx="46378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Engagements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5B1B1C-A75C-2F85-59FE-8CB0F9823CF6}"/>
              </a:ext>
            </a:extLst>
          </p:cNvPr>
          <p:cNvSpPr txBox="1"/>
          <p:nvPr/>
        </p:nvSpPr>
        <p:spPr>
          <a:xfrm>
            <a:off x="396273" y="6149014"/>
            <a:ext cx="80409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Research shows consumers increasingly seek personalised experiences</a:t>
            </a:r>
          </a:p>
          <a:p>
            <a:r>
              <a:rPr lang="en-GB" dirty="0"/>
              <a:t> (Kotler, Armstrong and </a:t>
            </a:r>
            <a:r>
              <a:rPr lang="en-GB" dirty="0" err="1"/>
              <a:t>Opresnik</a:t>
            </a:r>
            <a:r>
              <a:rPr lang="en-GB" dirty="0"/>
              <a:t>, 2021).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43585E4-9793-2886-2F29-8077577B92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755040">
            <a:off x="7301963" y="104004"/>
            <a:ext cx="4450021" cy="5954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1002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793E93-E09D-F5C7-7395-355ED8CE1AC2}"/>
              </a:ext>
            </a:extLst>
          </p:cNvPr>
          <p:cNvSpPr txBox="1"/>
          <p:nvPr/>
        </p:nvSpPr>
        <p:spPr>
          <a:xfrm>
            <a:off x="216568" y="5943599"/>
            <a:ext cx="84475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ptos Display" panose="020B0004020202020204" pitchFamily="34" charset="0"/>
              </a:rPr>
              <a:t>Entrepreneurs often identify opportunities by recognising unmet customer needs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 (Barringer and Ireland, 2022).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5B2DDB-1DF6-3CDA-192D-3AB3D94AF06E}"/>
              </a:ext>
            </a:extLst>
          </p:cNvPr>
          <p:cNvSpPr txBox="1"/>
          <p:nvPr/>
        </p:nvSpPr>
        <p:spPr>
          <a:xfrm>
            <a:off x="216568" y="5312657"/>
            <a:ext cx="9059403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ptos Display" panose="020B0004020202020204" pitchFamily="34" charset="0"/>
              </a:rPr>
              <a:t>Successful entrepreneurs solve genuine customer problems and identify opportunities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 from real-life experiences (Alvarez, 2018).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337290-7062-025B-0E30-80935BA0EA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346"/>
          <a:stretch/>
        </p:blipFill>
        <p:spPr>
          <a:xfrm>
            <a:off x="1667992" y="651472"/>
            <a:ext cx="3655220" cy="38820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2DE37B-727C-F0AB-F547-7C21BF16530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174" b="17254"/>
          <a:stretch/>
        </p:blipFill>
        <p:spPr>
          <a:xfrm>
            <a:off x="6096000" y="651472"/>
            <a:ext cx="3904223" cy="38820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1624699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B39D1D-DB7F-D17B-551E-0C8690F24AB9}"/>
              </a:ext>
            </a:extLst>
          </p:cNvPr>
          <p:cNvSpPr txBox="1"/>
          <p:nvPr/>
        </p:nvSpPr>
        <p:spPr>
          <a:xfrm>
            <a:off x="0" y="5348377"/>
            <a:ext cx="978056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ptos Display" panose="020B0004020202020204" pitchFamily="34" charset="0"/>
              </a:rPr>
              <a:t>A sole trader structure provides full control over business decisions and is straightforward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 to establish (Williams, 2022).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Sole traders benefit from low start-up costs, flexibility and full profit retention (</a:t>
            </a:r>
            <a:r>
              <a:rPr lang="en-GB" sz="2000" dirty="0" err="1">
                <a:latin typeface="Aptos Display" panose="020B0004020202020204" pitchFamily="34" charset="0"/>
              </a:rPr>
              <a:t>Sehmbi</a:t>
            </a:r>
            <a:r>
              <a:rPr lang="en-GB" sz="2000" dirty="0">
                <a:latin typeface="Aptos Display" panose="020B0004020202020204" pitchFamily="34" charset="0"/>
              </a:rPr>
              <a:t>, 2025).</a:t>
            </a:r>
          </a:p>
          <a:p>
            <a:r>
              <a:rPr lang="en-GB" sz="2000" dirty="0">
                <a:latin typeface="Aptos Display" panose="020B0004020202020204" pitchFamily="34" charset="0"/>
              </a:rPr>
              <a:t>Personalisation is recognised as a source of competitive advantage (Hooley et al., 2020).</a:t>
            </a:r>
          </a:p>
        </p:txBody>
      </p:sp>
      <p:pic>
        <p:nvPicPr>
          <p:cNvPr id="4" name="Graphic 3" descr="Woman with solid fill">
            <a:extLst>
              <a:ext uri="{FF2B5EF4-FFF2-40B4-BE49-F238E27FC236}">
                <a16:creationId xmlns:a16="http://schemas.microsoft.com/office/drawing/2014/main" id="{1D3FDFF2-D408-F07E-5442-4F7005969A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59229" y="1565959"/>
            <a:ext cx="2865474" cy="286547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61B530AD-0F64-34F7-2E66-02BE57E164B8}"/>
              </a:ext>
            </a:extLst>
          </p:cNvPr>
          <p:cNvSpPr/>
          <p:nvPr/>
        </p:nvSpPr>
        <p:spPr>
          <a:xfrm>
            <a:off x="3115780" y="206694"/>
            <a:ext cx="51523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SOLE TRADER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752448-95E9-88B6-5FC8-A981897A784D}"/>
              </a:ext>
            </a:extLst>
          </p:cNvPr>
          <p:cNvSpPr/>
          <p:nvPr/>
        </p:nvSpPr>
        <p:spPr>
          <a:xfrm rot="20570168">
            <a:off x="354313" y="4176876"/>
            <a:ext cx="58167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Low Overheads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75C202-F957-CEBF-CE4F-199AA9D3426F}"/>
              </a:ext>
            </a:extLst>
          </p:cNvPr>
          <p:cNvSpPr/>
          <p:nvPr/>
        </p:nvSpPr>
        <p:spPr>
          <a:xfrm rot="1079637">
            <a:off x="5262409" y="4182745"/>
            <a:ext cx="58167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Flexible Packages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ECC1BE3-64F8-8B3F-C651-354B2CAFA5EB}"/>
              </a:ext>
            </a:extLst>
          </p:cNvPr>
          <p:cNvSpPr/>
          <p:nvPr/>
        </p:nvSpPr>
        <p:spPr>
          <a:xfrm>
            <a:off x="147571" y="2760694"/>
            <a:ext cx="58167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Affordable Pricing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266A549-00B5-2FB6-0133-7F62C5EE6507}"/>
              </a:ext>
            </a:extLst>
          </p:cNvPr>
          <p:cNvSpPr/>
          <p:nvPr/>
        </p:nvSpPr>
        <p:spPr>
          <a:xfrm rot="20697510">
            <a:off x="5705982" y="1466852"/>
            <a:ext cx="58167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Personalised Service 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6420B5-70C9-BE82-0965-B098FD741D64}"/>
              </a:ext>
            </a:extLst>
          </p:cNvPr>
          <p:cNvSpPr/>
          <p:nvPr/>
        </p:nvSpPr>
        <p:spPr>
          <a:xfrm rot="580013">
            <a:off x="-561484" y="1434640"/>
            <a:ext cx="58167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Direct Communication with Owner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DFC9BC-D304-76A7-6B99-ED59AE47A521}"/>
              </a:ext>
            </a:extLst>
          </p:cNvPr>
          <p:cNvSpPr/>
          <p:nvPr/>
        </p:nvSpPr>
        <p:spPr>
          <a:xfrm>
            <a:off x="5649857" y="2794184"/>
            <a:ext cx="5816716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Low Upfront Costs</a:t>
            </a:r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2980485-187A-07DD-111D-58215312BF5A}"/>
              </a:ext>
            </a:extLst>
          </p:cNvPr>
          <p:cNvCxnSpPr>
            <a:cxnSpLocks/>
          </p:cNvCxnSpPr>
          <p:nvPr/>
        </p:nvCxnSpPr>
        <p:spPr>
          <a:xfrm flipH="1" flipV="1">
            <a:off x="4343400" y="2069723"/>
            <a:ext cx="719225" cy="3136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6C8B352-3353-40A3-3DED-03FFD9DD4180}"/>
              </a:ext>
            </a:extLst>
          </p:cNvPr>
          <p:cNvCxnSpPr>
            <a:cxnSpLocks/>
          </p:cNvCxnSpPr>
          <p:nvPr/>
        </p:nvCxnSpPr>
        <p:spPr>
          <a:xfrm flipH="1" flipV="1">
            <a:off x="4167621" y="2961844"/>
            <a:ext cx="719225" cy="1009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01EA684-0EFD-122B-BB90-49CC217697D2}"/>
              </a:ext>
            </a:extLst>
          </p:cNvPr>
          <p:cNvCxnSpPr>
            <a:cxnSpLocks/>
          </p:cNvCxnSpPr>
          <p:nvPr/>
        </p:nvCxnSpPr>
        <p:spPr>
          <a:xfrm flipH="1">
            <a:off x="4259229" y="3642690"/>
            <a:ext cx="803396" cy="31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C781A51-4C1D-083F-5D7C-01544915E027}"/>
              </a:ext>
            </a:extLst>
          </p:cNvPr>
          <p:cNvCxnSpPr>
            <a:cxnSpLocks/>
          </p:cNvCxnSpPr>
          <p:nvPr/>
        </p:nvCxnSpPr>
        <p:spPr>
          <a:xfrm flipV="1">
            <a:off x="6517634" y="2069723"/>
            <a:ext cx="841109" cy="3577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66986C0-1AF5-276D-6BCF-8218CBDBB061}"/>
              </a:ext>
            </a:extLst>
          </p:cNvPr>
          <p:cNvCxnSpPr>
            <a:cxnSpLocks/>
          </p:cNvCxnSpPr>
          <p:nvPr/>
        </p:nvCxnSpPr>
        <p:spPr>
          <a:xfrm flipV="1">
            <a:off x="6517634" y="3031526"/>
            <a:ext cx="754640" cy="98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F3576B4-CFAB-B9A5-F282-7BC30EB66846}"/>
              </a:ext>
            </a:extLst>
          </p:cNvPr>
          <p:cNvCxnSpPr>
            <a:cxnSpLocks/>
          </p:cNvCxnSpPr>
          <p:nvPr/>
        </p:nvCxnSpPr>
        <p:spPr>
          <a:xfrm>
            <a:off x="6255662" y="3690189"/>
            <a:ext cx="816806" cy="2644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3271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FC17B5-6943-6D10-60DE-B8B012B7FCE4}"/>
              </a:ext>
            </a:extLst>
          </p:cNvPr>
          <p:cNvSpPr txBox="1"/>
          <p:nvPr/>
        </p:nvSpPr>
        <p:spPr>
          <a:xfrm>
            <a:off x="170120" y="5326912"/>
            <a:ext cx="98457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Premium children's parties can exceed £1,500, demonstrating significant consumer spending within the event market 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Cumple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Kids, 2026)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Average UK spending on children's birthday parties is £701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(Confused.com, 2025)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Consumers increasingly spend money on experiences rather than physical products (Pine and Gilmore, 2019)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6415AA-E7E5-1172-2F10-11C586BDE9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250" y="1561318"/>
            <a:ext cx="9875669" cy="267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5072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7C24B6-3552-BE0B-6499-918FE6E926EA}"/>
              </a:ext>
            </a:extLst>
          </p:cNvPr>
          <p:cNvSpPr txBox="1"/>
          <p:nvPr/>
        </p:nvSpPr>
        <p:spPr>
          <a:xfrm>
            <a:off x="0" y="5500325"/>
            <a:ext cx="94629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media is particularly effective for visual industries because it allows businesses to showcase products and services directly to target audiences (Tuten, 2023)</a:t>
            </a:r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Digital marketing allows businesses to target customers efficiently and cost-effectively (Kotler, Armstrong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Opresnik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2021)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1085C4-0E54-5255-6BD5-CD725D3CDD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261" y="1244009"/>
            <a:ext cx="10437925" cy="268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693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F12589-5F00-6220-B180-65110B5D9D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11" t="7728" r="511" b="10252"/>
          <a:stretch/>
        </p:blipFill>
        <p:spPr>
          <a:xfrm>
            <a:off x="217193" y="0"/>
            <a:ext cx="7268226" cy="5961322"/>
          </a:xfrm>
          <a:prstGeom prst="rect">
            <a:avLst/>
          </a:prstGeom>
        </p:spPr>
      </p:pic>
      <p:sp>
        <p:nvSpPr>
          <p:cNvPr id="3" name="Text Box 2">
            <a:extLst>
              <a:ext uri="{FF2B5EF4-FFF2-40B4-BE49-F238E27FC236}">
                <a16:creationId xmlns:a16="http://schemas.microsoft.com/office/drawing/2014/main" id="{2FD8F7AA-CEB0-414B-7B9A-4F7C411D633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0040" y="5961322"/>
            <a:ext cx="5465388" cy="3547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spcAft>
                <a:spcPts val="1000"/>
              </a:spcAft>
            </a:pPr>
            <a:r>
              <a:rPr lang="en-GB" sz="22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“Your Event. Your Vision. Leave It To Me.”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r>
              <a:rPr lang="en-GB" sz="2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7977591-1F7C-BDE6-6661-FF35EFDBAEE4}"/>
              </a:ext>
            </a:extLst>
          </p:cNvPr>
          <p:cNvSpPr/>
          <p:nvPr/>
        </p:nvSpPr>
        <p:spPr>
          <a:xfrm>
            <a:off x="8187070" y="0"/>
            <a:ext cx="4004930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987C3-6C45-2066-203C-F5EB3A1B776E}"/>
              </a:ext>
            </a:extLst>
          </p:cNvPr>
          <p:cNvSpPr txBox="1"/>
          <p:nvPr/>
        </p:nvSpPr>
        <p:spPr>
          <a:xfrm>
            <a:off x="8623005" y="2190307"/>
            <a:ext cx="33518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Trust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Creativity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Affordability</a:t>
            </a:r>
            <a:endParaRPr lang="en-GB" sz="2800" kern="100" dirty="0">
              <a:solidFill>
                <a:schemeClr val="bg1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Professionalism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Modern</a:t>
            </a:r>
            <a:r>
              <a:rPr lang="en-GB" sz="2800" kern="100" dirty="0">
                <a:solidFill>
                  <a:schemeClr val="bg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8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0407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at staring at shadow">
            <a:extLst>
              <a:ext uri="{FF2B5EF4-FFF2-40B4-BE49-F238E27FC236}">
                <a16:creationId xmlns:a16="http://schemas.microsoft.com/office/drawing/2014/main" id="{B8C1E42F-49E4-2C0D-3B05-32790912CF3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94675" y="-278626"/>
            <a:ext cx="12626669" cy="74152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8949E26-E3E0-9EA2-89EF-0C7C43FBB24B}"/>
              </a:ext>
            </a:extLst>
          </p:cNvPr>
          <p:cNvSpPr/>
          <p:nvPr/>
        </p:nvSpPr>
        <p:spPr>
          <a:xfrm>
            <a:off x="6620997" y="4046478"/>
            <a:ext cx="482923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Single Mother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A932A3D-ACEA-03E0-0750-0DF739E6F4BC}"/>
              </a:ext>
            </a:extLst>
          </p:cNvPr>
          <p:cNvSpPr/>
          <p:nvPr/>
        </p:nvSpPr>
        <p:spPr>
          <a:xfrm>
            <a:off x="5080305" y="379259"/>
            <a:ext cx="7175489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Organisational</a:t>
            </a:r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Skills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D2FA5F-C3A9-6559-3C6E-A91559DC2EDD}"/>
              </a:ext>
            </a:extLst>
          </p:cNvPr>
          <p:cNvSpPr/>
          <p:nvPr/>
        </p:nvSpPr>
        <p:spPr>
          <a:xfrm>
            <a:off x="-714438" y="379259"/>
            <a:ext cx="6445387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Communication Skills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5DC000-6BEC-0A0B-ADEA-73C004951E9C}"/>
              </a:ext>
            </a:extLst>
          </p:cNvPr>
          <p:cNvSpPr/>
          <p:nvPr/>
        </p:nvSpPr>
        <p:spPr>
          <a:xfrm>
            <a:off x="93636" y="1966768"/>
            <a:ext cx="482923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Budgeting Skills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1A0E82C-9F69-5290-48B4-E248DE0F6310}"/>
              </a:ext>
            </a:extLst>
          </p:cNvPr>
          <p:cNvSpPr/>
          <p:nvPr/>
        </p:nvSpPr>
        <p:spPr>
          <a:xfrm>
            <a:off x="4460074" y="1099776"/>
            <a:ext cx="482923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Attention to Detail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75545D-15D8-975C-F2F9-9E728FDA909D}"/>
              </a:ext>
            </a:extLst>
          </p:cNvPr>
          <p:cNvSpPr/>
          <p:nvPr/>
        </p:nvSpPr>
        <p:spPr>
          <a:xfrm>
            <a:off x="903340" y="2969502"/>
            <a:ext cx="482923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Creative</a:t>
            </a: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C2C0B9F-3528-517E-01D6-6FF514544F92}"/>
              </a:ext>
            </a:extLst>
          </p:cNvPr>
          <p:cNvSpPr/>
          <p:nvPr/>
        </p:nvSpPr>
        <p:spPr>
          <a:xfrm>
            <a:off x="471852" y="4338865"/>
            <a:ext cx="482923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Self-Motivation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FA1CA4-5961-96FB-465D-88F61D386B09}"/>
              </a:ext>
            </a:extLst>
          </p:cNvPr>
          <p:cNvSpPr/>
          <p:nvPr/>
        </p:nvSpPr>
        <p:spPr>
          <a:xfrm>
            <a:off x="3527840" y="2427082"/>
            <a:ext cx="482923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Resilience</a:t>
            </a:r>
            <a:endParaRPr lang="en-US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03943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6" presetClass="emph" presetSubtype="0" fill="hold" grpId="1" nodeType="afterEffect">
                                  <p:stCondLst>
                                    <p:cond delay="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2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2" presetClass="entr" presetSubtype="2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25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7" grpId="0" build="p"/>
      <p:bldP spid="8" grpId="0"/>
      <p:bldP spid="9" grpId="0"/>
      <p:bldP spid="10" grpId="0"/>
      <p:bldP spid="11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Aspiration with solid fill">
            <a:extLst>
              <a:ext uri="{FF2B5EF4-FFF2-40B4-BE49-F238E27FC236}">
                <a16:creationId xmlns:a16="http://schemas.microsoft.com/office/drawing/2014/main" id="{734EC08A-A674-B690-D87E-290705DD7B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50920" y="1205466"/>
            <a:ext cx="4447068" cy="444706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D660662-8C59-31B3-0BCE-409EFFE9833F}"/>
              </a:ext>
            </a:extLst>
          </p:cNvPr>
          <p:cNvSpPr/>
          <p:nvPr/>
        </p:nvSpPr>
        <p:spPr>
          <a:xfrm>
            <a:off x="969115" y="582131"/>
            <a:ext cx="34884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Growing Demand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004BCA-AE72-F844-D434-0C4A6C42C487}"/>
              </a:ext>
            </a:extLst>
          </p:cNvPr>
          <p:cNvSpPr/>
          <p:nvPr/>
        </p:nvSpPr>
        <p:spPr>
          <a:xfrm>
            <a:off x="732673" y="2439251"/>
            <a:ext cx="39613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Low Start-Up Costs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921C89-2466-8F2E-883A-92AC05AE52F1}"/>
              </a:ext>
            </a:extLst>
          </p:cNvPr>
          <p:cNvSpPr/>
          <p:nvPr/>
        </p:nvSpPr>
        <p:spPr>
          <a:xfrm>
            <a:off x="6936551" y="1545464"/>
            <a:ext cx="41857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Personalised Service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A50BF2-BB01-1AB6-070E-0F062C982930}"/>
              </a:ext>
            </a:extLst>
          </p:cNvPr>
          <p:cNvSpPr/>
          <p:nvPr/>
        </p:nvSpPr>
        <p:spPr>
          <a:xfrm>
            <a:off x="6426408" y="3639786"/>
            <a:ext cx="413446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Affordable Packages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B6C1AC-59FA-4EB6-C68E-25AB306CD5BD}"/>
              </a:ext>
            </a:extLst>
          </p:cNvPr>
          <p:cNvSpPr/>
          <p:nvPr/>
        </p:nvSpPr>
        <p:spPr>
          <a:xfrm>
            <a:off x="347952" y="5347309"/>
            <a:ext cx="473078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Competitive Advantage </a:t>
            </a:r>
          </a:p>
        </p:txBody>
      </p:sp>
    </p:spTree>
    <p:extLst>
      <p:ext uri="{BB962C8B-B14F-4D97-AF65-F5344CB8AC3E}">
        <p14:creationId xmlns:p14="http://schemas.microsoft.com/office/powerpoint/2010/main" val="3522368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25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5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750"/>
                            </p:stCondLst>
                            <p:childTnLst>
                              <p:par>
                                <p:cTn id="28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000"/>
                            </p:stCondLst>
                            <p:childTnLst>
                              <p:par>
                                <p:cTn id="45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1250"/>
                            </p:stCondLst>
                            <p:childTnLst>
                              <p:par>
                                <p:cTn id="62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3500"/>
                            </p:stCondLst>
                            <p:childTnLst>
                              <p:par>
                                <p:cTn id="79" presetID="26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 build="allAtOnce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B000C4-C8F7-6935-CE5F-755A3FBB712C}"/>
              </a:ext>
            </a:extLst>
          </p:cNvPr>
          <p:cNvSpPr txBox="1"/>
          <p:nvPr/>
        </p:nvSpPr>
        <p:spPr>
          <a:xfrm>
            <a:off x="350873" y="457200"/>
            <a:ext cx="11738345" cy="5055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Alvarez, S.A. (2018)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Entrepreneurship and opportunity recognition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Cheltenham: Edward Elgar Publishing.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Barringer, B.R. and Ireland, R.D. (2022)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Entrepreneurship: Successfully launching new ventures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7th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Harlow: Pearson Education.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Confused.com (2025)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Parents splash out over £700 on average for children's birthday parties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https://www.confused.com/press/releases/2025/parents-splash-out-over-700-on-average-for-childrens-birthday-parties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15 June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Cumple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Kids (2026)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Kids Birthday Party Cost Guide UK 2026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https://cumplekids.com/gb/guias/kids-birthday-party-cost-study-uk-2026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15 June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Hooley, G.,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Nicoulaud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B., Rudd, J.M. and Lee, N. (2020)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strategy and competitive positioning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7th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Harlow: Pearson Education.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 and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Opresnik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M.O. (2021)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Principles of marketing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18th Global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Harlow: Pearson Education.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Pine, B.J. and Gilmore, J.H. (2019)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experience economy: Competing for customer time, attention, and money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Updated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Boston, MA: Harvard Business Review Press.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Sehmbi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(2025)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Advantages and Disadvantages of Sole Proprietorship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NerdWallet. Available at: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https://www.nerdwallet.com/business/legal/learn/advantages-of-a-sole-proprietorship (Accessed: 15 June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Tuten, T.L. (2023)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media marketing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5th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Sage Publications.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900"/>
              </a:spcBef>
              <a:spcAft>
                <a:spcPts val="900"/>
              </a:spcAft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Williams, C. (2022)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Effective management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9th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Boston, MA: Cengage Learning.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072639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D43F4A-02D5-42AD-9542-27487597C212}" vid="{14154C61-C2E2-42F2-9833-4EC39495D4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600</Words>
  <Application>Microsoft Office PowerPoint</Application>
  <PresentationFormat>Widescreen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Neue Haas Grotesk Text Pro</vt:lpstr>
      <vt:lpstr>Helena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Stevie Surman</dc:creator>
  <cp:lastModifiedBy>Keiran</cp:lastModifiedBy>
  <cp:revision>13</cp:revision>
  <dcterms:created xsi:type="dcterms:W3CDTF">2026-06-16T17:20:24Z</dcterms:created>
  <dcterms:modified xsi:type="dcterms:W3CDTF">2026-06-19T20:50:06Z</dcterms:modified>
</cp:coreProperties>
</file>