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75" r:id="rId4"/>
    <p:sldId id="274" r:id="rId5"/>
    <p:sldId id="277" r:id="rId6"/>
    <p:sldId id="276" r:id="rId7"/>
    <p:sldId id="261" r:id="rId8"/>
    <p:sldId id="272" r:id="rId9"/>
    <p:sldId id="262" r:id="rId10"/>
    <p:sldId id="263" r:id="rId11"/>
    <p:sldId id="264" r:id="rId12"/>
    <p:sldId id="265" r:id="rId13"/>
    <p:sldId id="266" r:id="rId14"/>
    <p:sldId id="267" r:id="rId15"/>
    <p:sldId id="268" r:id="rId16"/>
    <p:sldId id="258" r:id="rId17"/>
    <p:sldId id="259" r:id="rId18"/>
    <p:sldId id="270" r:id="rId19"/>
    <p:sldId id="269" r:id="rId20"/>
    <p:sldId id="273" r:id="rId21"/>
    <p:sldId id="278" r:id="rId22"/>
    <p:sldId id="279" r:id="rId23"/>
    <p:sldId id="281" r:id="rId24"/>
    <p:sldId id="280" r:id="rId25"/>
    <p:sldId id="27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07/12/2020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07/12/2020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travellermovement.org.uk/about/gypsy-roma-traveller-history-and-culture#values" TargetMode="External"/><Relationship Id="rId3" Type="http://schemas.openxmlformats.org/officeDocument/2006/relationships/hyperlink" Target="https://www.equalityhumanrights.com/sites/default/files/is-england-fairer-2016-most-disadvantaged-groups-gypsies-travellers-roma.pdf" TargetMode="External"/><Relationship Id="rId7" Type="http://schemas.openxmlformats.org/officeDocument/2006/relationships/hyperlink" Target="https://socialmetricscommission.org.uk/wp-content/uploads/2019/07/SMC_measuring-poverty-201908_full-report.pdf" TargetMode="External"/><Relationship Id="rId2" Type="http://schemas.openxmlformats.org/officeDocument/2006/relationships/hyperlink" Target="https://www.iser.essex.ac.uk/files/iser_working_papers/2000-34.pdf" TargetMode="External"/><Relationship Id="rId1" Type="http://schemas.openxmlformats.org/officeDocument/2006/relationships/slideLayout" Target="../slideLayouts/slideLayout2.xml"/><Relationship Id="rId6" Type="http://schemas.openxmlformats.org/officeDocument/2006/relationships/hyperlink" Target="file:///C:\Users\j.davies1\Downloads\Caribbean_families_social_capital_and_young_people.pdf" TargetMode="External"/><Relationship Id="rId5" Type="http://schemas.openxmlformats.org/officeDocument/2006/relationships/hyperlink" Target="https://www.jrf.org.uk/sites/default/files/jrf/migrated/files/ageing-in-gypsy-families-summary.pdf" TargetMode="External"/><Relationship Id="rId4" Type="http://schemas.openxmlformats.org/officeDocument/2006/relationships/hyperlink" Target="https://www.ethnicity-facts-figures.service.gov.uk/style-guide/ethnic-grou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r>
              <a:rPr lang="en-US" sz="2700" b="1" dirty="0">
                <a:latin typeface="Times New Roman" panose="02020603050405020304" pitchFamily="18" charset="0"/>
                <a:cs typeface="Times New Roman" panose="02020603050405020304" pitchFamily="18" charset="0"/>
              </a:rPr>
              <a:t>SJSI6022 Individuals and Families: Living in a Contemporary World             </a:t>
            </a:r>
            <a:r>
              <a:rPr lang="en-US" sz="3100" b="1" dirty="0">
                <a:latin typeface="Times New Roman" panose="02020603050405020304" pitchFamily="18" charset="0"/>
                <a:cs typeface="Times New Roman" panose="02020603050405020304" pitchFamily="18" charset="0"/>
              </a:rPr>
              <a:t/>
            </a:r>
            <a:br>
              <a:rPr lang="en-US" sz="3100" b="1" dirty="0">
                <a:latin typeface="Times New Roman" panose="02020603050405020304" pitchFamily="18" charset="0"/>
                <a:cs typeface="Times New Roman" panose="02020603050405020304" pitchFamily="18" charset="0"/>
              </a:rPr>
            </a:br>
            <a:r>
              <a:rPr lang="en-US" sz="3100" b="1" dirty="0" smtClean="0">
                <a:latin typeface="Times New Roman" panose="02020603050405020304" pitchFamily="18" charset="0"/>
                <a:cs typeface="Times New Roman" panose="02020603050405020304" pitchFamily="18" charset="0"/>
              </a:rPr>
              <a:t>Ethnicity and Families in the UK</a:t>
            </a:r>
            <a:endParaRPr lang="en-US" sz="3100" b="1" dirty="0">
              <a:latin typeface="Times New Roman" panose="02020603050405020304" pitchFamily="18" charset="0"/>
              <a:cs typeface="Times New Roman" panose="02020603050405020304" pitchFamily="18" charset="0"/>
            </a:endParaRP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Ethnic Family Constructs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07704" y="2636912"/>
            <a:ext cx="5593426" cy="638465"/>
          </a:xfrm>
        </p:spPr>
        <p:txBody>
          <a:bodyPr>
            <a:noAutofit/>
          </a:bodyPr>
          <a:lstStyle/>
          <a:p>
            <a:r>
              <a:rPr lang="en-GB" sz="2400" b="1" dirty="0">
                <a:latin typeface="Times New Roman" panose="02020603050405020304" pitchFamily="18" charset="0"/>
                <a:cs typeface="Times New Roman" panose="02020603050405020304" pitchFamily="18" charset="0"/>
              </a:rPr>
              <a:t>When we think of ‘ethnic families’ what comes to mind?</a:t>
            </a:r>
          </a:p>
          <a:p>
            <a:pPr marL="0" indent="0">
              <a:buNone/>
            </a:pPr>
            <a:r>
              <a:rPr lang="en-GB" sz="2400" b="1" dirty="0">
                <a:latin typeface="Times New Roman" panose="02020603050405020304" pitchFamily="18" charset="0"/>
                <a:cs typeface="Times New Roman" panose="02020603050405020304" pitchFamily="18" charset="0"/>
              </a:rPr>
              <a:t>Discuss…</a:t>
            </a:r>
          </a:p>
        </p:txBody>
      </p:sp>
    </p:spTree>
    <p:extLst>
      <p:ext uri="{BB962C8B-B14F-4D97-AF65-F5344CB8AC3E}">
        <p14:creationId xmlns:p14="http://schemas.microsoft.com/office/powerpoint/2010/main" val="28956502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Times New Roman" panose="02020603050405020304" pitchFamily="18" charset="0"/>
                <a:cs typeface="Times New Roman" panose="02020603050405020304" pitchFamily="18" charset="0"/>
              </a:rPr>
              <a:t>List of Ethnic Groups</a:t>
            </a:r>
            <a:br>
              <a:rPr lang="en-GB" b="1" dirty="0" smtClean="0">
                <a:latin typeface="Times New Roman" panose="02020603050405020304" pitchFamily="18" charset="0"/>
                <a:cs typeface="Times New Roman" panose="02020603050405020304" pitchFamily="18" charset="0"/>
              </a:rPr>
            </a:br>
            <a:r>
              <a:rPr lang="en-GB" b="1" dirty="0" smtClean="0">
                <a:latin typeface="Times New Roman" panose="02020603050405020304" pitchFamily="18" charset="0"/>
                <a:cs typeface="Times New Roman" panose="02020603050405020304" pitchFamily="18" charset="0"/>
              </a:rPr>
              <a:t>Taken from 2011 Census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latin typeface="Times New Roman" panose="02020603050405020304" pitchFamily="18" charset="0"/>
                <a:cs typeface="Times New Roman" panose="02020603050405020304" pitchFamily="18" charset="0"/>
              </a:rPr>
              <a:t>White</a:t>
            </a:r>
          </a:p>
          <a:p>
            <a:r>
              <a:rPr lang="en-GB" dirty="0">
                <a:latin typeface="Times New Roman" panose="02020603050405020304" pitchFamily="18" charset="0"/>
                <a:cs typeface="Times New Roman" panose="02020603050405020304" pitchFamily="18" charset="0"/>
              </a:rPr>
              <a:t>English, Welsh, Scottish, Northern Irish or British</a:t>
            </a:r>
          </a:p>
          <a:p>
            <a:r>
              <a:rPr lang="en-GB" dirty="0">
                <a:latin typeface="Times New Roman" panose="02020603050405020304" pitchFamily="18" charset="0"/>
                <a:cs typeface="Times New Roman" panose="02020603050405020304" pitchFamily="18" charset="0"/>
              </a:rPr>
              <a:t>Irish</a:t>
            </a:r>
          </a:p>
          <a:p>
            <a:r>
              <a:rPr lang="en-GB" dirty="0">
                <a:latin typeface="Times New Roman" panose="02020603050405020304" pitchFamily="18" charset="0"/>
                <a:cs typeface="Times New Roman" panose="02020603050405020304" pitchFamily="18" charset="0"/>
              </a:rPr>
              <a:t>Gypsy or Irish Traveller</a:t>
            </a:r>
          </a:p>
          <a:p>
            <a:r>
              <a:rPr lang="en-GB" dirty="0">
                <a:latin typeface="Times New Roman" panose="02020603050405020304" pitchFamily="18" charset="0"/>
                <a:cs typeface="Times New Roman" panose="02020603050405020304" pitchFamily="18" charset="0"/>
              </a:rPr>
              <a:t>Any other White background</a:t>
            </a:r>
          </a:p>
          <a:p>
            <a:pPr marL="0" indent="0">
              <a:buNone/>
            </a:pPr>
            <a:r>
              <a:rPr lang="en-GB" b="1" dirty="0">
                <a:latin typeface="Times New Roman" panose="02020603050405020304" pitchFamily="18" charset="0"/>
                <a:cs typeface="Times New Roman" panose="02020603050405020304" pitchFamily="18" charset="0"/>
              </a:rPr>
              <a:t>Mixed or Multiple ethnic groups</a:t>
            </a:r>
          </a:p>
          <a:p>
            <a:r>
              <a:rPr lang="en-GB" dirty="0">
                <a:latin typeface="Times New Roman" panose="02020603050405020304" pitchFamily="18" charset="0"/>
                <a:cs typeface="Times New Roman" panose="02020603050405020304" pitchFamily="18" charset="0"/>
              </a:rPr>
              <a:t>White and Black Caribbean</a:t>
            </a:r>
          </a:p>
          <a:p>
            <a:r>
              <a:rPr lang="en-GB" dirty="0">
                <a:latin typeface="Times New Roman" panose="02020603050405020304" pitchFamily="18" charset="0"/>
                <a:cs typeface="Times New Roman" panose="02020603050405020304" pitchFamily="18" charset="0"/>
              </a:rPr>
              <a:t>White and Black African</a:t>
            </a:r>
          </a:p>
          <a:p>
            <a:r>
              <a:rPr lang="en-GB" dirty="0">
                <a:latin typeface="Times New Roman" panose="02020603050405020304" pitchFamily="18" charset="0"/>
                <a:cs typeface="Times New Roman" panose="02020603050405020304" pitchFamily="18" charset="0"/>
              </a:rPr>
              <a:t>White and Asian</a:t>
            </a:r>
          </a:p>
          <a:p>
            <a:r>
              <a:rPr lang="en-GB" dirty="0">
                <a:latin typeface="Times New Roman" panose="02020603050405020304" pitchFamily="18" charset="0"/>
                <a:cs typeface="Times New Roman" panose="02020603050405020304" pitchFamily="18" charset="0"/>
              </a:rPr>
              <a:t>Any other Mixed or Multiple ethnic background</a:t>
            </a: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127776" y="6126163"/>
            <a:ext cx="2016224" cy="369332"/>
          </a:xfrm>
          <a:prstGeom prst="rect">
            <a:avLst/>
          </a:prstGeom>
          <a:noFill/>
        </p:spPr>
        <p:txBody>
          <a:bodyPr wrap="square" rtlCol="0">
            <a:spAutoFit/>
          </a:bodyPr>
          <a:lstStyle/>
          <a:p>
            <a:r>
              <a:rPr lang="en-GB" dirty="0" smtClean="0">
                <a:latin typeface="Times New Roman" panose="02020603050405020304" pitchFamily="18" charset="0"/>
                <a:cs typeface="Times New Roman" panose="02020603050405020304" pitchFamily="18" charset="0"/>
              </a:rPr>
              <a:t>(Gov.UK, no date)</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593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016"/>
            <a:ext cx="8229600" cy="1143000"/>
          </a:xfrm>
        </p:spPr>
        <p:txBody>
          <a:bodyPr>
            <a:normAutofit fontScale="90000"/>
          </a:bodyPr>
          <a:lstStyle/>
          <a:p>
            <a:r>
              <a:rPr lang="en-GB" b="1" dirty="0" smtClean="0">
                <a:latin typeface="Times New Roman" panose="02020603050405020304" pitchFamily="18" charset="0"/>
                <a:cs typeface="Times New Roman" panose="02020603050405020304" pitchFamily="18" charset="0"/>
              </a:rPr>
              <a:t>List of Ethnic Groups</a:t>
            </a:r>
            <a:br>
              <a:rPr lang="en-GB" b="1" dirty="0" smtClean="0">
                <a:latin typeface="Times New Roman" panose="02020603050405020304" pitchFamily="18" charset="0"/>
                <a:cs typeface="Times New Roman" panose="02020603050405020304" pitchFamily="18" charset="0"/>
              </a:rPr>
            </a:br>
            <a:r>
              <a:rPr lang="en-GB" b="1" dirty="0" smtClean="0">
                <a:latin typeface="Times New Roman" panose="02020603050405020304" pitchFamily="18" charset="0"/>
                <a:cs typeface="Times New Roman" panose="02020603050405020304" pitchFamily="18" charset="0"/>
              </a:rPr>
              <a:t>Taken from 2011 Census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268760"/>
            <a:ext cx="8229600" cy="4525963"/>
          </a:xfrm>
        </p:spPr>
        <p:txBody>
          <a:bodyPr>
            <a:noAutofit/>
          </a:bodyPr>
          <a:lstStyle/>
          <a:p>
            <a:pPr marL="0" indent="0">
              <a:buNone/>
            </a:pPr>
            <a:r>
              <a:rPr lang="en-GB" sz="2400" b="1" dirty="0">
                <a:latin typeface="Times New Roman" panose="02020603050405020304" pitchFamily="18" charset="0"/>
                <a:cs typeface="Times New Roman" panose="02020603050405020304" pitchFamily="18" charset="0"/>
              </a:rPr>
              <a:t>Asian </a:t>
            </a:r>
            <a:r>
              <a:rPr lang="en-GB" sz="2400" b="1" dirty="0">
                <a:latin typeface="Times New Roman" panose="02020603050405020304" pitchFamily="18" charset="0"/>
                <a:cs typeface="Times New Roman" panose="02020603050405020304" pitchFamily="18" charset="0"/>
              </a:rPr>
              <a:t>or Asian British</a:t>
            </a:r>
          </a:p>
          <a:p>
            <a:r>
              <a:rPr lang="en-GB" sz="2400" dirty="0">
                <a:latin typeface="Times New Roman" panose="02020603050405020304" pitchFamily="18" charset="0"/>
                <a:cs typeface="Times New Roman" panose="02020603050405020304" pitchFamily="18" charset="0"/>
              </a:rPr>
              <a:t>Indian</a:t>
            </a:r>
          </a:p>
          <a:p>
            <a:r>
              <a:rPr lang="en-GB" sz="2400" dirty="0">
                <a:latin typeface="Times New Roman" panose="02020603050405020304" pitchFamily="18" charset="0"/>
                <a:cs typeface="Times New Roman" panose="02020603050405020304" pitchFamily="18" charset="0"/>
              </a:rPr>
              <a:t>Pakistani</a:t>
            </a:r>
          </a:p>
          <a:p>
            <a:r>
              <a:rPr lang="en-GB" sz="2400" dirty="0">
                <a:latin typeface="Times New Roman" panose="02020603050405020304" pitchFamily="18" charset="0"/>
                <a:cs typeface="Times New Roman" panose="02020603050405020304" pitchFamily="18" charset="0"/>
              </a:rPr>
              <a:t>Bangladeshi</a:t>
            </a:r>
          </a:p>
          <a:p>
            <a:r>
              <a:rPr lang="en-GB" sz="2400" dirty="0">
                <a:latin typeface="Times New Roman" panose="02020603050405020304" pitchFamily="18" charset="0"/>
                <a:cs typeface="Times New Roman" panose="02020603050405020304" pitchFamily="18" charset="0"/>
              </a:rPr>
              <a:t>Chinese</a:t>
            </a:r>
          </a:p>
          <a:p>
            <a:r>
              <a:rPr lang="en-GB" sz="2400" dirty="0">
                <a:latin typeface="Times New Roman" panose="02020603050405020304" pitchFamily="18" charset="0"/>
                <a:cs typeface="Times New Roman" panose="02020603050405020304" pitchFamily="18" charset="0"/>
              </a:rPr>
              <a:t>Any other Asian background</a:t>
            </a:r>
          </a:p>
          <a:p>
            <a:pPr marL="0" indent="0">
              <a:buNone/>
            </a:pPr>
            <a:r>
              <a:rPr lang="en-GB" sz="2400" b="1" dirty="0">
                <a:latin typeface="Times New Roman" panose="02020603050405020304" pitchFamily="18" charset="0"/>
                <a:cs typeface="Times New Roman" panose="02020603050405020304" pitchFamily="18" charset="0"/>
              </a:rPr>
              <a:t>Black, African, Caribbean or Black British</a:t>
            </a:r>
          </a:p>
          <a:p>
            <a:r>
              <a:rPr lang="en-GB" sz="2400" dirty="0">
                <a:latin typeface="Times New Roman" panose="02020603050405020304" pitchFamily="18" charset="0"/>
                <a:cs typeface="Times New Roman" panose="02020603050405020304" pitchFamily="18" charset="0"/>
              </a:rPr>
              <a:t>African</a:t>
            </a:r>
          </a:p>
          <a:p>
            <a:r>
              <a:rPr lang="en-GB" sz="2400" dirty="0">
                <a:latin typeface="Times New Roman" panose="02020603050405020304" pitchFamily="18" charset="0"/>
                <a:cs typeface="Times New Roman" panose="02020603050405020304" pitchFamily="18" charset="0"/>
              </a:rPr>
              <a:t>Caribbean</a:t>
            </a:r>
          </a:p>
          <a:p>
            <a:r>
              <a:rPr lang="en-GB" sz="2400" dirty="0">
                <a:latin typeface="Times New Roman" panose="02020603050405020304" pitchFamily="18" charset="0"/>
                <a:cs typeface="Times New Roman" panose="02020603050405020304" pitchFamily="18" charset="0"/>
              </a:rPr>
              <a:t>Any other Black, African or Caribbean background</a:t>
            </a:r>
          </a:p>
          <a:p>
            <a:pPr marL="0" indent="0">
              <a:buNone/>
            </a:pPr>
            <a:r>
              <a:rPr lang="en-GB" sz="2400" dirty="0">
                <a:latin typeface="Times New Roman" panose="02020603050405020304" pitchFamily="18" charset="0"/>
                <a:cs typeface="Times New Roman" panose="02020603050405020304" pitchFamily="18" charset="0"/>
              </a:rPr>
              <a:t>(Roma, Sikh, Jewish and Somali may be added in 2021)</a:t>
            </a:r>
            <a:endParaRPr lang="en-GB" sz="2400" dirty="0">
              <a:latin typeface="Times New Roman" panose="02020603050405020304" pitchFamily="18" charset="0"/>
              <a:cs typeface="Times New Roman" panose="02020603050405020304" pitchFamily="18" charset="0"/>
            </a:endParaRPr>
          </a:p>
        </p:txBody>
      </p:sp>
      <p:sp>
        <p:nvSpPr>
          <p:cNvPr id="4" name="Rectangle 3"/>
          <p:cNvSpPr/>
          <p:nvPr/>
        </p:nvSpPr>
        <p:spPr>
          <a:xfrm>
            <a:off x="7020272" y="6124059"/>
            <a:ext cx="190090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(Gov.UK, no date)</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135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016"/>
            <a:ext cx="8229600" cy="1143000"/>
          </a:xfrm>
        </p:spPr>
        <p:txBody>
          <a:bodyPr>
            <a:normAutofit fontScale="90000"/>
          </a:bodyPr>
          <a:lstStyle/>
          <a:p>
            <a:r>
              <a:rPr lang="en-GB" b="1" dirty="0" smtClean="0">
                <a:latin typeface="Times New Roman" panose="02020603050405020304" pitchFamily="18" charset="0"/>
                <a:cs typeface="Times New Roman" panose="02020603050405020304" pitchFamily="18" charset="0"/>
              </a:rPr>
              <a:t>List of Ethnic Groups</a:t>
            </a:r>
            <a:br>
              <a:rPr lang="en-GB" b="1" dirty="0" smtClean="0">
                <a:latin typeface="Times New Roman" panose="02020603050405020304" pitchFamily="18" charset="0"/>
                <a:cs typeface="Times New Roman" panose="02020603050405020304" pitchFamily="18" charset="0"/>
              </a:rPr>
            </a:br>
            <a:r>
              <a:rPr lang="en-GB" b="1" dirty="0" smtClean="0">
                <a:latin typeface="Times New Roman" panose="02020603050405020304" pitchFamily="18" charset="0"/>
                <a:cs typeface="Times New Roman" panose="02020603050405020304" pitchFamily="18" charset="0"/>
              </a:rPr>
              <a:t>Taken from 2011 Census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1577" y="2204864"/>
            <a:ext cx="8229600" cy="2088232"/>
          </a:xfrm>
        </p:spPr>
        <p:txBody>
          <a:bodyPr>
            <a:noAutofit/>
          </a:bodyPr>
          <a:lstStyle/>
          <a:p>
            <a:pPr marL="0" indent="0">
              <a:buNone/>
            </a:pPr>
            <a:r>
              <a:rPr lang="en-GB" sz="2400" b="1" dirty="0" smtClean="0">
                <a:latin typeface="Times New Roman" panose="02020603050405020304" pitchFamily="18" charset="0"/>
                <a:cs typeface="Times New Roman" panose="02020603050405020304" pitchFamily="18" charset="0"/>
              </a:rPr>
              <a:t>Other Ethnic Group</a:t>
            </a:r>
          </a:p>
          <a:p>
            <a:r>
              <a:rPr lang="en-GB" sz="2400" dirty="0" smtClean="0">
                <a:latin typeface="Times New Roman" panose="02020603050405020304" pitchFamily="18" charset="0"/>
                <a:cs typeface="Times New Roman" panose="02020603050405020304" pitchFamily="18" charset="0"/>
              </a:rPr>
              <a:t>Arab</a:t>
            </a:r>
          </a:p>
          <a:p>
            <a:r>
              <a:rPr lang="en-GB" sz="2400" dirty="0" smtClean="0">
                <a:latin typeface="Times New Roman" panose="02020603050405020304" pitchFamily="18" charset="0"/>
                <a:cs typeface="Times New Roman" panose="02020603050405020304" pitchFamily="18" charset="0"/>
              </a:rPr>
              <a:t>Any other ethnic group</a:t>
            </a:r>
          </a:p>
          <a:p>
            <a:endParaRPr lang="en-GB" sz="2400" dirty="0" smtClean="0">
              <a:latin typeface="Times New Roman" panose="02020603050405020304" pitchFamily="18" charset="0"/>
              <a:cs typeface="Times New Roman" panose="02020603050405020304" pitchFamily="18" charset="0"/>
            </a:endParaRPr>
          </a:p>
          <a:p>
            <a:pPr marL="0" indent="0">
              <a:buNone/>
            </a:pPr>
            <a:r>
              <a:rPr lang="en-GB" sz="2800" dirty="0" smtClean="0">
                <a:latin typeface="Times New Roman" panose="02020603050405020304" pitchFamily="18" charset="0"/>
                <a:cs typeface="Times New Roman" panose="02020603050405020304" pitchFamily="18" charset="0"/>
              </a:rPr>
              <a:t>Roma</a:t>
            </a:r>
            <a:r>
              <a:rPr lang="en-GB" sz="2800" dirty="0">
                <a:latin typeface="Times New Roman" panose="02020603050405020304" pitchFamily="18" charset="0"/>
                <a:cs typeface="Times New Roman" panose="02020603050405020304" pitchFamily="18" charset="0"/>
              </a:rPr>
              <a:t>, Sikh, Jewish and Somali may be added in </a:t>
            </a:r>
            <a:r>
              <a:rPr lang="en-GB" sz="2800" dirty="0" smtClean="0">
                <a:latin typeface="Times New Roman" panose="02020603050405020304" pitchFamily="18" charset="0"/>
                <a:cs typeface="Times New Roman" panose="02020603050405020304" pitchFamily="18" charset="0"/>
              </a:rPr>
              <a:t>2021</a:t>
            </a:r>
            <a:endParaRPr lang="en-GB" sz="2800" dirty="0">
              <a:latin typeface="Times New Roman" panose="02020603050405020304" pitchFamily="18" charset="0"/>
              <a:cs typeface="Times New Roman" panose="02020603050405020304" pitchFamily="18" charset="0"/>
            </a:endParaRPr>
          </a:p>
        </p:txBody>
      </p:sp>
      <p:sp>
        <p:nvSpPr>
          <p:cNvPr id="4" name="Rectangle 3"/>
          <p:cNvSpPr/>
          <p:nvPr/>
        </p:nvSpPr>
        <p:spPr>
          <a:xfrm>
            <a:off x="7020272" y="6124059"/>
            <a:ext cx="190090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(Gov.UK, no date)</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86647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Ethnic Family Constructs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buNone/>
            </a:pPr>
            <a:r>
              <a:rPr lang="en-GB" dirty="0" smtClean="0">
                <a:latin typeface="Times New Roman" panose="02020603050405020304" pitchFamily="18" charset="0"/>
                <a:cs typeface="Times New Roman" panose="02020603050405020304" pitchFamily="18" charset="0"/>
              </a:rPr>
              <a:t>Family constructs in many of these ethnic groups may be very different from what we think of as the ‘norm’ in the UK</a:t>
            </a:r>
          </a:p>
          <a:p>
            <a:r>
              <a:rPr lang="en-GB" dirty="0" smtClean="0">
                <a:latin typeface="Times New Roman" panose="02020603050405020304" pitchFamily="18" charset="0"/>
                <a:cs typeface="Times New Roman" panose="02020603050405020304" pitchFamily="18" charset="0"/>
              </a:rPr>
              <a:t>Look at each group in the list and think about possible differences</a:t>
            </a:r>
          </a:p>
          <a:p>
            <a:pPr marL="0" indent="0">
              <a:buNone/>
            </a:pPr>
            <a:r>
              <a:rPr lang="en-GB" dirty="0" smtClean="0">
                <a:latin typeface="Times New Roman" panose="02020603050405020304" pitchFamily="18" charset="0"/>
                <a:cs typeface="Times New Roman" panose="02020603050405020304" pitchFamily="18" charset="0"/>
              </a:rPr>
              <a:t>                              </a:t>
            </a:r>
            <a:r>
              <a:rPr lang="en-GB" sz="4800" b="1" dirty="0" smtClean="0">
                <a:latin typeface="Times New Roman" panose="02020603050405020304" pitchFamily="18" charset="0"/>
                <a:cs typeface="Times New Roman" panose="02020603050405020304" pitchFamily="18" charset="0"/>
              </a:rPr>
              <a:t>Discuss…</a:t>
            </a:r>
            <a:endParaRPr lang="en-GB" sz="4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107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Ethnicity</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buNone/>
            </a:pPr>
            <a:r>
              <a:rPr lang="en-GB" dirty="0" smtClean="0">
                <a:latin typeface="Times New Roman" panose="02020603050405020304" pitchFamily="18" charset="0"/>
                <a:cs typeface="Times New Roman" panose="02020603050405020304" pitchFamily="18" charset="0"/>
              </a:rPr>
              <a:t>In the UK today…</a:t>
            </a:r>
          </a:p>
          <a:p>
            <a:r>
              <a:rPr lang="en-GB" dirty="0" smtClean="0">
                <a:latin typeface="Times New Roman" panose="02020603050405020304" pitchFamily="18" charset="0"/>
                <a:cs typeface="Times New Roman" panose="02020603050405020304" pitchFamily="18" charset="0"/>
              </a:rPr>
              <a:t>Legally every race is accepted</a:t>
            </a:r>
          </a:p>
          <a:p>
            <a:r>
              <a:rPr lang="en-GB" dirty="0" smtClean="0">
                <a:latin typeface="Times New Roman" panose="02020603050405020304" pitchFamily="18" charset="0"/>
                <a:cs typeface="Times New Roman" panose="02020603050405020304" pitchFamily="18" charset="0"/>
              </a:rPr>
              <a:t>Interracial families are not frowned upon</a:t>
            </a:r>
          </a:p>
          <a:p>
            <a:r>
              <a:rPr lang="en-GB" dirty="0" smtClean="0">
                <a:latin typeface="Times New Roman" panose="02020603050405020304" pitchFamily="18" charset="0"/>
                <a:cs typeface="Times New Roman" panose="02020603050405020304" pitchFamily="18" charset="0"/>
              </a:rPr>
              <a:t>Equal pay for every race</a:t>
            </a:r>
          </a:p>
          <a:p>
            <a:pPr marL="0" indent="0">
              <a:buNone/>
            </a:pPr>
            <a:r>
              <a:rPr lang="en-GB" dirty="0" smtClean="0">
                <a:latin typeface="Times New Roman" panose="02020603050405020304" pitchFamily="18" charset="0"/>
                <a:cs typeface="Times New Roman" panose="02020603050405020304" pitchFamily="18" charset="0"/>
              </a:rPr>
              <a:t>Does this always happen…?</a:t>
            </a:r>
          </a:p>
          <a:p>
            <a:endParaRPr lang="en-GB" dirty="0"/>
          </a:p>
        </p:txBody>
      </p:sp>
    </p:spTree>
    <p:extLst>
      <p:ext uri="{BB962C8B-B14F-4D97-AF65-F5344CB8AC3E}">
        <p14:creationId xmlns:p14="http://schemas.microsoft.com/office/powerpoint/2010/main" val="2310934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b="1" dirty="0" smtClean="0">
                <a:latin typeface="Times New Roman" panose="02020603050405020304" pitchFamily="18" charset="0"/>
                <a:cs typeface="Times New Roman" panose="02020603050405020304" pitchFamily="18" charset="0"/>
              </a:rPr>
              <a:t>BAME Families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b="1" dirty="0" smtClean="0">
                <a:latin typeface="Times New Roman" panose="02020603050405020304" pitchFamily="18" charset="0"/>
                <a:cs typeface="Times New Roman" panose="02020603050405020304" pitchFamily="18" charset="0"/>
              </a:rPr>
              <a:t>Black Asian and Minority Ethnic </a:t>
            </a:r>
            <a:r>
              <a:rPr lang="en-GB" dirty="0" smtClean="0">
                <a:latin typeface="Times New Roman" panose="02020603050405020304" pitchFamily="18" charset="0"/>
                <a:cs typeface="Times New Roman" panose="02020603050405020304" pitchFamily="18" charset="0"/>
              </a:rPr>
              <a:t>(BAME</a:t>
            </a:r>
            <a:r>
              <a:rPr lang="en-GB" dirty="0">
                <a:latin typeface="Times New Roman" panose="02020603050405020304" pitchFamily="18" charset="0"/>
                <a:cs typeface="Times New Roman" panose="02020603050405020304" pitchFamily="18" charset="0"/>
              </a:rPr>
              <a:t>) households in the UK are over twice as likely to live in poverty as their white </a:t>
            </a:r>
            <a:r>
              <a:rPr lang="en-GB" dirty="0" smtClean="0">
                <a:latin typeface="Times New Roman" panose="02020603050405020304" pitchFamily="18" charset="0"/>
                <a:cs typeface="Times New Roman" panose="02020603050405020304" pitchFamily="18" charset="0"/>
              </a:rPr>
              <a:t>counterparts</a:t>
            </a:r>
          </a:p>
          <a:p>
            <a:r>
              <a:rPr lang="en-GB" dirty="0">
                <a:latin typeface="Times New Roman" panose="02020603050405020304" pitchFamily="18" charset="0"/>
                <a:cs typeface="Times New Roman" panose="02020603050405020304" pitchFamily="18" charset="0"/>
              </a:rPr>
              <a:t>nearly half of Black African Caribbean households were in poverty, compared with just under one in five white </a:t>
            </a:r>
            <a:r>
              <a:rPr lang="en-GB" dirty="0" smtClean="0">
                <a:latin typeface="Times New Roman" panose="02020603050405020304" pitchFamily="18" charset="0"/>
                <a:cs typeface="Times New Roman" panose="02020603050405020304" pitchFamily="18" charset="0"/>
              </a:rPr>
              <a:t>families</a:t>
            </a:r>
          </a:p>
          <a:p>
            <a:r>
              <a:rPr lang="en-GB" dirty="0">
                <a:latin typeface="Times New Roman" panose="02020603050405020304" pitchFamily="18" charset="0"/>
                <a:cs typeface="Times New Roman" panose="02020603050405020304" pitchFamily="18" charset="0"/>
              </a:rPr>
              <a:t>BAME families as a whole were between two and three times as likely to be in persistent poverty than white households.</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5714991" y="6237312"/>
            <a:ext cx="3456384" cy="369332"/>
          </a:xfrm>
          <a:prstGeom prst="rect">
            <a:avLst/>
          </a:prstGeom>
          <a:noFill/>
        </p:spPr>
        <p:txBody>
          <a:bodyPr wrap="square" rtlCol="0">
            <a:spAutoFit/>
          </a:bodyPr>
          <a:lstStyle/>
          <a:p>
            <a:r>
              <a:rPr lang="en-GB" dirty="0" smtClean="0">
                <a:latin typeface="Times New Roman" panose="02020603050405020304" pitchFamily="18" charset="0"/>
                <a:cs typeface="Times New Roman" panose="02020603050405020304" pitchFamily="18" charset="0"/>
              </a:rPr>
              <a:t>(Social Metrics Commission, 2019)</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46154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898004"/>
            <a:ext cx="7200897" cy="977900"/>
          </a:xfrm>
        </p:spPr>
        <p:txBody>
          <a:bodyPr>
            <a:normAutofit fontScale="90000"/>
          </a:bodyPr>
          <a:lstStyle/>
          <a:p>
            <a:r>
              <a:rPr lang="en-GB" b="1"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Main </a:t>
            </a:r>
            <a:r>
              <a:rPr lang="en-GB" b="1" dirty="0">
                <a:latin typeface="Times New Roman" panose="02020603050405020304" pitchFamily="18" charset="0"/>
                <a:cs typeface="Times New Roman" panose="02020603050405020304" pitchFamily="18" charset="0"/>
              </a:rPr>
              <a:t>Facts </a:t>
            </a:r>
            <a:r>
              <a:rPr lang="en-GB" b="1" dirty="0">
                <a:latin typeface="Times New Roman" panose="02020603050405020304" pitchFamily="18" charset="0"/>
                <a:cs typeface="Times New Roman" panose="02020603050405020304" pitchFamily="18" charset="0"/>
              </a:rPr>
              <a:t>and </a:t>
            </a:r>
            <a:r>
              <a:rPr lang="en-GB" b="1" dirty="0">
                <a:latin typeface="Times New Roman" panose="02020603050405020304" pitchFamily="18" charset="0"/>
                <a:cs typeface="Times New Roman" panose="02020603050405020304" pitchFamily="18" charset="0"/>
              </a:rPr>
              <a:t>Figures</a:t>
            </a:r>
            <a:r>
              <a:rPr lang="en-GB" b="1" dirty="0"/>
              <a:t/>
            </a:r>
            <a:br>
              <a:rPr lang="en-GB" b="1" dirty="0"/>
            </a:br>
            <a:endParaRPr lang="en-GB" dirty="0"/>
          </a:p>
        </p:txBody>
      </p:sp>
      <p:sp>
        <p:nvSpPr>
          <p:cNvPr id="3" name="Content Placeholder 2"/>
          <p:cNvSpPr>
            <a:spLocks noGrp="1"/>
          </p:cNvSpPr>
          <p:nvPr>
            <p:ph idx="1"/>
          </p:nvPr>
        </p:nvSpPr>
        <p:spPr>
          <a:xfrm>
            <a:off x="644882" y="1628800"/>
            <a:ext cx="7998347" cy="4067599"/>
          </a:xfrm>
        </p:spPr>
        <p:txBody>
          <a:bodyPr>
            <a:normAutofit fontScale="92500" lnSpcReduction="20000"/>
          </a:bodyPr>
          <a:lstStyle/>
          <a:p>
            <a:r>
              <a:rPr lang="en-GB" dirty="0" smtClean="0">
                <a:latin typeface="Times New Roman" panose="02020603050405020304" pitchFamily="18" charset="0"/>
                <a:cs typeface="Times New Roman" panose="02020603050405020304" pitchFamily="18" charset="0"/>
              </a:rPr>
              <a:t>In the 2011 </a:t>
            </a:r>
            <a:r>
              <a:rPr lang="en-GB" dirty="0">
                <a:latin typeface="Times New Roman" panose="02020603050405020304" pitchFamily="18" charset="0"/>
                <a:cs typeface="Times New Roman" panose="02020603050405020304" pitchFamily="18" charset="0"/>
              </a:rPr>
              <a:t>Census, </a:t>
            </a:r>
            <a:r>
              <a:rPr lang="en-GB" b="1" dirty="0">
                <a:latin typeface="Times New Roman" panose="02020603050405020304" pitchFamily="18" charset="0"/>
                <a:cs typeface="Times New Roman" panose="02020603050405020304" pitchFamily="18" charset="0"/>
              </a:rPr>
              <a:t>47.0% </a:t>
            </a:r>
            <a:r>
              <a:rPr lang="en-GB" dirty="0">
                <a:latin typeface="Times New Roman" panose="02020603050405020304" pitchFamily="18" charset="0"/>
                <a:cs typeface="Times New Roman" panose="02020603050405020304" pitchFamily="18" charset="0"/>
              </a:rPr>
              <a:t>of Asian households were made up of married couples or civil partners (with or without dependent children), the highest percentage out of all ethnic groups for this type of </a:t>
            </a:r>
            <a:r>
              <a:rPr lang="en-GB" dirty="0" smtClean="0">
                <a:latin typeface="Times New Roman" panose="02020603050405020304" pitchFamily="18" charset="0"/>
                <a:cs typeface="Times New Roman" panose="02020603050405020304" pitchFamily="18" charset="0"/>
              </a:rPr>
              <a:t>household</a:t>
            </a:r>
          </a:p>
          <a:p>
            <a:r>
              <a:rPr lang="en-GB" dirty="0">
                <a:latin typeface="Times New Roman" panose="02020603050405020304" pitchFamily="18" charset="0"/>
                <a:cs typeface="Times New Roman" panose="02020603050405020304" pitchFamily="18" charset="0"/>
              </a:rPr>
              <a:t>H</a:t>
            </a:r>
            <a:r>
              <a:rPr lang="en-GB" dirty="0" smtClean="0">
                <a:latin typeface="Times New Roman" panose="02020603050405020304" pitchFamily="18" charset="0"/>
                <a:cs typeface="Times New Roman" panose="02020603050405020304" pitchFamily="18" charset="0"/>
              </a:rPr>
              <a:t>ouseholds </a:t>
            </a:r>
            <a:r>
              <a:rPr lang="en-GB" dirty="0">
                <a:latin typeface="Times New Roman" panose="02020603050405020304" pitchFamily="18" charset="0"/>
                <a:cs typeface="Times New Roman" panose="02020603050405020304" pitchFamily="18" charset="0"/>
              </a:rPr>
              <a:t>headed by someone with Mixed ethnicity were the least likely out of all ethnic groups to be made up of married couples or civil partners </a:t>
            </a:r>
            <a:r>
              <a:rPr lang="en-GB" b="1" dirty="0">
                <a:latin typeface="Times New Roman" panose="02020603050405020304" pitchFamily="18" charset="0"/>
                <a:cs typeface="Times New Roman" panose="02020603050405020304" pitchFamily="18" charset="0"/>
              </a:rPr>
              <a:t>(at 19.9%), </a:t>
            </a:r>
            <a:r>
              <a:rPr lang="en-GB" dirty="0">
                <a:latin typeface="Times New Roman" panose="02020603050405020304" pitchFamily="18" charset="0"/>
                <a:cs typeface="Times New Roman" panose="02020603050405020304" pitchFamily="18" charset="0"/>
              </a:rPr>
              <a:t>but most likely to be made up of a cohabiting couple </a:t>
            </a:r>
            <a:r>
              <a:rPr lang="en-GB" b="1" dirty="0">
                <a:latin typeface="Times New Roman" panose="02020603050405020304" pitchFamily="18" charset="0"/>
                <a:cs typeface="Times New Roman" panose="02020603050405020304" pitchFamily="18" charset="0"/>
              </a:rPr>
              <a:t>(at 11.2%)</a:t>
            </a:r>
          </a:p>
          <a:p>
            <a:endParaRPr lang="en-GB" dirty="0"/>
          </a:p>
          <a:p>
            <a:endParaRPr lang="en-GB" dirty="0"/>
          </a:p>
        </p:txBody>
      </p:sp>
      <p:sp>
        <p:nvSpPr>
          <p:cNvPr id="4" name="TextBox 3"/>
          <p:cNvSpPr txBox="1"/>
          <p:nvPr/>
        </p:nvSpPr>
        <p:spPr>
          <a:xfrm>
            <a:off x="7884368" y="6315095"/>
            <a:ext cx="1086890" cy="253916"/>
          </a:xfrm>
          <a:prstGeom prst="rect">
            <a:avLst/>
          </a:prstGeom>
          <a:noFill/>
        </p:spPr>
        <p:txBody>
          <a:bodyPr wrap="square" rtlCol="0">
            <a:spAutoFit/>
          </a:bodyPr>
          <a:lstStyle/>
          <a:p>
            <a:r>
              <a:rPr lang="en-GB" sz="1050" dirty="0">
                <a:latin typeface="Times New Roman" panose="02020603050405020304" pitchFamily="18" charset="0"/>
                <a:cs typeface="Times New Roman" panose="02020603050405020304" pitchFamily="18" charset="0"/>
              </a:rPr>
              <a:t>(ONS, 2020)</a:t>
            </a:r>
          </a:p>
        </p:txBody>
      </p:sp>
    </p:spTree>
    <p:extLst>
      <p:ext uri="{BB962C8B-B14F-4D97-AF65-F5344CB8AC3E}">
        <p14:creationId xmlns:p14="http://schemas.microsoft.com/office/powerpoint/2010/main" val="3599584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1" y="1052736"/>
            <a:ext cx="7200897" cy="977900"/>
          </a:xfrm>
        </p:spPr>
        <p:txBody>
          <a:bodyPr>
            <a:normAutofit fontScale="90000"/>
          </a:bodyPr>
          <a:lstStyle/>
          <a:p>
            <a:r>
              <a:rPr lang="en-GB" b="1" dirty="0"/>
              <a:t> </a:t>
            </a:r>
            <a:r>
              <a:rPr lang="en-GB" b="1" dirty="0">
                <a:latin typeface="Times New Roman" panose="02020603050405020304" pitchFamily="18" charset="0"/>
                <a:cs typeface="Times New Roman" panose="02020603050405020304" pitchFamily="18" charset="0"/>
              </a:rPr>
              <a:t>Main </a:t>
            </a:r>
            <a:r>
              <a:rPr lang="en-GB" b="1" dirty="0">
                <a:latin typeface="Times New Roman" panose="02020603050405020304" pitchFamily="18" charset="0"/>
                <a:cs typeface="Times New Roman" panose="02020603050405020304" pitchFamily="18" charset="0"/>
              </a:rPr>
              <a:t>Facts </a:t>
            </a:r>
            <a:r>
              <a:rPr lang="en-GB" b="1" dirty="0">
                <a:latin typeface="Times New Roman" panose="02020603050405020304" pitchFamily="18" charset="0"/>
                <a:cs typeface="Times New Roman" panose="02020603050405020304" pitchFamily="18" charset="0"/>
              </a:rPr>
              <a:t>and </a:t>
            </a:r>
            <a:r>
              <a:rPr lang="en-GB" b="1" dirty="0">
                <a:latin typeface="Times New Roman" panose="02020603050405020304" pitchFamily="18" charset="0"/>
                <a:cs typeface="Times New Roman" panose="02020603050405020304" pitchFamily="18" charset="0"/>
              </a:rPr>
              <a:t>Figures</a:t>
            </a:r>
            <a:r>
              <a:rPr lang="en-GB" b="1" dirty="0"/>
              <a:t/>
            </a:r>
            <a:br>
              <a:rPr lang="en-GB" b="1" dirty="0"/>
            </a:br>
            <a:endParaRPr lang="en-GB" dirty="0"/>
          </a:p>
        </p:txBody>
      </p:sp>
      <p:sp>
        <p:nvSpPr>
          <p:cNvPr id="3" name="Content Placeholder 2"/>
          <p:cNvSpPr>
            <a:spLocks noGrp="1"/>
          </p:cNvSpPr>
          <p:nvPr>
            <p:ph idx="1"/>
          </p:nvPr>
        </p:nvSpPr>
        <p:spPr>
          <a:xfrm>
            <a:off x="683542" y="1988840"/>
            <a:ext cx="7776913" cy="3521886"/>
          </a:xfrm>
        </p:spPr>
        <p:txBody>
          <a:bodyPr>
            <a:normAutofit fontScale="77500" lnSpcReduction="20000"/>
          </a:bodyPr>
          <a:lstStyle/>
          <a:p>
            <a:r>
              <a:rPr lang="en-GB" b="1" dirty="0">
                <a:latin typeface="Times New Roman" panose="02020603050405020304" pitchFamily="18" charset="0"/>
                <a:cs typeface="Times New Roman" panose="02020603050405020304" pitchFamily="18" charset="0"/>
              </a:rPr>
              <a:t>18.9% </a:t>
            </a:r>
            <a:r>
              <a:rPr lang="en-GB" dirty="0">
                <a:latin typeface="Times New Roman" panose="02020603050405020304" pitchFamily="18" charset="0"/>
                <a:cs typeface="Times New Roman" panose="02020603050405020304" pitchFamily="18" charset="0"/>
              </a:rPr>
              <a:t>of Black households were made up of a single parent with dependent children, the highest percentage out of all ethnic groups for this type of household; the lowest percentage was found among Asian households, at 5.7%</a:t>
            </a:r>
          </a:p>
          <a:p>
            <a:r>
              <a:rPr lang="en-GB" b="1" dirty="0">
                <a:latin typeface="Times New Roman" panose="02020603050405020304" pitchFamily="18" charset="0"/>
                <a:cs typeface="Times New Roman" panose="02020603050405020304" pitchFamily="18" charset="0"/>
              </a:rPr>
              <a:t>22.6% </a:t>
            </a:r>
            <a:r>
              <a:rPr lang="en-GB" dirty="0">
                <a:latin typeface="Times New Roman" panose="02020603050405020304" pitchFamily="18" charset="0"/>
                <a:cs typeface="Times New Roman" panose="02020603050405020304" pitchFamily="18" charset="0"/>
              </a:rPr>
              <a:t>of White households were made up of one or more pensioners, the highest percentage out of all ethnic groups for this type of household, and more than three times the percentage of any other ethnic group; the lowest percentage was found among households headed by someone from the Other ethnic group, at 4.5%</a:t>
            </a:r>
          </a:p>
          <a:p>
            <a:endParaRPr lang="en-GB" dirty="0" smtClean="0"/>
          </a:p>
          <a:p>
            <a:endParaRPr lang="en-GB" dirty="0"/>
          </a:p>
          <a:p>
            <a:endParaRPr lang="en-GB" dirty="0"/>
          </a:p>
        </p:txBody>
      </p:sp>
      <p:sp>
        <p:nvSpPr>
          <p:cNvPr id="4" name="Rectangle 3"/>
          <p:cNvSpPr/>
          <p:nvPr/>
        </p:nvSpPr>
        <p:spPr>
          <a:xfrm>
            <a:off x="7956376" y="5877272"/>
            <a:ext cx="881973" cy="253916"/>
          </a:xfrm>
          <a:prstGeom prst="rect">
            <a:avLst/>
          </a:prstGeom>
        </p:spPr>
        <p:txBody>
          <a:bodyPr wrap="none">
            <a:spAutoFit/>
          </a:bodyPr>
          <a:lstStyle/>
          <a:p>
            <a:r>
              <a:rPr lang="en-GB" sz="1050" dirty="0">
                <a:latin typeface="Times New Roman" panose="02020603050405020304" pitchFamily="18" charset="0"/>
                <a:cs typeface="Times New Roman" panose="02020603050405020304" pitchFamily="18" charset="0"/>
              </a:rPr>
              <a:t>(ONS, 2020)</a:t>
            </a:r>
            <a:endParaRPr lang="en-GB" sz="10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217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Main Facts and Figures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A</a:t>
            </a:r>
            <a:r>
              <a:rPr lang="en-GB" dirty="0" smtClean="0">
                <a:latin typeface="Times New Roman" panose="02020603050405020304" pitchFamily="18" charset="0"/>
                <a:cs typeface="Times New Roman" panose="02020603050405020304" pitchFamily="18" charset="0"/>
              </a:rPr>
              <a:t>ccording </a:t>
            </a:r>
            <a:r>
              <a:rPr lang="en-GB" dirty="0">
                <a:latin typeface="Times New Roman" panose="02020603050405020304" pitchFamily="18" charset="0"/>
                <a:cs typeface="Times New Roman" panose="02020603050405020304" pitchFamily="18" charset="0"/>
              </a:rPr>
              <a:t>to the 2011 Census, the total population of England and Wales was </a:t>
            </a:r>
            <a:r>
              <a:rPr lang="en-GB" b="1" dirty="0">
                <a:latin typeface="Times New Roman" panose="02020603050405020304" pitchFamily="18" charset="0"/>
                <a:cs typeface="Times New Roman" panose="02020603050405020304" pitchFamily="18" charset="0"/>
              </a:rPr>
              <a:t>56.1</a:t>
            </a:r>
            <a:r>
              <a:rPr lang="en-GB" dirty="0">
                <a:latin typeface="Times New Roman" panose="02020603050405020304" pitchFamily="18" charset="0"/>
                <a:cs typeface="Times New Roman" panose="02020603050405020304" pitchFamily="18" charset="0"/>
              </a:rPr>
              <a:t> million, and </a:t>
            </a:r>
            <a:r>
              <a:rPr lang="en-GB" b="1" dirty="0">
                <a:latin typeface="Times New Roman" panose="02020603050405020304" pitchFamily="18" charset="0"/>
                <a:cs typeface="Times New Roman" panose="02020603050405020304" pitchFamily="18" charset="0"/>
              </a:rPr>
              <a:t>86.0% </a:t>
            </a:r>
            <a:r>
              <a:rPr lang="en-GB" dirty="0">
                <a:latin typeface="Times New Roman" panose="02020603050405020304" pitchFamily="18" charset="0"/>
                <a:cs typeface="Times New Roman" panose="02020603050405020304" pitchFamily="18" charset="0"/>
              </a:rPr>
              <a:t>of the population was White</a:t>
            </a:r>
          </a:p>
          <a:p>
            <a:r>
              <a:rPr lang="en-GB" dirty="0">
                <a:latin typeface="Times New Roman" panose="02020603050405020304" pitchFamily="18" charset="0"/>
                <a:cs typeface="Times New Roman" panose="02020603050405020304" pitchFamily="18" charset="0"/>
              </a:rPr>
              <a:t>P</a:t>
            </a:r>
            <a:r>
              <a:rPr lang="en-GB" dirty="0" smtClean="0">
                <a:latin typeface="Times New Roman" panose="02020603050405020304" pitchFamily="18" charset="0"/>
                <a:cs typeface="Times New Roman" panose="02020603050405020304" pitchFamily="18" charset="0"/>
              </a:rPr>
              <a:t>eople </a:t>
            </a:r>
            <a:r>
              <a:rPr lang="en-GB" dirty="0">
                <a:latin typeface="Times New Roman" panose="02020603050405020304" pitchFamily="18" charset="0"/>
                <a:cs typeface="Times New Roman" panose="02020603050405020304" pitchFamily="18" charset="0"/>
              </a:rPr>
              <a:t>from Asian ethnic groups made up the second largest percentage of the population (at </a:t>
            </a:r>
            <a:r>
              <a:rPr lang="en-GB" b="1" dirty="0">
                <a:latin typeface="Times New Roman" panose="02020603050405020304" pitchFamily="18" charset="0"/>
                <a:cs typeface="Times New Roman" panose="02020603050405020304" pitchFamily="18" charset="0"/>
              </a:rPr>
              <a:t>7.5%), </a:t>
            </a:r>
            <a:r>
              <a:rPr lang="en-GB" dirty="0">
                <a:latin typeface="Times New Roman" panose="02020603050405020304" pitchFamily="18" charset="0"/>
                <a:cs typeface="Times New Roman" panose="02020603050405020304" pitchFamily="18" charset="0"/>
              </a:rPr>
              <a:t>followed by Black ethnic groups (at </a:t>
            </a:r>
            <a:r>
              <a:rPr lang="en-GB" b="1" dirty="0">
                <a:latin typeface="Times New Roman" panose="02020603050405020304" pitchFamily="18" charset="0"/>
                <a:cs typeface="Times New Roman" panose="02020603050405020304" pitchFamily="18" charset="0"/>
              </a:rPr>
              <a:t>3.3%</a:t>
            </a:r>
            <a:r>
              <a:rPr lang="en-GB" dirty="0">
                <a:latin typeface="Times New Roman" panose="02020603050405020304" pitchFamily="18" charset="0"/>
                <a:cs typeface="Times New Roman" panose="02020603050405020304" pitchFamily="18" charset="0"/>
              </a:rPr>
              <a:t>), Mixed/Multiple ethnic groups (at </a:t>
            </a:r>
            <a:r>
              <a:rPr lang="en-GB" b="1" dirty="0">
                <a:latin typeface="Times New Roman" panose="02020603050405020304" pitchFamily="18" charset="0"/>
                <a:cs typeface="Times New Roman" panose="02020603050405020304" pitchFamily="18" charset="0"/>
              </a:rPr>
              <a:t>2.2%</a:t>
            </a:r>
            <a:r>
              <a:rPr lang="en-GB" dirty="0">
                <a:latin typeface="Times New Roman" panose="02020603050405020304" pitchFamily="18" charset="0"/>
                <a:cs typeface="Times New Roman" panose="02020603050405020304" pitchFamily="18" charset="0"/>
              </a:rPr>
              <a:t>) and Other ethnic groups (at </a:t>
            </a:r>
            <a:r>
              <a:rPr lang="en-GB" b="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A</a:t>
            </a:r>
            <a:r>
              <a:rPr lang="en-GB" dirty="0" smtClean="0">
                <a:latin typeface="Times New Roman" panose="02020603050405020304" pitchFamily="18" charset="0"/>
                <a:cs typeface="Times New Roman" panose="02020603050405020304" pitchFamily="18" charset="0"/>
              </a:rPr>
              <a:t>mong </a:t>
            </a:r>
            <a:r>
              <a:rPr lang="en-GB" dirty="0">
                <a:latin typeface="Times New Roman" panose="02020603050405020304" pitchFamily="18" charset="0"/>
                <a:cs typeface="Times New Roman" panose="02020603050405020304" pitchFamily="18" charset="0"/>
              </a:rPr>
              <a:t>the specific ethnic groups, people from the White British ethnic group made up the largest percentage of the population (at </a:t>
            </a:r>
            <a:r>
              <a:rPr lang="en-GB" b="1" dirty="0">
                <a:latin typeface="Times New Roman" panose="02020603050405020304" pitchFamily="18" charset="0"/>
                <a:cs typeface="Times New Roman" panose="02020603050405020304" pitchFamily="18" charset="0"/>
              </a:rPr>
              <a:t>80.5%</a:t>
            </a:r>
            <a:r>
              <a:rPr lang="en-GB" dirty="0">
                <a:latin typeface="Times New Roman" panose="02020603050405020304" pitchFamily="18" charset="0"/>
                <a:cs typeface="Times New Roman" panose="02020603050405020304" pitchFamily="18" charset="0"/>
              </a:rPr>
              <a:t>), followed by Other White (</a:t>
            </a:r>
            <a:r>
              <a:rPr lang="en-GB" b="1" dirty="0">
                <a:latin typeface="Times New Roman" panose="02020603050405020304" pitchFamily="18" charset="0"/>
                <a:cs typeface="Times New Roman" panose="02020603050405020304" pitchFamily="18" charset="0"/>
              </a:rPr>
              <a:t>4.4%</a:t>
            </a:r>
            <a:r>
              <a:rPr lang="en-GB" dirty="0">
                <a:latin typeface="Times New Roman" panose="02020603050405020304" pitchFamily="18" charset="0"/>
                <a:cs typeface="Times New Roman" panose="02020603050405020304" pitchFamily="18" charset="0"/>
              </a:rPr>
              <a:t>) and Indian (</a:t>
            </a:r>
            <a:r>
              <a:rPr lang="en-GB" b="1" dirty="0">
                <a:latin typeface="Times New Roman" panose="02020603050405020304" pitchFamily="18" charset="0"/>
                <a:cs typeface="Times New Roman" panose="02020603050405020304" pitchFamily="18" charset="0"/>
              </a:rPr>
              <a:t>2.5%</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F</a:t>
            </a:r>
            <a:r>
              <a:rPr lang="en-GB" dirty="0" smtClean="0">
                <a:latin typeface="Times New Roman" panose="02020603050405020304" pitchFamily="18" charset="0"/>
                <a:cs typeface="Times New Roman" panose="02020603050405020304" pitchFamily="18" charset="0"/>
              </a:rPr>
              <a:t>rom </a:t>
            </a:r>
            <a:r>
              <a:rPr lang="en-GB" dirty="0">
                <a:latin typeface="Times New Roman" panose="02020603050405020304" pitchFamily="18" charset="0"/>
                <a:cs typeface="Times New Roman" panose="02020603050405020304" pitchFamily="18" charset="0"/>
              </a:rPr>
              <a:t>2001 to 2011, the percentage of the population of England and Wales that was White British decreased from </a:t>
            </a:r>
            <a:r>
              <a:rPr lang="en-GB" b="1" dirty="0">
                <a:latin typeface="Times New Roman" panose="02020603050405020304" pitchFamily="18" charset="0"/>
                <a:cs typeface="Times New Roman" panose="02020603050405020304" pitchFamily="18" charset="0"/>
              </a:rPr>
              <a:t>87.4%</a:t>
            </a:r>
            <a:r>
              <a:rPr lang="en-GB" dirty="0">
                <a:latin typeface="Times New Roman" panose="02020603050405020304" pitchFamily="18" charset="0"/>
                <a:cs typeface="Times New Roman" panose="02020603050405020304" pitchFamily="18" charset="0"/>
              </a:rPr>
              <a:t> to </a:t>
            </a:r>
            <a:r>
              <a:rPr lang="en-GB" b="1" dirty="0">
                <a:latin typeface="Times New Roman" panose="02020603050405020304" pitchFamily="18" charset="0"/>
                <a:cs typeface="Times New Roman" panose="02020603050405020304" pitchFamily="18" charset="0"/>
              </a:rPr>
              <a:t>80.5%</a:t>
            </a:r>
            <a:r>
              <a:rPr lang="en-GB" dirty="0">
                <a:latin typeface="Times New Roman" panose="02020603050405020304" pitchFamily="18" charset="0"/>
                <a:cs typeface="Times New Roman" panose="02020603050405020304" pitchFamily="18" charset="0"/>
              </a:rPr>
              <a:t>, while the Other White group saw the largest increase in their share of the population, from </a:t>
            </a:r>
            <a:r>
              <a:rPr lang="en-GB" b="1" dirty="0">
                <a:latin typeface="Times New Roman" panose="02020603050405020304" pitchFamily="18" charset="0"/>
                <a:cs typeface="Times New Roman" panose="02020603050405020304" pitchFamily="18" charset="0"/>
              </a:rPr>
              <a:t>2.6%</a:t>
            </a:r>
            <a:r>
              <a:rPr lang="en-GB" dirty="0">
                <a:latin typeface="Times New Roman" panose="02020603050405020304" pitchFamily="18" charset="0"/>
                <a:cs typeface="Times New Roman" panose="02020603050405020304" pitchFamily="18" charset="0"/>
              </a:rPr>
              <a:t> to </a:t>
            </a:r>
            <a:r>
              <a:rPr lang="en-GB" b="1" dirty="0">
                <a:latin typeface="Times New Roman" panose="02020603050405020304" pitchFamily="18" charset="0"/>
                <a:cs typeface="Times New Roman" panose="02020603050405020304" pitchFamily="18" charset="0"/>
              </a:rPr>
              <a:t>4.4%</a:t>
            </a:r>
          </a:p>
          <a:p>
            <a:r>
              <a:rPr lang="en-GB" dirty="0">
                <a:latin typeface="Times New Roman" panose="02020603050405020304" pitchFamily="18" charset="0"/>
                <a:cs typeface="Times New Roman" panose="02020603050405020304" pitchFamily="18" charset="0"/>
              </a:rPr>
              <a:t>T</a:t>
            </a:r>
            <a:r>
              <a:rPr lang="en-GB" dirty="0" smtClean="0">
                <a:latin typeface="Times New Roman" panose="02020603050405020304" pitchFamily="18" charset="0"/>
                <a:cs typeface="Times New Roman" panose="02020603050405020304" pitchFamily="18" charset="0"/>
              </a:rPr>
              <a:t>he </a:t>
            </a:r>
            <a:r>
              <a:rPr lang="en-GB" dirty="0">
                <a:latin typeface="Times New Roman" panose="02020603050405020304" pitchFamily="18" charset="0"/>
                <a:cs typeface="Times New Roman" panose="02020603050405020304" pitchFamily="18" charset="0"/>
              </a:rPr>
              <a:t>percentage of the population from a Black African background doubled from </a:t>
            </a:r>
            <a:r>
              <a:rPr lang="en-GB" b="1" dirty="0">
                <a:latin typeface="Times New Roman" panose="02020603050405020304" pitchFamily="18" charset="0"/>
                <a:cs typeface="Times New Roman" panose="02020603050405020304" pitchFamily="18" charset="0"/>
              </a:rPr>
              <a:t>0.9% </a:t>
            </a:r>
            <a:r>
              <a:rPr lang="en-GB" dirty="0">
                <a:latin typeface="Times New Roman" panose="02020603050405020304" pitchFamily="18" charset="0"/>
                <a:cs typeface="Times New Roman" panose="02020603050405020304" pitchFamily="18" charset="0"/>
              </a:rPr>
              <a:t>in 2001 to </a:t>
            </a:r>
            <a:r>
              <a:rPr lang="en-GB" b="1" dirty="0">
                <a:latin typeface="Times New Roman" panose="02020603050405020304" pitchFamily="18" charset="0"/>
                <a:cs typeface="Times New Roman" panose="02020603050405020304" pitchFamily="18" charset="0"/>
              </a:rPr>
              <a:t>1.8% </a:t>
            </a:r>
            <a:r>
              <a:rPr lang="en-GB" dirty="0">
                <a:latin typeface="Times New Roman" panose="02020603050405020304" pitchFamily="18" charset="0"/>
                <a:cs typeface="Times New Roman" panose="02020603050405020304" pitchFamily="18" charset="0"/>
              </a:rPr>
              <a:t>in 2011</a:t>
            </a:r>
          </a:p>
        </p:txBody>
      </p:sp>
      <p:sp>
        <p:nvSpPr>
          <p:cNvPr id="4" name="Rectangle 3"/>
          <p:cNvSpPr/>
          <p:nvPr/>
        </p:nvSpPr>
        <p:spPr>
          <a:xfrm>
            <a:off x="7668344" y="6303716"/>
            <a:ext cx="1377300"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(ONS, 2020)</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024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80728"/>
            <a:ext cx="8229600" cy="1143000"/>
          </a:xfrm>
        </p:spPr>
        <p:txBody>
          <a:bodyPr>
            <a:normAutofit fontScale="90000"/>
          </a:bodyPr>
          <a:lstStyle/>
          <a:p>
            <a:r>
              <a:rPr lang="en-GB" b="1" dirty="0" smtClean="0">
                <a:latin typeface="Times New Roman" panose="02020603050405020304" pitchFamily="18" charset="0"/>
                <a:cs typeface="Times New Roman" panose="02020603050405020304" pitchFamily="18" charset="0"/>
              </a:rPr>
              <a:t>Household Types Within Ethnic Groups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7544" y="2492896"/>
            <a:ext cx="8280920" cy="2880320"/>
          </a:xfrm>
        </p:spPr>
        <p:txBody>
          <a:bodyPr>
            <a:normAutofit fontScale="85000" lnSpcReduction="20000"/>
          </a:bodyPr>
          <a:lstStyle/>
          <a:p>
            <a:r>
              <a:rPr lang="en-GB" b="1" dirty="0" smtClean="0">
                <a:latin typeface="Times New Roman" panose="02020603050405020304" pitchFamily="18" charset="0"/>
                <a:cs typeface="Times New Roman" panose="02020603050405020304" pitchFamily="18" charset="0"/>
              </a:rPr>
              <a:t>32.9</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of White households were made up of married couples or civil partners, </a:t>
            </a:r>
            <a:r>
              <a:rPr lang="en-GB" b="1" dirty="0">
                <a:latin typeface="Times New Roman" panose="02020603050405020304" pitchFamily="18" charset="0"/>
                <a:cs typeface="Times New Roman" panose="02020603050405020304" pitchFamily="18" charset="0"/>
              </a:rPr>
              <a:t>30.9% </a:t>
            </a:r>
            <a:r>
              <a:rPr lang="en-GB" dirty="0">
                <a:latin typeface="Times New Roman" panose="02020603050405020304" pitchFamily="18" charset="0"/>
                <a:cs typeface="Times New Roman" panose="02020603050405020304" pitchFamily="18" charset="0"/>
              </a:rPr>
              <a:t>were one-person households, </a:t>
            </a:r>
            <a:r>
              <a:rPr lang="en-GB" b="1" dirty="0">
                <a:latin typeface="Times New Roman" panose="02020603050405020304" pitchFamily="18" charset="0"/>
                <a:cs typeface="Times New Roman" panose="02020603050405020304" pitchFamily="18" charset="0"/>
              </a:rPr>
              <a:t>10.3% </a:t>
            </a:r>
            <a:r>
              <a:rPr lang="en-GB" dirty="0">
                <a:latin typeface="Times New Roman" panose="02020603050405020304" pitchFamily="18" charset="0"/>
                <a:cs typeface="Times New Roman" panose="02020603050405020304" pitchFamily="18" charset="0"/>
              </a:rPr>
              <a:t>were cohabiting couples, </a:t>
            </a:r>
            <a:r>
              <a:rPr lang="en-GB" b="1" dirty="0">
                <a:latin typeface="Times New Roman" panose="02020603050405020304" pitchFamily="18" charset="0"/>
                <a:cs typeface="Times New Roman" panose="02020603050405020304" pitchFamily="18" charset="0"/>
              </a:rPr>
              <a:t>10.2% </a:t>
            </a:r>
            <a:r>
              <a:rPr lang="en-GB" dirty="0">
                <a:latin typeface="Times New Roman" panose="02020603050405020304" pitchFamily="18" charset="0"/>
                <a:cs typeface="Times New Roman" panose="02020603050405020304" pitchFamily="18" charset="0"/>
              </a:rPr>
              <a:t>were single parent families, and 8.9% were pensioner couples</a:t>
            </a:r>
          </a:p>
          <a:p>
            <a:r>
              <a:rPr lang="en-GB" dirty="0">
                <a:latin typeface="Times New Roman" panose="02020603050405020304" pitchFamily="18" charset="0"/>
                <a:cs typeface="Times New Roman" panose="02020603050405020304" pitchFamily="18" charset="0"/>
              </a:rPr>
              <a:t>N</a:t>
            </a:r>
            <a:r>
              <a:rPr lang="en-GB" dirty="0" smtClean="0">
                <a:latin typeface="Times New Roman" panose="02020603050405020304" pitchFamily="18" charset="0"/>
                <a:cs typeface="Times New Roman" panose="02020603050405020304" pitchFamily="18" charset="0"/>
              </a:rPr>
              <a:t>early </a:t>
            </a:r>
            <a:r>
              <a:rPr lang="en-GB" dirty="0">
                <a:latin typeface="Times New Roman" panose="02020603050405020304" pitchFamily="18" charset="0"/>
                <a:cs typeface="Times New Roman" panose="02020603050405020304" pitchFamily="18" charset="0"/>
              </a:rPr>
              <a:t>half (</a:t>
            </a:r>
            <a:r>
              <a:rPr lang="en-GB" b="1" dirty="0">
                <a:latin typeface="Times New Roman" panose="02020603050405020304" pitchFamily="18" charset="0"/>
                <a:cs typeface="Times New Roman" panose="02020603050405020304" pitchFamily="18" charset="0"/>
              </a:rPr>
              <a:t>47.0%</a:t>
            </a:r>
            <a:r>
              <a:rPr lang="en-GB" dirty="0">
                <a:latin typeface="Times New Roman" panose="02020603050405020304" pitchFamily="18" charset="0"/>
                <a:cs typeface="Times New Roman" panose="02020603050405020304" pitchFamily="18" charset="0"/>
              </a:rPr>
              <a:t>) of Asian households were made up of married couples or civil partners, and a further </a:t>
            </a:r>
            <a:r>
              <a:rPr lang="en-GB" b="1" dirty="0">
                <a:latin typeface="Times New Roman" panose="02020603050405020304" pitchFamily="18" charset="0"/>
                <a:cs typeface="Times New Roman" panose="02020603050405020304" pitchFamily="18" charset="0"/>
              </a:rPr>
              <a:t>17.0%</a:t>
            </a:r>
            <a:r>
              <a:rPr lang="en-GB" dirty="0">
                <a:latin typeface="Times New Roman" panose="02020603050405020304" pitchFamily="18" charset="0"/>
                <a:cs typeface="Times New Roman" panose="02020603050405020304" pitchFamily="18" charset="0"/>
              </a:rPr>
              <a:t> were one-person households</a:t>
            </a:r>
          </a:p>
          <a:p>
            <a:endParaRPr lang="en-GB" dirty="0"/>
          </a:p>
        </p:txBody>
      </p:sp>
    </p:spTree>
    <p:extLst>
      <p:ext uri="{BB962C8B-B14F-4D97-AF65-F5344CB8AC3E}">
        <p14:creationId xmlns:p14="http://schemas.microsoft.com/office/powerpoint/2010/main" val="4159485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Times New Roman" panose="02020603050405020304" pitchFamily="18" charset="0"/>
                <a:cs typeface="Times New Roman" panose="02020603050405020304" pitchFamily="18" charset="0"/>
              </a:rPr>
              <a:t>Household Types Within Ethnic Groups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a:bodyPr>
          <a:lstStyle/>
          <a:p>
            <a:r>
              <a:rPr lang="en-GB" b="1" dirty="0" smtClean="0">
                <a:latin typeface="Times New Roman" panose="02020603050405020304" pitchFamily="18" charset="0"/>
                <a:cs typeface="Times New Roman" panose="02020603050405020304" pitchFamily="18" charset="0"/>
              </a:rPr>
              <a:t>31.7</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of Black households were made up of one person, </a:t>
            </a:r>
            <a:r>
              <a:rPr lang="en-GB" b="1" dirty="0">
                <a:latin typeface="Times New Roman" panose="02020603050405020304" pitchFamily="18" charset="0"/>
                <a:cs typeface="Times New Roman" panose="02020603050405020304" pitchFamily="18" charset="0"/>
              </a:rPr>
              <a:t>24.3% </a:t>
            </a:r>
            <a:r>
              <a:rPr lang="en-GB" dirty="0">
                <a:latin typeface="Times New Roman" panose="02020603050405020304" pitchFamily="18" charset="0"/>
                <a:cs typeface="Times New Roman" panose="02020603050405020304" pitchFamily="18" charset="0"/>
              </a:rPr>
              <a:t>were single parent families, and </a:t>
            </a:r>
            <a:r>
              <a:rPr lang="en-GB" b="1" dirty="0">
                <a:latin typeface="Times New Roman" panose="02020603050405020304" pitchFamily="18" charset="0"/>
                <a:cs typeface="Times New Roman" panose="02020603050405020304" pitchFamily="18" charset="0"/>
              </a:rPr>
              <a:t>21.6% </a:t>
            </a:r>
            <a:r>
              <a:rPr lang="en-GB" dirty="0">
                <a:latin typeface="Times New Roman" panose="02020603050405020304" pitchFamily="18" charset="0"/>
                <a:cs typeface="Times New Roman" panose="02020603050405020304" pitchFamily="18" charset="0"/>
              </a:rPr>
              <a:t>were married couples or civil partners</a:t>
            </a:r>
          </a:p>
          <a:p>
            <a:r>
              <a:rPr lang="en-GB" dirty="0">
                <a:latin typeface="Times New Roman" panose="02020603050405020304" pitchFamily="18" charset="0"/>
                <a:cs typeface="Times New Roman" panose="02020603050405020304" pitchFamily="18" charset="0"/>
              </a:rPr>
              <a:t>J</a:t>
            </a:r>
            <a:r>
              <a:rPr lang="en-GB" dirty="0" smtClean="0">
                <a:latin typeface="Times New Roman" panose="02020603050405020304" pitchFamily="18" charset="0"/>
                <a:cs typeface="Times New Roman" panose="02020603050405020304" pitchFamily="18" charset="0"/>
              </a:rPr>
              <a:t>ust </a:t>
            </a:r>
            <a:r>
              <a:rPr lang="en-GB" dirty="0">
                <a:latin typeface="Times New Roman" panose="02020603050405020304" pitchFamily="18" charset="0"/>
                <a:cs typeface="Times New Roman" panose="02020603050405020304" pitchFamily="18" charset="0"/>
              </a:rPr>
              <a:t>over one-third of households headed by someone with Mixed ethnicity (</a:t>
            </a:r>
            <a:r>
              <a:rPr lang="en-GB" b="1" dirty="0">
                <a:latin typeface="Times New Roman" panose="02020603050405020304" pitchFamily="18" charset="0"/>
                <a:cs typeface="Times New Roman" panose="02020603050405020304" pitchFamily="18" charset="0"/>
              </a:rPr>
              <a:t>35.2%</a:t>
            </a:r>
            <a:r>
              <a:rPr lang="en-GB" dirty="0">
                <a:latin typeface="Times New Roman" panose="02020603050405020304" pitchFamily="18" charset="0"/>
                <a:cs typeface="Times New Roman" panose="02020603050405020304" pitchFamily="18" charset="0"/>
              </a:rPr>
              <a:t>) were made up of one person, and </a:t>
            </a:r>
            <a:r>
              <a:rPr lang="en-GB" b="1" dirty="0">
                <a:latin typeface="Times New Roman" panose="02020603050405020304" pitchFamily="18" charset="0"/>
                <a:cs typeface="Times New Roman" panose="02020603050405020304" pitchFamily="18" charset="0"/>
              </a:rPr>
              <a:t>19.9%</a:t>
            </a:r>
            <a:r>
              <a:rPr lang="en-GB" dirty="0">
                <a:latin typeface="Times New Roman" panose="02020603050405020304" pitchFamily="18" charset="0"/>
                <a:cs typeface="Times New Roman" panose="02020603050405020304" pitchFamily="18" charset="0"/>
              </a:rPr>
              <a:t> were married couples or civil partners (the lowest percentage for this household type, out of all ethnic groups); a further </a:t>
            </a:r>
            <a:r>
              <a:rPr lang="en-GB" b="1" dirty="0">
                <a:latin typeface="Times New Roman" panose="02020603050405020304" pitchFamily="18" charset="0"/>
                <a:cs typeface="Times New Roman" panose="02020603050405020304" pitchFamily="18" charset="0"/>
              </a:rPr>
              <a:t>19.1% </a:t>
            </a:r>
            <a:r>
              <a:rPr lang="en-GB" dirty="0">
                <a:latin typeface="Times New Roman" panose="02020603050405020304" pitchFamily="18" charset="0"/>
                <a:cs typeface="Times New Roman" panose="02020603050405020304" pitchFamily="18" charset="0"/>
              </a:rPr>
              <a:t>were single parent families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124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Changes in Ethnic Families…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dirty="0" smtClean="0">
                <a:latin typeface="Times New Roman" panose="02020603050405020304" pitchFamily="18" charset="0"/>
                <a:cs typeface="Times New Roman" panose="02020603050405020304" pitchFamily="18" charset="0"/>
              </a:rPr>
              <a:t>Significant </a:t>
            </a:r>
            <a:r>
              <a:rPr lang="en-GB" dirty="0">
                <a:latin typeface="Times New Roman" panose="02020603050405020304" pitchFamily="18" charset="0"/>
                <a:cs typeface="Times New Roman" panose="02020603050405020304" pitchFamily="18" charset="0"/>
              </a:rPr>
              <a:t>changes in family life across ethnic </a:t>
            </a:r>
            <a:r>
              <a:rPr lang="en-GB" dirty="0" smtClean="0">
                <a:latin typeface="Times New Roman" panose="02020603050405020304" pitchFamily="18" charset="0"/>
                <a:cs typeface="Times New Roman" panose="02020603050405020304" pitchFamily="18" charset="0"/>
              </a:rPr>
              <a:t>groups</a:t>
            </a:r>
          </a:p>
          <a:p>
            <a:r>
              <a:rPr lang="en-GB" dirty="0">
                <a:latin typeface="Times New Roman" panose="02020603050405020304" pitchFamily="18" charset="0"/>
                <a:cs typeface="Times New Roman" panose="02020603050405020304" pitchFamily="18" charset="0"/>
              </a:rPr>
              <a:t>South Asian families more likely to retain traditional views on marriage and gender </a:t>
            </a:r>
            <a:r>
              <a:rPr lang="en-GB" dirty="0" smtClean="0">
                <a:latin typeface="Times New Roman" panose="02020603050405020304" pitchFamily="18" charset="0"/>
                <a:cs typeface="Times New Roman" panose="02020603050405020304" pitchFamily="18" charset="0"/>
              </a:rPr>
              <a:t>roles</a:t>
            </a:r>
          </a:p>
          <a:p>
            <a:r>
              <a:rPr lang="en-GB" dirty="0" smtClean="0">
                <a:latin typeface="Times New Roman" panose="02020603050405020304" pitchFamily="18" charset="0"/>
                <a:cs typeface="Times New Roman" panose="02020603050405020304" pitchFamily="18" charset="0"/>
              </a:rPr>
              <a:t>However </a:t>
            </a:r>
            <a:r>
              <a:rPr lang="en-GB" dirty="0">
                <a:latin typeface="Times New Roman" panose="02020603050405020304" pitchFamily="18" charset="0"/>
                <a:cs typeface="Times New Roman" panose="02020603050405020304" pitchFamily="18" charset="0"/>
              </a:rPr>
              <a:t>t</a:t>
            </a:r>
            <a:r>
              <a:rPr lang="en-GB" dirty="0" smtClean="0">
                <a:latin typeface="Times New Roman" panose="02020603050405020304" pitchFamily="18" charset="0"/>
                <a:cs typeface="Times New Roman" panose="02020603050405020304" pitchFamily="18" charset="0"/>
              </a:rPr>
              <a:t>hese </a:t>
            </a:r>
            <a:r>
              <a:rPr lang="en-GB" dirty="0">
                <a:latin typeface="Times New Roman" panose="02020603050405020304" pitchFamily="18" charset="0"/>
                <a:cs typeface="Times New Roman" panose="02020603050405020304" pitchFamily="18" charset="0"/>
              </a:rPr>
              <a:t>attitudes are different in the younger </a:t>
            </a:r>
            <a:r>
              <a:rPr lang="en-GB" dirty="0" smtClean="0">
                <a:latin typeface="Times New Roman" panose="02020603050405020304" pitchFamily="18" charset="0"/>
                <a:cs typeface="Times New Roman" panose="02020603050405020304" pitchFamily="18" charset="0"/>
              </a:rPr>
              <a:t>generations</a:t>
            </a:r>
          </a:p>
          <a:p>
            <a:r>
              <a:rPr lang="en-GB" dirty="0">
                <a:latin typeface="Times New Roman" panose="02020603050405020304" pitchFamily="18" charset="0"/>
                <a:cs typeface="Times New Roman" panose="02020603050405020304" pitchFamily="18" charset="0"/>
              </a:rPr>
              <a:t>Younger generations more accepting of divorce, mixed ethnicity relationships and greater equality in conjugal roles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0914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Changes in Ethnic Families…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9458" y="2060848"/>
            <a:ext cx="8229600" cy="4525963"/>
          </a:xfrm>
        </p:spPr>
        <p:txBody>
          <a:bodyPr/>
          <a:lstStyle/>
          <a:p>
            <a:r>
              <a:rPr lang="en-GB" dirty="0" smtClean="0">
                <a:latin typeface="Times New Roman" panose="02020603050405020304" pitchFamily="18" charset="0"/>
                <a:cs typeface="Times New Roman" panose="02020603050405020304" pitchFamily="18" charset="0"/>
              </a:rPr>
              <a:t>Black Caribbean- more </a:t>
            </a:r>
            <a:r>
              <a:rPr lang="en-GB" dirty="0">
                <a:latin typeface="Times New Roman" panose="02020603050405020304" pitchFamily="18" charset="0"/>
                <a:cs typeface="Times New Roman" panose="02020603050405020304" pitchFamily="18" charset="0"/>
              </a:rPr>
              <a:t>individualism in families and less importance put on marriage and conventional family </a:t>
            </a:r>
            <a:r>
              <a:rPr lang="en-GB" dirty="0" smtClean="0">
                <a:latin typeface="Times New Roman" panose="02020603050405020304" pitchFamily="18" charset="0"/>
                <a:cs typeface="Times New Roman" panose="02020603050405020304" pitchFamily="18" charset="0"/>
              </a:rPr>
              <a:t>life</a:t>
            </a:r>
          </a:p>
          <a:p>
            <a:r>
              <a:rPr lang="en-GB" dirty="0">
                <a:latin typeface="Times New Roman" panose="02020603050405020304" pitchFamily="18" charset="0"/>
                <a:cs typeface="Times New Roman" panose="02020603050405020304" pitchFamily="18" charset="0"/>
              </a:rPr>
              <a:t>Serial monogamy and co-habitation rather than marriage</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4935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Times New Roman" panose="02020603050405020304" pitchFamily="18" charset="0"/>
                <a:cs typeface="Times New Roman" panose="02020603050405020304" pitchFamily="18" charset="0"/>
              </a:rPr>
              <a:t>British Asian Families</a:t>
            </a:r>
            <a:br>
              <a:rPr lang="en-GB" b="1" dirty="0" smtClean="0">
                <a:latin typeface="Times New Roman" panose="02020603050405020304" pitchFamily="18" charset="0"/>
                <a:cs typeface="Times New Roman" panose="02020603050405020304" pitchFamily="18" charset="0"/>
              </a:rPr>
            </a:br>
            <a:r>
              <a:rPr lang="en-GB" b="1" dirty="0" smtClean="0">
                <a:latin typeface="Times New Roman" panose="02020603050405020304" pitchFamily="18" charset="0"/>
                <a:cs typeface="Times New Roman" panose="02020603050405020304" pitchFamily="18" charset="0"/>
              </a:rPr>
              <a:t>(Indian, Bangladeshi and Pakistani)</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r>
              <a:rPr lang="en-GB" dirty="0" smtClean="0">
                <a:latin typeface="Times New Roman" panose="02020603050405020304" pitchFamily="18" charset="0"/>
                <a:cs typeface="Times New Roman" panose="02020603050405020304" pitchFamily="18" charset="0"/>
              </a:rPr>
              <a:t>Changing </a:t>
            </a:r>
            <a:r>
              <a:rPr lang="en-GB" dirty="0">
                <a:latin typeface="Times New Roman" panose="02020603050405020304" pitchFamily="18" charset="0"/>
                <a:cs typeface="Times New Roman" panose="02020603050405020304" pitchFamily="18" charset="0"/>
              </a:rPr>
              <a:t>attitudes in younger family generations- in particular surrounding </a:t>
            </a:r>
            <a:r>
              <a:rPr lang="en-GB" dirty="0" smtClean="0">
                <a:latin typeface="Times New Roman" panose="02020603050405020304" pitchFamily="18" charset="0"/>
                <a:cs typeface="Times New Roman" panose="02020603050405020304" pitchFamily="18" charset="0"/>
              </a:rPr>
              <a:t>marriage, arranged marriage </a:t>
            </a:r>
            <a:r>
              <a:rPr lang="en-GB" dirty="0">
                <a:latin typeface="Times New Roman" panose="02020603050405020304" pitchFamily="18" charset="0"/>
                <a:cs typeface="Times New Roman" panose="02020603050405020304" pitchFamily="18" charset="0"/>
              </a:rPr>
              <a:t>and mixed race </a:t>
            </a:r>
            <a:r>
              <a:rPr lang="en-GB" dirty="0" smtClean="0">
                <a:latin typeface="Times New Roman" panose="02020603050405020304" pitchFamily="18" charset="0"/>
                <a:cs typeface="Times New Roman" panose="02020603050405020304" pitchFamily="18" charset="0"/>
              </a:rPr>
              <a:t>relationships</a:t>
            </a:r>
          </a:p>
          <a:p>
            <a:r>
              <a:rPr lang="en-GB" dirty="0" smtClean="0">
                <a:latin typeface="Times New Roman" panose="02020603050405020304" pitchFamily="18" charset="0"/>
                <a:cs typeface="Times New Roman" panose="02020603050405020304" pitchFamily="18" charset="0"/>
              </a:rPr>
              <a:t>Traditional roles for women have been culturally reinforced and there are lower levels of female employment in Asian families</a:t>
            </a:r>
          </a:p>
          <a:p>
            <a:r>
              <a:rPr lang="en-GB" dirty="0" smtClean="0">
                <a:latin typeface="Times New Roman" panose="02020603050405020304" pitchFamily="18" charset="0"/>
                <a:cs typeface="Times New Roman" panose="02020603050405020304" pitchFamily="18" charset="0"/>
              </a:rPr>
              <a:t>Motherhood and looking after the home was more valued and of higher importance than a woman working and received higher status than in Western society</a:t>
            </a:r>
          </a:p>
          <a:p>
            <a:r>
              <a:rPr lang="en-GB" dirty="0" smtClean="0">
                <a:latin typeface="Times New Roman" panose="02020603050405020304" pitchFamily="18" charset="0"/>
                <a:cs typeface="Times New Roman" panose="02020603050405020304" pitchFamily="18" charset="0"/>
              </a:rPr>
              <a:t>With the male being the breadwinner there is a definite similarity to Parsons patriarchal 1950’s American ‘cereal packet’ family</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919864" y="6000948"/>
            <a:ext cx="1224136" cy="307777"/>
          </a:xfrm>
          <a:prstGeom prst="rect">
            <a:avLst/>
          </a:prstGeom>
          <a:noFill/>
        </p:spPr>
        <p:txBody>
          <a:bodyPr wrap="square" rtlCol="0">
            <a:spAutoFit/>
          </a:bodyPr>
          <a:lstStyle/>
          <a:p>
            <a:r>
              <a:rPr lang="en-GB" sz="1400" dirty="0" smtClean="0">
                <a:latin typeface="Times New Roman" panose="02020603050405020304" pitchFamily="18" charset="0"/>
                <a:cs typeface="Times New Roman" panose="02020603050405020304" pitchFamily="18" charset="0"/>
              </a:rPr>
              <a:t>(Bhatti, 1999)</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3030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229600" cy="1143000"/>
          </a:xfrm>
        </p:spPr>
        <p:txBody>
          <a:bodyPr/>
          <a:lstStyle/>
          <a:p>
            <a:r>
              <a:rPr lang="en-GB" b="1" dirty="0">
                <a:latin typeface="Times New Roman" panose="02020603050405020304" pitchFamily="18" charset="0"/>
                <a:cs typeface="Times New Roman" panose="02020603050405020304" pitchFamily="18" charset="0"/>
              </a:rPr>
              <a:t>British Asian Families</a:t>
            </a:r>
          </a:p>
        </p:txBody>
      </p:sp>
      <p:sp>
        <p:nvSpPr>
          <p:cNvPr id="3" name="Content Placeholder 2"/>
          <p:cNvSpPr>
            <a:spLocks noGrp="1"/>
          </p:cNvSpPr>
          <p:nvPr>
            <p:ph idx="1"/>
          </p:nvPr>
        </p:nvSpPr>
        <p:spPr>
          <a:xfrm>
            <a:off x="326414" y="1988840"/>
            <a:ext cx="8784976" cy="4569371"/>
          </a:xfrm>
        </p:spPr>
        <p:txBody>
          <a:bodyPr/>
          <a:lstStyle/>
          <a:p>
            <a:r>
              <a:rPr lang="en-GB" sz="2400" dirty="0">
                <a:latin typeface="Times New Roman" panose="02020603050405020304" pitchFamily="18" charset="0"/>
                <a:cs typeface="Times New Roman" panose="02020603050405020304" pitchFamily="18" charset="0"/>
              </a:rPr>
              <a:t>T</a:t>
            </a:r>
            <a:r>
              <a:rPr lang="en-GB" sz="2400" dirty="0" smtClean="0">
                <a:latin typeface="Times New Roman" panose="02020603050405020304" pitchFamily="18" charset="0"/>
                <a:cs typeface="Times New Roman" panose="02020603050405020304" pitchFamily="18" charset="0"/>
              </a:rPr>
              <a:t>here have been some changes in recent years, but there are still higher rates of ‘traditional’ families than in other ethnic groups</a:t>
            </a:r>
          </a:p>
          <a:p>
            <a:pPr marL="0" indent="0">
              <a:buNone/>
            </a:pPr>
            <a:r>
              <a:rPr lang="en-GB" sz="2400" dirty="0">
                <a:latin typeface="Times New Roman" panose="02020603050405020304" pitchFamily="18" charset="0"/>
                <a:cs typeface="Times New Roman" panose="02020603050405020304" pitchFamily="18" charset="0"/>
              </a:rPr>
              <a:t>However… there has been a change in attitude towards family life</a:t>
            </a:r>
          </a:p>
          <a:p>
            <a:r>
              <a:rPr lang="en-GB" sz="2400" dirty="0">
                <a:latin typeface="Times New Roman" panose="02020603050405020304" pitchFamily="18" charset="0"/>
                <a:cs typeface="Times New Roman" panose="02020603050405020304" pitchFamily="18" charset="0"/>
              </a:rPr>
              <a:t>T</a:t>
            </a:r>
            <a:r>
              <a:rPr lang="en-GB" sz="2400" dirty="0">
                <a:latin typeface="Times New Roman" panose="02020603050405020304" pitchFamily="18" charset="0"/>
                <a:cs typeface="Times New Roman" panose="02020603050405020304" pitchFamily="18" charset="0"/>
              </a:rPr>
              <a:t>here </a:t>
            </a:r>
            <a:r>
              <a:rPr lang="en-GB" sz="2400" dirty="0">
                <a:latin typeface="Times New Roman" panose="02020603050405020304" pitchFamily="18" charset="0"/>
                <a:cs typeface="Times New Roman" panose="02020603050405020304" pitchFamily="18" charset="0"/>
              </a:rPr>
              <a:t>has been an increase in lone parenting and a greater acceptance of divorce among </a:t>
            </a:r>
            <a:r>
              <a:rPr lang="en-GB" sz="2400" dirty="0">
                <a:latin typeface="Times New Roman" panose="02020603050405020304" pitchFamily="18" charset="0"/>
                <a:cs typeface="Times New Roman" panose="02020603050405020304" pitchFamily="18" charset="0"/>
              </a:rPr>
              <a:t>younger British </a:t>
            </a:r>
            <a:r>
              <a:rPr lang="en-GB" sz="2400" dirty="0">
                <a:latin typeface="Times New Roman" panose="02020603050405020304" pitchFamily="18" charset="0"/>
                <a:cs typeface="Times New Roman" panose="02020603050405020304" pitchFamily="18" charset="0"/>
              </a:rPr>
              <a:t>Asians</a:t>
            </a:r>
          </a:p>
          <a:p>
            <a:r>
              <a:rPr lang="en-GB" sz="2400" dirty="0">
                <a:latin typeface="Times New Roman" panose="02020603050405020304" pitchFamily="18" charset="0"/>
                <a:cs typeface="Times New Roman" panose="02020603050405020304" pitchFamily="18" charset="0"/>
              </a:rPr>
              <a:t>The older </a:t>
            </a:r>
            <a:r>
              <a:rPr lang="en-GB" sz="2400" dirty="0" smtClean="0">
                <a:latin typeface="Times New Roman" panose="02020603050405020304" pitchFamily="18" charset="0"/>
                <a:cs typeface="Times New Roman" panose="02020603050405020304" pitchFamily="18" charset="0"/>
              </a:rPr>
              <a:t>generations </a:t>
            </a:r>
            <a:r>
              <a:rPr lang="en-GB" sz="2400" dirty="0">
                <a:latin typeface="Times New Roman" panose="02020603050405020304" pitchFamily="18" charset="0"/>
                <a:cs typeface="Times New Roman" panose="02020603050405020304" pitchFamily="18" charset="0"/>
              </a:rPr>
              <a:t>still greatly value family honour </a:t>
            </a:r>
            <a:endParaRPr lang="en-GB" sz="2400" dirty="0" smtClean="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There is evidence of the younger generation being more open about conflict in their relationships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8238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Black Caribbean Families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buNone/>
            </a:pPr>
            <a:r>
              <a:rPr lang="en-GB" sz="2400" dirty="0" smtClean="0">
                <a:latin typeface="Times New Roman" panose="02020603050405020304" pitchFamily="18" charset="0"/>
                <a:cs typeface="Times New Roman" panose="02020603050405020304" pitchFamily="18" charset="0"/>
              </a:rPr>
              <a:t>There are three general constructs of families</a:t>
            </a:r>
          </a:p>
          <a:p>
            <a:r>
              <a:rPr lang="en-GB" sz="2400" dirty="0" smtClean="0">
                <a:latin typeface="Times New Roman" panose="02020603050405020304" pitchFamily="18" charset="0"/>
                <a:cs typeface="Times New Roman" panose="02020603050405020304" pitchFamily="18" charset="0"/>
              </a:rPr>
              <a:t>Traditional-</a:t>
            </a:r>
          </a:p>
          <a:p>
            <a:r>
              <a:rPr lang="en-GB" sz="2400" dirty="0" smtClean="0">
                <a:latin typeface="Times New Roman" panose="02020603050405020304" pitchFamily="18" charset="0"/>
                <a:cs typeface="Times New Roman" panose="02020603050405020304" pitchFamily="18" charset="0"/>
              </a:rPr>
              <a:t>Common Law- (or co-habiting)</a:t>
            </a:r>
          </a:p>
          <a:p>
            <a:r>
              <a:rPr lang="en-GB" sz="2400" dirty="0" err="1" smtClean="0">
                <a:latin typeface="Times New Roman" panose="02020603050405020304" pitchFamily="18" charset="0"/>
                <a:cs typeface="Times New Roman" panose="02020603050405020304" pitchFamily="18" charset="0"/>
              </a:rPr>
              <a:t>Matrifocal</a:t>
            </a:r>
            <a:r>
              <a:rPr lang="en-GB" sz="2400" dirty="0" smtClean="0">
                <a:latin typeface="Times New Roman" panose="02020603050405020304" pitchFamily="18" charset="0"/>
                <a:cs typeface="Times New Roman" panose="02020603050405020304" pitchFamily="18" charset="0"/>
              </a:rPr>
              <a:t>-</a:t>
            </a:r>
          </a:p>
          <a:p>
            <a:r>
              <a:rPr lang="en-GB" sz="2400" dirty="0" smtClean="0">
                <a:latin typeface="Times New Roman" panose="02020603050405020304" pitchFamily="18" charset="0"/>
                <a:cs typeface="Times New Roman" panose="02020603050405020304" pitchFamily="18" charset="0"/>
              </a:rPr>
              <a:t>Marriage is a lifestyle choice rather than a social norm</a:t>
            </a:r>
          </a:p>
          <a:p>
            <a:pPr marL="0" indent="0">
              <a:buNone/>
            </a:pPr>
            <a:r>
              <a:rPr lang="en-GB" sz="2400" dirty="0" smtClean="0">
                <a:latin typeface="Times New Roman" panose="02020603050405020304" pitchFamily="18" charset="0"/>
                <a:cs typeface="Times New Roman" panose="02020603050405020304" pitchFamily="18" charset="0"/>
              </a:rPr>
              <a:t>Modern individualism</a:t>
            </a:r>
          </a:p>
          <a:p>
            <a:r>
              <a:rPr lang="en-GB" sz="2400" dirty="0" smtClean="0">
                <a:latin typeface="Times New Roman" panose="02020603050405020304" pitchFamily="18" charset="0"/>
                <a:cs typeface="Times New Roman" panose="02020603050405020304" pitchFamily="18" charset="0"/>
              </a:rPr>
              <a:t>More likely to be in a mixed race relationship</a:t>
            </a:r>
          </a:p>
          <a:p>
            <a:r>
              <a:rPr lang="en-GB" sz="2400" dirty="0" smtClean="0">
                <a:latin typeface="Times New Roman" panose="02020603050405020304" pitchFamily="18" charset="0"/>
                <a:cs typeface="Times New Roman" panose="02020603050405020304" pitchFamily="18" charset="0"/>
              </a:rPr>
              <a:t>Less likely to live with a partner</a:t>
            </a:r>
            <a:endParaRPr lang="en-GB" sz="24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6228184" y="5721880"/>
            <a:ext cx="2915816" cy="307777"/>
          </a:xfrm>
          <a:prstGeom prst="rect">
            <a:avLst/>
          </a:prstGeom>
          <a:noFill/>
        </p:spPr>
        <p:txBody>
          <a:bodyPr wrap="square" rtlCol="0">
            <a:spAutoFit/>
          </a:bodyPr>
          <a:lstStyle/>
          <a:p>
            <a:r>
              <a:rPr lang="en-GB" sz="1400" dirty="0" smtClean="0">
                <a:latin typeface="Times New Roman" panose="02020603050405020304" pitchFamily="18" charset="0"/>
                <a:cs typeface="Times New Roman" panose="02020603050405020304" pitchFamily="18" charset="0"/>
              </a:rPr>
              <a:t>(Berthoud, 2000: ONS, 2020)</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85267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Black Caribbean Families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pPr marL="0" indent="0">
              <a:buNone/>
            </a:pPr>
            <a:r>
              <a:rPr lang="en-GB" b="1" dirty="0" smtClean="0">
                <a:latin typeface="Times New Roman" panose="02020603050405020304" pitchFamily="18" charset="0"/>
                <a:cs typeface="Times New Roman" panose="02020603050405020304" pitchFamily="18" charset="0"/>
              </a:rPr>
              <a:t>Greater fluidity in family constructs </a:t>
            </a:r>
          </a:p>
          <a:p>
            <a:r>
              <a:rPr lang="en-GB" dirty="0" smtClean="0">
                <a:latin typeface="Times New Roman" panose="02020603050405020304" pitchFamily="18" charset="0"/>
                <a:cs typeface="Times New Roman" panose="02020603050405020304" pitchFamily="18" charset="0"/>
              </a:rPr>
              <a:t>Variations depending on which Caribbean Island a family originated from</a:t>
            </a:r>
          </a:p>
          <a:p>
            <a:r>
              <a:rPr lang="en-GB" dirty="0">
                <a:latin typeface="Times New Roman" panose="02020603050405020304" pitchFamily="18" charset="0"/>
                <a:cs typeface="Times New Roman" panose="02020603050405020304" pitchFamily="18" charset="0"/>
              </a:rPr>
              <a:t>Families from Antigua and Barbados more likely to be </a:t>
            </a:r>
            <a:r>
              <a:rPr lang="en-GB" dirty="0" smtClean="0">
                <a:latin typeface="Times New Roman" panose="02020603050405020304" pitchFamily="18" charset="0"/>
                <a:cs typeface="Times New Roman" panose="02020603050405020304" pitchFamily="18" charset="0"/>
              </a:rPr>
              <a:t>traditional</a:t>
            </a:r>
          </a:p>
          <a:p>
            <a:pPr marL="0" indent="0">
              <a:buNone/>
            </a:pPr>
            <a:r>
              <a:rPr lang="en-GB" b="1" dirty="0" smtClean="0">
                <a:latin typeface="Times New Roman" panose="02020603050405020304" pitchFamily="18" charset="0"/>
                <a:cs typeface="Times New Roman" panose="02020603050405020304" pitchFamily="18" charset="0"/>
              </a:rPr>
              <a:t>Jamaican families less likely to marry and more likely to have matriarchal families</a:t>
            </a:r>
          </a:p>
          <a:p>
            <a:r>
              <a:rPr lang="en-GB" dirty="0" smtClean="0">
                <a:latin typeface="Times New Roman" panose="02020603050405020304" pitchFamily="18" charset="0"/>
                <a:cs typeface="Times New Roman" panose="02020603050405020304" pitchFamily="18" charset="0"/>
              </a:rPr>
              <a:t>This did not exclude males and female headed households are often part of ‘visiting relationships’ where the male is an active parent but lives separately (similar to LATs)</a:t>
            </a: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164288" y="6124059"/>
            <a:ext cx="2376264" cy="307777"/>
          </a:xfrm>
          <a:prstGeom prst="rect">
            <a:avLst/>
          </a:prstGeom>
          <a:noFill/>
        </p:spPr>
        <p:txBody>
          <a:bodyPr wrap="square" rtlCol="0">
            <a:spAutoFit/>
          </a:bodyPr>
          <a:lstStyle/>
          <a:p>
            <a:r>
              <a:rPr lang="en-GB" sz="1400" dirty="0" smtClean="0">
                <a:latin typeface="Times New Roman" panose="02020603050405020304" pitchFamily="18" charset="0"/>
                <a:cs typeface="Times New Roman" panose="02020603050405020304" pitchFamily="18" charset="0"/>
              </a:rPr>
              <a:t>(Reynolds, 2004)</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605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normAutofit fontScale="90000"/>
          </a:bodyPr>
          <a:lstStyle/>
          <a:p>
            <a:r>
              <a:rPr lang="en-GB" b="1" dirty="0" smtClean="0">
                <a:latin typeface="Times New Roman" panose="02020603050405020304" pitchFamily="18" charset="0"/>
                <a:cs typeface="Times New Roman" panose="02020603050405020304" pitchFamily="18" charset="0"/>
              </a:rPr>
              <a:t>Gypsy Roma and Traveller Ethnic Groups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5536" y="1988840"/>
            <a:ext cx="8579296" cy="3384376"/>
          </a:xfrm>
        </p:spPr>
        <p:txBody>
          <a:bodyPr>
            <a:normAutofit fontScale="70000" lnSpcReduction="20000"/>
          </a:bodyPr>
          <a:lstStyle/>
          <a:p>
            <a:r>
              <a:rPr lang="en-GB" dirty="0" smtClean="0">
                <a:latin typeface="Times New Roman" panose="02020603050405020304" pitchFamily="18" charset="0"/>
                <a:cs typeface="Times New Roman" panose="02020603050405020304" pitchFamily="18" charset="0"/>
              </a:rPr>
              <a:t>Highlighted by the Equality and Human Rights Commission (EHRC) in 2016 as being one of the four most disadvantaged groups in the UK</a:t>
            </a:r>
          </a:p>
          <a:p>
            <a:pPr marL="0" indent="0">
              <a:buNone/>
            </a:pPr>
            <a:endParaRPr lang="en-GB" dirty="0" smtClean="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2011 Census included a “Gypsy and Irish Traveller” category for the first time. The Census put the combined Gypsy and Irish Traveller population in England and Wales as 57,680</a:t>
            </a:r>
            <a:r>
              <a:rPr lang="en-GB" dirty="0" smtClean="0">
                <a:latin typeface="Times New Roman" panose="02020603050405020304" pitchFamily="18" charset="0"/>
                <a:cs typeface="Times New Roman" panose="02020603050405020304" pitchFamily="18" charset="0"/>
              </a:rPr>
              <a:t>. (Is this accurate?)</a:t>
            </a:r>
          </a:p>
          <a:p>
            <a:r>
              <a:rPr lang="en-GB" dirty="0" smtClean="0">
                <a:latin typeface="Times New Roman" panose="02020603050405020304" pitchFamily="18" charset="0"/>
                <a:cs typeface="Times New Roman" panose="02020603050405020304" pitchFamily="18" charset="0"/>
              </a:rPr>
              <a:t>Family</a:t>
            </a:r>
            <a:r>
              <a:rPr lang="en-GB" dirty="0">
                <a:latin typeface="Times New Roman" panose="02020603050405020304" pitchFamily="18" charset="0"/>
                <a:cs typeface="Times New Roman" panose="02020603050405020304" pitchFamily="18" charset="0"/>
              </a:rPr>
              <a:t>, extended family bonds and networks are very important to the Gypsy and Traveller way of life, as is a distinct identity from the settled ‘</a:t>
            </a:r>
            <a:r>
              <a:rPr lang="en-GB" dirty="0" err="1">
                <a:latin typeface="Times New Roman" panose="02020603050405020304" pitchFamily="18" charset="0"/>
                <a:cs typeface="Times New Roman" panose="02020603050405020304" pitchFamily="18" charset="0"/>
              </a:rPr>
              <a:t>Gorja</a:t>
            </a:r>
            <a:r>
              <a:rPr lang="en-GB" dirty="0">
                <a:latin typeface="Times New Roman" panose="02020603050405020304" pitchFamily="18" charset="0"/>
                <a:cs typeface="Times New Roman" panose="02020603050405020304" pitchFamily="18" charset="0"/>
              </a:rPr>
              <a:t>’ or ‘country’ population</a:t>
            </a:r>
            <a:r>
              <a:rPr lang="en-GB" dirty="0" smtClean="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Gypsies and Travellers generally marry young and respect their older generation. </a:t>
            </a:r>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775848" y="2636912"/>
            <a:ext cx="1368152" cy="307777"/>
          </a:xfrm>
          <a:prstGeom prst="rect">
            <a:avLst/>
          </a:prstGeom>
          <a:noFill/>
        </p:spPr>
        <p:txBody>
          <a:bodyPr wrap="square" rtlCol="0">
            <a:spAutoFit/>
          </a:bodyPr>
          <a:lstStyle/>
          <a:p>
            <a:r>
              <a:rPr lang="en-GB" sz="1400" dirty="0" smtClean="0">
                <a:latin typeface="Times New Roman" panose="02020603050405020304" pitchFamily="18" charset="0"/>
                <a:cs typeface="Times New Roman" panose="02020603050405020304" pitchFamily="18" charset="0"/>
              </a:rPr>
              <a:t>(EHRC, 2016)</a:t>
            </a:r>
            <a:endParaRPr lang="en-GB" sz="14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6516216" y="6237647"/>
            <a:ext cx="2952328" cy="307777"/>
          </a:xfrm>
          <a:prstGeom prst="rect">
            <a:avLst/>
          </a:prstGeom>
          <a:noFill/>
        </p:spPr>
        <p:txBody>
          <a:bodyPr wrap="square" rtlCol="0">
            <a:spAutoFit/>
          </a:bodyPr>
          <a:lstStyle/>
          <a:p>
            <a:r>
              <a:rPr lang="en-GB" sz="1400" dirty="0" smtClean="0">
                <a:latin typeface="Times New Roman" panose="02020603050405020304" pitchFamily="18" charset="0"/>
                <a:cs typeface="Times New Roman" panose="02020603050405020304" pitchFamily="18" charset="0"/>
              </a:rPr>
              <a:t>(The Traveller Movement, 2020)</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107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normAutofit fontScale="90000"/>
          </a:bodyPr>
          <a:lstStyle/>
          <a:p>
            <a:r>
              <a:rPr lang="en-GB" b="1" dirty="0" smtClean="0">
                <a:latin typeface="Times New Roman" panose="02020603050405020304" pitchFamily="18" charset="0"/>
                <a:cs typeface="Times New Roman" panose="02020603050405020304" pitchFamily="18" charset="0"/>
              </a:rPr>
              <a:t>Gypsy Roma and Traveller Families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844824"/>
            <a:ext cx="8229600" cy="4032448"/>
          </a:xfrm>
        </p:spPr>
        <p:txBody>
          <a:bodyPr>
            <a:normAutofit fontScale="77500" lnSpcReduction="20000"/>
          </a:bodyPr>
          <a:lstStyle/>
          <a:p>
            <a:r>
              <a:rPr lang="en-GB" dirty="0" smtClean="0">
                <a:latin typeface="Times New Roman" panose="02020603050405020304" pitchFamily="18" charset="0"/>
                <a:cs typeface="Times New Roman" panose="02020603050405020304" pitchFamily="18" charset="0"/>
              </a:rPr>
              <a:t>Most </a:t>
            </a:r>
            <a:r>
              <a:rPr lang="en-GB" dirty="0">
                <a:latin typeface="Times New Roman" panose="02020603050405020304" pitchFamily="18" charset="0"/>
                <a:cs typeface="Times New Roman" panose="02020603050405020304" pitchFamily="18" charset="0"/>
              </a:rPr>
              <a:t>Gypsy families maintain traditional gender roles, with the women being responsible for the home, the cooking and cleaning and the family</a:t>
            </a:r>
            <a:r>
              <a:rPr lang="en-GB" dirty="0" smtClean="0">
                <a:latin typeface="Times New Roman" panose="02020603050405020304" pitchFamily="18" charset="0"/>
                <a:cs typeface="Times New Roman" panose="02020603050405020304" pitchFamily="18" charset="0"/>
              </a:rPr>
              <a:t>.</a:t>
            </a:r>
          </a:p>
          <a:p>
            <a:r>
              <a:rPr lang="en-GB" dirty="0" smtClean="0">
                <a:latin typeface="Times New Roman" panose="02020603050405020304" pitchFamily="18" charset="0"/>
                <a:cs typeface="Times New Roman" panose="02020603050405020304" pitchFamily="18" charset="0"/>
              </a:rPr>
              <a:t>Gypsy families are patriarchal however the role and rights of women are changing…</a:t>
            </a:r>
          </a:p>
          <a:p>
            <a:r>
              <a:rPr lang="en-GB" dirty="0">
                <a:latin typeface="Times New Roman" panose="02020603050405020304" pitchFamily="18" charset="0"/>
                <a:cs typeface="Times New Roman" panose="02020603050405020304" pitchFamily="18" charset="0"/>
              </a:rPr>
              <a:t>Gypsy families have always had very strict moral codes and values and this continues into the present day</a:t>
            </a:r>
            <a:r>
              <a:rPr lang="en-GB" dirty="0" smtClean="0">
                <a:latin typeface="Times New Roman" panose="02020603050405020304" pitchFamily="18" charset="0"/>
                <a:cs typeface="Times New Roman" panose="02020603050405020304" pitchFamily="18" charset="0"/>
              </a:rPr>
              <a:t>.</a:t>
            </a:r>
          </a:p>
          <a:p>
            <a:r>
              <a:rPr lang="en-GB" dirty="0" smtClean="0">
                <a:latin typeface="Times New Roman" panose="02020603050405020304" pitchFamily="18" charset="0"/>
                <a:cs typeface="Times New Roman" panose="02020603050405020304" pitchFamily="18" charset="0"/>
              </a:rPr>
              <a:t>Child and elder care is almost always done within the family or extended family and elders are valued.</a:t>
            </a:r>
          </a:p>
          <a:p>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Young people are expected to take on adult responsibilities at about 16 years old.</a:t>
            </a:r>
          </a:p>
        </p:txBody>
      </p:sp>
      <p:sp>
        <p:nvSpPr>
          <p:cNvPr id="5" name="TextBox 4"/>
          <p:cNvSpPr txBox="1"/>
          <p:nvPr/>
        </p:nvSpPr>
        <p:spPr>
          <a:xfrm>
            <a:off x="7812360" y="5723383"/>
            <a:ext cx="1080120" cy="307777"/>
          </a:xfrm>
          <a:prstGeom prst="rect">
            <a:avLst/>
          </a:prstGeom>
          <a:noFill/>
        </p:spPr>
        <p:txBody>
          <a:bodyPr wrap="square" rtlCol="0">
            <a:spAutoFit/>
          </a:bodyPr>
          <a:lstStyle/>
          <a:p>
            <a:r>
              <a:rPr lang="en-GB" sz="1400" dirty="0" smtClean="0">
                <a:latin typeface="Times New Roman" panose="02020603050405020304" pitchFamily="18" charset="0"/>
                <a:cs typeface="Times New Roman" panose="02020603050405020304" pitchFamily="18" charset="0"/>
              </a:rPr>
              <a:t>(JRF, 2012)</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46978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normAutofit fontScale="90000"/>
          </a:bodyPr>
          <a:lstStyle/>
          <a:p>
            <a:r>
              <a:rPr lang="en-GB" b="1" dirty="0" smtClean="0">
                <a:latin typeface="Times New Roman" panose="02020603050405020304" pitchFamily="18" charset="0"/>
                <a:cs typeface="Times New Roman" panose="02020603050405020304" pitchFamily="18" charset="0"/>
              </a:rPr>
              <a:t>Gypsy Roma and Traveller Families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844824"/>
            <a:ext cx="8229600" cy="4032448"/>
          </a:xfrm>
        </p:spPr>
        <p:txBody>
          <a:bodyPr>
            <a:normAutofit fontScale="85000" lnSpcReduction="10000"/>
          </a:bodyPr>
          <a:lstStyle/>
          <a:p>
            <a:r>
              <a:rPr lang="en-GB" dirty="0" smtClean="0">
                <a:latin typeface="Times New Roman" panose="02020603050405020304" pitchFamily="18" charset="0"/>
                <a:cs typeface="Times New Roman" panose="02020603050405020304" pitchFamily="18" charset="0"/>
              </a:rPr>
              <a:t>Rapid </a:t>
            </a:r>
            <a:r>
              <a:rPr lang="en-GB" dirty="0">
                <a:latin typeface="Times New Roman" panose="02020603050405020304" pitchFamily="18" charset="0"/>
                <a:cs typeface="Times New Roman" panose="02020603050405020304" pitchFamily="18" charset="0"/>
              </a:rPr>
              <a:t>economic change, </a:t>
            </a:r>
            <a:r>
              <a:rPr lang="en-GB" dirty="0" smtClean="0">
                <a:latin typeface="Times New Roman" panose="02020603050405020304" pitchFamily="18" charset="0"/>
                <a:cs typeface="Times New Roman" panose="02020603050405020304" pitchFamily="18" charset="0"/>
              </a:rPr>
              <a:t>recession, the </a:t>
            </a:r>
            <a:r>
              <a:rPr lang="en-GB" dirty="0">
                <a:latin typeface="Times New Roman" panose="02020603050405020304" pitchFamily="18" charset="0"/>
                <a:cs typeface="Times New Roman" panose="02020603050405020304" pitchFamily="18" charset="0"/>
              </a:rPr>
              <a:t>gradual dismantling of the ‘grey’ </a:t>
            </a:r>
            <a:r>
              <a:rPr lang="en-GB" dirty="0" smtClean="0">
                <a:latin typeface="Times New Roman" panose="02020603050405020304" pitchFamily="18" charset="0"/>
                <a:cs typeface="Times New Roman" panose="02020603050405020304" pitchFamily="18" charset="0"/>
              </a:rPr>
              <a:t>economy, the </a:t>
            </a:r>
            <a:r>
              <a:rPr lang="en-GB" dirty="0">
                <a:latin typeface="Times New Roman" panose="02020603050405020304" pitchFamily="18" charset="0"/>
                <a:cs typeface="Times New Roman" panose="02020603050405020304" pitchFamily="18" charset="0"/>
              </a:rPr>
              <a:t>criminalisation of ‘travelling’ and the dire shortage of authorised private or council sites </a:t>
            </a:r>
            <a:r>
              <a:rPr lang="en-GB" dirty="0" smtClean="0">
                <a:latin typeface="Times New Roman" panose="02020603050405020304" pitchFamily="18" charset="0"/>
                <a:cs typeface="Times New Roman" panose="02020603050405020304" pitchFamily="18" charset="0"/>
              </a:rPr>
              <a:t>have driven many families into hard times and many have been forced to give up their nomadic lifestyle.</a:t>
            </a:r>
          </a:p>
          <a:p>
            <a:r>
              <a:rPr lang="en-GB" dirty="0">
                <a:latin typeface="Times New Roman" panose="02020603050405020304" pitchFamily="18" charset="0"/>
                <a:cs typeface="Times New Roman" panose="02020603050405020304" pitchFamily="18" charset="0"/>
              </a:rPr>
              <a:t>A study in Ireland put the suicide rate of Irish Traveller men as 3-5 times higher than the wider </a:t>
            </a:r>
            <a:r>
              <a:rPr lang="en-GB" dirty="0" smtClean="0">
                <a:latin typeface="Times New Roman" panose="02020603050405020304" pitchFamily="18" charset="0"/>
                <a:cs typeface="Times New Roman" panose="02020603050405020304" pitchFamily="18" charset="0"/>
              </a:rPr>
              <a:t>population</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and evidence </a:t>
            </a:r>
            <a:r>
              <a:rPr lang="en-GB" dirty="0">
                <a:latin typeface="Times New Roman" panose="02020603050405020304" pitchFamily="18" charset="0"/>
                <a:cs typeface="Times New Roman" panose="02020603050405020304" pitchFamily="18" charset="0"/>
              </a:rPr>
              <a:t>suggests that the same phenomenon is happening amongst Traveller communities in the UK</a:t>
            </a:r>
          </a:p>
        </p:txBody>
      </p:sp>
      <p:sp>
        <p:nvSpPr>
          <p:cNvPr id="4" name="Rectangle 3"/>
          <p:cNvSpPr/>
          <p:nvPr/>
        </p:nvSpPr>
        <p:spPr>
          <a:xfrm>
            <a:off x="5868144" y="6021288"/>
            <a:ext cx="3224472"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(The Traveller Movement, 2020)</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1311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normAutofit fontScale="90000"/>
          </a:bodyPr>
          <a:lstStyle/>
          <a:p>
            <a:r>
              <a:rPr lang="en-GB" b="1" dirty="0" smtClean="0">
                <a:latin typeface="Times New Roman" panose="02020603050405020304" pitchFamily="18" charset="0"/>
                <a:cs typeface="Times New Roman" panose="02020603050405020304" pitchFamily="18" charset="0"/>
              </a:rPr>
              <a:t>Gypsy Roma and Traveller Families…Changes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844824"/>
            <a:ext cx="8635416" cy="4032448"/>
          </a:xfrm>
        </p:spPr>
        <p:txBody>
          <a:bodyPr>
            <a:normAutofit fontScale="85000" lnSpcReduction="10000"/>
          </a:bodyPr>
          <a:lstStyle/>
          <a:p>
            <a:r>
              <a:rPr lang="en-GB" dirty="0" smtClean="0">
                <a:latin typeface="Times New Roman" panose="02020603050405020304" pitchFamily="18" charset="0"/>
                <a:cs typeface="Times New Roman" panose="02020603050405020304" pitchFamily="18" charset="0"/>
              </a:rPr>
              <a:t>Gypsy </a:t>
            </a:r>
            <a:r>
              <a:rPr lang="en-GB" dirty="0">
                <a:latin typeface="Times New Roman" panose="02020603050405020304" pitchFamily="18" charset="0"/>
                <a:cs typeface="Times New Roman" panose="02020603050405020304" pitchFamily="18" charset="0"/>
              </a:rPr>
              <a:t>and Traveller families have always adapted to survive and continue to do so today</a:t>
            </a:r>
            <a:r>
              <a:rPr lang="en-GB" dirty="0" smtClean="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Most of the younger generation and some of the older generation use social network platforms to stay in touch and there is a growing </a:t>
            </a:r>
            <a:r>
              <a:rPr lang="en-GB" dirty="0" smtClean="0">
                <a:latin typeface="Times New Roman" panose="02020603050405020304" pitchFamily="18" charset="0"/>
                <a:cs typeface="Times New Roman" panose="02020603050405020304" pitchFamily="18" charset="0"/>
              </a:rPr>
              <a:t>recognition of the value of education.</a:t>
            </a:r>
          </a:p>
          <a:p>
            <a:r>
              <a:rPr lang="en-GB" dirty="0" smtClean="0">
                <a:latin typeface="Times New Roman" panose="02020603050405020304" pitchFamily="18" charset="0"/>
                <a:cs typeface="Times New Roman" panose="02020603050405020304" pitchFamily="18" charset="0"/>
              </a:rPr>
              <a:t>A small but growing number of </a:t>
            </a:r>
            <a:r>
              <a:rPr lang="en-GB" dirty="0">
                <a:latin typeface="Times New Roman" panose="02020603050405020304" pitchFamily="18" charset="0"/>
                <a:cs typeface="Times New Roman" panose="02020603050405020304" pitchFamily="18" charset="0"/>
              </a:rPr>
              <a:t>Gypsies and Travellers, many supported by their families, are entering further and higher education and becoming solicitors, teachers, accountants, journalists and other professionals</a:t>
            </a:r>
          </a:p>
          <a:p>
            <a:endParaRPr lang="en-GB" dirty="0">
              <a:latin typeface="Times New Roman" panose="02020603050405020304" pitchFamily="18" charset="0"/>
              <a:cs typeface="Times New Roman" panose="02020603050405020304" pitchFamily="18" charset="0"/>
            </a:endParaRPr>
          </a:p>
        </p:txBody>
      </p:sp>
      <p:sp>
        <p:nvSpPr>
          <p:cNvPr id="4" name="Rectangle 3"/>
          <p:cNvSpPr/>
          <p:nvPr/>
        </p:nvSpPr>
        <p:spPr>
          <a:xfrm>
            <a:off x="5868144" y="6021288"/>
            <a:ext cx="3224472"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(The Traveller Movement, 2020)</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033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The Future of the Family</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t>We have looked at and discussed a wide variety of ethnic family constructs in the UK</a:t>
            </a:r>
          </a:p>
          <a:p>
            <a:r>
              <a:rPr lang="en-GB" dirty="0" smtClean="0"/>
              <a:t>There is no doubt that the family is an institution that continues to change and adapt</a:t>
            </a:r>
          </a:p>
          <a:p>
            <a:r>
              <a:rPr lang="en-GB" dirty="0" smtClean="0"/>
              <a:t>How do you think that the family will look in 10 years 20 years and 50 years from now…?</a:t>
            </a:r>
          </a:p>
          <a:p>
            <a:pPr marL="0" indent="0">
              <a:buNone/>
            </a:pPr>
            <a:r>
              <a:rPr lang="en-GB" dirty="0" smtClean="0"/>
              <a:t>                                 </a:t>
            </a:r>
            <a:r>
              <a:rPr lang="en-GB" sz="4800" dirty="0" smtClean="0"/>
              <a:t>Discuss…</a:t>
            </a:r>
            <a:endParaRPr lang="en-GB" sz="4800" dirty="0"/>
          </a:p>
        </p:txBody>
      </p:sp>
    </p:spTree>
    <p:extLst>
      <p:ext uri="{BB962C8B-B14F-4D97-AF65-F5344CB8AC3E}">
        <p14:creationId xmlns:p14="http://schemas.microsoft.com/office/powerpoint/2010/main" val="93015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References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47500" lnSpcReduction="20000"/>
          </a:bodyPr>
          <a:lstStyle/>
          <a:p>
            <a:pPr marL="0" indent="0">
              <a:buNone/>
            </a:pPr>
            <a:r>
              <a:rPr lang="en-GB" dirty="0" smtClean="0">
                <a:latin typeface="Times New Roman" panose="02020603050405020304" pitchFamily="18" charset="0"/>
                <a:cs typeface="Times New Roman" panose="02020603050405020304" pitchFamily="18" charset="0"/>
              </a:rPr>
              <a:t>Berthoud, R. </a:t>
            </a:r>
            <a:r>
              <a:rPr lang="en-GB" i="1" dirty="0" smtClean="0">
                <a:latin typeface="Times New Roman" panose="02020603050405020304" pitchFamily="18" charset="0"/>
                <a:cs typeface="Times New Roman" panose="02020603050405020304" pitchFamily="18" charset="0"/>
              </a:rPr>
              <a:t>Family Formation in Multi-Cultural Britain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2"/>
              </a:rPr>
              <a:t>https://</a:t>
            </a:r>
            <a:r>
              <a:rPr lang="en-GB" dirty="0" smtClean="0">
                <a:latin typeface="Times New Roman" panose="02020603050405020304" pitchFamily="18" charset="0"/>
                <a:cs typeface="Times New Roman" panose="02020603050405020304" pitchFamily="18" charset="0"/>
                <a:hlinkClick r:id="rId2"/>
              </a:rPr>
              <a:t>www.iser.essex.ac.uk/files/iser_working_papers/2000-34.pdf</a:t>
            </a:r>
            <a:r>
              <a:rPr lang="en-GB" dirty="0" smtClean="0">
                <a:latin typeface="Times New Roman" panose="02020603050405020304" pitchFamily="18" charset="0"/>
                <a:cs typeface="Times New Roman" panose="02020603050405020304" pitchFamily="18" charset="0"/>
              </a:rPr>
              <a:t> (Accessed: 18 November 2020).</a:t>
            </a:r>
          </a:p>
          <a:p>
            <a:pPr marL="0" indent="0">
              <a:buNone/>
            </a:pPr>
            <a:r>
              <a:rPr lang="en-GB" dirty="0" smtClean="0">
                <a:latin typeface="Times New Roman" panose="02020603050405020304" pitchFamily="18" charset="0"/>
                <a:cs typeface="Times New Roman" panose="02020603050405020304" pitchFamily="18" charset="0"/>
              </a:rPr>
              <a:t>Bhatti, G. (1999) </a:t>
            </a:r>
            <a:r>
              <a:rPr lang="en-GB" i="1" dirty="0">
                <a:latin typeface="Times New Roman" panose="02020603050405020304" pitchFamily="18" charset="0"/>
                <a:cs typeface="Times New Roman" panose="02020603050405020304" pitchFamily="18" charset="0"/>
              </a:rPr>
              <a:t>Asian Children at Home and at School: An Ethnographic </a:t>
            </a:r>
            <a:r>
              <a:rPr lang="en-GB" i="1" dirty="0" smtClean="0">
                <a:latin typeface="Times New Roman" panose="02020603050405020304" pitchFamily="18" charset="0"/>
                <a:cs typeface="Times New Roman" panose="02020603050405020304" pitchFamily="18" charset="0"/>
              </a:rPr>
              <a:t>Study </a:t>
            </a:r>
            <a:r>
              <a:rPr lang="en-GB" dirty="0" smtClean="0">
                <a:latin typeface="Times New Roman" panose="02020603050405020304" pitchFamily="18" charset="0"/>
                <a:cs typeface="Times New Roman" panose="02020603050405020304" pitchFamily="18" charset="0"/>
              </a:rPr>
              <a:t>London: Routledge.</a:t>
            </a:r>
          </a:p>
          <a:p>
            <a:pPr marL="0" indent="0">
              <a:buNone/>
            </a:pPr>
            <a:r>
              <a:rPr lang="en-GB" dirty="0" smtClean="0">
                <a:latin typeface="Times New Roman" panose="02020603050405020304" pitchFamily="18" charset="0"/>
                <a:cs typeface="Times New Roman" panose="02020603050405020304" pitchFamily="18" charset="0"/>
              </a:rPr>
              <a:t>EHRC, (2016) </a:t>
            </a:r>
            <a:r>
              <a:rPr lang="en-GB" i="1" dirty="0">
                <a:latin typeface="Times New Roman" panose="02020603050405020304" pitchFamily="18" charset="0"/>
                <a:cs typeface="Times New Roman" panose="02020603050405020304" pitchFamily="18" charset="0"/>
              </a:rPr>
              <a:t>England’s most disadvantaged groups: Gypsies, Travellers and </a:t>
            </a:r>
            <a:r>
              <a:rPr lang="en-GB" i="1" dirty="0" smtClean="0">
                <a:latin typeface="Times New Roman" panose="02020603050405020304" pitchFamily="18" charset="0"/>
                <a:cs typeface="Times New Roman" panose="02020603050405020304" pitchFamily="18" charset="0"/>
              </a:rPr>
              <a:t>Roma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3"/>
              </a:rPr>
              <a:t>https://</a:t>
            </a:r>
            <a:r>
              <a:rPr lang="en-GB" dirty="0" smtClean="0">
                <a:latin typeface="Times New Roman" panose="02020603050405020304" pitchFamily="18" charset="0"/>
                <a:cs typeface="Times New Roman" panose="02020603050405020304" pitchFamily="18" charset="0"/>
                <a:hlinkClick r:id="rId3"/>
              </a:rPr>
              <a:t>www.equalityhumanrights.com/sites/default/files/is-england-fairer-2016-most-disadvantaged-groups-gypsies-travellers-roma.pdf</a:t>
            </a:r>
            <a:r>
              <a:rPr lang="en-GB" dirty="0" smtClean="0">
                <a:latin typeface="Times New Roman" panose="02020603050405020304" pitchFamily="18" charset="0"/>
                <a:cs typeface="Times New Roman" panose="02020603050405020304" pitchFamily="18" charset="0"/>
              </a:rPr>
              <a:t> (Accessed: 6 December 2020).</a:t>
            </a:r>
            <a:endParaRPr lang="en-GB" i="1" dirty="0" smtClean="0">
              <a:latin typeface="Times New Roman" panose="02020603050405020304" pitchFamily="18" charset="0"/>
              <a:cs typeface="Times New Roman" panose="02020603050405020304" pitchFamily="18" charset="0"/>
            </a:endParaRPr>
          </a:p>
          <a:p>
            <a:pPr marL="0" indent="0">
              <a:buNone/>
            </a:pPr>
            <a:r>
              <a:rPr lang="en-GB" dirty="0" smtClean="0">
                <a:latin typeface="Times New Roman" panose="02020603050405020304" pitchFamily="18" charset="0"/>
                <a:cs typeface="Times New Roman" panose="02020603050405020304" pitchFamily="18" charset="0"/>
              </a:rPr>
              <a:t>Gov.UK, (</a:t>
            </a:r>
            <a:r>
              <a:rPr lang="en-GB" dirty="0">
                <a:latin typeface="Times New Roman" panose="02020603050405020304" pitchFamily="18" charset="0"/>
                <a:cs typeface="Times New Roman" panose="02020603050405020304" pitchFamily="18" charset="0"/>
              </a:rPr>
              <a:t>no date) </a:t>
            </a:r>
            <a:r>
              <a:rPr lang="en-GB" i="1" dirty="0">
                <a:latin typeface="Times New Roman" panose="02020603050405020304" pitchFamily="18" charset="0"/>
                <a:cs typeface="Times New Roman" panose="02020603050405020304" pitchFamily="18" charset="0"/>
              </a:rPr>
              <a:t>List of </a:t>
            </a:r>
            <a:r>
              <a:rPr lang="en-GB" i="1" dirty="0" smtClean="0">
                <a:latin typeface="Times New Roman" panose="02020603050405020304" pitchFamily="18" charset="0"/>
                <a:cs typeface="Times New Roman" panose="02020603050405020304" pitchFamily="18" charset="0"/>
              </a:rPr>
              <a:t>Ethnic Groups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4"/>
              </a:rPr>
              <a:t>https://</a:t>
            </a:r>
            <a:r>
              <a:rPr lang="en-GB" dirty="0" smtClean="0">
                <a:latin typeface="Times New Roman" panose="02020603050405020304" pitchFamily="18" charset="0"/>
                <a:cs typeface="Times New Roman" panose="02020603050405020304" pitchFamily="18" charset="0"/>
                <a:hlinkClick r:id="rId4"/>
              </a:rPr>
              <a:t>www.ethnicity-facts-figures.service.gov.uk/style-guide/ethnic-groups</a:t>
            </a:r>
            <a:r>
              <a:rPr lang="en-GB" dirty="0" smtClean="0">
                <a:latin typeface="Times New Roman" panose="02020603050405020304" pitchFamily="18" charset="0"/>
                <a:cs typeface="Times New Roman" panose="02020603050405020304" pitchFamily="18" charset="0"/>
              </a:rPr>
              <a:t> (Accessed: 4 December 2020).</a:t>
            </a:r>
            <a:endParaRPr lang="en-GB" i="1" dirty="0">
              <a:latin typeface="Times New Roman" panose="02020603050405020304" pitchFamily="18" charset="0"/>
              <a:cs typeface="Times New Roman" panose="02020603050405020304" pitchFamily="18" charset="0"/>
            </a:endParaRPr>
          </a:p>
          <a:p>
            <a:pPr marL="0" indent="0">
              <a:buNone/>
            </a:pPr>
            <a:r>
              <a:rPr lang="en-GB" dirty="0" smtClean="0">
                <a:latin typeface="Times New Roman" panose="02020603050405020304" pitchFamily="18" charset="0"/>
                <a:cs typeface="Times New Roman" panose="02020603050405020304" pitchFamily="18" charset="0"/>
              </a:rPr>
              <a:t>JRF, (2012) </a:t>
            </a:r>
            <a:r>
              <a:rPr lang="en-GB" i="1" dirty="0">
                <a:latin typeface="Times New Roman" panose="02020603050405020304" pitchFamily="18" charset="0"/>
                <a:ea typeface="Calibri" panose="020F0502020204030204" pitchFamily="34" charset="0"/>
              </a:rPr>
              <a:t>Perspectives on Ageing in Gypsy </a:t>
            </a:r>
            <a:r>
              <a:rPr lang="en-GB" i="1" dirty="0" smtClean="0">
                <a:latin typeface="Times New Roman" panose="02020603050405020304" pitchFamily="18" charset="0"/>
                <a:ea typeface="Calibri" panose="020F0502020204030204" pitchFamily="34" charset="0"/>
              </a:rPr>
              <a:t>families </a:t>
            </a:r>
            <a:r>
              <a:rPr lang="en-GB" dirty="0" smtClean="0">
                <a:latin typeface="Times New Roman" panose="02020603050405020304" pitchFamily="18" charset="0"/>
                <a:ea typeface="Calibri" panose="020F0502020204030204" pitchFamily="34" charset="0"/>
              </a:rPr>
              <a:t>Available at; </a:t>
            </a:r>
            <a:r>
              <a:rPr lang="en-GB" u="sng" dirty="0">
                <a:hlinkClick r:id="rId5"/>
              </a:rPr>
              <a:t>https://</a:t>
            </a:r>
            <a:r>
              <a:rPr lang="en-GB" u="sng" dirty="0" smtClean="0">
                <a:hlinkClick r:id="rId5"/>
              </a:rPr>
              <a:t>www.jrf.org.uk/sites/default/files/jrf/migrated/files/ageing-in-gypsy-families-summary.pdf</a:t>
            </a:r>
            <a:endParaRPr lang="en-GB" u="sng" dirty="0" smtClean="0"/>
          </a:p>
          <a:p>
            <a:pPr marL="0" indent="0">
              <a:buNone/>
            </a:pPr>
            <a:r>
              <a:rPr lang="en-GB" dirty="0" smtClean="0">
                <a:latin typeface="Times New Roman" panose="02020603050405020304" pitchFamily="18" charset="0"/>
                <a:cs typeface="Times New Roman" panose="02020603050405020304" pitchFamily="18" charset="0"/>
              </a:rPr>
              <a:t>(Accessed: 4 December 2020). </a:t>
            </a:r>
            <a:endParaRPr lang="en-GB" i="1" dirty="0" smtClean="0">
              <a:latin typeface="Times New Roman" panose="02020603050405020304" pitchFamily="18" charset="0"/>
              <a:cs typeface="Times New Roman" panose="02020603050405020304" pitchFamily="18" charset="0"/>
            </a:endParaRPr>
          </a:p>
          <a:p>
            <a:pPr marL="0" indent="0">
              <a:buNone/>
            </a:pPr>
            <a:r>
              <a:rPr lang="en-GB" dirty="0" smtClean="0">
                <a:latin typeface="Times New Roman" panose="02020603050405020304" pitchFamily="18" charset="0"/>
                <a:cs typeface="Times New Roman" panose="02020603050405020304" pitchFamily="18" charset="0"/>
              </a:rPr>
              <a:t>Reynolds, T. (</a:t>
            </a:r>
            <a:r>
              <a:rPr lang="en-GB" dirty="0">
                <a:latin typeface="Times New Roman" panose="02020603050405020304" pitchFamily="18" charset="0"/>
                <a:cs typeface="Times New Roman" panose="02020603050405020304" pitchFamily="18" charset="0"/>
              </a:rPr>
              <a:t>2004) </a:t>
            </a:r>
            <a:r>
              <a:rPr lang="en-GB" i="1" dirty="0" smtClean="0">
                <a:latin typeface="Times New Roman" panose="02020603050405020304" pitchFamily="18" charset="0"/>
                <a:cs typeface="Times New Roman" panose="02020603050405020304" pitchFamily="18" charset="0"/>
              </a:rPr>
              <a:t>Caribbean </a:t>
            </a:r>
            <a:r>
              <a:rPr lang="en-GB" i="1" dirty="0">
                <a:latin typeface="Times New Roman" panose="02020603050405020304" pitchFamily="18" charset="0"/>
                <a:cs typeface="Times New Roman" panose="02020603050405020304" pitchFamily="18" charset="0"/>
              </a:rPr>
              <a:t>Families, Social Capital and Young People’s Diasporic </a:t>
            </a:r>
            <a:r>
              <a:rPr lang="en-GB" i="1" dirty="0" smtClean="0">
                <a:latin typeface="Times New Roman" panose="02020603050405020304" pitchFamily="18" charset="0"/>
                <a:cs typeface="Times New Roman" panose="02020603050405020304" pitchFamily="18" charset="0"/>
              </a:rPr>
              <a:t>Identities. </a:t>
            </a:r>
            <a:r>
              <a:rPr lang="en-GB" dirty="0" smtClean="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6" action="ppaction://hlinkfile"/>
              </a:rPr>
              <a:t>file:///C:/</a:t>
            </a:r>
            <a:r>
              <a:rPr lang="en-GB" dirty="0" smtClean="0">
                <a:latin typeface="Times New Roman" panose="02020603050405020304" pitchFamily="18" charset="0"/>
                <a:cs typeface="Times New Roman" panose="02020603050405020304" pitchFamily="18" charset="0"/>
                <a:hlinkClick r:id="rId6" action="ppaction://hlinkfile"/>
              </a:rPr>
              <a:t>Users/j.davies1/Downloads/Caribbean_families_social_capital_and_young_people.pdf</a:t>
            </a:r>
            <a:r>
              <a:rPr lang="en-GB" dirty="0" smtClean="0">
                <a:latin typeface="Times New Roman" panose="02020603050405020304" pitchFamily="18" charset="0"/>
                <a:cs typeface="Times New Roman" panose="02020603050405020304" pitchFamily="18" charset="0"/>
              </a:rPr>
              <a:t> (Accessed: 18 November 2020).</a:t>
            </a:r>
          </a:p>
          <a:p>
            <a:pPr marL="0" indent="0">
              <a:buNone/>
            </a:pPr>
            <a:r>
              <a:rPr lang="en-GB" dirty="0">
                <a:latin typeface="Times New Roman" panose="02020603050405020304" pitchFamily="18" charset="0"/>
                <a:cs typeface="Times New Roman" panose="02020603050405020304" pitchFamily="18" charset="0"/>
              </a:rPr>
              <a:t>Social Metrics Commission, (2019) </a:t>
            </a:r>
            <a:r>
              <a:rPr lang="en-GB" i="1" dirty="0" smtClean="0">
                <a:latin typeface="Times New Roman" panose="02020603050405020304" pitchFamily="18" charset="0"/>
                <a:cs typeface="Times New Roman" panose="02020603050405020304" pitchFamily="18" charset="0"/>
              </a:rPr>
              <a:t>Measuring Poverty 2019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7"/>
              </a:rPr>
              <a:t>https://</a:t>
            </a:r>
            <a:r>
              <a:rPr lang="en-GB" dirty="0" smtClean="0">
                <a:latin typeface="Times New Roman" panose="02020603050405020304" pitchFamily="18" charset="0"/>
                <a:cs typeface="Times New Roman" panose="02020603050405020304" pitchFamily="18" charset="0"/>
                <a:hlinkClick r:id="rId7"/>
              </a:rPr>
              <a:t>socialmetricscommission.org.uk/wp-content/uploads/2019/07/SMC_measuring-poverty-201908_full-report.pdf</a:t>
            </a:r>
            <a:r>
              <a:rPr lang="en-GB" dirty="0" smtClean="0">
                <a:latin typeface="Times New Roman" panose="02020603050405020304" pitchFamily="18" charset="0"/>
                <a:cs typeface="Times New Roman" panose="02020603050405020304" pitchFamily="18" charset="0"/>
              </a:rPr>
              <a:t> (Accessed: 4 December 2020)</a:t>
            </a:r>
          </a:p>
          <a:p>
            <a:pPr marL="0" indent="0">
              <a:buNone/>
            </a:pPr>
            <a:r>
              <a:rPr lang="en-GB" dirty="0">
                <a:latin typeface="Times New Roman" panose="02020603050405020304" pitchFamily="18" charset="0"/>
                <a:cs typeface="Times New Roman" panose="02020603050405020304" pitchFamily="18" charset="0"/>
              </a:rPr>
              <a:t>The Traveller Movement, (2020) </a:t>
            </a:r>
            <a:r>
              <a:rPr lang="en-GB" i="1" dirty="0" smtClean="0">
                <a:latin typeface="Times New Roman" panose="02020603050405020304" pitchFamily="18" charset="0"/>
                <a:cs typeface="Times New Roman" panose="02020603050405020304" pitchFamily="18" charset="0"/>
              </a:rPr>
              <a:t>History </a:t>
            </a:r>
            <a:r>
              <a:rPr lang="en-GB" i="1" dirty="0">
                <a:latin typeface="Times New Roman" panose="02020603050405020304" pitchFamily="18" charset="0"/>
                <a:cs typeface="Times New Roman" panose="02020603050405020304" pitchFamily="18" charset="0"/>
              </a:rPr>
              <a:t>and Culture of Ethnic Gypsy, Roma, and Traveller Communities of Great </a:t>
            </a:r>
            <a:r>
              <a:rPr lang="en-GB" i="1" dirty="0" smtClean="0">
                <a:latin typeface="Times New Roman" panose="02020603050405020304" pitchFamily="18" charset="0"/>
                <a:cs typeface="Times New Roman" panose="02020603050405020304" pitchFamily="18" charset="0"/>
              </a:rPr>
              <a:t>Britain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8"/>
              </a:rPr>
              <a:t>https://</a:t>
            </a:r>
            <a:r>
              <a:rPr lang="en-GB" dirty="0" smtClean="0">
                <a:latin typeface="Times New Roman" panose="02020603050405020304" pitchFamily="18" charset="0"/>
                <a:cs typeface="Times New Roman" panose="02020603050405020304" pitchFamily="18" charset="0"/>
                <a:hlinkClick r:id="rId8"/>
              </a:rPr>
              <a:t>travellermovement.org.uk/about/gypsy-roma-traveller-history-and-culture#values</a:t>
            </a:r>
            <a:r>
              <a:rPr lang="en-GB" dirty="0" smtClean="0">
                <a:latin typeface="Times New Roman" panose="02020603050405020304" pitchFamily="18" charset="0"/>
                <a:cs typeface="Times New Roman" panose="02020603050405020304" pitchFamily="18" charset="0"/>
              </a:rPr>
              <a:t> (Accessed: 4 December 2020).</a:t>
            </a:r>
            <a:endParaRPr lang="en-GB" i="1" dirty="0">
              <a:latin typeface="Times New Roman" panose="02020603050405020304" pitchFamily="18" charset="0"/>
              <a:cs typeface="Times New Roman" panose="02020603050405020304" pitchFamily="18" charset="0"/>
            </a:endParaRPr>
          </a:p>
          <a:p>
            <a:endParaRPr lang="en-GB" i="1" dirty="0" smtClean="0">
              <a:latin typeface="Times New Roman" panose="02020603050405020304" pitchFamily="18" charset="0"/>
              <a:cs typeface="Times New Roman" panose="02020603050405020304" pitchFamily="18" charset="0"/>
            </a:endParaRPr>
          </a:p>
          <a:p>
            <a:endParaRPr lang="en-GB"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6398066"/>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5258</TotalTime>
  <Words>1967</Words>
  <Application>Microsoft Office PowerPoint</Application>
  <PresentationFormat>On-screen Show (4:3)</PresentationFormat>
  <Paragraphs>151</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Times New Roman</vt:lpstr>
      <vt:lpstr>UWTSD PPT Template</vt:lpstr>
      <vt:lpstr>SJSI6022 Individuals and Families: Living in a Contemporary World              Ethnicity and Families in the UK</vt:lpstr>
      <vt:lpstr>Ethnic Family Constructs</vt:lpstr>
      <vt:lpstr>List of Ethnic Groups Taken from 2011 Census</vt:lpstr>
      <vt:lpstr>List of Ethnic Groups Taken from 2011 Census</vt:lpstr>
      <vt:lpstr>List of Ethnic Groups Taken from 2011 Census</vt:lpstr>
      <vt:lpstr>Ethnic Family Constructs</vt:lpstr>
      <vt:lpstr>Ethnicity</vt:lpstr>
      <vt:lpstr> BAME Families</vt:lpstr>
      <vt:lpstr> Main Facts and Figures </vt:lpstr>
      <vt:lpstr> Main Facts and Figures </vt:lpstr>
      <vt:lpstr>Main Facts and Figures</vt:lpstr>
      <vt:lpstr>Household Types Within Ethnic Groups</vt:lpstr>
      <vt:lpstr>Household Types Within Ethnic Groups</vt:lpstr>
      <vt:lpstr>Changes in Ethnic Families…</vt:lpstr>
      <vt:lpstr>Changes in Ethnic Families…</vt:lpstr>
      <vt:lpstr>British Asian Families (Indian, Bangladeshi and Pakistani)</vt:lpstr>
      <vt:lpstr>British Asian Families</vt:lpstr>
      <vt:lpstr>Black Caribbean Families</vt:lpstr>
      <vt:lpstr>Black Caribbean Families</vt:lpstr>
      <vt:lpstr>Gypsy Roma and Traveller Ethnic Groups</vt:lpstr>
      <vt:lpstr>Gypsy Roma and Traveller Families</vt:lpstr>
      <vt:lpstr>Gypsy Roma and Traveller Families</vt:lpstr>
      <vt:lpstr>Gypsy Roma and Traveller Families…Changes</vt:lpstr>
      <vt:lpstr>The Future of the Family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74</cp:revision>
  <dcterms:created xsi:type="dcterms:W3CDTF">2016-09-29T11:33:04Z</dcterms:created>
  <dcterms:modified xsi:type="dcterms:W3CDTF">2020-12-10T21:58:01Z</dcterms:modified>
</cp:coreProperties>
</file>