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4572000" cy="3429000"/>
  <p:notesSz cx="4572000" cy="3429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95" d="100"/>
          <a:sy n="195" d="100"/>
        </p:scale>
        <p:origin x="948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42900" y="1062990"/>
            <a:ext cx="3886200" cy="7200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685800" y="1920240"/>
            <a:ext cx="3200400" cy="8572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22860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2354580" y="788670"/>
            <a:ext cx="198882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1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4572000" cy="78638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38452" y="948054"/>
            <a:ext cx="1895094" cy="3479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0" i="0">
                <a:solidFill>
                  <a:schemeClr val="tx1"/>
                </a:solidFill>
                <a:latin typeface="Carlito"/>
                <a:cs typeface="Carlito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28600" y="788670"/>
            <a:ext cx="4114800" cy="226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554480" y="3188970"/>
            <a:ext cx="146304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22860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9/14/2023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291840" y="3188970"/>
            <a:ext cx="1051560" cy="1714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hyperlink" Target="mailto:admin@society-of-sports-therapists.org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778" y="0"/>
            <a:ext cx="4577080" cy="3369310"/>
            <a:chOff x="-1778" y="0"/>
            <a:chExt cx="4577080" cy="336931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4572000" cy="105537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62" y="762"/>
              <a:ext cx="4572000" cy="101955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2" y="762"/>
              <a:ext cx="4572000" cy="1019810"/>
            </a:xfrm>
            <a:custGeom>
              <a:avLst/>
              <a:gdLst/>
              <a:ahLst/>
              <a:cxnLst/>
              <a:rect l="l" t="t" r="r" b="b"/>
              <a:pathLst>
                <a:path w="4572000" h="1019810">
                  <a:moveTo>
                    <a:pt x="0" y="1019555"/>
                  </a:moveTo>
                  <a:lnTo>
                    <a:pt x="4572000" y="1019555"/>
                  </a:lnTo>
                  <a:lnTo>
                    <a:pt x="4572000" y="0"/>
                  </a:lnTo>
                  <a:lnTo>
                    <a:pt x="0" y="0"/>
                  </a:lnTo>
                  <a:lnTo>
                    <a:pt x="0" y="1019555"/>
                  </a:lnTo>
                  <a:close/>
                </a:path>
              </a:pathLst>
            </a:custGeom>
            <a:ln w="4572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32004" y="327660"/>
              <a:ext cx="4505706" cy="303961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868" y="376428"/>
              <a:ext cx="4398645" cy="2944495"/>
            </a:xfrm>
            <a:custGeom>
              <a:avLst/>
              <a:gdLst/>
              <a:ahLst/>
              <a:cxnLst/>
              <a:rect l="l" t="t" r="r" b="b"/>
              <a:pathLst>
                <a:path w="4398645" h="2944495">
                  <a:moveTo>
                    <a:pt x="4390771" y="0"/>
                  </a:moveTo>
                  <a:lnTo>
                    <a:pt x="7505" y="0"/>
                  </a:lnTo>
                  <a:lnTo>
                    <a:pt x="0" y="7493"/>
                  </a:lnTo>
                  <a:lnTo>
                    <a:pt x="0" y="2936875"/>
                  </a:lnTo>
                  <a:lnTo>
                    <a:pt x="7505" y="2944368"/>
                  </a:lnTo>
                  <a:lnTo>
                    <a:pt x="4390771" y="2944368"/>
                  </a:lnTo>
                  <a:lnTo>
                    <a:pt x="4398264" y="2936875"/>
                  </a:lnTo>
                  <a:lnTo>
                    <a:pt x="4398264" y="749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73735" y="2139696"/>
              <a:ext cx="4248150" cy="105079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8599" y="2177796"/>
              <a:ext cx="4140835" cy="977265"/>
            </a:xfrm>
            <a:custGeom>
              <a:avLst/>
              <a:gdLst/>
              <a:ahLst/>
              <a:cxnLst/>
              <a:rect l="l" t="t" r="r" b="b"/>
              <a:pathLst>
                <a:path w="4140835" h="977264">
                  <a:moveTo>
                    <a:pt x="4138167" y="0"/>
                  </a:moveTo>
                  <a:lnTo>
                    <a:pt x="2540" y="0"/>
                  </a:lnTo>
                  <a:lnTo>
                    <a:pt x="0" y="2539"/>
                  </a:lnTo>
                  <a:lnTo>
                    <a:pt x="0" y="974344"/>
                  </a:lnTo>
                  <a:lnTo>
                    <a:pt x="2540" y="976884"/>
                  </a:lnTo>
                  <a:lnTo>
                    <a:pt x="4138167" y="976884"/>
                  </a:lnTo>
                  <a:lnTo>
                    <a:pt x="4140708" y="974344"/>
                  </a:lnTo>
                  <a:lnTo>
                    <a:pt x="4140708" y="253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439927" y="2115719"/>
            <a:ext cx="3691254" cy="80137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651510">
              <a:lnSpc>
                <a:spcPct val="100000"/>
              </a:lnSpc>
              <a:spcBef>
                <a:spcPts val="220"/>
              </a:spcBef>
            </a:pPr>
            <a:r>
              <a:rPr sz="1600" b="1" spc="-5" dirty="0">
                <a:latin typeface="Carlito"/>
                <a:cs typeface="Carlito"/>
              </a:rPr>
              <a:t>Sports </a:t>
            </a:r>
            <a:r>
              <a:rPr sz="1600" b="1" spc="-25" dirty="0">
                <a:latin typeface="Carlito"/>
                <a:cs typeface="Carlito"/>
              </a:rPr>
              <a:t>Trauma</a:t>
            </a:r>
            <a:r>
              <a:rPr sz="1600" b="1" spc="5" dirty="0">
                <a:latin typeface="Carlito"/>
                <a:cs typeface="Carlito"/>
              </a:rPr>
              <a:t> </a:t>
            </a:r>
            <a:r>
              <a:rPr sz="1600" b="1" spc="-10" dirty="0">
                <a:latin typeface="Carlito"/>
                <a:cs typeface="Carlito"/>
              </a:rPr>
              <a:t>Management</a:t>
            </a:r>
            <a:endParaRPr sz="1600">
              <a:latin typeface="Carlito"/>
              <a:cs typeface="Carlito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600" b="1" spc="-5" dirty="0">
                <a:latin typeface="Carlito"/>
                <a:cs typeface="Carlito"/>
              </a:rPr>
              <a:t>9. </a:t>
            </a:r>
            <a:r>
              <a:rPr sz="1600" b="1" spc="-10" dirty="0">
                <a:latin typeface="Carlito"/>
                <a:cs typeface="Carlito"/>
              </a:rPr>
              <a:t>Exposure, </a:t>
            </a:r>
            <a:r>
              <a:rPr sz="1600" b="1" spc="-15" dirty="0">
                <a:latin typeface="Carlito"/>
                <a:cs typeface="Carlito"/>
              </a:rPr>
              <a:t>Environment </a:t>
            </a:r>
            <a:r>
              <a:rPr sz="1600" b="1" spc="-5" dirty="0">
                <a:latin typeface="Carlito"/>
                <a:cs typeface="Carlito"/>
              </a:rPr>
              <a:t>&amp; </a:t>
            </a:r>
            <a:r>
              <a:rPr sz="1600" b="1" spc="-10" dirty="0">
                <a:latin typeface="Carlito"/>
                <a:cs typeface="Carlito"/>
              </a:rPr>
              <a:t>Everything</a:t>
            </a:r>
            <a:r>
              <a:rPr sz="1600" b="1" spc="105" dirty="0">
                <a:latin typeface="Carlito"/>
                <a:cs typeface="Carlito"/>
              </a:rPr>
              <a:t> </a:t>
            </a:r>
            <a:r>
              <a:rPr sz="1600" b="1" spc="-5" dirty="0">
                <a:latin typeface="Carlito"/>
                <a:cs typeface="Carlito"/>
              </a:rPr>
              <a:t>Else</a:t>
            </a:r>
            <a:endParaRPr sz="1600">
              <a:latin typeface="Carlito"/>
              <a:cs typeface="Carlito"/>
            </a:endParaRPr>
          </a:p>
          <a:p>
            <a:pPr marL="599440">
              <a:lnSpc>
                <a:spcPct val="100000"/>
              </a:lnSpc>
              <a:spcBef>
                <a:spcPts val="105"/>
              </a:spcBef>
            </a:pPr>
            <a:r>
              <a:rPr sz="1600" b="1" spc="-5" dirty="0">
                <a:latin typeface="Carlito"/>
                <a:cs typeface="Carlito"/>
              </a:rPr>
              <a:t>e. </a:t>
            </a:r>
            <a:r>
              <a:rPr sz="1600" b="1" spc="-10" dirty="0">
                <a:latin typeface="Carlito"/>
                <a:cs typeface="Carlito"/>
              </a:rPr>
              <a:t>Emergency </a:t>
            </a:r>
            <a:r>
              <a:rPr sz="1600" b="1" spc="-5" dirty="0">
                <a:latin typeface="Carlito"/>
                <a:cs typeface="Carlito"/>
              </a:rPr>
              <a:t>Action</a:t>
            </a:r>
            <a:r>
              <a:rPr sz="1600" b="1" dirty="0">
                <a:latin typeface="Carlito"/>
                <a:cs typeface="Carlito"/>
              </a:rPr>
              <a:t> </a:t>
            </a:r>
            <a:r>
              <a:rPr sz="1600" b="1" spc="-5" dirty="0">
                <a:latin typeface="Carlito"/>
                <a:cs typeface="Carlito"/>
              </a:rPr>
              <a:t>Planning</a:t>
            </a:r>
            <a:endParaRPr sz="1600">
              <a:latin typeface="Carlito"/>
              <a:cs typeface="Carlito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2222" y="3320923"/>
            <a:ext cx="4069079" cy="1022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500" spc="-5" dirty="0">
                <a:latin typeface="Carlito"/>
                <a:cs typeface="Carlito"/>
              </a:rPr>
              <a:t>16 Royal </a:t>
            </a:r>
            <a:r>
              <a:rPr sz="500" dirty="0">
                <a:latin typeface="Carlito"/>
                <a:cs typeface="Carlito"/>
              </a:rPr>
              <a:t>Terrace, Glasgow, G3 </a:t>
            </a:r>
            <a:r>
              <a:rPr sz="500" spc="-5" dirty="0">
                <a:latin typeface="Carlito"/>
                <a:cs typeface="Carlito"/>
              </a:rPr>
              <a:t>7NY, T: 0845 600 2613, F: 0141 332 5335, W:www.society-of-sports-therapists.org, </a:t>
            </a:r>
            <a:r>
              <a:rPr sz="500" dirty="0">
                <a:latin typeface="Carlito"/>
                <a:cs typeface="Carlito"/>
              </a:rPr>
              <a:t>E:</a:t>
            </a:r>
            <a:r>
              <a:rPr sz="500" spc="110" dirty="0">
                <a:latin typeface="Carlito"/>
                <a:cs typeface="Carlito"/>
              </a:rPr>
              <a:t> </a:t>
            </a:r>
            <a:r>
              <a:rPr sz="500" spc="-5" dirty="0">
                <a:latin typeface="Carlito"/>
                <a:cs typeface="Carlito"/>
                <a:hlinkClick r:id="rId6"/>
              </a:rPr>
              <a:t>admin@society-of-sports-therapists.org</a:t>
            </a:r>
            <a:endParaRPr sz="500">
              <a:latin typeface="Carlito"/>
              <a:cs typeface="Carlito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228600" y="141707"/>
            <a:ext cx="4140835" cy="1976755"/>
            <a:chOff x="228600" y="141707"/>
            <a:chExt cx="4140835" cy="1976755"/>
          </a:xfrm>
        </p:grpSpPr>
        <p:sp>
          <p:nvSpPr>
            <p:cNvPr id="13" name="object 13"/>
            <p:cNvSpPr/>
            <p:nvPr/>
          </p:nvSpPr>
          <p:spPr>
            <a:xfrm>
              <a:off x="228600" y="406908"/>
              <a:ext cx="4140708" cy="1711451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72411" y="1019775"/>
              <a:ext cx="1034075" cy="1014775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396239" y="141707"/>
              <a:ext cx="3757422" cy="169951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7599" y="890396"/>
            <a:ext cx="174942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spc="-10" dirty="0"/>
              <a:t>Emergency </a:t>
            </a:r>
            <a:r>
              <a:rPr sz="1400" dirty="0"/>
              <a:t>Action</a:t>
            </a:r>
            <a:r>
              <a:rPr sz="1400" spc="-35" dirty="0"/>
              <a:t> </a:t>
            </a:r>
            <a:r>
              <a:rPr sz="1400" spc="-5" dirty="0"/>
              <a:t>Plans</a:t>
            </a:r>
            <a:endParaRPr sz="1400"/>
          </a:p>
        </p:txBody>
      </p:sp>
      <p:sp>
        <p:nvSpPr>
          <p:cNvPr id="3" name="object 3"/>
          <p:cNvSpPr txBox="1"/>
          <p:nvPr/>
        </p:nvSpPr>
        <p:spPr>
          <a:xfrm>
            <a:off x="347599" y="1146428"/>
            <a:ext cx="3161030" cy="431800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marL="127000" marR="5080" indent="-114300">
              <a:lnSpc>
                <a:spcPts val="1510"/>
              </a:lnSpc>
              <a:spcBef>
                <a:spcPts val="29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5" dirty="0">
                <a:latin typeface="Carlito"/>
                <a:cs typeface="Carlito"/>
              </a:rPr>
              <a:t>Developed </a:t>
            </a:r>
            <a:r>
              <a:rPr sz="1400" spc="-10" dirty="0">
                <a:latin typeface="Carlito"/>
                <a:cs typeface="Carlito"/>
              </a:rPr>
              <a:t>through </a:t>
            </a:r>
            <a:r>
              <a:rPr sz="1400" dirty="0">
                <a:latin typeface="Carlito"/>
                <a:cs typeface="Carlito"/>
              </a:rPr>
              <a:t>a risk </a:t>
            </a:r>
            <a:r>
              <a:rPr sz="1400" spc="-5" dirty="0">
                <a:latin typeface="Carlito"/>
                <a:cs typeface="Carlito"/>
              </a:rPr>
              <a:t>assessment that  </a:t>
            </a:r>
            <a:r>
              <a:rPr sz="1400" spc="-10" dirty="0">
                <a:latin typeface="Carlito"/>
                <a:cs typeface="Carlito"/>
              </a:rPr>
              <a:t>considers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7599" y="1553336"/>
            <a:ext cx="1720850" cy="106553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355600" indent="-11430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Sporting</a:t>
            </a:r>
            <a:r>
              <a:rPr sz="1200" spc="-9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environment</a:t>
            </a:r>
            <a:endParaRPr sz="1200">
              <a:latin typeface="Carlito"/>
              <a:cs typeface="Carlito"/>
            </a:endParaRPr>
          </a:p>
          <a:p>
            <a:pPr marL="355600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Communication</a:t>
            </a:r>
            <a:endParaRPr sz="1200">
              <a:latin typeface="Carlito"/>
              <a:cs typeface="Carlito"/>
            </a:endParaRPr>
          </a:p>
          <a:p>
            <a:pPr marL="355600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Skill</a:t>
            </a:r>
            <a:r>
              <a:rPr sz="1200" spc="-2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retention</a:t>
            </a:r>
            <a:endParaRPr sz="1200">
              <a:latin typeface="Carlito"/>
              <a:cs typeface="Carlito"/>
            </a:endParaRPr>
          </a:p>
          <a:p>
            <a:pPr marL="355600" indent="-1143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30" dirty="0">
                <a:latin typeface="Carlito"/>
                <a:cs typeface="Carlito"/>
              </a:rPr>
              <a:t>Team</a:t>
            </a:r>
            <a:r>
              <a:rPr sz="1200" spc="-10" dirty="0">
                <a:latin typeface="Carlito"/>
                <a:cs typeface="Carlito"/>
              </a:rPr>
              <a:t> work</a:t>
            </a:r>
            <a:endParaRPr sz="1200">
              <a:latin typeface="Carlito"/>
              <a:cs typeface="Carlito"/>
            </a:endParaRPr>
          </a:p>
          <a:p>
            <a:pPr marL="127000" indent="-114300">
              <a:lnSpc>
                <a:spcPct val="100000"/>
              </a:lnSpc>
              <a:spcBef>
                <a:spcPts val="31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5" dirty="0">
                <a:latin typeface="Carlito"/>
                <a:cs typeface="Carlito"/>
              </a:rPr>
              <a:t>Includes</a:t>
            </a:r>
            <a:endParaRPr sz="1400">
              <a:latin typeface="Carlito"/>
              <a:cs typeface="Carlito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76198" y="2594609"/>
            <a:ext cx="3391535" cy="61531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204"/>
              </a:spcBef>
              <a:buFont typeface="Arial"/>
              <a:buChar char="•"/>
              <a:tabLst>
                <a:tab pos="127000" algn="l"/>
              </a:tabLst>
            </a:pPr>
            <a:r>
              <a:rPr sz="1200" spc="-5" dirty="0">
                <a:latin typeface="Carlito"/>
                <a:cs typeface="Carlito"/>
              </a:rPr>
              <a:t>Standard operating</a:t>
            </a:r>
            <a:r>
              <a:rPr sz="1200" spc="-6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procedures</a:t>
            </a:r>
            <a:endParaRPr sz="1200">
              <a:latin typeface="Carlito"/>
              <a:cs typeface="Carlito"/>
            </a:endParaRPr>
          </a:p>
          <a:p>
            <a:pPr marL="127000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127000" algn="l"/>
              </a:tabLst>
            </a:pPr>
            <a:r>
              <a:rPr sz="1200" dirty="0">
                <a:latin typeface="Carlito"/>
                <a:cs typeface="Carlito"/>
              </a:rPr>
              <a:t>Minimum </a:t>
            </a:r>
            <a:r>
              <a:rPr sz="1200" spc="-5" dirty="0">
                <a:latin typeface="Carlito"/>
                <a:cs typeface="Carlito"/>
              </a:rPr>
              <a:t>standards of</a:t>
            </a:r>
            <a:r>
              <a:rPr sz="1200" spc="-65" dirty="0">
                <a:latin typeface="Carlito"/>
                <a:cs typeface="Carlito"/>
              </a:rPr>
              <a:t> </a:t>
            </a:r>
            <a:r>
              <a:rPr sz="1200" dirty="0">
                <a:latin typeface="Carlito"/>
                <a:cs typeface="Carlito"/>
              </a:rPr>
              <a:t>equipment</a:t>
            </a:r>
            <a:endParaRPr sz="1200">
              <a:latin typeface="Carlito"/>
              <a:cs typeface="Carlito"/>
            </a:endParaRPr>
          </a:p>
          <a:p>
            <a:pPr marL="127000" indent="-1143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127000" algn="l"/>
              </a:tabLst>
            </a:pPr>
            <a:r>
              <a:rPr sz="1200" spc="-5" dirty="0">
                <a:latin typeface="Carlito"/>
                <a:cs typeface="Carlito"/>
              </a:rPr>
              <a:t>Responsibilities </a:t>
            </a:r>
            <a:r>
              <a:rPr sz="1200" spc="-10" dirty="0">
                <a:latin typeface="Carlito"/>
                <a:cs typeface="Carlito"/>
              </a:rPr>
              <a:t>for </a:t>
            </a:r>
            <a:r>
              <a:rPr sz="1200" dirty="0">
                <a:latin typeface="Carlito"/>
                <a:cs typeface="Carlito"/>
              </a:rPr>
              <a:t>equipment </a:t>
            </a:r>
            <a:r>
              <a:rPr sz="1200" spc="-5" dirty="0">
                <a:latin typeface="Carlito"/>
                <a:cs typeface="Carlito"/>
              </a:rPr>
              <a:t>check </a:t>
            </a:r>
            <a:r>
              <a:rPr sz="1200" dirty="0">
                <a:latin typeface="Carlito"/>
                <a:cs typeface="Carlito"/>
              </a:rPr>
              <a:t>&amp;</a:t>
            </a:r>
            <a:r>
              <a:rPr sz="1200" spc="-4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maintenance</a:t>
            </a:r>
            <a:endParaRPr sz="1200">
              <a:latin typeface="Carlito"/>
              <a:cs typeface="Carlito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49092" y="1852040"/>
            <a:ext cx="130937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-15" dirty="0">
                <a:latin typeface="Carlito"/>
                <a:cs typeface="Carlito"/>
              </a:rPr>
              <a:t>At Training </a:t>
            </a:r>
            <a:r>
              <a:rPr sz="900" dirty="0">
                <a:latin typeface="Carlito"/>
                <a:cs typeface="Carlito"/>
              </a:rPr>
              <a:t>&amp; </a:t>
            </a:r>
            <a:r>
              <a:rPr sz="900" spc="-10" dirty="0">
                <a:latin typeface="Carlito"/>
                <a:cs typeface="Carlito"/>
              </a:rPr>
              <a:t>Match</a:t>
            </a:r>
            <a:r>
              <a:rPr sz="900" spc="15" dirty="0">
                <a:latin typeface="Carlito"/>
                <a:cs typeface="Carlito"/>
              </a:rPr>
              <a:t> </a:t>
            </a:r>
            <a:r>
              <a:rPr sz="900" spc="-15" dirty="0">
                <a:latin typeface="Carlito"/>
                <a:cs typeface="Carlito"/>
              </a:rPr>
              <a:t>Venues</a:t>
            </a:r>
            <a:endParaRPr sz="900">
              <a:latin typeface="Carlito"/>
              <a:cs typeface="Carlito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239517" y="1622297"/>
            <a:ext cx="125095" cy="718185"/>
          </a:xfrm>
          <a:custGeom>
            <a:avLst/>
            <a:gdLst/>
            <a:ahLst/>
            <a:cxnLst/>
            <a:rect l="l" t="t" r="r" b="b"/>
            <a:pathLst>
              <a:path w="125094" h="718185">
                <a:moveTo>
                  <a:pt x="0" y="0"/>
                </a:moveTo>
                <a:lnTo>
                  <a:pt x="48619" y="823"/>
                </a:lnTo>
                <a:lnTo>
                  <a:pt x="88344" y="3063"/>
                </a:lnTo>
                <a:lnTo>
                  <a:pt x="115139" y="6375"/>
                </a:lnTo>
                <a:lnTo>
                  <a:pt x="124968" y="10413"/>
                </a:lnTo>
                <a:lnTo>
                  <a:pt x="124968" y="707389"/>
                </a:lnTo>
                <a:lnTo>
                  <a:pt x="115139" y="711428"/>
                </a:lnTo>
                <a:lnTo>
                  <a:pt x="88344" y="714740"/>
                </a:lnTo>
                <a:lnTo>
                  <a:pt x="48619" y="716980"/>
                </a:lnTo>
                <a:lnTo>
                  <a:pt x="0" y="717804"/>
                </a:lnTo>
              </a:path>
            </a:pathLst>
          </a:custGeom>
          <a:ln w="28956">
            <a:solidFill>
              <a:srgbClr val="5B9B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7599" y="847700"/>
            <a:ext cx="3541395" cy="245554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4"/>
              </a:spcBef>
            </a:pPr>
            <a:r>
              <a:rPr sz="1400" spc="-5" dirty="0">
                <a:latin typeface="Carlito"/>
                <a:cs typeface="Carlito"/>
              </a:rPr>
              <a:t>EAPS:-</a:t>
            </a:r>
            <a:endParaRPr sz="1400">
              <a:latin typeface="Carlito"/>
              <a:cs typeface="Carlito"/>
            </a:endParaRPr>
          </a:p>
          <a:p>
            <a:pPr marL="269875" indent="-257810">
              <a:lnSpc>
                <a:spcPct val="100000"/>
              </a:lnSpc>
              <a:spcBef>
                <a:spcPts val="335"/>
              </a:spcBef>
              <a:buAutoNum type="arabicPeriod"/>
              <a:tabLst>
                <a:tab pos="270510" algn="l"/>
              </a:tabLst>
            </a:pPr>
            <a:r>
              <a:rPr sz="1400" spc="-5" dirty="0">
                <a:latin typeface="Carlito"/>
                <a:cs typeface="Carlito"/>
              </a:rPr>
              <a:t>Define roles </a:t>
            </a:r>
            <a:r>
              <a:rPr sz="1400" dirty="0">
                <a:latin typeface="Carlito"/>
                <a:cs typeface="Carlito"/>
              </a:rPr>
              <a:t>&amp; </a:t>
            </a:r>
            <a:r>
              <a:rPr sz="1400" spc="-5" dirty="0">
                <a:latin typeface="Carlito"/>
                <a:cs typeface="Carlito"/>
              </a:rPr>
              <a:t>minimise</a:t>
            </a:r>
            <a:r>
              <a:rPr sz="1400" spc="-30" dirty="0">
                <a:latin typeface="Carlito"/>
                <a:cs typeface="Carlito"/>
              </a:rPr>
              <a:t> </a:t>
            </a:r>
            <a:r>
              <a:rPr sz="1400" spc="-10" dirty="0">
                <a:latin typeface="Carlito"/>
                <a:cs typeface="Carlito"/>
              </a:rPr>
              <a:t>errors</a:t>
            </a:r>
            <a:endParaRPr sz="1400">
              <a:latin typeface="Carlito"/>
              <a:cs typeface="Carlito"/>
            </a:endParaRPr>
          </a:p>
          <a:p>
            <a:pPr marL="269875" indent="-257810">
              <a:lnSpc>
                <a:spcPct val="100000"/>
              </a:lnSpc>
              <a:spcBef>
                <a:spcPts val="335"/>
              </a:spcBef>
              <a:buAutoNum type="arabicPeriod"/>
              <a:tabLst>
                <a:tab pos="270510" algn="l"/>
              </a:tabLst>
            </a:pPr>
            <a:r>
              <a:rPr sz="1400" spc="-5" dirty="0">
                <a:latin typeface="Carlito"/>
                <a:cs typeface="Carlito"/>
              </a:rPr>
              <a:t>Regular equipment </a:t>
            </a:r>
            <a:r>
              <a:rPr sz="1400" dirty="0">
                <a:latin typeface="Carlito"/>
                <a:cs typeface="Carlito"/>
              </a:rPr>
              <a:t>&amp; </a:t>
            </a:r>
            <a:r>
              <a:rPr sz="1400" spc="-5" dirty="0">
                <a:latin typeface="Carlito"/>
                <a:cs typeface="Carlito"/>
              </a:rPr>
              <a:t>maintenance</a:t>
            </a:r>
            <a:r>
              <a:rPr sz="1400" spc="-20" dirty="0">
                <a:latin typeface="Carlito"/>
                <a:cs typeface="Carlito"/>
              </a:rPr>
              <a:t> </a:t>
            </a:r>
            <a:r>
              <a:rPr sz="1400" spc="-5" dirty="0">
                <a:latin typeface="Carlito"/>
                <a:cs typeface="Carlito"/>
              </a:rPr>
              <a:t>checks</a:t>
            </a:r>
            <a:endParaRPr sz="1400">
              <a:latin typeface="Carlito"/>
              <a:cs typeface="Carlito"/>
            </a:endParaRPr>
          </a:p>
          <a:p>
            <a:pPr marL="269875" marR="680085" indent="-257810">
              <a:lnSpc>
                <a:spcPts val="1510"/>
              </a:lnSpc>
              <a:spcBef>
                <a:spcPts val="515"/>
              </a:spcBef>
              <a:buAutoNum type="arabicPeriod"/>
              <a:tabLst>
                <a:tab pos="270510" algn="l"/>
              </a:tabLst>
            </a:pPr>
            <a:r>
              <a:rPr sz="1400" dirty="0">
                <a:latin typeface="Carlito"/>
                <a:cs typeface="Carlito"/>
              </a:rPr>
              <a:t>Risk </a:t>
            </a:r>
            <a:r>
              <a:rPr sz="1400" spc="-5" dirty="0">
                <a:latin typeface="Carlito"/>
                <a:cs typeface="Carlito"/>
              </a:rPr>
              <a:t>assessment </a:t>
            </a:r>
            <a:r>
              <a:rPr sz="1400" dirty="0">
                <a:latin typeface="Carlito"/>
                <a:cs typeface="Carlito"/>
              </a:rPr>
              <a:t>&amp; </a:t>
            </a:r>
            <a:r>
              <a:rPr sz="1400" spc="-5" dirty="0">
                <a:latin typeface="Carlito"/>
                <a:cs typeface="Carlito"/>
              </a:rPr>
              <a:t>planning </a:t>
            </a:r>
            <a:r>
              <a:rPr sz="1400" spc="-10" dirty="0">
                <a:latin typeface="Carlito"/>
                <a:cs typeface="Carlito"/>
              </a:rPr>
              <a:t>for new  environments</a:t>
            </a:r>
            <a:endParaRPr sz="1400">
              <a:latin typeface="Carlito"/>
              <a:cs typeface="Carlito"/>
            </a:endParaRPr>
          </a:p>
          <a:p>
            <a:pPr marL="269875" indent="-257810">
              <a:lnSpc>
                <a:spcPct val="100000"/>
              </a:lnSpc>
              <a:spcBef>
                <a:spcPts val="320"/>
              </a:spcBef>
              <a:buAutoNum type="arabicPeriod"/>
              <a:tabLst>
                <a:tab pos="270510" algn="l"/>
              </a:tabLst>
            </a:pPr>
            <a:r>
              <a:rPr sz="1400" spc="-15" dirty="0">
                <a:latin typeface="Carlito"/>
                <a:cs typeface="Carlito"/>
              </a:rPr>
              <a:t>Effective </a:t>
            </a:r>
            <a:r>
              <a:rPr sz="1400" dirty="0">
                <a:latin typeface="Carlito"/>
                <a:cs typeface="Carlito"/>
              </a:rPr>
              <a:t>lines </a:t>
            </a:r>
            <a:r>
              <a:rPr sz="1400" spc="-5" dirty="0">
                <a:latin typeface="Carlito"/>
                <a:cs typeface="Carlito"/>
              </a:rPr>
              <a:t>of</a:t>
            </a:r>
            <a:r>
              <a:rPr sz="1400" spc="-20" dirty="0">
                <a:latin typeface="Carlito"/>
                <a:cs typeface="Carlito"/>
              </a:rPr>
              <a:t> </a:t>
            </a:r>
            <a:r>
              <a:rPr sz="1400" spc="-10" dirty="0">
                <a:latin typeface="Carlito"/>
                <a:cs typeface="Carlito"/>
              </a:rPr>
              <a:t>communication</a:t>
            </a:r>
            <a:endParaRPr sz="1400">
              <a:latin typeface="Carlito"/>
              <a:cs typeface="Carlito"/>
            </a:endParaRPr>
          </a:p>
          <a:p>
            <a:pPr marL="269875" indent="-257810">
              <a:lnSpc>
                <a:spcPct val="100000"/>
              </a:lnSpc>
              <a:spcBef>
                <a:spcPts val="335"/>
              </a:spcBef>
              <a:buAutoNum type="arabicPeriod"/>
              <a:tabLst>
                <a:tab pos="270510" algn="l"/>
              </a:tabLst>
            </a:pPr>
            <a:r>
              <a:rPr sz="1400" spc="-10" dirty="0">
                <a:latin typeface="Carlito"/>
                <a:cs typeface="Carlito"/>
              </a:rPr>
              <a:t>Standards for </a:t>
            </a:r>
            <a:r>
              <a:rPr sz="1400" spc="-5" dirty="0">
                <a:latin typeface="Carlito"/>
                <a:cs typeface="Carlito"/>
              </a:rPr>
              <a:t>skill training </a:t>
            </a:r>
            <a:r>
              <a:rPr sz="1400" dirty="0">
                <a:latin typeface="Carlito"/>
                <a:cs typeface="Carlito"/>
              </a:rPr>
              <a:t>&amp;</a:t>
            </a:r>
            <a:r>
              <a:rPr sz="1400" spc="-15" dirty="0">
                <a:latin typeface="Carlito"/>
                <a:cs typeface="Carlito"/>
              </a:rPr>
              <a:t> </a:t>
            </a:r>
            <a:r>
              <a:rPr sz="1400" spc="-10" dirty="0">
                <a:latin typeface="Carlito"/>
                <a:cs typeface="Carlito"/>
              </a:rPr>
              <a:t>retention</a:t>
            </a:r>
            <a:endParaRPr sz="1400">
              <a:latin typeface="Carlito"/>
              <a:cs typeface="Carlito"/>
            </a:endParaRPr>
          </a:p>
          <a:p>
            <a:pPr marL="269875" indent="-257810">
              <a:lnSpc>
                <a:spcPct val="100000"/>
              </a:lnSpc>
              <a:spcBef>
                <a:spcPts val="325"/>
              </a:spcBef>
              <a:buAutoNum type="arabicPeriod"/>
              <a:tabLst>
                <a:tab pos="270510" algn="l"/>
              </a:tabLst>
            </a:pPr>
            <a:r>
              <a:rPr sz="1400" spc="-15" dirty="0">
                <a:latin typeface="Carlito"/>
                <a:cs typeface="Carlito"/>
              </a:rPr>
              <a:t>Training, </a:t>
            </a:r>
            <a:r>
              <a:rPr sz="1400" spc="-5" dirty="0">
                <a:latin typeface="Carlito"/>
                <a:cs typeface="Carlito"/>
              </a:rPr>
              <a:t>Home </a:t>
            </a:r>
            <a:r>
              <a:rPr sz="1400" dirty="0">
                <a:latin typeface="Carlito"/>
                <a:cs typeface="Carlito"/>
              </a:rPr>
              <a:t>&amp; </a:t>
            </a:r>
            <a:r>
              <a:rPr sz="1400" spc="-10" dirty="0">
                <a:latin typeface="Carlito"/>
                <a:cs typeface="Carlito"/>
              </a:rPr>
              <a:t>Away</a:t>
            </a:r>
            <a:r>
              <a:rPr sz="1400" spc="-40" dirty="0">
                <a:latin typeface="Carlito"/>
                <a:cs typeface="Carlito"/>
              </a:rPr>
              <a:t> </a:t>
            </a:r>
            <a:r>
              <a:rPr sz="1400" spc="-5" dirty="0">
                <a:latin typeface="Carlito"/>
                <a:cs typeface="Carlito"/>
              </a:rPr>
              <a:t>venues</a:t>
            </a:r>
            <a:endParaRPr sz="1400">
              <a:latin typeface="Carlito"/>
              <a:cs typeface="Carlito"/>
            </a:endParaRPr>
          </a:p>
          <a:p>
            <a:pPr marL="269875" marR="5080" indent="-257810">
              <a:lnSpc>
                <a:spcPts val="1510"/>
              </a:lnSpc>
              <a:spcBef>
                <a:spcPts val="530"/>
              </a:spcBef>
              <a:buAutoNum type="arabicPeriod"/>
              <a:tabLst>
                <a:tab pos="270510" algn="l"/>
              </a:tabLst>
            </a:pPr>
            <a:r>
              <a:rPr sz="1400" spc="-5" dirty="0">
                <a:latin typeface="Carlito"/>
                <a:cs typeface="Carlito"/>
              </a:rPr>
              <a:t>Reflective </a:t>
            </a:r>
            <a:r>
              <a:rPr sz="1400" spc="-10" dirty="0">
                <a:latin typeface="Carlito"/>
                <a:cs typeface="Carlito"/>
              </a:rPr>
              <a:t>practice </a:t>
            </a:r>
            <a:r>
              <a:rPr sz="1400" dirty="0">
                <a:latin typeface="Carlito"/>
                <a:cs typeface="Carlito"/>
              </a:rPr>
              <a:t>&amp; learning </a:t>
            </a:r>
            <a:r>
              <a:rPr sz="1400" spc="-10" dirty="0">
                <a:latin typeface="Carlito"/>
                <a:cs typeface="Carlito"/>
              </a:rPr>
              <a:t>through </a:t>
            </a:r>
            <a:r>
              <a:rPr sz="1400" spc="-5" dirty="0">
                <a:latin typeface="Carlito"/>
                <a:cs typeface="Carlito"/>
              </a:rPr>
              <a:t>clinical  governance</a:t>
            </a:r>
            <a:endParaRPr sz="14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801239" y="1024508"/>
            <a:ext cx="24637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15" dirty="0">
                <a:latin typeface="Carlito"/>
                <a:cs typeface="Carlito"/>
              </a:rPr>
              <a:t>E</a:t>
            </a:r>
            <a:r>
              <a:rPr sz="1100" dirty="0">
                <a:latin typeface="Carlito"/>
                <a:cs typeface="Carlito"/>
              </a:rPr>
              <a:t>AP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157092" y="1437131"/>
            <a:ext cx="348361" cy="58813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020314" y="2238882"/>
            <a:ext cx="5988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5" dirty="0">
                <a:latin typeface="Carlito"/>
                <a:cs typeface="Carlito"/>
              </a:rPr>
              <a:t>R</a:t>
            </a:r>
            <a:r>
              <a:rPr sz="1100" spc="-10" dirty="0">
                <a:latin typeface="Carlito"/>
                <a:cs typeface="Carlito"/>
              </a:rPr>
              <a:t>e</a:t>
            </a:r>
            <a:r>
              <a:rPr sz="1100" spc="-5" dirty="0">
                <a:latin typeface="Carlito"/>
                <a:cs typeface="Carlito"/>
              </a:rPr>
              <a:t>flecti</a:t>
            </a:r>
            <a:r>
              <a:rPr sz="1100" spc="5" dirty="0">
                <a:latin typeface="Carlito"/>
                <a:cs typeface="Carlito"/>
              </a:rPr>
              <a:t>o</a:t>
            </a:r>
            <a:r>
              <a:rPr sz="1100" dirty="0">
                <a:latin typeface="Carlito"/>
                <a:cs typeface="Carlito"/>
              </a:rPr>
              <a:t>n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609214" y="2632963"/>
            <a:ext cx="579627" cy="5140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062098" y="2989275"/>
            <a:ext cx="448309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" dirty="0">
                <a:latin typeface="Carlito"/>
                <a:cs typeface="Carlito"/>
              </a:rPr>
              <a:t>Debrief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83919" y="2661284"/>
            <a:ext cx="598043" cy="4411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936497" y="2010257"/>
            <a:ext cx="635000" cy="60642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 indent="150495">
              <a:lnSpc>
                <a:spcPct val="100000"/>
              </a:lnSpc>
              <a:spcBef>
                <a:spcPts val="459"/>
              </a:spcBef>
            </a:pPr>
            <a:r>
              <a:rPr sz="1100" spc="-5" dirty="0">
                <a:latin typeface="Carlito"/>
                <a:cs typeface="Carlito"/>
              </a:rPr>
              <a:t>Audit</a:t>
            </a:r>
            <a:endParaRPr sz="1100">
              <a:latin typeface="Carlito"/>
              <a:cs typeface="Carlito"/>
            </a:endParaRPr>
          </a:p>
          <a:p>
            <a:pPr marL="62865" marR="5080" indent="-50800">
              <a:lnSpc>
                <a:spcPts val="1210"/>
              </a:lnSpc>
              <a:spcBef>
                <a:spcPts val="490"/>
              </a:spcBef>
            </a:pPr>
            <a:r>
              <a:rPr sz="1100" spc="-5" dirty="0">
                <a:latin typeface="Carlito"/>
                <a:cs typeface="Carlito"/>
              </a:rPr>
              <a:t>(internal</a:t>
            </a:r>
            <a:r>
              <a:rPr sz="1100" spc="-85" dirty="0">
                <a:latin typeface="Carlito"/>
                <a:cs typeface="Carlito"/>
              </a:rPr>
              <a:t> </a:t>
            </a:r>
            <a:r>
              <a:rPr sz="1100" dirty="0">
                <a:latin typeface="Carlito"/>
                <a:cs typeface="Carlito"/>
              </a:rPr>
              <a:t>&amp;  </a:t>
            </a:r>
            <a:r>
              <a:rPr sz="1100" spc="-5" dirty="0">
                <a:latin typeface="Carlito"/>
                <a:cs typeface="Carlito"/>
              </a:rPr>
              <a:t>external)</a:t>
            </a:r>
            <a:endParaRPr sz="1100">
              <a:latin typeface="Carlito"/>
              <a:cs typeface="Carlito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147191" y="1469516"/>
            <a:ext cx="291845" cy="55638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1338452" y="948054"/>
            <a:ext cx="619125" cy="34798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203835">
              <a:lnSpc>
                <a:spcPts val="1210"/>
              </a:lnSpc>
              <a:spcBef>
                <a:spcPts val="235"/>
              </a:spcBef>
            </a:pPr>
            <a:r>
              <a:rPr spc="-10" dirty="0"/>
              <a:t>Re-  </a:t>
            </a:r>
            <a:r>
              <a:rPr spc="-25" dirty="0"/>
              <a:t>E</a:t>
            </a:r>
            <a:r>
              <a:rPr spc="-10" dirty="0"/>
              <a:t>v</a:t>
            </a:r>
            <a:r>
              <a:rPr dirty="0"/>
              <a:t>al</a:t>
            </a:r>
            <a:r>
              <a:rPr spc="-10" dirty="0"/>
              <a:t>u</a:t>
            </a:r>
            <a:r>
              <a:rPr spc="-15" dirty="0"/>
              <a:t>a</a:t>
            </a:r>
            <a:r>
              <a:rPr dirty="0"/>
              <a:t>ti</a:t>
            </a:r>
            <a:r>
              <a:rPr spc="5" dirty="0"/>
              <a:t>o</a:t>
            </a:r>
            <a:r>
              <a:rPr dirty="0"/>
              <a:t>n</a:t>
            </a:r>
          </a:p>
        </p:txBody>
      </p:sp>
      <p:sp>
        <p:nvSpPr>
          <p:cNvPr id="11" name="object 11"/>
          <p:cNvSpPr/>
          <p:nvPr/>
        </p:nvSpPr>
        <p:spPr>
          <a:xfrm>
            <a:off x="1958848" y="818768"/>
            <a:ext cx="636015" cy="28460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47599" y="872644"/>
            <a:ext cx="3725545" cy="16325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0" indent="-114300">
              <a:lnSpc>
                <a:spcPct val="100000"/>
              </a:lnSpc>
              <a:spcBef>
                <a:spcPts val="235"/>
              </a:spcBef>
              <a:buFont typeface="Arial"/>
              <a:buChar char="•"/>
              <a:tabLst>
                <a:tab pos="127000" algn="l"/>
              </a:tabLst>
            </a:pPr>
            <a:r>
              <a:rPr sz="1400" spc="-5" dirty="0">
                <a:latin typeface="Carlito"/>
                <a:cs typeface="Carlito"/>
              </a:rPr>
              <a:t>Benefits of</a:t>
            </a:r>
            <a:r>
              <a:rPr sz="1400" spc="-30" dirty="0">
                <a:latin typeface="Carlito"/>
                <a:cs typeface="Carlito"/>
              </a:rPr>
              <a:t> </a:t>
            </a:r>
            <a:r>
              <a:rPr sz="1400" spc="-10" dirty="0">
                <a:latin typeface="Carlito"/>
                <a:cs typeface="Carlito"/>
              </a:rPr>
              <a:t>EAPs</a:t>
            </a:r>
            <a:endParaRPr sz="14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Reduces stress </a:t>
            </a:r>
            <a:r>
              <a:rPr sz="1200" spc="-10" dirty="0">
                <a:latin typeface="Carlito"/>
                <a:cs typeface="Carlito"/>
              </a:rPr>
              <a:t>for </a:t>
            </a:r>
            <a:r>
              <a:rPr sz="1200" spc="-5" dirty="0">
                <a:latin typeface="Carlito"/>
                <a:cs typeface="Carlito"/>
              </a:rPr>
              <a:t>medical</a:t>
            </a:r>
            <a:r>
              <a:rPr sz="1200" spc="-35" dirty="0">
                <a:latin typeface="Carlito"/>
                <a:cs typeface="Carlito"/>
              </a:rPr>
              <a:t> </a:t>
            </a:r>
            <a:r>
              <a:rPr sz="1200" spc="-10" dirty="0">
                <a:latin typeface="Carlito"/>
                <a:cs typeface="Carlito"/>
              </a:rPr>
              <a:t>staff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Minimises</a:t>
            </a:r>
            <a:r>
              <a:rPr sz="1200" spc="-30" dirty="0">
                <a:latin typeface="Carlito"/>
                <a:cs typeface="Carlito"/>
              </a:rPr>
              <a:t> </a:t>
            </a:r>
            <a:r>
              <a:rPr sz="1200" spc="-10" dirty="0">
                <a:latin typeface="Carlito"/>
                <a:cs typeface="Carlito"/>
              </a:rPr>
              <a:t>mistakes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dirty="0">
                <a:latin typeface="Carlito"/>
                <a:cs typeface="Carlito"/>
              </a:rPr>
              <a:t>Minimises equipment </a:t>
            </a:r>
            <a:r>
              <a:rPr sz="1200" spc="-5" dirty="0">
                <a:latin typeface="Carlito"/>
                <a:cs typeface="Carlito"/>
              </a:rPr>
              <a:t>failure through</a:t>
            </a:r>
            <a:r>
              <a:rPr sz="1200" spc="-114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checks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Improves team</a:t>
            </a:r>
            <a:r>
              <a:rPr sz="1200" spc="-25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working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Improves </a:t>
            </a:r>
            <a:r>
              <a:rPr sz="1200" spc="-10" dirty="0">
                <a:latin typeface="Carlito"/>
                <a:cs typeface="Carlito"/>
              </a:rPr>
              <a:t>player care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Supports </a:t>
            </a:r>
            <a:r>
              <a:rPr sz="1200" dirty="0">
                <a:latin typeface="Carlito"/>
                <a:cs typeface="Carlito"/>
              </a:rPr>
              <a:t>minimum </a:t>
            </a:r>
            <a:r>
              <a:rPr sz="1200" spc="-5" dirty="0">
                <a:latin typeface="Carlito"/>
                <a:cs typeface="Carlito"/>
              </a:rPr>
              <a:t>standards of </a:t>
            </a:r>
            <a:r>
              <a:rPr sz="1200" spc="-10" dirty="0">
                <a:latin typeface="Carlito"/>
                <a:cs typeface="Carlito"/>
              </a:rPr>
              <a:t>care for </a:t>
            </a:r>
            <a:r>
              <a:rPr sz="1200" dirty="0">
                <a:latin typeface="Carlito"/>
                <a:cs typeface="Carlito"/>
              </a:rPr>
              <a:t>ALL</a:t>
            </a:r>
            <a:r>
              <a:rPr sz="1200" spc="-70" dirty="0">
                <a:latin typeface="Carlito"/>
                <a:cs typeface="Carlito"/>
              </a:rPr>
              <a:t> </a:t>
            </a:r>
            <a:r>
              <a:rPr sz="1200" spc="-5" dirty="0">
                <a:latin typeface="Carlito"/>
                <a:cs typeface="Carlito"/>
              </a:rPr>
              <a:t>scenarios</a:t>
            </a:r>
            <a:endParaRPr sz="1200">
              <a:latin typeface="Carlito"/>
              <a:cs typeface="Carlito"/>
            </a:endParaRPr>
          </a:p>
          <a:p>
            <a:pPr marL="355600" lvl="1" indent="-1143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sz="1200" spc="-5" dirty="0">
                <a:latin typeface="Carlito"/>
                <a:cs typeface="Carlito"/>
              </a:rPr>
              <a:t>Reflection, </a:t>
            </a:r>
            <a:r>
              <a:rPr sz="1200" dirty="0">
                <a:latin typeface="Carlito"/>
                <a:cs typeface="Carlito"/>
              </a:rPr>
              <a:t>learning, </a:t>
            </a:r>
            <a:r>
              <a:rPr sz="1200" spc="-5" dirty="0">
                <a:latin typeface="Carlito"/>
                <a:cs typeface="Carlito"/>
              </a:rPr>
              <a:t>significant event analysis </a:t>
            </a:r>
            <a:r>
              <a:rPr sz="1200" dirty="0">
                <a:latin typeface="Carlito"/>
                <a:cs typeface="Carlito"/>
              </a:rPr>
              <a:t>&amp;</a:t>
            </a:r>
            <a:r>
              <a:rPr sz="1200" spc="-85" dirty="0">
                <a:latin typeface="Carlito"/>
                <a:cs typeface="Carlito"/>
              </a:rPr>
              <a:t> </a:t>
            </a:r>
            <a:r>
              <a:rPr sz="1200" dirty="0">
                <a:latin typeface="Carlito"/>
                <a:cs typeface="Carlito"/>
              </a:rPr>
              <a:t>audit</a:t>
            </a:r>
            <a:endParaRPr sz="1200">
              <a:latin typeface="Carlito"/>
              <a:cs typeface="Carli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179</Words>
  <Application>Microsoft Office PowerPoint</Application>
  <PresentationFormat>Custom</PresentationFormat>
  <Paragraphs>37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Carlito</vt:lpstr>
      <vt:lpstr>Arial</vt:lpstr>
      <vt:lpstr>Calibri</vt:lpstr>
      <vt:lpstr>Office Theme</vt:lpstr>
      <vt:lpstr>PowerPoint Presentation</vt:lpstr>
      <vt:lpstr>Emergency Action Plans</vt:lpstr>
      <vt:lpstr>PowerPoint Presentation</vt:lpstr>
      <vt:lpstr>Re-  Evaluation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L Williams</dc:creator>
  <cp:lastModifiedBy>Kerry Nicholas</cp:lastModifiedBy>
  <cp:revision>1</cp:revision>
  <dcterms:created xsi:type="dcterms:W3CDTF">2023-09-14T13:50:10Z</dcterms:created>
  <dcterms:modified xsi:type="dcterms:W3CDTF">2023-09-14T13:50:46Z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2020-11-15T00:00:00Z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2023-09-14T00:00:00Z</vt:filetime>
  </property>
</Properties>
</file>