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1"/>
  </p:sldMasterIdLst>
  <p:sldIdLst>
    <p:sldId id="260" r:id="rId2"/>
    <p:sldId id="256" r:id="rId3"/>
    <p:sldId id="257" r:id="rId4"/>
    <p:sldId id="259" r:id="rId5"/>
  </p:sldIdLst>
  <p:sldSz cx="15113000" cy="21374100"/>
  <p:notesSz cx="6858000" cy="9144000"/>
  <p:embeddedFontLst>
    <p:embeddedFont>
      <p:font typeface="Poppins" panose="00000500000000000000" pitchFamily="2" charset="0"/>
      <p:regular r:id="rId6"/>
    </p:embeddedFont>
    <p:embeddedFont>
      <p:font typeface="Poppins Heavy" panose="020B0604020202020204" charset="0"/>
      <p:regular r:id="rId7"/>
    </p:embeddedFont>
    <p:embeddedFont>
      <p:font typeface="Poppins Semi-Bold" panose="020B0604020202020204" charset="0"/>
      <p:regular r:id="rId8"/>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 styleId="{74C1A8A3-306A-4EB7-A6B1-4F7E0EB9C5D6}" styleName="Medium Style 3 - Accent 5">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5"/>
          </a:solidFill>
        </a:fill>
      </a:tcStyle>
    </a:lastCol>
    <a:firstCol>
      <a:tcTxStyle b="on">
        <a:fontRef idx="minor">
          <a:scrgbClr r="0" g="0" b="0"/>
        </a:fontRef>
        <a:schemeClr val="lt1"/>
      </a:tcTxStyle>
      <a:tcStyle>
        <a:tcBdr/>
        <a:fill>
          <a:solidFill>
            <a:schemeClr val="accent5"/>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5"/>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autoAdjust="0"/>
    <p:restoredTop sz="94622" autoAdjust="0"/>
  </p:normalViewPr>
  <p:slideViewPr>
    <p:cSldViewPr>
      <p:cViewPr>
        <p:scale>
          <a:sx n="40" d="100"/>
          <a:sy n="40" d="100"/>
        </p:scale>
        <p:origin x="1296" y="-340"/>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font" Target="fonts/font3.fntdata"/><Relationship Id="rId13"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font" Target="fonts/font2.fntdata"/><Relationship Id="rId12"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font" Target="fonts/font1.fntdata"/><Relationship Id="rId11" Type="http://schemas.openxmlformats.org/officeDocument/2006/relationships/theme" Target="theme/theme1.xml"/><Relationship Id="rId5" Type="http://schemas.openxmlformats.org/officeDocument/2006/relationships/slide" Target="slides/slide4.xml"/><Relationship Id="rId10"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Faria Naeem" userId="98b76e4f8014802d" providerId="LiveId" clId="{E2A462A5-F4EA-4AD0-B16C-1021B66866BB}"/>
    <pc:docChg chg="undo custSel addSld modSld sldOrd">
      <pc:chgData name="Faria Naeem" userId="98b76e4f8014802d" providerId="LiveId" clId="{E2A462A5-F4EA-4AD0-B16C-1021B66866BB}" dt="2026-06-18T10:04:28.249" v="234" actId="113"/>
      <pc:docMkLst>
        <pc:docMk/>
      </pc:docMkLst>
      <pc:sldChg chg="modSp mod">
        <pc:chgData name="Faria Naeem" userId="98b76e4f8014802d" providerId="LiveId" clId="{E2A462A5-F4EA-4AD0-B16C-1021B66866BB}" dt="2026-06-18T09:56:40.803" v="62" actId="20577"/>
        <pc:sldMkLst>
          <pc:docMk/>
          <pc:sldMk cId="0" sldId="256"/>
        </pc:sldMkLst>
        <pc:spChg chg="mod">
          <ac:chgData name="Faria Naeem" userId="98b76e4f8014802d" providerId="LiveId" clId="{E2A462A5-F4EA-4AD0-B16C-1021B66866BB}" dt="2026-06-18T09:56:40.803" v="62" actId="20577"/>
          <ac:spMkLst>
            <pc:docMk/>
            <pc:sldMk cId="0" sldId="256"/>
            <ac:spMk id="10" creationId="{00000000-0000-0000-0000-000000000000}"/>
          </ac:spMkLst>
        </pc:spChg>
      </pc:sldChg>
      <pc:sldChg chg="modSp mod">
        <pc:chgData name="Faria Naeem" userId="98b76e4f8014802d" providerId="LiveId" clId="{E2A462A5-F4EA-4AD0-B16C-1021B66866BB}" dt="2026-06-07T11:59:11.946" v="7" actId="14100"/>
        <pc:sldMkLst>
          <pc:docMk/>
          <pc:sldMk cId="3795728741" sldId="257"/>
        </pc:sldMkLst>
        <pc:picChg chg="mod">
          <ac:chgData name="Faria Naeem" userId="98b76e4f8014802d" providerId="LiveId" clId="{E2A462A5-F4EA-4AD0-B16C-1021B66866BB}" dt="2026-06-07T11:59:11.946" v="7" actId="14100"/>
          <ac:picMkLst>
            <pc:docMk/>
            <pc:sldMk cId="3795728741" sldId="257"/>
            <ac:picMk id="25" creationId="{1C59EDDC-ACE5-1C2D-A2CD-84A3C49AAE01}"/>
          </ac:picMkLst>
        </pc:picChg>
      </pc:sldChg>
      <pc:sldChg chg="modSp new mod ord">
        <pc:chgData name="Faria Naeem" userId="98b76e4f8014802d" providerId="LiveId" clId="{E2A462A5-F4EA-4AD0-B16C-1021B66866BB}" dt="2026-06-18T10:04:28.249" v="234" actId="113"/>
        <pc:sldMkLst>
          <pc:docMk/>
          <pc:sldMk cId="2446834713" sldId="260"/>
        </pc:sldMkLst>
        <pc:spChg chg="mod">
          <ac:chgData name="Faria Naeem" userId="98b76e4f8014802d" providerId="LiveId" clId="{E2A462A5-F4EA-4AD0-B16C-1021B66866BB}" dt="2026-06-18T10:04:28.249" v="234" actId="113"/>
          <ac:spMkLst>
            <pc:docMk/>
            <pc:sldMk cId="2446834713" sldId="260"/>
            <ac:spMk id="2" creationId="{C7CF8DB8-4787-6960-0F28-B13567836394}"/>
          </ac:spMkLst>
        </pc:spChg>
        <pc:spChg chg="mod">
          <ac:chgData name="Faria Naeem" userId="98b76e4f8014802d" providerId="LiveId" clId="{E2A462A5-F4EA-4AD0-B16C-1021B66866BB}" dt="2026-06-18T10:04:19.826" v="233" actId="113"/>
          <ac:spMkLst>
            <pc:docMk/>
            <pc:sldMk cId="2446834713" sldId="260"/>
            <ac:spMk id="3" creationId="{956D8C6B-7291-B168-DA6E-B36BE856FE76}"/>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6/18/2026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6/18/2026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6/18/2026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6/18/2026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6/18/2026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6/18/2026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6/18/2026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6/18/2026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6/18/2026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6/18/2026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6/18/2026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6/18/2026</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CF8DB8-4787-6960-0F28-B13567836394}"/>
              </a:ext>
            </a:extLst>
          </p:cNvPr>
          <p:cNvSpPr>
            <a:spLocks noGrp="1"/>
          </p:cNvSpPr>
          <p:nvPr>
            <p:ph type="ctrTitle"/>
          </p:nvPr>
        </p:nvSpPr>
        <p:spPr>
          <a:xfrm>
            <a:off x="685800" y="2130425"/>
            <a:ext cx="13728700" cy="1470025"/>
          </a:xfrm>
        </p:spPr>
        <p:txBody>
          <a:bodyPr/>
          <a:lstStyle/>
          <a:p>
            <a:r>
              <a:rPr lang="en-GB" dirty="0"/>
              <a:t>             </a:t>
            </a:r>
            <a:r>
              <a:rPr lang="en-GB" b="1" dirty="0"/>
              <a:t>Academic Method Poster</a:t>
            </a:r>
          </a:p>
        </p:txBody>
      </p:sp>
      <p:sp>
        <p:nvSpPr>
          <p:cNvPr id="3" name="Subtitle 2">
            <a:extLst>
              <a:ext uri="{FF2B5EF4-FFF2-40B4-BE49-F238E27FC236}">
                <a16:creationId xmlns:a16="http://schemas.microsoft.com/office/drawing/2014/main" id="{956D8C6B-7291-B168-DA6E-B36BE856FE76}"/>
              </a:ext>
            </a:extLst>
          </p:cNvPr>
          <p:cNvSpPr>
            <a:spLocks noGrp="1"/>
          </p:cNvSpPr>
          <p:nvPr>
            <p:ph type="subTitle" idx="1"/>
          </p:nvPr>
        </p:nvSpPr>
        <p:spPr>
          <a:xfrm>
            <a:off x="1371600" y="3886200"/>
            <a:ext cx="12357100" cy="1752600"/>
          </a:xfrm>
        </p:spPr>
        <p:txBody>
          <a:bodyPr/>
          <a:lstStyle/>
          <a:p>
            <a:r>
              <a:rPr lang="en-GB" b="1" dirty="0"/>
              <a:t>BMHP 6020</a:t>
            </a:r>
          </a:p>
          <a:p>
            <a:r>
              <a:rPr lang="en-GB" b="1" dirty="0"/>
              <a:t>Lecturer- Chloe Harries</a:t>
            </a:r>
          </a:p>
          <a:p>
            <a:r>
              <a:rPr lang="en-GB" b="1" dirty="0"/>
              <a:t>Student- Faria Naeem (2314330)</a:t>
            </a:r>
          </a:p>
        </p:txBody>
      </p:sp>
    </p:spTree>
    <p:extLst>
      <p:ext uri="{BB962C8B-B14F-4D97-AF65-F5344CB8AC3E}">
        <p14:creationId xmlns:p14="http://schemas.microsoft.com/office/powerpoint/2010/main" val="244683471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EEEAE7"/>
        </a:solidFill>
        <a:effectLst/>
      </p:bgPr>
    </p:bg>
    <p:spTree>
      <p:nvGrpSpPr>
        <p:cNvPr id="1" name=""/>
        <p:cNvGrpSpPr/>
        <p:nvPr/>
      </p:nvGrpSpPr>
      <p:grpSpPr>
        <a:xfrm>
          <a:off x="0" y="0"/>
          <a:ext cx="0" cy="0"/>
          <a:chOff x="0" y="0"/>
          <a:chExt cx="0" cy="0"/>
        </a:xfrm>
      </p:grpSpPr>
      <p:grpSp>
        <p:nvGrpSpPr>
          <p:cNvPr id="2" name="Group 2"/>
          <p:cNvGrpSpPr/>
          <p:nvPr/>
        </p:nvGrpSpPr>
        <p:grpSpPr>
          <a:xfrm>
            <a:off x="1181519" y="-35464"/>
            <a:ext cx="12740387" cy="3484318"/>
            <a:chOff x="0" y="-57150"/>
            <a:chExt cx="2285904" cy="625163"/>
          </a:xfrm>
        </p:grpSpPr>
        <p:sp>
          <p:nvSpPr>
            <p:cNvPr id="3" name="Freeform 3"/>
            <p:cNvSpPr/>
            <p:nvPr/>
          </p:nvSpPr>
          <p:spPr>
            <a:xfrm>
              <a:off x="0" y="0"/>
              <a:ext cx="2285903" cy="568013"/>
            </a:xfrm>
            <a:custGeom>
              <a:avLst/>
              <a:gdLst/>
              <a:ahLst/>
              <a:cxnLst/>
              <a:rect l="l" t="t" r="r" b="b"/>
              <a:pathLst>
                <a:path w="2285903" h="708907">
                  <a:moveTo>
                    <a:pt x="15192" y="0"/>
                  </a:moveTo>
                  <a:lnTo>
                    <a:pt x="2270712" y="0"/>
                  </a:lnTo>
                  <a:cubicBezTo>
                    <a:pt x="2279102" y="0"/>
                    <a:pt x="2285903" y="6802"/>
                    <a:pt x="2285903" y="15192"/>
                  </a:cubicBezTo>
                  <a:lnTo>
                    <a:pt x="2285903" y="693715"/>
                  </a:lnTo>
                  <a:cubicBezTo>
                    <a:pt x="2285903" y="697744"/>
                    <a:pt x="2284303" y="701608"/>
                    <a:pt x="2281454" y="704457"/>
                  </a:cubicBezTo>
                  <a:cubicBezTo>
                    <a:pt x="2278605" y="707306"/>
                    <a:pt x="2274741" y="708907"/>
                    <a:pt x="2270712" y="708907"/>
                  </a:cubicBezTo>
                  <a:lnTo>
                    <a:pt x="15192" y="708907"/>
                  </a:lnTo>
                  <a:cubicBezTo>
                    <a:pt x="11163" y="708907"/>
                    <a:pt x="7299" y="707306"/>
                    <a:pt x="4450" y="704457"/>
                  </a:cubicBezTo>
                  <a:cubicBezTo>
                    <a:pt x="1601" y="701608"/>
                    <a:pt x="0" y="697744"/>
                    <a:pt x="0" y="693715"/>
                  </a:cubicBezTo>
                  <a:lnTo>
                    <a:pt x="0" y="15192"/>
                  </a:lnTo>
                  <a:cubicBezTo>
                    <a:pt x="0" y="11163"/>
                    <a:pt x="1601" y="7299"/>
                    <a:pt x="4450" y="4450"/>
                  </a:cubicBezTo>
                  <a:cubicBezTo>
                    <a:pt x="7299" y="1601"/>
                    <a:pt x="11163" y="0"/>
                    <a:pt x="15192" y="0"/>
                  </a:cubicBezTo>
                  <a:close/>
                </a:path>
              </a:pathLst>
            </a:custGeom>
            <a:ln w="47625" cap="rnd">
              <a:solidFill>
                <a:srgbClr val="20569B"/>
              </a:solidFill>
              <a:prstDash val="solid"/>
              <a:round/>
            </a:ln>
          </p:spPr>
          <p:txBody>
            <a:bodyPr/>
            <a:lstStyle/>
            <a:p>
              <a:endParaRPr lang="en-US" dirty="0"/>
            </a:p>
          </p:txBody>
        </p:sp>
        <p:sp>
          <p:nvSpPr>
            <p:cNvPr id="4" name="TextBox 4"/>
            <p:cNvSpPr txBox="1"/>
            <p:nvPr/>
          </p:nvSpPr>
          <p:spPr>
            <a:xfrm>
              <a:off x="0" y="-57150"/>
              <a:ext cx="2285904" cy="613890"/>
            </a:xfrm>
            <a:prstGeom prst="rect">
              <a:avLst/>
            </a:prstGeom>
          </p:spPr>
          <p:txBody>
            <a:bodyPr lIns="50800" tIns="50800" rIns="50800" bIns="50800" rtlCol="0" anchor="ctr"/>
            <a:lstStyle/>
            <a:p>
              <a:pPr algn="ctr">
                <a:lnSpc>
                  <a:spcPts val="4060"/>
                </a:lnSpc>
                <a:spcBef>
                  <a:spcPct val="0"/>
                </a:spcBef>
              </a:pPr>
              <a:endParaRPr dirty="0"/>
            </a:p>
          </p:txBody>
        </p:sp>
      </p:grpSp>
      <p:grpSp>
        <p:nvGrpSpPr>
          <p:cNvPr id="5" name="Group 5"/>
          <p:cNvGrpSpPr/>
          <p:nvPr/>
        </p:nvGrpSpPr>
        <p:grpSpPr>
          <a:xfrm>
            <a:off x="2859149" y="572964"/>
            <a:ext cx="9366521" cy="1008606"/>
            <a:chOff x="0" y="0"/>
            <a:chExt cx="1680558" cy="180966"/>
          </a:xfrm>
        </p:grpSpPr>
        <p:sp>
          <p:nvSpPr>
            <p:cNvPr id="6" name="Freeform 6"/>
            <p:cNvSpPr/>
            <p:nvPr/>
          </p:nvSpPr>
          <p:spPr>
            <a:xfrm>
              <a:off x="0" y="0"/>
              <a:ext cx="1680558" cy="180966"/>
            </a:xfrm>
            <a:custGeom>
              <a:avLst/>
              <a:gdLst/>
              <a:ahLst/>
              <a:cxnLst/>
              <a:rect l="l" t="t" r="r" b="b"/>
              <a:pathLst>
                <a:path w="1680558" h="180966">
                  <a:moveTo>
                    <a:pt x="82655" y="0"/>
                  </a:moveTo>
                  <a:lnTo>
                    <a:pt x="1597903" y="0"/>
                  </a:lnTo>
                  <a:cubicBezTo>
                    <a:pt x="1643552" y="0"/>
                    <a:pt x="1680558" y="37006"/>
                    <a:pt x="1680558" y="82655"/>
                  </a:cubicBezTo>
                  <a:lnTo>
                    <a:pt x="1680558" y="98311"/>
                  </a:lnTo>
                  <a:cubicBezTo>
                    <a:pt x="1680558" y="143960"/>
                    <a:pt x="1643552" y="180966"/>
                    <a:pt x="1597903" y="180966"/>
                  </a:cubicBezTo>
                  <a:lnTo>
                    <a:pt x="82655" y="180966"/>
                  </a:lnTo>
                  <a:cubicBezTo>
                    <a:pt x="60734" y="180966"/>
                    <a:pt x="39710" y="172258"/>
                    <a:pt x="24209" y="156757"/>
                  </a:cubicBezTo>
                  <a:cubicBezTo>
                    <a:pt x="8708" y="141256"/>
                    <a:pt x="0" y="120232"/>
                    <a:pt x="0" y="98311"/>
                  </a:cubicBezTo>
                  <a:lnTo>
                    <a:pt x="0" y="82655"/>
                  </a:lnTo>
                  <a:cubicBezTo>
                    <a:pt x="0" y="37006"/>
                    <a:pt x="37006" y="0"/>
                    <a:pt x="82655" y="0"/>
                  </a:cubicBezTo>
                  <a:close/>
                </a:path>
              </a:pathLst>
            </a:custGeom>
            <a:solidFill>
              <a:srgbClr val="20569B"/>
            </a:solidFill>
            <a:ln cap="rnd">
              <a:noFill/>
              <a:prstDash val="solid"/>
              <a:round/>
            </a:ln>
          </p:spPr>
          <p:txBody>
            <a:bodyPr/>
            <a:lstStyle/>
            <a:p>
              <a:endParaRPr lang="en-US" dirty="0"/>
            </a:p>
          </p:txBody>
        </p:sp>
        <p:sp>
          <p:nvSpPr>
            <p:cNvPr id="7" name="TextBox 7"/>
            <p:cNvSpPr txBox="1"/>
            <p:nvPr/>
          </p:nvSpPr>
          <p:spPr>
            <a:xfrm>
              <a:off x="0" y="-57150"/>
              <a:ext cx="1680558" cy="238116"/>
            </a:xfrm>
            <a:prstGeom prst="rect">
              <a:avLst/>
            </a:prstGeom>
          </p:spPr>
          <p:txBody>
            <a:bodyPr lIns="50800" tIns="50800" rIns="50800" bIns="50800" rtlCol="0" anchor="ctr"/>
            <a:lstStyle/>
            <a:p>
              <a:pPr algn="ctr">
                <a:lnSpc>
                  <a:spcPts val="4060"/>
                </a:lnSpc>
                <a:spcBef>
                  <a:spcPct val="0"/>
                </a:spcBef>
              </a:pPr>
              <a:endParaRPr dirty="0"/>
            </a:p>
          </p:txBody>
        </p:sp>
      </p:grpSp>
      <p:sp>
        <p:nvSpPr>
          <p:cNvPr id="8" name="TextBox 8"/>
          <p:cNvSpPr txBox="1"/>
          <p:nvPr/>
        </p:nvSpPr>
        <p:spPr>
          <a:xfrm>
            <a:off x="1284471" y="1510320"/>
            <a:ext cx="12387814" cy="1875706"/>
          </a:xfrm>
          <a:prstGeom prst="rect">
            <a:avLst/>
          </a:prstGeom>
        </p:spPr>
        <p:txBody>
          <a:bodyPr lIns="0" tIns="0" rIns="0" bIns="0" rtlCol="0" anchor="t">
            <a:spAutoFit/>
          </a:bodyPr>
          <a:lstStyle/>
          <a:p>
            <a:pPr algn="ctr">
              <a:lnSpc>
                <a:spcPts val="7605"/>
              </a:lnSpc>
            </a:pPr>
            <a:r>
              <a:rPr lang="en-US" sz="5400" b="1" dirty="0"/>
              <a:t>The Impact of Dementia on the Quality of Life of Older adults in Birmingham, UK</a:t>
            </a:r>
            <a:endParaRPr lang="en-US" sz="16600" b="1" spc="162" dirty="0">
              <a:solidFill>
                <a:srgbClr val="111945"/>
              </a:solidFill>
              <a:ea typeface="Poppins Heavy"/>
              <a:cs typeface="Poppins Heavy"/>
              <a:sym typeface="Poppins Heavy"/>
            </a:endParaRPr>
          </a:p>
        </p:txBody>
      </p:sp>
      <p:sp>
        <p:nvSpPr>
          <p:cNvPr id="10" name="TextBox 10"/>
          <p:cNvSpPr txBox="1"/>
          <p:nvPr/>
        </p:nvSpPr>
        <p:spPr>
          <a:xfrm>
            <a:off x="2868448" y="799390"/>
            <a:ext cx="9366521" cy="1150636"/>
          </a:xfrm>
          <a:prstGeom prst="rect">
            <a:avLst/>
          </a:prstGeom>
        </p:spPr>
        <p:txBody>
          <a:bodyPr lIns="0" tIns="0" rIns="0" bIns="0" rtlCol="0" anchor="t">
            <a:spAutoFit/>
          </a:bodyPr>
          <a:lstStyle/>
          <a:p>
            <a:pPr algn="ctr">
              <a:lnSpc>
                <a:spcPts val="4614"/>
              </a:lnSpc>
            </a:pPr>
            <a:endParaRPr lang="en-US" sz="2000" dirty="0">
              <a:solidFill>
                <a:schemeClr val="bg1"/>
              </a:solidFill>
            </a:endParaRPr>
          </a:p>
          <a:p>
            <a:pPr algn="ctr">
              <a:lnSpc>
                <a:spcPts val="4614"/>
              </a:lnSpc>
            </a:pPr>
            <a:r>
              <a:rPr lang="en-US" sz="3295" b="1" spc="131" dirty="0">
                <a:solidFill>
                  <a:srgbClr val="F4F1EB"/>
                </a:solidFill>
                <a:latin typeface="Poppins Semi-Bold"/>
                <a:ea typeface="Poppins Semi-Bold"/>
                <a:cs typeface="Poppins Semi-Bold"/>
                <a:sym typeface="Poppins Semi-Bold"/>
              </a:rPr>
              <a:t>  </a:t>
            </a:r>
          </a:p>
        </p:txBody>
      </p:sp>
      <p:grpSp>
        <p:nvGrpSpPr>
          <p:cNvPr id="11" name="Group 11"/>
          <p:cNvGrpSpPr/>
          <p:nvPr/>
        </p:nvGrpSpPr>
        <p:grpSpPr>
          <a:xfrm>
            <a:off x="317499" y="3157343"/>
            <a:ext cx="7149421" cy="9645414"/>
            <a:chOff x="0" y="-425250"/>
            <a:chExt cx="8533488" cy="6455022"/>
          </a:xfrm>
        </p:grpSpPr>
        <p:grpSp>
          <p:nvGrpSpPr>
            <p:cNvPr id="12" name="Group 12"/>
            <p:cNvGrpSpPr/>
            <p:nvPr/>
          </p:nvGrpSpPr>
          <p:grpSpPr>
            <a:xfrm>
              <a:off x="0" y="694515"/>
              <a:ext cx="8533488" cy="5324768"/>
              <a:chOff x="0" y="-81573"/>
              <a:chExt cx="1146829" cy="715603"/>
            </a:xfrm>
          </p:grpSpPr>
          <p:sp>
            <p:nvSpPr>
              <p:cNvPr id="13" name="Freeform 13"/>
              <p:cNvSpPr/>
              <p:nvPr/>
            </p:nvSpPr>
            <p:spPr>
              <a:xfrm>
                <a:off x="0" y="-81573"/>
                <a:ext cx="1146829" cy="715603"/>
              </a:xfrm>
              <a:custGeom>
                <a:avLst/>
                <a:gdLst/>
                <a:ahLst/>
                <a:cxnLst/>
                <a:rect l="l" t="t" r="r" b="b"/>
                <a:pathLst>
                  <a:path w="1103954" h="443239">
                    <a:moveTo>
                      <a:pt x="31416" y="0"/>
                    </a:moveTo>
                    <a:lnTo>
                      <a:pt x="1072538" y="0"/>
                    </a:lnTo>
                    <a:cubicBezTo>
                      <a:pt x="1089888" y="0"/>
                      <a:pt x="1103954" y="14065"/>
                      <a:pt x="1103954" y="31416"/>
                    </a:cubicBezTo>
                    <a:lnTo>
                      <a:pt x="1103954" y="411824"/>
                    </a:lnTo>
                    <a:cubicBezTo>
                      <a:pt x="1103954" y="420156"/>
                      <a:pt x="1100644" y="428146"/>
                      <a:pt x="1094752" y="434038"/>
                    </a:cubicBezTo>
                    <a:cubicBezTo>
                      <a:pt x="1088861" y="439930"/>
                      <a:pt x="1080870" y="443239"/>
                      <a:pt x="1072538" y="443239"/>
                    </a:cubicBezTo>
                    <a:lnTo>
                      <a:pt x="31416" y="443239"/>
                    </a:lnTo>
                    <a:cubicBezTo>
                      <a:pt x="14065" y="443239"/>
                      <a:pt x="0" y="429174"/>
                      <a:pt x="0" y="411824"/>
                    </a:cubicBezTo>
                    <a:lnTo>
                      <a:pt x="0" y="31416"/>
                    </a:lnTo>
                    <a:cubicBezTo>
                      <a:pt x="0" y="14065"/>
                      <a:pt x="14065" y="0"/>
                      <a:pt x="31416" y="0"/>
                    </a:cubicBezTo>
                    <a:close/>
                  </a:path>
                </a:pathLst>
              </a:custGeom>
              <a:ln w="47625" cap="rnd">
                <a:solidFill>
                  <a:srgbClr val="20569B"/>
                </a:solidFill>
                <a:prstDash val="solid"/>
                <a:round/>
              </a:ln>
            </p:spPr>
            <p:txBody>
              <a:bodyPr/>
              <a:lstStyle/>
              <a:p>
                <a:endParaRPr lang="en-US" dirty="0"/>
              </a:p>
            </p:txBody>
          </p:sp>
          <p:sp>
            <p:nvSpPr>
              <p:cNvPr id="14" name="TextBox 14"/>
              <p:cNvSpPr txBox="1"/>
              <p:nvPr/>
            </p:nvSpPr>
            <p:spPr>
              <a:xfrm>
                <a:off x="0" y="-57150"/>
                <a:ext cx="1103954" cy="500389"/>
              </a:xfrm>
              <a:prstGeom prst="rect">
                <a:avLst/>
              </a:prstGeom>
            </p:spPr>
            <p:txBody>
              <a:bodyPr lIns="50800" tIns="50800" rIns="50800" bIns="50800" rtlCol="0" anchor="ctr"/>
              <a:lstStyle/>
              <a:p>
                <a:pPr algn="ctr">
                  <a:lnSpc>
                    <a:spcPts val="4060"/>
                  </a:lnSpc>
                  <a:spcBef>
                    <a:spcPct val="0"/>
                  </a:spcBef>
                </a:pPr>
                <a:endParaRPr dirty="0"/>
              </a:p>
            </p:txBody>
          </p:sp>
        </p:grpSp>
        <p:grpSp>
          <p:nvGrpSpPr>
            <p:cNvPr id="15" name="Group 15"/>
            <p:cNvGrpSpPr/>
            <p:nvPr/>
          </p:nvGrpSpPr>
          <p:grpSpPr>
            <a:xfrm>
              <a:off x="256512" y="-425250"/>
              <a:ext cx="7957946" cy="1345746"/>
              <a:chOff x="0" y="-57150"/>
              <a:chExt cx="1069481" cy="180857"/>
            </a:xfrm>
          </p:grpSpPr>
          <p:sp>
            <p:nvSpPr>
              <p:cNvPr id="16" name="Freeform 16"/>
              <p:cNvSpPr/>
              <p:nvPr/>
            </p:nvSpPr>
            <p:spPr>
              <a:xfrm>
                <a:off x="0" y="0"/>
                <a:ext cx="1069481" cy="72431"/>
              </a:xfrm>
              <a:custGeom>
                <a:avLst/>
                <a:gdLst/>
                <a:ahLst/>
                <a:cxnLst/>
                <a:rect l="l" t="t" r="r" b="b"/>
                <a:pathLst>
                  <a:path w="1069481" h="123707">
                    <a:moveTo>
                      <a:pt x="37617" y="0"/>
                    </a:moveTo>
                    <a:lnTo>
                      <a:pt x="1031864" y="0"/>
                    </a:lnTo>
                    <a:cubicBezTo>
                      <a:pt x="1041840" y="0"/>
                      <a:pt x="1051408" y="3963"/>
                      <a:pt x="1058463" y="11018"/>
                    </a:cubicBezTo>
                    <a:cubicBezTo>
                      <a:pt x="1065517" y="18072"/>
                      <a:pt x="1069481" y="27640"/>
                      <a:pt x="1069481" y="37617"/>
                    </a:cubicBezTo>
                    <a:lnTo>
                      <a:pt x="1069481" y="86090"/>
                    </a:lnTo>
                    <a:cubicBezTo>
                      <a:pt x="1069481" y="96066"/>
                      <a:pt x="1065517" y="105634"/>
                      <a:pt x="1058463" y="112689"/>
                    </a:cubicBezTo>
                    <a:cubicBezTo>
                      <a:pt x="1051408" y="119744"/>
                      <a:pt x="1041840" y="123707"/>
                      <a:pt x="1031864" y="123707"/>
                    </a:cubicBezTo>
                    <a:lnTo>
                      <a:pt x="37617" y="123707"/>
                    </a:lnTo>
                    <a:cubicBezTo>
                      <a:pt x="27640" y="123707"/>
                      <a:pt x="18072" y="119744"/>
                      <a:pt x="11018" y="112689"/>
                    </a:cubicBezTo>
                    <a:cubicBezTo>
                      <a:pt x="3963" y="105634"/>
                      <a:pt x="0" y="96066"/>
                      <a:pt x="0" y="86090"/>
                    </a:cubicBezTo>
                    <a:lnTo>
                      <a:pt x="0" y="37617"/>
                    </a:lnTo>
                    <a:cubicBezTo>
                      <a:pt x="0" y="27640"/>
                      <a:pt x="3963" y="18072"/>
                      <a:pt x="11018" y="11018"/>
                    </a:cubicBezTo>
                    <a:cubicBezTo>
                      <a:pt x="18072" y="3963"/>
                      <a:pt x="27640" y="0"/>
                      <a:pt x="37617" y="0"/>
                    </a:cubicBezTo>
                    <a:close/>
                  </a:path>
                </a:pathLst>
              </a:custGeom>
              <a:ln w="38100" cap="rnd">
                <a:solidFill>
                  <a:srgbClr val="20569B"/>
                </a:solidFill>
                <a:prstDash val="solid"/>
                <a:round/>
              </a:ln>
            </p:spPr>
            <p:txBody>
              <a:bodyPr/>
              <a:lstStyle/>
              <a:p>
                <a:endParaRPr lang="en-US" dirty="0"/>
              </a:p>
            </p:txBody>
          </p:sp>
          <p:sp>
            <p:nvSpPr>
              <p:cNvPr id="17" name="TextBox 17"/>
              <p:cNvSpPr txBox="1"/>
              <p:nvPr/>
            </p:nvSpPr>
            <p:spPr>
              <a:xfrm>
                <a:off x="0" y="-57150"/>
                <a:ext cx="1069481" cy="180857"/>
              </a:xfrm>
              <a:prstGeom prst="rect">
                <a:avLst/>
              </a:prstGeom>
            </p:spPr>
            <p:txBody>
              <a:bodyPr lIns="50800" tIns="50800" rIns="50800" bIns="50800" rtlCol="0" anchor="ctr"/>
              <a:lstStyle/>
              <a:p>
                <a:pPr algn="ctr">
                  <a:lnSpc>
                    <a:spcPts val="3220"/>
                  </a:lnSpc>
                </a:pPr>
                <a:endParaRPr dirty="0"/>
              </a:p>
            </p:txBody>
          </p:sp>
        </p:grpSp>
        <p:grpSp>
          <p:nvGrpSpPr>
            <p:cNvPr id="18" name="Group 18"/>
            <p:cNvGrpSpPr/>
            <p:nvPr/>
          </p:nvGrpSpPr>
          <p:grpSpPr>
            <a:xfrm>
              <a:off x="0" y="1"/>
              <a:ext cx="920496" cy="834198"/>
              <a:chOff x="0" y="1"/>
              <a:chExt cx="812800" cy="736599"/>
            </a:xfrm>
          </p:grpSpPr>
          <p:sp>
            <p:nvSpPr>
              <p:cNvPr id="19" name="Freeform 19"/>
              <p:cNvSpPr/>
              <p:nvPr/>
            </p:nvSpPr>
            <p:spPr>
              <a:xfrm>
                <a:off x="0" y="1"/>
                <a:ext cx="812800" cy="437303"/>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20569B"/>
              </a:solidFill>
              <a:ln cap="sq">
                <a:noFill/>
                <a:prstDash val="solid"/>
                <a:miter/>
              </a:ln>
            </p:spPr>
            <p:txBody>
              <a:bodyPr/>
              <a:lstStyle/>
              <a:p>
                <a:endParaRPr lang="en-US" dirty="0"/>
              </a:p>
            </p:txBody>
          </p:sp>
          <p:sp>
            <p:nvSpPr>
              <p:cNvPr id="20" name="TextBox 20"/>
              <p:cNvSpPr txBox="1"/>
              <p:nvPr/>
            </p:nvSpPr>
            <p:spPr>
              <a:xfrm>
                <a:off x="76200" y="19050"/>
                <a:ext cx="660400" cy="717550"/>
              </a:xfrm>
              <a:prstGeom prst="rect">
                <a:avLst/>
              </a:prstGeom>
            </p:spPr>
            <p:txBody>
              <a:bodyPr lIns="50800" tIns="50800" rIns="50800" bIns="50800" rtlCol="0" anchor="ctr"/>
              <a:lstStyle/>
              <a:p>
                <a:pPr algn="ctr">
                  <a:lnSpc>
                    <a:spcPts val="3220"/>
                  </a:lnSpc>
                </a:pPr>
                <a:endParaRPr dirty="0"/>
              </a:p>
            </p:txBody>
          </p:sp>
        </p:grpSp>
        <p:sp>
          <p:nvSpPr>
            <p:cNvPr id="21" name="TextBox 21"/>
            <p:cNvSpPr txBox="1"/>
            <p:nvPr/>
          </p:nvSpPr>
          <p:spPr>
            <a:xfrm>
              <a:off x="1108943" y="90255"/>
              <a:ext cx="6253085" cy="339815"/>
            </a:xfrm>
            <a:prstGeom prst="rect">
              <a:avLst/>
            </a:prstGeom>
          </p:spPr>
          <p:txBody>
            <a:bodyPr lIns="0" tIns="0" rIns="0" bIns="0" rtlCol="0" anchor="t">
              <a:spAutoFit/>
            </a:bodyPr>
            <a:lstStyle/>
            <a:p>
              <a:pPr algn="just">
                <a:lnSpc>
                  <a:spcPts val="4059"/>
                </a:lnSpc>
              </a:pPr>
              <a:r>
                <a:rPr lang="en-US" sz="3200" b="1" dirty="0">
                  <a:solidFill>
                    <a:schemeClr val="tx2"/>
                  </a:solidFill>
                </a:rPr>
                <a:t>Introduction and Research Aim</a:t>
              </a:r>
              <a:endParaRPr lang="en-US" sz="4400" b="1" spc="115" dirty="0">
                <a:solidFill>
                  <a:schemeClr val="tx2"/>
                </a:solidFill>
                <a:latin typeface="Poppins Semi-Bold"/>
                <a:ea typeface="Poppins Semi-Bold"/>
                <a:cs typeface="Poppins Semi-Bold"/>
                <a:sym typeface="Poppins Semi-Bold"/>
              </a:endParaRPr>
            </a:p>
          </p:txBody>
        </p:sp>
        <p:sp>
          <p:nvSpPr>
            <p:cNvPr id="22" name="TextBox 22"/>
            <p:cNvSpPr txBox="1"/>
            <p:nvPr/>
          </p:nvSpPr>
          <p:spPr>
            <a:xfrm>
              <a:off x="188447" y="777435"/>
              <a:ext cx="8214457" cy="5252337"/>
            </a:xfrm>
            <a:prstGeom prst="rect">
              <a:avLst/>
            </a:prstGeom>
          </p:spPr>
          <p:txBody>
            <a:bodyPr wrap="square" lIns="0" tIns="0" rIns="0" bIns="0" rtlCol="0" anchor="t">
              <a:spAutoFit/>
            </a:bodyPr>
            <a:lstStyle/>
            <a:p>
              <a:pPr algn="just"/>
              <a:r>
                <a:rPr lang="en-US" sz="3000" spc="96" dirty="0">
                  <a:solidFill>
                    <a:srgbClr val="2B2A29"/>
                  </a:solidFill>
                  <a:ea typeface="Poppins"/>
                  <a:cs typeface="Poppins"/>
                  <a:sym typeface="Poppins"/>
                </a:rPr>
                <a:t>Dementia refers to a progressive neurodegenerative disease characterized by impairments in memory, thinking, behavior, and other essential activities (WHO, 2017). Dementia can negatively affect the quality of life of older persons because it causes dependence, emotional changes, and impacts the social lives of affected persons (Livingston et al., 2020). With increased aging in the population in Birmingham, UK, the issue of the effect of dementia has become more important.</a:t>
              </a:r>
            </a:p>
            <a:p>
              <a:pPr algn="just"/>
              <a:r>
                <a:rPr lang="en-US" sz="3000" b="1" spc="96" dirty="0">
                  <a:solidFill>
                    <a:srgbClr val="2B2A29"/>
                  </a:solidFill>
                  <a:ea typeface="Poppins"/>
                  <a:cs typeface="Poppins"/>
                  <a:sym typeface="Poppins"/>
                </a:rPr>
                <a:t>Research Aim</a:t>
              </a:r>
            </a:p>
            <a:p>
              <a:pPr algn="just"/>
              <a:r>
                <a:rPr lang="en-US" sz="3000" spc="96" dirty="0">
                  <a:solidFill>
                    <a:srgbClr val="2B2A29"/>
                  </a:solidFill>
                  <a:ea typeface="Poppins"/>
                  <a:cs typeface="Poppins"/>
                  <a:sym typeface="Poppins"/>
                </a:rPr>
                <a:t>To investigate the effect of dementia on the quality of life of older people in Birmingham, UK.</a:t>
              </a:r>
            </a:p>
          </p:txBody>
        </p:sp>
      </p:grpSp>
      <p:grpSp>
        <p:nvGrpSpPr>
          <p:cNvPr id="23" name="Group 23"/>
          <p:cNvGrpSpPr/>
          <p:nvPr/>
        </p:nvGrpSpPr>
        <p:grpSpPr>
          <a:xfrm>
            <a:off x="317498" y="13887450"/>
            <a:ext cx="7149422" cy="10572886"/>
            <a:chOff x="-76612" y="-631732"/>
            <a:chExt cx="1281096" cy="1894540"/>
          </a:xfrm>
        </p:grpSpPr>
        <p:sp>
          <p:nvSpPr>
            <p:cNvPr id="24" name="Freeform 24"/>
            <p:cNvSpPr/>
            <p:nvPr/>
          </p:nvSpPr>
          <p:spPr>
            <a:xfrm>
              <a:off x="-76612" y="-631732"/>
              <a:ext cx="1281096" cy="1323601"/>
            </a:xfrm>
            <a:custGeom>
              <a:avLst/>
              <a:gdLst/>
              <a:ahLst/>
              <a:cxnLst/>
              <a:rect l="l" t="t" r="r" b="b"/>
              <a:pathLst>
                <a:path w="1103954" h="443239">
                  <a:moveTo>
                    <a:pt x="31416" y="0"/>
                  </a:moveTo>
                  <a:lnTo>
                    <a:pt x="1072538" y="0"/>
                  </a:lnTo>
                  <a:cubicBezTo>
                    <a:pt x="1089888" y="0"/>
                    <a:pt x="1103954" y="14065"/>
                    <a:pt x="1103954" y="31416"/>
                  </a:cubicBezTo>
                  <a:lnTo>
                    <a:pt x="1103954" y="411824"/>
                  </a:lnTo>
                  <a:cubicBezTo>
                    <a:pt x="1103954" y="420156"/>
                    <a:pt x="1100644" y="428146"/>
                    <a:pt x="1094752" y="434038"/>
                  </a:cubicBezTo>
                  <a:cubicBezTo>
                    <a:pt x="1088861" y="439930"/>
                    <a:pt x="1080870" y="443239"/>
                    <a:pt x="1072538" y="443239"/>
                  </a:cubicBezTo>
                  <a:lnTo>
                    <a:pt x="31416" y="443239"/>
                  </a:lnTo>
                  <a:cubicBezTo>
                    <a:pt x="14065" y="443239"/>
                    <a:pt x="0" y="429174"/>
                    <a:pt x="0" y="411824"/>
                  </a:cubicBezTo>
                  <a:lnTo>
                    <a:pt x="0" y="31416"/>
                  </a:lnTo>
                  <a:cubicBezTo>
                    <a:pt x="0" y="14065"/>
                    <a:pt x="14065" y="0"/>
                    <a:pt x="31416" y="0"/>
                  </a:cubicBezTo>
                  <a:close/>
                </a:path>
              </a:pathLst>
            </a:custGeom>
            <a:ln w="47625" cap="rnd">
              <a:solidFill>
                <a:srgbClr val="20569B"/>
              </a:solidFill>
              <a:prstDash val="solid"/>
              <a:round/>
            </a:ln>
          </p:spPr>
          <p:txBody>
            <a:bodyPr/>
            <a:lstStyle/>
            <a:p>
              <a:endParaRPr lang="en-US" dirty="0"/>
            </a:p>
          </p:txBody>
        </p:sp>
        <p:sp>
          <p:nvSpPr>
            <p:cNvPr id="25" name="TextBox 25"/>
            <p:cNvSpPr txBox="1"/>
            <p:nvPr/>
          </p:nvSpPr>
          <p:spPr>
            <a:xfrm>
              <a:off x="-21062" y="762419"/>
              <a:ext cx="1103954" cy="500389"/>
            </a:xfrm>
            <a:prstGeom prst="rect">
              <a:avLst/>
            </a:prstGeom>
          </p:spPr>
          <p:txBody>
            <a:bodyPr lIns="50800" tIns="50800" rIns="50800" bIns="50800" rtlCol="0" anchor="ctr"/>
            <a:lstStyle/>
            <a:p>
              <a:pPr algn="ctr">
                <a:lnSpc>
                  <a:spcPts val="4060"/>
                </a:lnSpc>
                <a:spcBef>
                  <a:spcPct val="0"/>
                </a:spcBef>
              </a:pPr>
              <a:endParaRPr dirty="0"/>
            </a:p>
          </p:txBody>
        </p:sp>
      </p:grpSp>
      <p:grpSp>
        <p:nvGrpSpPr>
          <p:cNvPr id="26" name="Group 26"/>
          <p:cNvGrpSpPr/>
          <p:nvPr/>
        </p:nvGrpSpPr>
        <p:grpSpPr>
          <a:xfrm>
            <a:off x="703098" y="13044678"/>
            <a:ext cx="5968460" cy="690372"/>
            <a:chOff x="0" y="0"/>
            <a:chExt cx="1069481" cy="123707"/>
          </a:xfrm>
        </p:grpSpPr>
        <p:sp>
          <p:nvSpPr>
            <p:cNvPr id="27" name="Freeform 27"/>
            <p:cNvSpPr/>
            <p:nvPr/>
          </p:nvSpPr>
          <p:spPr>
            <a:xfrm>
              <a:off x="0" y="0"/>
              <a:ext cx="1069481" cy="123707"/>
            </a:xfrm>
            <a:custGeom>
              <a:avLst/>
              <a:gdLst/>
              <a:ahLst/>
              <a:cxnLst/>
              <a:rect l="l" t="t" r="r" b="b"/>
              <a:pathLst>
                <a:path w="1069481" h="123707">
                  <a:moveTo>
                    <a:pt x="37617" y="0"/>
                  </a:moveTo>
                  <a:lnTo>
                    <a:pt x="1031864" y="0"/>
                  </a:lnTo>
                  <a:cubicBezTo>
                    <a:pt x="1041840" y="0"/>
                    <a:pt x="1051408" y="3963"/>
                    <a:pt x="1058463" y="11018"/>
                  </a:cubicBezTo>
                  <a:cubicBezTo>
                    <a:pt x="1065517" y="18072"/>
                    <a:pt x="1069481" y="27640"/>
                    <a:pt x="1069481" y="37617"/>
                  </a:cubicBezTo>
                  <a:lnTo>
                    <a:pt x="1069481" y="86090"/>
                  </a:lnTo>
                  <a:cubicBezTo>
                    <a:pt x="1069481" y="96066"/>
                    <a:pt x="1065517" y="105634"/>
                    <a:pt x="1058463" y="112689"/>
                  </a:cubicBezTo>
                  <a:cubicBezTo>
                    <a:pt x="1051408" y="119744"/>
                    <a:pt x="1041840" y="123707"/>
                    <a:pt x="1031864" y="123707"/>
                  </a:cubicBezTo>
                  <a:lnTo>
                    <a:pt x="37617" y="123707"/>
                  </a:lnTo>
                  <a:cubicBezTo>
                    <a:pt x="27640" y="123707"/>
                    <a:pt x="18072" y="119744"/>
                    <a:pt x="11018" y="112689"/>
                  </a:cubicBezTo>
                  <a:cubicBezTo>
                    <a:pt x="3963" y="105634"/>
                    <a:pt x="0" y="96066"/>
                    <a:pt x="0" y="86090"/>
                  </a:cubicBezTo>
                  <a:lnTo>
                    <a:pt x="0" y="37617"/>
                  </a:lnTo>
                  <a:cubicBezTo>
                    <a:pt x="0" y="27640"/>
                    <a:pt x="3963" y="18072"/>
                    <a:pt x="11018" y="11018"/>
                  </a:cubicBezTo>
                  <a:cubicBezTo>
                    <a:pt x="18072" y="3963"/>
                    <a:pt x="27640" y="0"/>
                    <a:pt x="37617" y="0"/>
                  </a:cubicBezTo>
                  <a:close/>
                </a:path>
              </a:pathLst>
            </a:custGeom>
            <a:ln w="38100" cap="rnd">
              <a:solidFill>
                <a:srgbClr val="20569B"/>
              </a:solidFill>
              <a:prstDash val="solid"/>
              <a:round/>
            </a:ln>
          </p:spPr>
          <p:txBody>
            <a:bodyPr/>
            <a:lstStyle/>
            <a:p>
              <a:endParaRPr lang="en-US" dirty="0"/>
            </a:p>
          </p:txBody>
        </p:sp>
        <p:sp>
          <p:nvSpPr>
            <p:cNvPr id="28" name="TextBox 28"/>
            <p:cNvSpPr txBox="1"/>
            <p:nvPr/>
          </p:nvSpPr>
          <p:spPr>
            <a:xfrm>
              <a:off x="0" y="-57150"/>
              <a:ext cx="1069481" cy="180857"/>
            </a:xfrm>
            <a:prstGeom prst="rect">
              <a:avLst/>
            </a:prstGeom>
          </p:spPr>
          <p:txBody>
            <a:bodyPr lIns="50800" tIns="50800" rIns="50800" bIns="50800" rtlCol="0" anchor="ctr"/>
            <a:lstStyle/>
            <a:p>
              <a:pPr algn="ctr">
                <a:lnSpc>
                  <a:spcPts val="3220"/>
                </a:lnSpc>
              </a:pPr>
              <a:endParaRPr dirty="0"/>
            </a:p>
          </p:txBody>
        </p:sp>
      </p:grpSp>
      <p:grpSp>
        <p:nvGrpSpPr>
          <p:cNvPr id="29" name="Group 29"/>
          <p:cNvGrpSpPr/>
          <p:nvPr/>
        </p:nvGrpSpPr>
        <p:grpSpPr>
          <a:xfrm>
            <a:off x="500722" y="13059992"/>
            <a:ext cx="690372" cy="690372"/>
            <a:chOff x="0" y="0"/>
            <a:chExt cx="812800" cy="812800"/>
          </a:xfrm>
        </p:grpSpPr>
        <p:sp>
          <p:nvSpPr>
            <p:cNvPr id="30" name="Freeform 30"/>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20569B"/>
            </a:solidFill>
            <a:ln cap="sq">
              <a:noFill/>
              <a:prstDash val="solid"/>
              <a:miter/>
            </a:ln>
          </p:spPr>
          <p:txBody>
            <a:bodyPr/>
            <a:lstStyle/>
            <a:p>
              <a:endParaRPr lang="en-US" dirty="0"/>
            </a:p>
          </p:txBody>
        </p:sp>
        <p:sp>
          <p:nvSpPr>
            <p:cNvPr id="31" name="TextBox 31"/>
            <p:cNvSpPr txBox="1"/>
            <p:nvPr/>
          </p:nvSpPr>
          <p:spPr>
            <a:xfrm>
              <a:off x="76200" y="19050"/>
              <a:ext cx="660400" cy="717550"/>
            </a:xfrm>
            <a:prstGeom prst="rect">
              <a:avLst/>
            </a:prstGeom>
          </p:spPr>
          <p:txBody>
            <a:bodyPr lIns="50800" tIns="50800" rIns="50800" bIns="50800" rtlCol="0" anchor="ctr"/>
            <a:lstStyle/>
            <a:p>
              <a:pPr algn="ctr">
                <a:lnSpc>
                  <a:spcPts val="3220"/>
                </a:lnSpc>
              </a:pPr>
              <a:endParaRPr dirty="0"/>
            </a:p>
          </p:txBody>
        </p:sp>
      </p:grpSp>
      <p:sp>
        <p:nvSpPr>
          <p:cNvPr id="32" name="TextBox 32"/>
          <p:cNvSpPr txBox="1"/>
          <p:nvPr/>
        </p:nvSpPr>
        <p:spPr>
          <a:xfrm>
            <a:off x="1279402" y="13125450"/>
            <a:ext cx="4689814" cy="525785"/>
          </a:xfrm>
          <a:prstGeom prst="rect">
            <a:avLst/>
          </a:prstGeom>
        </p:spPr>
        <p:txBody>
          <a:bodyPr lIns="0" tIns="0" rIns="0" bIns="0" rtlCol="0" anchor="t">
            <a:spAutoFit/>
          </a:bodyPr>
          <a:lstStyle/>
          <a:p>
            <a:pPr algn="just">
              <a:lnSpc>
                <a:spcPts val="4059"/>
              </a:lnSpc>
            </a:pPr>
            <a:r>
              <a:rPr lang="en-US" sz="3200" b="1" dirty="0">
                <a:solidFill>
                  <a:schemeClr val="tx2"/>
                </a:solidFill>
              </a:rPr>
              <a:t>Search Strategy</a:t>
            </a:r>
            <a:endParaRPr lang="en-US" sz="4400" b="1" spc="115" dirty="0">
              <a:solidFill>
                <a:schemeClr val="tx2"/>
              </a:solidFill>
              <a:latin typeface="Poppins Semi-Bold"/>
              <a:ea typeface="Poppins Semi-Bold"/>
              <a:cs typeface="Poppins Semi-Bold"/>
              <a:sym typeface="Poppins Semi-Bold"/>
            </a:endParaRPr>
          </a:p>
        </p:txBody>
      </p:sp>
      <p:sp>
        <p:nvSpPr>
          <p:cNvPr id="33" name="TextBox 33"/>
          <p:cNvSpPr txBox="1"/>
          <p:nvPr/>
        </p:nvSpPr>
        <p:spPr>
          <a:xfrm>
            <a:off x="516453" y="13887450"/>
            <a:ext cx="6762253" cy="7386638"/>
          </a:xfrm>
          <a:prstGeom prst="rect">
            <a:avLst/>
          </a:prstGeom>
        </p:spPr>
        <p:txBody>
          <a:bodyPr wrap="square" lIns="0" tIns="0" rIns="0" bIns="0" rtlCol="0" anchor="t">
            <a:spAutoFit/>
          </a:bodyPr>
          <a:lstStyle/>
          <a:p>
            <a:pPr algn="just"/>
            <a:r>
              <a:rPr lang="en-US" sz="3000" spc="96" dirty="0">
                <a:solidFill>
                  <a:srgbClr val="2B2A29"/>
                </a:solidFill>
                <a:ea typeface="Poppins"/>
                <a:cs typeface="Poppins"/>
                <a:sym typeface="Poppins"/>
              </a:rPr>
              <a:t>A systematic approach was adopted for researching the required academic sources related to dementia and quality of life (Booth et al., 2016).</a:t>
            </a:r>
          </a:p>
          <a:p>
            <a:pPr algn="just"/>
            <a:r>
              <a:rPr lang="en-US" sz="3000" spc="96" dirty="0">
                <a:solidFill>
                  <a:srgbClr val="2B2A29"/>
                </a:solidFill>
                <a:ea typeface="Poppins"/>
                <a:cs typeface="Poppins"/>
                <a:sym typeface="Poppins"/>
              </a:rPr>
              <a:t>The following keywords were considered:</a:t>
            </a:r>
          </a:p>
          <a:p>
            <a:pPr algn="just"/>
            <a:r>
              <a:rPr lang="en-US" sz="3000" spc="96" dirty="0">
                <a:solidFill>
                  <a:srgbClr val="2B2A29"/>
                </a:solidFill>
                <a:ea typeface="Poppins"/>
                <a:cs typeface="Poppins"/>
                <a:sym typeface="Poppins"/>
              </a:rPr>
              <a:t>Dementia, Quality of life, Older adults, Birmingham UK, Dementia care, Emotional well-being.</a:t>
            </a:r>
          </a:p>
          <a:p>
            <a:pPr algn="just"/>
            <a:r>
              <a:rPr lang="en-US" sz="3000" spc="96" dirty="0">
                <a:solidFill>
                  <a:srgbClr val="2B2A29"/>
                </a:solidFill>
                <a:ea typeface="Poppins"/>
                <a:cs typeface="Poppins"/>
                <a:sym typeface="Poppins"/>
              </a:rPr>
              <a:t>Various Boolean operators, such as </a:t>
            </a:r>
            <a:r>
              <a:rPr lang="en-US" sz="3000" b="1" spc="96" dirty="0">
                <a:solidFill>
                  <a:srgbClr val="2B2A29"/>
                </a:solidFill>
                <a:ea typeface="Poppins"/>
                <a:cs typeface="Poppins"/>
                <a:sym typeface="Poppins"/>
              </a:rPr>
              <a:t>AND</a:t>
            </a:r>
            <a:r>
              <a:rPr lang="en-US" sz="3000" spc="96" dirty="0">
                <a:solidFill>
                  <a:srgbClr val="2B2A29"/>
                </a:solidFill>
                <a:ea typeface="Poppins"/>
                <a:cs typeface="Poppins"/>
                <a:sym typeface="Poppins"/>
              </a:rPr>
              <a:t>, </a:t>
            </a:r>
            <a:r>
              <a:rPr lang="en-US" sz="3000" b="1" spc="96" dirty="0">
                <a:solidFill>
                  <a:srgbClr val="2B2A29"/>
                </a:solidFill>
                <a:ea typeface="Poppins"/>
                <a:cs typeface="Poppins"/>
                <a:sym typeface="Poppins"/>
              </a:rPr>
              <a:t>OR</a:t>
            </a:r>
            <a:r>
              <a:rPr lang="en-US" sz="3000" spc="96" dirty="0">
                <a:solidFill>
                  <a:srgbClr val="2B2A29"/>
                </a:solidFill>
                <a:ea typeface="Poppins"/>
                <a:cs typeface="Poppins"/>
                <a:sym typeface="Poppins"/>
              </a:rPr>
              <a:t>, and </a:t>
            </a:r>
            <a:r>
              <a:rPr lang="en-US" sz="3000" b="1" spc="96" dirty="0">
                <a:solidFill>
                  <a:srgbClr val="2B2A29"/>
                </a:solidFill>
                <a:ea typeface="Poppins"/>
                <a:cs typeface="Poppins"/>
                <a:sym typeface="Poppins"/>
              </a:rPr>
              <a:t>NOT</a:t>
            </a:r>
            <a:r>
              <a:rPr lang="en-US" sz="3000" spc="96" dirty="0">
                <a:solidFill>
                  <a:srgbClr val="2B2A29"/>
                </a:solidFill>
                <a:ea typeface="Poppins"/>
                <a:cs typeface="Poppins"/>
                <a:sym typeface="Poppins"/>
              </a:rPr>
              <a:t>, were considered while developing the searches.</a:t>
            </a:r>
          </a:p>
          <a:p>
            <a:pPr algn="just"/>
            <a:r>
              <a:rPr lang="en-US" sz="3000" b="1" spc="96" dirty="0">
                <a:solidFill>
                  <a:srgbClr val="2B2A29"/>
                </a:solidFill>
                <a:ea typeface="Poppins"/>
                <a:cs typeface="Poppins"/>
                <a:sym typeface="Poppins"/>
              </a:rPr>
              <a:t>Examples of Searches</a:t>
            </a:r>
          </a:p>
          <a:p>
            <a:pPr marL="342900" indent="-342900" algn="just">
              <a:buFont typeface="Arial" panose="020B0604020202020204" pitchFamily="34" charset="0"/>
              <a:buChar char="•"/>
            </a:pPr>
            <a:r>
              <a:rPr lang="en-US" sz="3000" spc="96" dirty="0">
                <a:solidFill>
                  <a:srgbClr val="2B2A29"/>
                </a:solidFill>
                <a:ea typeface="Poppins"/>
                <a:cs typeface="Poppins"/>
                <a:sym typeface="Poppins"/>
              </a:rPr>
              <a:t>“Dementia” AND “quality of life”</a:t>
            </a:r>
          </a:p>
          <a:p>
            <a:pPr marL="342900" indent="-342900" algn="just">
              <a:buFont typeface="Arial" panose="020B0604020202020204" pitchFamily="34" charset="0"/>
              <a:buChar char="•"/>
            </a:pPr>
            <a:r>
              <a:rPr lang="en-US" sz="3000" spc="96" dirty="0">
                <a:solidFill>
                  <a:srgbClr val="2B2A29"/>
                </a:solidFill>
                <a:ea typeface="Poppins"/>
                <a:cs typeface="Poppins"/>
                <a:sym typeface="Poppins"/>
              </a:rPr>
              <a:t>“Older adults” AND “dementia care”</a:t>
            </a:r>
          </a:p>
          <a:p>
            <a:pPr marL="342900" indent="-342900" algn="just">
              <a:buFont typeface="Arial" panose="020B0604020202020204" pitchFamily="34" charset="0"/>
              <a:buChar char="•"/>
            </a:pPr>
            <a:r>
              <a:rPr lang="en-US" sz="3000" spc="96" dirty="0">
                <a:solidFill>
                  <a:srgbClr val="2B2A29"/>
                </a:solidFill>
                <a:ea typeface="Poppins"/>
                <a:cs typeface="Poppins"/>
                <a:sym typeface="Poppins"/>
              </a:rPr>
              <a:t>“Dementia” AND “Birmingham UK”</a:t>
            </a:r>
          </a:p>
        </p:txBody>
      </p:sp>
      <p:grpSp>
        <p:nvGrpSpPr>
          <p:cNvPr id="45" name="Group 45"/>
          <p:cNvGrpSpPr/>
          <p:nvPr/>
        </p:nvGrpSpPr>
        <p:grpSpPr>
          <a:xfrm>
            <a:off x="7741560" y="4362450"/>
            <a:ext cx="7053940" cy="8354334"/>
            <a:chOff x="0" y="-57150"/>
            <a:chExt cx="1103954" cy="972523"/>
          </a:xfrm>
        </p:grpSpPr>
        <p:sp>
          <p:nvSpPr>
            <p:cNvPr id="46" name="Freeform 46"/>
            <p:cNvSpPr/>
            <p:nvPr/>
          </p:nvSpPr>
          <p:spPr>
            <a:xfrm>
              <a:off x="0" y="0"/>
              <a:ext cx="1103954" cy="915373"/>
            </a:xfrm>
            <a:custGeom>
              <a:avLst/>
              <a:gdLst/>
              <a:ahLst/>
              <a:cxnLst/>
              <a:rect l="l" t="t" r="r" b="b"/>
              <a:pathLst>
                <a:path w="1103954" h="429130">
                  <a:moveTo>
                    <a:pt x="31416" y="0"/>
                  </a:moveTo>
                  <a:lnTo>
                    <a:pt x="1072538" y="0"/>
                  </a:lnTo>
                  <a:cubicBezTo>
                    <a:pt x="1089888" y="0"/>
                    <a:pt x="1103954" y="14065"/>
                    <a:pt x="1103954" y="31416"/>
                  </a:cubicBezTo>
                  <a:lnTo>
                    <a:pt x="1103954" y="397714"/>
                  </a:lnTo>
                  <a:cubicBezTo>
                    <a:pt x="1103954" y="415065"/>
                    <a:pt x="1089888" y="429130"/>
                    <a:pt x="1072538" y="429130"/>
                  </a:cubicBezTo>
                  <a:lnTo>
                    <a:pt x="31416" y="429130"/>
                  </a:lnTo>
                  <a:cubicBezTo>
                    <a:pt x="23084" y="429130"/>
                    <a:pt x="15093" y="425820"/>
                    <a:pt x="9201" y="419929"/>
                  </a:cubicBezTo>
                  <a:cubicBezTo>
                    <a:pt x="3310" y="414037"/>
                    <a:pt x="0" y="406046"/>
                    <a:pt x="0" y="397714"/>
                  </a:cubicBezTo>
                  <a:lnTo>
                    <a:pt x="0" y="31416"/>
                  </a:lnTo>
                  <a:cubicBezTo>
                    <a:pt x="0" y="14065"/>
                    <a:pt x="14065" y="0"/>
                    <a:pt x="31416" y="0"/>
                  </a:cubicBezTo>
                  <a:close/>
                </a:path>
              </a:pathLst>
            </a:custGeom>
            <a:ln w="47625" cap="rnd">
              <a:solidFill>
                <a:srgbClr val="20569B"/>
              </a:solidFill>
              <a:prstDash val="solid"/>
              <a:round/>
            </a:ln>
          </p:spPr>
          <p:txBody>
            <a:bodyPr/>
            <a:lstStyle/>
            <a:p>
              <a:endParaRPr lang="en-US" dirty="0"/>
            </a:p>
          </p:txBody>
        </p:sp>
        <p:sp>
          <p:nvSpPr>
            <p:cNvPr id="47" name="TextBox 47"/>
            <p:cNvSpPr txBox="1"/>
            <p:nvPr/>
          </p:nvSpPr>
          <p:spPr>
            <a:xfrm>
              <a:off x="0" y="-57150"/>
              <a:ext cx="1103954" cy="486280"/>
            </a:xfrm>
            <a:prstGeom prst="rect">
              <a:avLst/>
            </a:prstGeom>
          </p:spPr>
          <p:txBody>
            <a:bodyPr lIns="50800" tIns="50800" rIns="50800" bIns="50800" rtlCol="0" anchor="ctr"/>
            <a:lstStyle/>
            <a:p>
              <a:pPr algn="ctr">
                <a:lnSpc>
                  <a:spcPts val="4060"/>
                </a:lnSpc>
                <a:spcBef>
                  <a:spcPct val="0"/>
                </a:spcBef>
              </a:pPr>
              <a:endParaRPr dirty="0"/>
            </a:p>
          </p:txBody>
        </p:sp>
      </p:grpSp>
      <p:grpSp>
        <p:nvGrpSpPr>
          <p:cNvPr id="48" name="Group 48"/>
          <p:cNvGrpSpPr/>
          <p:nvPr/>
        </p:nvGrpSpPr>
        <p:grpSpPr>
          <a:xfrm>
            <a:off x="7687439" y="3758792"/>
            <a:ext cx="5968460" cy="1009309"/>
            <a:chOff x="0" y="-57150"/>
            <a:chExt cx="1069481" cy="180857"/>
          </a:xfrm>
        </p:grpSpPr>
        <p:sp>
          <p:nvSpPr>
            <p:cNvPr id="49" name="Freeform 49"/>
            <p:cNvSpPr/>
            <p:nvPr/>
          </p:nvSpPr>
          <p:spPr>
            <a:xfrm>
              <a:off x="0" y="-21167"/>
              <a:ext cx="1069481" cy="123707"/>
            </a:xfrm>
            <a:custGeom>
              <a:avLst/>
              <a:gdLst/>
              <a:ahLst/>
              <a:cxnLst/>
              <a:rect l="l" t="t" r="r" b="b"/>
              <a:pathLst>
                <a:path w="1069481" h="123707">
                  <a:moveTo>
                    <a:pt x="37617" y="0"/>
                  </a:moveTo>
                  <a:lnTo>
                    <a:pt x="1031864" y="0"/>
                  </a:lnTo>
                  <a:cubicBezTo>
                    <a:pt x="1041840" y="0"/>
                    <a:pt x="1051408" y="3963"/>
                    <a:pt x="1058463" y="11018"/>
                  </a:cubicBezTo>
                  <a:cubicBezTo>
                    <a:pt x="1065517" y="18072"/>
                    <a:pt x="1069481" y="27640"/>
                    <a:pt x="1069481" y="37617"/>
                  </a:cubicBezTo>
                  <a:lnTo>
                    <a:pt x="1069481" y="86090"/>
                  </a:lnTo>
                  <a:cubicBezTo>
                    <a:pt x="1069481" y="96066"/>
                    <a:pt x="1065517" y="105634"/>
                    <a:pt x="1058463" y="112689"/>
                  </a:cubicBezTo>
                  <a:cubicBezTo>
                    <a:pt x="1051408" y="119744"/>
                    <a:pt x="1041840" y="123707"/>
                    <a:pt x="1031864" y="123707"/>
                  </a:cubicBezTo>
                  <a:lnTo>
                    <a:pt x="37617" y="123707"/>
                  </a:lnTo>
                  <a:cubicBezTo>
                    <a:pt x="27640" y="123707"/>
                    <a:pt x="18072" y="119744"/>
                    <a:pt x="11018" y="112689"/>
                  </a:cubicBezTo>
                  <a:cubicBezTo>
                    <a:pt x="3963" y="105634"/>
                    <a:pt x="0" y="96066"/>
                    <a:pt x="0" y="86090"/>
                  </a:cubicBezTo>
                  <a:lnTo>
                    <a:pt x="0" y="37617"/>
                  </a:lnTo>
                  <a:cubicBezTo>
                    <a:pt x="0" y="27640"/>
                    <a:pt x="3963" y="18072"/>
                    <a:pt x="11018" y="11018"/>
                  </a:cubicBezTo>
                  <a:cubicBezTo>
                    <a:pt x="18072" y="3963"/>
                    <a:pt x="27640" y="0"/>
                    <a:pt x="37617" y="0"/>
                  </a:cubicBezTo>
                  <a:close/>
                </a:path>
              </a:pathLst>
            </a:custGeom>
            <a:ln w="38100" cap="rnd">
              <a:solidFill>
                <a:srgbClr val="20569B"/>
              </a:solidFill>
              <a:prstDash val="solid"/>
              <a:round/>
            </a:ln>
          </p:spPr>
          <p:txBody>
            <a:bodyPr/>
            <a:lstStyle/>
            <a:p>
              <a:endParaRPr lang="en-US" dirty="0"/>
            </a:p>
          </p:txBody>
        </p:sp>
        <p:sp>
          <p:nvSpPr>
            <p:cNvPr id="50" name="TextBox 50"/>
            <p:cNvSpPr txBox="1"/>
            <p:nvPr/>
          </p:nvSpPr>
          <p:spPr>
            <a:xfrm>
              <a:off x="0" y="-57150"/>
              <a:ext cx="1069481" cy="180857"/>
            </a:xfrm>
            <a:prstGeom prst="rect">
              <a:avLst/>
            </a:prstGeom>
          </p:spPr>
          <p:txBody>
            <a:bodyPr lIns="50800" tIns="50800" rIns="50800" bIns="50800" rtlCol="0" anchor="ctr"/>
            <a:lstStyle/>
            <a:p>
              <a:pPr algn="ctr">
                <a:lnSpc>
                  <a:spcPts val="3220"/>
                </a:lnSpc>
              </a:pPr>
              <a:endParaRPr dirty="0"/>
            </a:p>
          </p:txBody>
        </p:sp>
      </p:grpSp>
      <p:grpSp>
        <p:nvGrpSpPr>
          <p:cNvPr id="51" name="Group 51"/>
          <p:cNvGrpSpPr/>
          <p:nvPr/>
        </p:nvGrpSpPr>
        <p:grpSpPr>
          <a:xfrm>
            <a:off x="7584008" y="3959602"/>
            <a:ext cx="690372" cy="690372"/>
            <a:chOff x="0" y="0"/>
            <a:chExt cx="812800" cy="812800"/>
          </a:xfrm>
        </p:grpSpPr>
        <p:sp>
          <p:nvSpPr>
            <p:cNvPr id="52" name="Freeform 52"/>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20569B"/>
            </a:solidFill>
            <a:ln cap="sq">
              <a:noFill/>
              <a:prstDash val="solid"/>
              <a:miter/>
            </a:ln>
          </p:spPr>
          <p:txBody>
            <a:bodyPr/>
            <a:lstStyle/>
            <a:p>
              <a:endParaRPr lang="en-US" dirty="0"/>
            </a:p>
          </p:txBody>
        </p:sp>
        <p:sp>
          <p:nvSpPr>
            <p:cNvPr id="53" name="TextBox 53"/>
            <p:cNvSpPr txBox="1"/>
            <p:nvPr/>
          </p:nvSpPr>
          <p:spPr>
            <a:xfrm>
              <a:off x="76200" y="19050"/>
              <a:ext cx="660400" cy="717550"/>
            </a:xfrm>
            <a:prstGeom prst="rect">
              <a:avLst/>
            </a:prstGeom>
          </p:spPr>
          <p:txBody>
            <a:bodyPr lIns="50800" tIns="50800" rIns="50800" bIns="50800" rtlCol="0" anchor="ctr"/>
            <a:lstStyle/>
            <a:p>
              <a:pPr algn="ctr">
                <a:lnSpc>
                  <a:spcPts val="3220"/>
                </a:lnSpc>
              </a:pPr>
              <a:endParaRPr dirty="0"/>
            </a:p>
          </p:txBody>
        </p:sp>
      </p:grpSp>
      <p:sp>
        <p:nvSpPr>
          <p:cNvPr id="54" name="TextBox 54"/>
          <p:cNvSpPr txBox="1"/>
          <p:nvPr/>
        </p:nvSpPr>
        <p:spPr>
          <a:xfrm>
            <a:off x="8418342" y="4159225"/>
            <a:ext cx="4689814" cy="507768"/>
          </a:xfrm>
          <a:prstGeom prst="rect">
            <a:avLst/>
          </a:prstGeom>
        </p:spPr>
        <p:txBody>
          <a:bodyPr lIns="0" tIns="0" rIns="0" bIns="0" rtlCol="0" anchor="t">
            <a:spAutoFit/>
          </a:bodyPr>
          <a:lstStyle/>
          <a:p>
            <a:pPr algn="just">
              <a:lnSpc>
                <a:spcPts val="4059"/>
              </a:lnSpc>
            </a:pPr>
            <a:r>
              <a:rPr lang="en-US" sz="3200" b="1" dirty="0">
                <a:solidFill>
                  <a:schemeClr val="tx2"/>
                </a:solidFill>
              </a:rPr>
              <a:t>Searching for Information</a:t>
            </a:r>
            <a:endParaRPr lang="en-US" sz="4400" b="1" spc="115" dirty="0">
              <a:solidFill>
                <a:schemeClr val="tx2"/>
              </a:solidFill>
              <a:latin typeface="Poppins Semi-Bold"/>
              <a:ea typeface="Poppins Semi-Bold"/>
              <a:cs typeface="Poppins Semi-Bold"/>
              <a:sym typeface="Poppins Semi-Bold"/>
            </a:endParaRPr>
          </a:p>
        </p:txBody>
      </p:sp>
      <p:sp>
        <p:nvSpPr>
          <p:cNvPr id="55" name="TextBox 55"/>
          <p:cNvSpPr txBox="1"/>
          <p:nvPr/>
        </p:nvSpPr>
        <p:spPr>
          <a:xfrm>
            <a:off x="7907754" y="5369326"/>
            <a:ext cx="6708049" cy="6924973"/>
          </a:xfrm>
          <a:prstGeom prst="rect">
            <a:avLst/>
          </a:prstGeom>
        </p:spPr>
        <p:txBody>
          <a:bodyPr wrap="square" lIns="0" tIns="0" rIns="0" bIns="0" rtlCol="0" anchor="t">
            <a:spAutoFit/>
          </a:bodyPr>
          <a:lstStyle/>
          <a:p>
            <a:pPr marL="259081" lvl="1" algn="just"/>
            <a:r>
              <a:rPr lang="en-US" sz="3000" spc="96" dirty="0">
                <a:solidFill>
                  <a:srgbClr val="2B2A29"/>
                </a:solidFill>
                <a:ea typeface="Poppins"/>
                <a:cs typeface="Poppins"/>
                <a:sym typeface="Poppins"/>
              </a:rPr>
              <a:t>The literature review was carried out through:</a:t>
            </a:r>
          </a:p>
          <a:p>
            <a:pPr marL="601981" lvl="1" indent="-342900" algn="just">
              <a:buFont typeface="Arial" panose="020B0604020202020204" pitchFamily="34" charset="0"/>
              <a:buChar char="•"/>
            </a:pPr>
            <a:r>
              <a:rPr lang="en-US" sz="3000" spc="96" dirty="0">
                <a:solidFill>
                  <a:srgbClr val="2B2A29"/>
                </a:solidFill>
                <a:ea typeface="Poppins"/>
                <a:cs typeface="Poppins"/>
                <a:sym typeface="Poppins"/>
              </a:rPr>
              <a:t>Google Scholar</a:t>
            </a:r>
          </a:p>
          <a:p>
            <a:pPr marL="601981" lvl="1" indent="-342900" algn="just">
              <a:buFont typeface="Arial" panose="020B0604020202020204" pitchFamily="34" charset="0"/>
              <a:buChar char="•"/>
            </a:pPr>
            <a:r>
              <a:rPr lang="en-US" sz="3000" spc="96" dirty="0">
                <a:solidFill>
                  <a:srgbClr val="2B2A29"/>
                </a:solidFill>
                <a:ea typeface="Poppins"/>
                <a:cs typeface="Poppins"/>
                <a:sym typeface="Poppins"/>
              </a:rPr>
              <a:t>PubMed</a:t>
            </a:r>
          </a:p>
          <a:p>
            <a:pPr marL="601981" lvl="1" indent="-342900" algn="just">
              <a:buFont typeface="Arial" panose="020B0604020202020204" pitchFamily="34" charset="0"/>
              <a:buChar char="•"/>
            </a:pPr>
            <a:r>
              <a:rPr lang="en-US" sz="3000" spc="96" dirty="0">
                <a:solidFill>
                  <a:srgbClr val="2B2A29"/>
                </a:solidFill>
                <a:ea typeface="Poppins"/>
                <a:cs typeface="Poppins"/>
                <a:sym typeface="Poppins"/>
              </a:rPr>
              <a:t>UWTSD Online Library</a:t>
            </a:r>
          </a:p>
          <a:p>
            <a:pPr marL="601981" lvl="1" indent="-342900" algn="just">
              <a:buFont typeface="Arial" panose="020B0604020202020204" pitchFamily="34" charset="0"/>
              <a:buChar char="•"/>
            </a:pPr>
            <a:r>
              <a:rPr lang="en-US" sz="3000" spc="96" dirty="0">
                <a:solidFill>
                  <a:srgbClr val="2B2A29"/>
                </a:solidFill>
                <a:ea typeface="Poppins"/>
                <a:cs typeface="Poppins"/>
                <a:sym typeface="Poppins"/>
              </a:rPr>
              <a:t>World Health Organization (WHO)</a:t>
            </a:r>
          </a:p>
          <a:p>
            <a:pPr marL="601981" lvl="1" indent="-342900" algn="just">
              <a:buFont typeface="Arial" panose="020B0604020202020204" pitchFamily="34" charset="0"/>
              <a:buChar char="•"/>
            </a:pPr>
            <a:r>
              <a:rPr lang="en-US" sz="3000" spc="96" dirty="0">
                <a:solidFill>
                  <a:srgbClr val="2B2A29"/>
                </a:solidFill>
                <a:ea typeface="Poppins"/>
                <a:cs typeface="Poppins"/>
                <a:sym typeface="Poppins"/>
              </a:rPr>
              <a:t>NICE Guidelines</a:t>
            </a:r>
          </a:p>
          <a:p>
            <a:pPr marL="601981" lvl="1" indent="-342900" algn="just">
              <a:buFont typeface="Arial" panose="020B0604020202020204" pitchFamily="34" charset="0"/>
              <a:buChar char="•"/>
            </a:pPr>
            <a:r>
              <a:rPr lang="en-US" sz="3000" spc="96" dirty="0">
                <a:solidFill>
                  <a:srgbClr val="2B2A29"/>
                </a:solidFill>
                <a:ea typeface="Poppins"/>
                <a:cs typeface="Poppins"/>
                <a:sym typeface="Poppins"/>
              </a:rPr>
              <a:t>Alzheimer’s Society UK</a:t>
            </a:r>
          </a:p>
          <a:p>
            <a:pPr marL="259081" lvl="1" algn="just"/>
            <a:r>
              <a:rPr lang="en-US" sz="3000" spc="96" dirty="0">
                <a:solidFill>
                  <a:srgbClr val="2B2A29"/>
                </a:solidFill>
                <a:ea typeface="Poppins"/>
                <a:cs typeface="Poppins"/>
                <a:sym typeface="Poppins"/>
              </a:rPr>
              <a:t>Filter criteria utilized were:</a:t>
            </a:r>
          </a:p>
          <a:p>
            <a:pPr marL="601981" lvl="1" indent="-342900" algn="just">
              <a:buFont typeface="Arial" panose="020B0604020202020204" pitchFamily="34" charset="0"/>
              <a:buChar char="•"/>
            </a:pPr>
            <a:r>
              <a:rPr lang="en-US" sz="3000" spc="96" dirty="0">
                <a:solidFill>
                  <a:srgbClr val="2B2A29"/>
                </a:solidFill>
                <a:ea typeface="Poppins"/>
                <a:cs typeface="Poppins"/>
                <a:sym typeface="Poppins"/>
              </a:rPr>
              <a:t>Peer-reviewed literature</a:t>
            </a:r>
          </a:p>
          <a:p>
            <a:pPr marL="601981" lvl="1" indent="-342900" algn="just">
              <a:buFont typeface="Arial" panose="020B0604020202020204" pitchFamily="34" charset="0"/>
              <a:buChar char="•"/>
            </a:pPr>
            <a:r>
              <a:rPr lang="en-US" sz="3000" spc="96" dirty="0">
                <a:solidFill>
                  <a:srgbClr val="2B2A29"/>
                </a:solidFill>
                <a:ea typeface="Poppins"/>
                <a:cs typeface="Poppins"/>
                <a:sym typeface="Poppins"/>
              </a:rPr>
              <a:t>The language of literature is English</a:t>
            </a:r>
          </a:p>
          <a:p>
            <a:pPr marL="601981" lvl="1" indent="-342900" algn="just">
              <a:buFont typeface="Arial" panose="020B0604020202020204" pitchFamily="34" charset="0"/>
              <a:buChar char="•"/>
            </a:pPr>
            <a:r>
              <a:rPr lang="en-US" sz="3000" spc="96" dirty="0">
                <a:solidFill>
                  <a:srgbClr val="2B2A29"/>
                </a:solidFill>
                <a:ea typeface="Poppins"/>
                <a:cs typeface="Poppins"/>
                <a:sym typeface="Poppins"/>
              </a:rPr>
              <a:t>Publications from 2014-2025</a:t>
            </a:r>
          </a:p>
          <a:p>
            <a:pPr marL="259081" lvl="1" algn="just"/>
            <a:r>
              <a:rPr lang="en-US" sz="3000" spc="96" dirty="0">
                <a:solidFill>
                  <a:srgbClr val="2B2A29"/>
                </a:solidFill>
                <a:ea typeface="Poppins"/>
                <a:cs typeface="Poppins"/>
                <a:sym typeface="Poppins"/>
              </a:rPr>
              <a:t>Literature related to the research was chosen by analyzing article titles, abstracts, and conclusion statements.</a:t>
            </a:r>
          </a:p>
        </p:txBody>
      </p:sp>
      <p:grpSp>
        <p:nvGrpSpPr>
          <p:cNvPr id="66" name="Group 66"/>
          <p:cNvGrpSpPr/>
          <p:nvPr/>
        </p:nvGrpSpPr>
        <p:grpSpPr>
          <a:xfrm>
            <a:off x="7690307" y="14014821"/>
            <a:ext cx="7105195" cy="6995888"/>
            <a:chOff x="-29915" y="-722921"/>
            <a:chExt cx="1273171" cy="1253584"/>
          </a:xfrm>
        </p:grpSpPr>
        <p:sp>
          <p:nvSpPr>
            <p:cNvPr id="67" name="Freeform 67"/>
            <p:cNvSpPr/>
            <p:nvPr/>
          </p:nvSpPr>
          <p:spPr>
            <a:xfrm>
              <a:off x="-29915" y="-722921"/>
              <a:ext cx="1273171" cy="1253584"/>
            </a:xfrm>
            <a:custGeom>
              <a:avLst/>
              <a:gdLst/>
              <a:ahLst/>
              <a:cxnLst/>
              <a:rect l="l" t="t" r="r" b="b"/>
              <a:pathLst>
                <a:path w="1103954" h="369393">
                  <a:moveTo>
                    <a:pt x="31416" y="0"/>
                  </a:moveTo>
                  <a:lnTo>
                    <a:pt x="1072538" y="0"/>
                  </a:lnTo>
                  <a:cubicBezTo>
                    <a:pt x="1089888" y="0"/>
                    <a:pt x="1103954" y="14065"/>
                    <a:pt x="1103954" y="31416"/>
                  </a:cubicBezTo>
                  <a:lnTo>
                    <a:pt x="1103954" y="337977"/>
                  </a:lnTo>
                  <a:cubicBezTo>
                    <a:pt x="1103954" y="346309"/>
                    <a:pt x="1100644" y="354300"/>
                    <a:pt x="1094752" y="360192"/>
                  </a:cubicBezTo>
                  <a:cubicBezTo>
                    <a:pt x="1088861" y="366083"/>
                    <a:pt x="1080870" y="369393"/>
                    <a:pt x="1072538" y="369393"/>
                  </a:cubicBezTo>
                  <a:lnTo>
                    <a:pt x="31416" y="369393"/>
                  </a:lnTo>
                  <a:cubicBezTo>
                    <a:pt x="14065" y="369393"/>
                    <a:pt x="0" y="355328"/>
                    <a:pt x="0" y="337977"/>
                  </a:cubicBezTo>
                  <a:lnTo>
                    <a:pt x="0" y="31416"/>
                  </a:lnTo>
                  <a:cubicBezTo>
                    <a:pt x="0" y="14065"/>
                    <a:pt x="14065" y="0"/>
                    <a:pt x="31416" y="0"/>
                  </a:cubicBezTo>
                  <a:close/>
                </a:path>
              </a:pathLst>
            </a:custGeom>
            <a:ln w="47625" cap="rnd">
              <a:solidFill>
                <a:srgbClr val="20569B"/>
              </a:solidFill>
              <a:prstDash val="solid"/>
              <a:round/>
            </a:ln>
          </p:spPr>
          <p:txBody>
            <a:bodyPr/>
            <a:lstStyle/>
            <a:p>
              <a:endParaRPr lang="en-US" dirty="0"/>
            </a:p>
          </p:txBody>
        </p:sp>
        <p:sp>
          <p:nvSpPr>
            <p:cNvPr id="68" name="TextBox 68"/>
            <p:cNvSpPr txBox="1"/>
            <p:nvPr/>
          </p:nvSpPr>
          <p:spPr>
            <a:xfrm>
              <a:off x="0" y="-57150"/>
              <a:ext cx="1103954" cy="426543"/>
            </a:xfrm>
            <a:prstGeom prst="rect">
              <a:avLst/>
            </a:prstGeom>
          </p:spPr>
          <p:txBody>
            <a:bodyPr lIns="50800" tIns="50800" rIns="50800" bIns="50800" rtlCol="0" anchor="ctr"/>
            <a:lstStyle/>
            <a:p>
              <a:pPr algn="ctr">
                <a:lnSpc>
                  <a:spcPts val="4060"/>
                </a:lnSpc>
                <a:spcBef>
                  <a:spcPct val="0"/>
                </a:spcBef>
              </a:pPr>
              <a:endParaRPr dirty="0"/>
            </a:p>
          </p:txBody>
        </p:sp>
      </p:grpSp>
      <p:grpSp>
        <p:nvGrpSpPr>
          <p:cNvPr id="69" name="Group 69"/>
          <p:cNvGrpSpPr/>
          <p:nvPr/>
        </p:nvGrpSpPr>
        <p:grpSpPr>
          <a:xfrm>
            <a:off x="7953446" y="13035721"/>
            <a:ext cx="5968460" cy="690372"/>
            <a:chOff x="0" y="0"/>
            <a:chExt cx="1069481" cy="123707"/>
          </a:xfrm>
        </p:grpSpPr>
        <p:sp>
          <p:nvSpPr>
            <p:cNvPr id="70" name="Freeform 70"/>
            <p:cNvSpPr/>
            <p:nvPr/>
          </p:nvSpPr>
          <p:spPr>
            <a:xfrm>
              <a:off x="0" y="0"/>
              <a:ext cx="1069481" cy="123707"/>
            </a:xfrm>
            <a:custGeom>
              <a:avLst/>
              <a:gdLst/>
              <a:ahLst/>
              <a:cxnLst/>
              <a:rect l="l" t="t" r="r" b="b"/>
              <a:pathLst>
                <a:path w="1069481" h="123707">
                  <a:moveTo>
                    <a:pt x="37617" y="0"/>
                  </a:moveTo>
                  <a:lnTo>
                    <a:pt x="1031864" y="0"/>
                  </a:lnTo>
                  <a:cubicBezTo>
                    <a:pt x="1041840" y="0"/>
                    <a:pt x="1051408" y="3963"/>
                    <a:pt x="1058463" y="11018"/>
                  </a:cubicBezTo>
                  <a:cubicBezTo>
                    <a:pt x="1065517" y="18072"/>
                    <a:pt x="1069481" y="27640"/>
                    <a:pt x="1069481" y="37617"/>
                  </a:cubicBezTo>
                  <a:lnTo>
                    <a:pt x="1069481" y="86090"/>
                  </a:lnTo>
                  <a:cubicBezTo>
                    <a:pt x="1069481" y="96066"/>
                    <a:pt x="1065517" y="105634"/>
                    <a:pt x="1058463" y="112689"/>
                  </a:cubicBezTo>
                  <a:cubicBezTo>
                    <a:pt x="1051408" y="119744"/>
                    <a:pt x="1041840" y="123707"/>
                    <a:pt x="1031864" y="123707"/>
                  </a:cubicBezTo>
                  <a:lnTo>
                    <a:pt x="37617" y="123707"/>
                  </a:lnTo>
                  <a:cubicBezTo>
                    <a:pt x="27640" y="123707"/>
                    <a:pt x="18072" y="119744"/>
                    <a:pt x="11018" y="112689"/>
                  </a:cubicBezTo>
                  <a:cubicBezTo>
                    <a:pt x="3963" y="105634"/>
                    <a:pt x="0" y="96066"/>
                    <a:pt x="0" y="86090"/>
                  </a:cubicBezTo>
                  <a:lnTo>
                    <a:pt x="0" y="37617"/>
                  </a:lnTo>
                  <a:cubicBezTo>
                    <a:pt x="0" y="27640"/>
                    <a:pt x="3963" y="18072"/>
                    <a:pt x="11018" y="11018"/>
                  </a:cubicBezTo>
                  <a:cubicBezTo>
                    <a:pt x="18072" y="3963"/>
                    <a:pt x="27640" y="0"/>
                    <a:pt x="37617" y="0"/>
                  </a:cubicBezTo>
                  <a:close/>
                </a:path>
              </a:pathLst>
            </a:custGeom>
            <a:ln w="38100" cap="rnd">
              <a:solidFill>
                <a:srgbClr val="20569B"/>
              </a:solidFill>
              <a:prstDash val="solid"/>
              <a:round/>
            </a:ln>
          </p:spPr>
          <p:txBody>
            <a:bodyPr/>
            <a:lstStyle/>
            <a:p>
              <a:endParaRPr lang="en-US" dirty="0"/>
            </a:p>
          </p:txBody>
        </p:sp>
        <p:sp>
          <p:nvSpPr>
            <p:cNvPr id="71" name="TextBox 71"/>
            <p:cNvSpPr txBox="1"/>
            <p:nvPr/>
          </p:nvSpPr>
          <p:spPr>
            <a:xfrm>
              <a:off x="0" y="-57150"/>
              <a:ext cx="1069481" cy="180857"/>
            </a:xfrm>
            <a:prstGeom prst="rect">
              <a:avLst/>
            </a:prstGeom>
          </p:spPr>
          <p:txBody>
            <a:bodyPr lIns="50800" tIns="50800" rIns="50800" bIns="50800" rtlCol="0" anchor="ctr"/>
            <a:lstStyle/>
            <a:p>
              <a:pPr algn="ctr">
                <a:lnSpc>
                  <a:spcPts val="3220"/>
                </a:lnSpc>
              </a:pPr>
              <a:endParaRPr dirty="0"/>
            </a:p>
          </p:txBody>
        </p:sp>
      </p:grpSp>
      <p:grpSp>
        <p:nvGrpSpPr>
          <p:cNvPr id="72" name="Group 72"/>
          <p:cNvGrpSpPr/>
          <p:nvPr/>
        </p:nvGrpSpPr>
        <p:grpSpPr>
          <a:xfrm>
            <a:off x="7741560" y="13058864"/>
            <a:ext cx="690372" cy="690372"/>
            <a:chOff x="0" y="0"/>
            <a:chExt cx="812800" cy="812800"/>
          </a:xfrm>
        </p:grpSpPr>
        <p:sp>
          <p:nvSpPr>
            <p:cNvPr id="73" name="Freeform 73"/>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20569B"/>
            </a:solidFill>
            <a:ln cap="sq">
              <a:noFill/>
              <a:prstDash val="solid"/>
              <a:miter/>
            </a:ln>
          </p:spPr>
          <p:txBody>
            <a:bodyPr/>
            <a:lstStyle/>
            <a:p>
              <a:endParaRPr lang="en-US" dirty="0"/>
            </a:p>
          </p:txBody>
        </p:sp>
        <p:sp>
          <p:nvSpPr>
            <p:cNvPr id="74" name="TextBox 74"/>
            <p:cNvSpPr txBox="1"/>
            <p:nvPr/>
          </p:nvSpPr>
          <p:spPr>
            <a:xfrm>
              <a:off x="76200" y="19050"/>
              <a:ext cx="660400" cy="717550"/>
            </a:xfrm>
            <a:prstGeom prst="rect">
              <a:avLst/>
            </a:prstGeom>
          </p:spPr>
          <p:txBody>
            <a:bodyPr lIns="50800" tIns="50800" rIns="50800" bIns="50800" rtlCol="0" anchor="ctr"/>
            <a:lstStyle/>
            <a:p>
              <a:pPr algn="ctr">
                <a:lnSpc>
                  <a:spcPts val="3220"/>
                </a:lnSpc>
              </a:pPr>
              <a:endParaRPr dirty="0"/>
            </a:p>
          </p:txBody>
        </p:sp>
      </p:grpSp>
      <p:sp>
        <p:nvSpPr>
          <p:cNvPr id="75" name="TextBox 75"/>
          <p:cNvSpPr txBox="1"/>
          <p:nvPr/>
        </p:nvSpPr>
        <p:spPr>
          <a:xfrm>
            <a:off x="8581686" y="13139682"/>
            <a:ext cx="4689814" cy="507768"/>
          </a:xfrm>
          <a:prstGeom prst="rect">
            <a:avLst/>
          </a:prstGeom>
        </p:spPr>
        <p:txBody>
          <a:bodyPr lIns="0" tIns="0" rIns="0" bIns="0" rtlCol="0" anchor="t">
            <a:spAutoFit/>
          </a:bodyPr>
          <a:lstStyle/>
          <a:p>
            <a:pPr algn="just">
              <a:lnSpc>
                <a:spcPts val="4059"/>
              </a:lnSpc>
            </a:pPr>
            <a:r>
              <a:rPr lang="en-US" sz="3200" b="1" dirty="0">
                <a:solidFill>
                  <a:schemeClr val="tx2"/>
                </a:solidFill>
              </a:rPr>
              <a:t>Visual Aid / Key Findings</a:t>
            </a:r>
            <a:endParaRPr lang="en-US" sz="4400" b="1" spc="115" dirty="0">
              <a:solidFill>
                <a:schemeClr val="tx2"/>
              </a:solidFill>
              <a:latin typeface="Poppins Semi-Bold"/>
              <a:ea typeface="Poppins Semi-Bold"/>
              <a:cs typeface="Poppins Semi-Bold"/>
              <a:sym typeface="Poppins Semi-Bold"/>
            </a:endParaRPr>
          </a:p>
        </p:txBody>
      </p:sp>
      <p:pic>
        <p:nvPicPr>
          <p:cNvPr id="110" name="Picture 109">
            <a:extLst>
              <a:ext uri="{FF2B5EF4-FFF2-40B4-BE49-F238E27FC236}">
                <a16:creationId xmlns:a16="http://schemas.microsoft.com/office/drawing/2014/main" id="{86960802-417F-A48B-CF46-289E55FFA277}"/>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861300" y="14039850"/>
            <a:ext cx="6735346" cy="3859752"/>
          </a:xfrm>
          <a:prstGeom prst="rect">
            <a:avLst/>
          </a:prstGeom>
          <a:ln>
            <a:noFill/>
          </a:ln>
          <a:effectLst>
            <a:softEdge rad="112500"/>
          </a:effectLst>
        </p:spPr>
      </p:pic>
      <p:graphicFrame>
        <p:nvGraphicFramePr>
          <p:cNvPr id="117" name="Table 116">
            <a:extLst>
              <a:ext uri="{FF2B5EF4-FFF2-40B4-BE49-F238E27FC236}">
                <a16:creationId xmlns:a16="http://schemas.microsoft.com/office/drawing/2014/main" id="{7A1905D6-D43C-2EE8-618A-8D20D58A3632}"/>
              </a:ext>
            </a:extLst>
          </p:cNvPr>
          <p:cNvGraphicFramePr>
            <a:graphicFrameLocks noGrp="1"/>
          </p:cNvGraphicFramePr>
          <p:nvPr>
            <p:extLst>
              <p:ext uri="{D42A27DB-BD31-4B8C-83A1-F6EECF244321}">
                <p14:modId xmlns:p14="http://schemas.microsoft.com/office/powerpoint/2010/main" val="2356391149"/>
              </p:ext>
            </p:extLst>
          </p:nvPr>
        </p:nvGraphicFramePr>
        <p:xfrm>
          <a:off x="7907754" y="17926050"/>
          <a:ext cx="6735346" cy="2926080"/>
        </p:xfrm>
        <a:graphic>
          <a:graphicData uri="http://schemas.openxmlformats.org/drawingml/2006/table">
            <a:tbl>
              <a:tblPr firstRow="1" bandRow="1">
                <a:tableStyleId>{5C22544A-7EE6-4342-B048-85BDC9FD1C3A}</a:tableStyleId>
              </a:tblPr>
              <a:tblGrid>
                <a:gridCol w="4754146">
                  <a:extLst>
                    <a:ext uri="{9D8B030D-6E8A-4147-A177-3AD203B41FA5}">
                      <a16:colId xmlns:a16="http://schemas.microsoft.com/office/drawing/2014/main" val="1821644755"/>
                    </a:ext>
                  </a:extLst>
                </a:gridCol>
                <a:gridCol w="1981200">
                  <a:extLst>
                    <a:ext uri="{9D8B030D-6E8A-4147-A177-3AD203B41FA5}">
                      <a16:colId xmlns:a16="http://schemas.microsoft.com/office/drawing/2014/main" val="3994382186"/>
                    </a:ext>
                  </a:extLst>
                </a:gridCol>
              </a:tblGrid>
              <a:tr h="419592">
                <a:tc>
                  <a:txBody>
                    <a:bodyPr/>
                    <a:lstStyle/>
                    <a:p>
                      <a:pPr>
                        <a:lnSpc>
                          <a:spcPct val="100000"/>
                        </a:lnSpc>
                      </a:pPr>
                      <a:r>
                        <a:rPr lang="en-US" sz="2400" b="1" kern="1200" dirty="0">
                          <a:solidFill>
                            <a:schemeClr val="lt1"/>
                          </a:solidFill>
                          <a:effectLst/>
                          <a:latin typeface="+mn-lt"/>
                          <a:ea typeface="+mn-ea"/>
                          <a:cs typeface="Poppins" panose="00000500000000000000" pitchFamily="2" charset="0"/>
                        </a:rPr>
                        <a:t>Key Statistics</a:t>
                      </a:r>
                      <a:endParaRPr lang="en-US" sz="2400" dirty="0">
                        <a:latin typeface="+mn-lt"/>
                        <a:cs typeface="Poppins" panose="00000500000000000000" pitchFamily="2" charset="0"/>
                      </a:endParaRPr>
                    </a:p>
                  </a:txBody>
                  <a:tcPr/>
                </a:tc>
                <a:tc>
                  <a:txBody>
                    <a:bodyPr/>
                    <a:lstStyle/>
                    <a:p>
                      <a:pPr>
                        <a:lnSpc>
                          <a:spcPct val="100000"/>
                        </a:lnSpc>
                      </a:pPr>
                      <a:r>
                        <a:rPr lang="en-US" sz="2400" b="1" kern="1200" dirty="0">
                          <a:solidFill>
                            <a:schemeClr val="lt1"/>
                          </a:solidFill>
                          <a:effectLst/>
                          <a:latin typeface="+mn-lt"/>
                          <a:ea typeface="+mn-ea"/>
                          <a:cs typeface="Poppins" panose="00000500000000000000" pitchFamily="2" charset="0"/>
                        </a:rPr>
                        <a:t>Source</a:t>
                      </a:r>
                      <a:endParaRPr lang="en-US" sz="2400" dirty="0">
                        <a:latin typeface="+mn-lt"/>
                        <a:cs typeface="Poppins" panose="00000500000000000000" pitchFamily="2" charset="0"/>
                      </a:endParaRPr>
                    </a:p>
                  </a:txBody>
                  <a:tcPr/>
                </a:tc>
                <a:extLst>
                  <a:ext uri="{0D108BD9-81ED-4DB2-BD59-A6C34878D82A}">
                    <a16:rowId xmlns:a16="http://schemas.microsoft.com/office/drawing/2014/main" val="487435114"/>
                  </a:ext>
                </a:extLst>
              </a:tr>
              <a:tr h="724228">
                <a:tc>
                  <a:txBody>
                    <a:bodyPr/>
                    <a:lstStyle/>
                    <a:p>
                      <a:pPr>
                        <a:lnSpc>
                          <a:spcPct val="100000"/>
                        </a:lnSpc>
                      </a:pPr>
                      <a:r>
                        <a:rPr lang="en-US" sz="2400" dirty="0">
                          <a:latin typeface="+mn-lt"/>
                          <a:cs typeface="Poppins" panose="00000500000000000000" pitchFamily="2" charset="0"/>
                        </a:rPr>
                        <a:t>More than 55 million individuals suffer from dementia.</a:t>
                      </a:r>
                    </a:p>
                  </a:txBody>
                  <a:tcPr/>
                </a:tc>
                <a:tc>
                  <a:txBody>
                    <a:bodyPr/>
                    <a:lstStyle/>
                    <a:p>
                      <a:pPr marL="0" marR="0">
                        <a:lnSpc>
                          <a:spcPct val="100000"/>
                        </a:lnSpc>
                        <a:spcAft>
                          <a:spcPts val="800"/>
                        </a:spcAft>
                        <a:buNone/>
                      </a:pPr>
                      <a:r>
                        <a:rPr lang="en-US" sz="2400" kern="100" dirty="0">
                          <a:effectLst/>
                          <a:latin typeface="+mn-lt"/>
                          <a:ea typeface="Calibri" panose="020F0502020204030204" pitchFamily="34" charset="0"/>
                          <a:cs typeface="Poppins" panose="00000500000000000000" pitchFamily="2" charset="0"/>
                        </a:rPr>
                        <a:t>WHO (2017)</a:t>
                      </a:r>
                    </a:p>
                  </a:txBody>
                  <a:tcPr marL="68580" marR="68580" marT="0" marB="0"/>
                </a:tc>
                <a:extLst>
                  <a:ext uri="{0D108BD9-81ED-4DB2-BD59-A6C34878D82A}">
                    <a16:rowId xmlns:a16="http://schemas.microsoft.com/office/drawing/2014/main" val="1715099617"/>
                  </a:ext>
                </a:extLst>
              </a:tr>
              <a:tr h="724228">
                <a:tc>
                  <a:txBody>
                    <a:bodyPr/>
                    <a:lstStyle/>
                    <a:p>
                      <a:pPr>
                        <a:lnSpc>
                          <a:spcPct val="100000"/>
                        </a:lnSpc>
                      </a:pPr>
                      <a:r>
                        <a:rPr lang="en-US" sz="2400" dirty="0">
                          <a:latin typeface="+mn-lt"/>
                          <a:cs typeface="Poppins" panose="00000500000000000000" pitchFamily="2" charset="0"/>
                        </a:rPr>
                        <a:t>Cases of dementia are predicted to triple by 2050.</a:t>
                      </a:r>
                    </a:p>
                  </a:txBody>
                  <a:tcPr/>
                </a:tc>
                <a:tc>
                  <a:txBody>
                    <a:bodyPr/>
                    <a:lstStyle/>
                    <a:p>
                      <a:pPr marL="0" marR="0">
                        <a:lnSpc>
                          <a:spcPct val="100000"/>
                        </a:lnSpc>
                        <a:spcAft>
                          <a:spcPts val="800"/>
                        </a:spcAft>
                        <a:buNone/>
                      </a:pPr>
                      <a:r>
                        <a:rPr lang="en-US" sz="2400" kern="100" dirty="0">
                          <a:effectLst/>
                          <a:latin typeface="+mn-lt"/>
                          <a:ea typeface="Calibri" panose="020F0502020204030204" pitchFamily="34" charset="0"/>
                          <a:cs typeface="Poppins" panose="00000500000000000000" pitchFamily="2" charset="0"/>
                        </a:rPr>
                        <a:t>Prince et al. (2015)</a:t>
                      </a:r>
                    </a:p>
                  </a:txBody>
                  <a:tcPr marL="68580" marR="68580" marT="0" marB="0"/>
                </a:tc>
                <a:extLst>
                  <a:ext uri="{0D108BD9-81ED-4DB2-BD59-A6C34878D82A}">
                    <a16:rowId xmlns:a16="http://schemas.microsoft.com/office/drawing/2014/main" val="420152709"/>
                  </a:ext>
                </a:extLst>
              </a:tr>
              <a:tr h="724228">
                <a:tc>
                  <a:txBody>
                    <a:bodyPr/>
                    <a:lstStyle/>
                    <a:p>
                      <a:pPr>
                        <a:lnSpc>
                          <a:spcPct val="100000"/>
                        </a:lnSpc>
                      </a:pPr>
                      <a:r>
                        <a:rPr lang="en-US" sz="2400" dirty="0">
                          <a:latin typeface="+mn-lt"/>
                          <a:cs typeface="Poppins" panose="00000500000000000000" pitchFamily="2" charset="0"/>
                        </a:rPr>
                        <a:t>900,000 individuals are living with dementia in the UK. </a:t>
                      </a:r>
                    </a:p>
                  </a:txBody>
                  <a:tcPr/>
                </a:tc>
                <a:tc>
                  <a:txBody>
                    <a:bodyPr/>
                    <a:lstStyle/>
                    <a:p>
                      <a:pPr marL="0" marR="0">
                        <a:lnSpc>
                          <a:spcPct val="100000"/>
                        </a:lnSpc>
                        <a:spcAft>
                          <a:spcPts val="800"/>
                        </a:spcAft>
                        <a:buNone/>
                      </a:pPr>
                      <a:r>
                        <a:rPr lang="en-US" sz="2400" kern="100" dirty="0">
                          <a:effectLst/>
                          <a:latin typeface="+mn-lt"/>
                          <a:ea typeface="Calibri" panose="020F0502020204030204" pitchFamily="34" charset="0"/>
                          <a:cs typeface="Poppins" panose="00000500000000000000" pitchFamily="2" charset="0"/>
                        </a:rPr>
                        <a:t>Alzheimer’s Society (2022)</a:t>
                      </a:r>
                    </a:p>
                  </a:txBody>
                  <a:tcPr marL="68580" marR="68580" marT="0" marB="0"/>
                </a:tc>
                <a:extLst>
                  <a:ext uri="{0D108BD9-81ED-4DB2-BD59-A6C34878D82A}">
                    <a16:rowId xmlns:a16="http://schemas.microsoft.com/office/drawing/2014/main" val="2961165785"/>
                  </a:ext>
                </a:extLst>
              </a:tr>
            </a:tbl>
          </a:graphicData>
        </a:graphic>
      </p:graphicFrame>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EEEAE7"/>
        </a:solidFill>
        <a:effectLst/>
      </p:bgPr>
    </p:bg>
    <p:spTree>
      <p:nvGrpSpPr>
        <p:cNvPr id="1" name="">
          <a:extLst>
            <a:ext uri="{FF2B5EF4-FFF2-40B4-BE49-F238E27FC236}">
              <a16:creationId xmlns:a16="http://schemas.microsoft.com/office/drawing/2014/main" id="{A33BB024-BE23-EE81-FAEB-7BFC722104F6}"/>
            </a:ext>
          </a:extLst>
        </p:cNvPr>
        <p:cNvGrpSpPr/>
        <p:nvPr/>
      </p:nvGrpSpPr>
      <p:grpSpPr>
        <a:xfrm>
          <a:off x="0" y="0"/>
          <a:ext cx="0" cy="0"/>
          <a:chOff x="0" y="0"/>
          <a:chExt cx="0" cy="0"/>
        </a:xfrm>
      </p:grpSpPr>
      <p:grpSp>
        <p:nvGrpSpPr>
          <p:cNvPr id="2" name="Group 2">
            <a:extLst>
              <a:ext uri="{FF2B5EF4-FFF2-40B4-BE49-F238E27FC236}">
                <a16:creationId xmlns:a16="http://schemas.microsoft.com/office/drawing/2014/main" id="{AEA1C4C5-88BA-FF12-2276-B78545C5FF34}"/>
              </a:ext>
            </a:extLst>
          </p:cNvPr>
          <p:cNvGrpSpPr/>
          <p:nvPr/>
        </p:nvGrpSpPr>
        <p:grpSpPr>
          <a:xfrm>
            <a:off x="1181519" y="-35464"/>
            <a:ext cx="12812580" cy="4016583"/>
            <a:chOff x="0" y="-57150"/>
            <a:chExt cx="2298857" cy="720663"/>
          </a:xfrm>
        </p:grpSpPr>
        <p:sp>
          <p:nvSpPr>
            <p:cNvPr id="3" name="Freeform 3">
              <a:extLst>
                <a:ext uri="{FF2B5EF4-FFF2-40B4-BE49-F238E27FC236}">
                  <a16:creationId xmlns:a16="http://schemas.microsoft.com/office/drawing/2014/main" id="{BA328BA4-CC56-4E63-38FE-97DFBAC3CDB1}"/>
                </a:ext>
              </a:extLst>
            </p:cNvPr>
            <p:cNvSpPr/>
            <p:nvPr/>
          </p:nvSpPr>
          <p:spPr>
            <a:xfrm>
              <a:off x="12954" y="95500"/>
              <a:ext cx="2285903" cy="568013"/>
            </a:xfrm>
            <a:custGeom>
              <a:avLst/>
              <a:gdLst/>
              <a:ahLst/>
              <a:cxnLst/>
              <a:rect l="l" t="t" r="r" b="b"/>
              <a:pathLst>
                <a:path w="2285903" h="708907">
                  <a:moveTo>
                    <a:pt x="15192" y="0"/>
                  </a:moveTo>
                  <a:lnTo>
                    <a:pt x="2270712" y="0"/>
                  </a:lnTo>
                  <a:cubicBezTo>
                    <a:pt x="2279102" y="0"/>
                    <a:pt x="2285903" y="6802"/>
                    <a:pt x="2285903" y="15192"/>
                  </a:cubicBezTo>
                  <a:lnTo>
                    <a:pt x="2285903" y="693715"/>
                  </a:lnTo>
                  <a:cubicBezTo>
                    <a:pt x="2285903" y="697744"/>
                    <a:pt x="2284303" y="701608"/>
                    <a:pt x="2281454" y="704457"/>
                  </a:cubicBezTo>
                  <a:cubicBezTo>
                    <a:pt x="2278605" y="707306"/>
                    <a:pt x="2274741" y="708907"/>
                    <a:pt x="2270712" y="708907"/>
                  </a:cubicBezTo>
                  <a:lnTo>
                    <a:pt x="15192" y="708907"/>
                  </a:lnTo>
                  <a:cubicBezTo>
                    <a:pt x="11163" y="708907"/>
                    <a:pt x="7299" y="707306"/>
                    <a:pt x="4450" y="704457"/>
                  </a:cubicBezTo>
                  <a:cubicBezTo>
                    <a:pt x="1601" y="701608"/>
                    <a:pt x="0" y="697744"/>
                    <a:pt x="0" y="693715"/>
                  </a:cubicBezTo>
                  <a:lnTo>
                    <a:pt x="0" y="15192"/>
                  </a:lnTo>
                  <a:cubicBezTo>
                    <a:pt x="0" y="11163"/>
                    <a:pt x="1601" y="7299"/>
                    <a:pt x="4450" y="4450"/>
                  </a:cubicBezTo>
                  <a:cubicBezTo>
                    <a:pt x="7299" y="1601"/>
                    <a:pt x="11163" y="0"/>
                    <a:pt x="15192" y="0"/>
                  </a:cubicBezTo>
                  <a:close/>
                </a:path>
              </a:pathLst>
            </a:custGeom>
            <a:ln w="47625" cap="rnd">
              <a:solidFill>
                <a:srgbClr val="20569B"/>
              </a:solidFill>
              <a:prstDash val="solid"/>
              <a:round/>
            </a:ln>
          </p:spPr>
          <p:txBody>
            <a:bodyPr/>
            <a:lstStyle/>
            <a:p>
              <a:endParaRPr lang="en-US" dirty="0"/>
            </a:p>
          </p:txBody>
        </p:sp>
        <p:sp>
          <p:nvSpPr>
            <p:cNvPr id="4" name="TextBox 4">
              <a:extLst>
                <a:ext uri="{FF2B5EF4-FFF2-40B4-BE49-F238E27FC236}">
                  <a16:creationId xmlns:a16="http://schemas.microsoft.com/office/drawing/2014/main" id="{E9AD6565-398A-2D6C-D697-68FE117D7B70}"/>
                </a:ext>
              </a:extLst>
            </p:cNvPr>
            <p:cNvSpPr txBox="1"/>
            <p:nvPr/>
          </p:nvSpPr>
          <p:spPr>
            <a:xfrm>
              <a:off x="0" y="-57150"/>
              <a:ext cx="2285904" cy="613890"/>
            </a:xfrm>
            <a:prstGeom prst="rect">
              <a:avLst/>
            </a:prstGeom>
          </p:spPr>
          <p:txBody>
            <a:bodyPr lIns="50800" tIns="50800" rIns="50800" bIns="50800" rtlCol="0" anchor="ctr"/>
            <a:lstStyle/>
            <a:p>
              <a:pPr algn="ctr">
                <a:lnSpc>
                  <a:spcPts val="4060"/>
                </a:lnSpc>
                <a:spcBef>
                  <a:spcPct val="0"/>
                </a:spcBef>
              </a:pPr>
              <a:endParaRPr dirty="0"/>
            </a:p>
          </p:txBody>
        </p:sp>
      </p:grpSp>
      <p:grpSp>
        <p:nvGrpSpPr>
          <p:cNvPr id="5" name="Group 5">
            <a:extLst>
              <a:ext uri="{FF2B5EF4-FFF2-40B4-BE49-F238E27FC236}">
                <a16:creationId xmlns:a16="http://schemas.microsoft.com/office/drawing/2014/main" id="{14E5A6D5-2B94-7565-0967-DF6A07EEAF24}"/>
              </a:ext>
            </a:extLst>
          </p:cNvPr>
          <p:cNvGrpSpPr/>
          <p:nvPr/>
        </p:nvGrpSpPr>
        <p:grpSpPr>
          <a:xfrm>
            <a:off x="2945973" y="1044664"/>
            <a:ext cx="9366521" cy="1008606"/>
            <a:chOff x="0" y="0"/>
            <a:chExt cx="1680558" cy="180966"/>
          </a:xfrm>
        </p:grpSpPr>
        <p:sp>
          <p:nvSpPr>
            <p:cNvPr id="6" name="Freeform 6">
              <a:extLst>
                <a:ext uri="{FF2B5EF4-FFF2-40B4-BE49-F238E27FC236}">
                  <a16:creationId xmlns:a16="http://schemas.microsoft.com/office/drawing/2014/main" id="{2DED620C-60C0-41A2-1D25-4100471609C6}"/>
                </a:ext>
              </a:extLst>
            </p:cNvPr>
            <p:cNvSpPr/>
            <p:nvPr/>
          </p:nvSpPr>
          <p:spPr>
            <a:xfrm>
              <a:off x="0" y="0"/>
              <a:ext cx="1680558" cy="180966"/>
            </a:xfrm>
            <a:custGeom>
              <a:avLst/>
              <a:gdLst/>
              <a:ahLst/>
              <a:cxnLst/>
              <a:rect l="l" t="t" r="r" b="b"/>
              <a:pathLst>
                <a:path w="1680558" h="180966">
                  <a:moveTo>
                    <a:pt x="82655" y="0"/>
                  </a:moveTo>
                  <a:lnTo>
                    <a:pt x="1597903" y="0"/>
                  </a:lnTo>
                  <a:cubicBezTo>
                    <a:pt x="1643552" y="0"/>
                    <a:pt x="1680558" y="37006"/>
                    <a:pt x="1680558" y="82655"/>
                  </a:cubicBezTo>
                  <a:lnTo>
                    <a:pt x="1680558" y="98311"/>
                  </a:lnTo>
                  <a:cubicBezTo>
                    <a:pt x="1680558" y="143960"/>
                    <a:pt x="1643552" y="180966"/>
                    <a:pt x="1597903" y="180966"/>
                  </a:cubicBezTo>
                  <a:lnTo>
                    <a:pt x="82655" y="180966"/>
                  </a:lnTo>
                  <a:cubicBezTo>
                    <a:pt x="60734" y="180966"/>
                    <a:pt x="39710" y="172258"/>
                    <a:pt x="24209" y="156757"/>
                  </a:cubicBezTo>
                  <a:cubicBezTo>
                    <a:pt x="8708" y="141256"/>
                    <a:pt x="0" y="120232"/>
                    <a:pt x="0" y="98311"/>
                  </a:cubicBezTo>
                  <a:lnTo>
                    <a:pt x="0" y="82655"/>
                  </a:lnTo>
                  <a:cubicBezTo>
                    <a:pt x="0" y="37006"/>
                    <a:pt x="37006" y="0"/>
                    <a:pt x="82655" y="0"/>
                  </a:cubicBezTo>
                  <a:close/>
                </a:path>
              </a:pathLst>
            </a:custGeom>
            <a:solidFill>
              <a:srgbClr val="20569B"/>
            </a:solidFill>
            <a:ln cap="rnd">
              <a:noFill/>
              <a:prstDash val="solid"/>
              <a:round/>
            </a:ln>
          </p:spPr>
          <p:txBody>
            <a:bodyPr/>
            <a:lstStyle/>
            <a:p>
              <a:endParaRPr lang="en-US" dirty="0"/>
            </a:p>
          </p:txBody>
        </p:sp>
        <p:sp>
          <p:nvSpPr>
            <p:cNvPr id="7" name="TextBox 7">
              <a:extLst>
                <a:ext uri="{FF2B5EF4-FFF2-40B4-BE49-F238E27FC236}">
                  <a16:creationId xmlns:a16="http://schemas.microsoft.com/office/drawing/2014/main" id="{3A07D909-EE27-9DBD-D9DC-F6FD98263C99}"/>
                </a:ext>
              </a:extLst>
            </p:cNvPr>
            <p:cNvSpPr txBox="1"/>
            <p:nvPr/>
          </p:nvSpPr>
          <p:spPr>
            <a:xfrm>
              <a:off x="0" y="-57150"/>
              <a:ext cx="1680558" cy="238116"/>
            </a:xfrm>
            <a:prstGeom prst="rect">
              <a:avLst/>
            </a:prstGeom>
          </p:spPr>
          <p:txBody>
            <a:bodyPr lIns="50800" tIns="50800" rIns="50800" bIns="50800" rtlCol="0" anchor="ctr"/>
            <a:lstStyle/>
            <a:p>
              <a:pPr algn="ctr">
                <a:lnSpc>
                  <a:spcPts val="4060"/>
                </a:lnSpc>
                <a:spcBef>
                  <a:spcPct val="0"/>
                </a:spcBef>
              </a:pPr>
              <a:endParaRPr dirty="0"/>
            </a:p>
          </p:txBody>
        </p:sp>
      </p:grpSp>
      <p:sp>
        <p:nvSpPr>
          <p:cNvPr id="8" name="TextBox 8">
            <a:extLst>
              <a:ext uri="{FF2B5EF4-FFF2-40B4-BE49-F238E27FC236}">
                <a16:creationId xmlns:a16="http://schemas.microsoft.com/office/drawing/2014/main" id="{3044F014-D010-8A23-885B-75EFC7DF8E9C}"/>
              </a:ext>
            </a:extLst>
          </p:cNvPr>
          <p:cNvSpPr txBox="1"/>
          <p:nvPr/>
        </p:nvSpPr>
        <p:spPr>
          <a:xfrm>
            <a:off x="1284471" y="2010597"/>
            <a:ext cx="12387814" cy="1875706"/>
          </a:xfrm>
          <a:prstGeom prst="rect">
            <a:avLst/>
          </a:prstGeom>
        </p:spPr>
        <p:txBody>
          <a:bodyPr lIns="0" tIns="0" rIns="0" bIns="0" rtlCol="0" anchor="t">
            <a:spAutoFit/>
          </a:bodyPr>
          <a:lstStyle/>
          <a:p>
            <a:pPr algn="ctr">
              <a:lnSpc>
                <a:spcPts val="7605"/>
              </a:lnSpc>
            </a:pPr>
            <a:r>
              <a:rPr lang="en-US" sz="5400" b="1" dirty="0"/>
              <a:t>The Impact of Dementia on the Quality of Life of Older adults in Birmingham, UK</a:t>
            </a:r>
            <a:endParaRPr lang="en-US" sz="16600" b="1" spc="162" dirty="0">
              <a:solidFill>
                <a:srgbClr val="111945"/>
              </a:solidFill>
              <a:ea typeface="Poppins Heavy"/>
              <a:cs typeface="Poppins Heavy"/>
              <a:sym typeface="Poppins Heavy"/>
            </a:endParaRPr>
          </a:p>
        </p:txBody>
      </p:sp>
      <p:grpSp>
        <p:nvGrpSpPr>
          <p:cNvPr id="11" name="Group 11">
            <a:extLst>
              <a:ext uri="{FF2B5EF4-FFF2-40B4-BE49-F238E27FC236}">
                <a16:creationId xmlns:a16="http://schemas.microsoft.com/office/drawing/2014/main" id="{31632EB6-C0AE-3E4C-2730-DF901D6529B8}"/>
              </a:ext>
            </a:extLst>
          </p:cNvPr>
          <p:cNvGrpSpPr/>
          <p:nvPr/>
        </p:nvGrpSpPr>
        <p:grpSpPr>
          <a:xfrm>
            <a:off x="342141" y="3975783"/>
            <a:ext cx="7149421" cy="7823222"/>
            <a:chOff x="0" y="-425250"/>
            <a:chExt cx="8533488" cy="5024866"/>
          </a:xfrm>
        </p:grpSpPr>
        <p:grpSp>
          <p:nvGrpSpPr>
            <p:cNvPr id="12" name="Group 12">
              <a:extLst>
                <a:ext uri="{FF2B5EF4-FFF2-40B4-BE49-F238E27FC236}">
                  <a16:creationId xmlns:a16="http://schemas.microsoft.com/office/drawing/2014/main" id="{5F0BFEAE-4D78-D7CF-9FA8-C348EC86966A}"/>
                </a:ext>
              </a:extLst>
            </p:cNvPr>
            <p:cNvGrpSpPr/>
            <p:nvPr/>
          </p:nvGrpSpPr>
          <p:grpSpPr>
            <a:xfrm>
              <a:off x="0" y="694515"/>
              <a:ext cx="8533488" cy="3905101"/>
              <a:chOff x="0" y="-81573"/>
              <a:chExt cx="1146829" cy="524812"/>
            </a:xfrm>
          </p:grpSpPr>
          <p:sp>
            <p:nvSpPr>
              <p:cNvPr id="13" name="Freeform 13">
                <a:extLst>
                  <a:ext uri="{FF2B5EF4-FFF2-40B4-BE49-F238E27FC236}">
                    <a16:creationId xmlns:a16="http://schemas.microsoft.com/office/drawing/2014/main" id="{67F2E026-9858-D686-2C2E-3C365FD3C448}"/>
                  </a:ext>
                </a:extLst>
              </p:cNvPr>
              <p:cNvSpPr/>
              <p:nvPr/>
            </p:nvSpPr>
            <p:spPr>
              <a:xfrm>
                <a:off x="0" y="-81573"/>
                <a:ext cx="1146829" cy="231937"/>
              </a:xfrm>
              <a:custGeom>
                <a:avLst/>
                <a:gdLst/>
                <a:ahLst/>
                <a:cxnLst/>
                <a:rect l="l" t="t" r="r" b="b"/>
                <a:pathLst>
                  <a:path w="1103954" h="443239">
                    <a:moveTo>
                      <a:pt x="31416" y="0"/>
                    </a:moveTo>
                    <a:lnTo>
                      <a:pt x="1072538" y="0"/>
                    </a:lnTo>
                    <a:cubicBezTo>
                      <a:pt x="1089888" y="0"/>
                      <a:pt x="1103954" y="14065"/>
                      <a:pt x="1103954" y="31416"/>
                    </a:cubicBezTo>
                    <a:lnTo>
                      <a:pt x="1103954" y="411824"/>
                    </a:lnTo>
                    <a:cubicBezTo>
                      <a:pt x="1103954" y="420156"/>
                      <a:pt x="1100644" y="428146"/>
                      <a:pt x="1094752" y="434038"/>
                    </a:cubicBezTo>
                    <a:cubicBezTo>
                      <a:pt x="1088861" y="439930"/>
                      <a:pt x="1080870" y="443239"/>
                      <a:pt x="1072538" y="443239"/>
                    </a:cubicBezTo>
                    <a:lnTo>
                      <a:pt x="31416" y="443239"/>
                    </a:lnTo>
                    <a:cubicBezTo>
                      <a:pt x="14065" y="443239"/>
                      <a:pt x="0" y="429174"/>
                      <a:pt x="0" y="411824"/>
                    </a:cubicBezTo>
                    <a:lnTo>
                      <a:pt x="0" y="31416"/>
                    </a:lnTo>
                    <a:cubicBezTo>
                      <a:pt x="0" y="14065"/>
                      <a:pt x="14065" y="0"/>
                      <a:pt x="31416" y="0"/>
                    </a:cubicBezTo>
                    <a:close/>
                  </a:path>
                </a:pathLst>
              </a:custGeom>
              <a:ln w="47625" cap="rnd">
                <a:solidFill>
                  <a:srgbClr val="20569B"/>
                </a:solidFill>
                <a:prstDash val="solid"/>
                <a:round/>
              </a:ln>
            </p:spPr>
            <p:txBody>
              <a:bodyPr/>
              <a:lstStyle/>
              <a:p>
                <a:endParaRPr lang="en-US" dirty="0"/>
              </a:p>
            </p:txBody>
          </p:sp>
          <p:sp>
            <p:nvSpPr>
              <p:cNvPr id="14" name="TextBox 14">
                <a:extLst>
                  <a:ext uri="{FF2B5EF4-FFF2-40B4-BE49-F238E27FC236}">
                    <a16:creationId xmlns:a16="http://schemas.microsoft.com/office/drawing/2014/main" id="{5C11C39F-1E3B-4039-2F96-610C389EFDFD}"/>
                  </a:ext>
                </a:extLst>
              </p:cNvPr>
              <p:cNvSpPr txBox="1"/>
              <p:nvPr/>
            </p:nvSpPr>
            <p:spPr>
              <a:xfrm>
                <a:off x="0" y="-57150"/>
                <a:ext cx="1103954" cy="500389"/>
              </a:xfrm>
              <a:prstGeom prst="rect">
                <a:avLst/>
              </a:prstGeom>
            </p:spPr>
            <p:txBody>
              <a:bodyPr lIns="50800" tIns="50800" rIns="50800" bIns="50800" rtlCol="0" anchor="ctr"/>
              <a:lstStyle/>
              <a:p>
                <a:pPr algn="ctr">
                  <a:lnSpc>
                    <a:spcPts val="4060"/>
                  </a:lnSpc>
                  <a:spcBef>
                    <a:spcPct val="0"/>
                  </a:spcBef>
                </a:pPr>
                <a:endParaRPr dirty="0"/>
              </a:p>
            </p:txBody>
          </p:sp>
        </p:grpSp>
        <p:grpSp>
          <p:nvGrpSpPr>
            <p:cNvPr id="15" name="Group 15">
              <a:extLst>
                <a:ext uri="{FF2B5EF4-FFF2-40B4-BE49-F238E27FC236}">
                  <a16:creationId xmlns:a16="http://schemas.microsoft.com/office/drawing/2014/main" id="{67AF8DA8-8DFD-CBDD-147D-0C5CAAD56AB6}"/>
                </a:ext>
              </a:extLst>
            </p:cNvPr>
            <p:cNvGrpSpPr/>
            <p:nvPr/>
          </p:nvGrpSpPr>
          <p:grpSpPr>
            <a:xfrm>
              <a:off x="256512" y="-425250"/>
              <a:ext cx="7957946" cy="1345746"/>
              <a:chOff x="0" y="-57150"/>
              <a:chExt cx="1069481" cy="180857"/>
            </a:xfrm>
          </p:grpSpPr>
          <p:sp>
            <p:nvSpPr>
              <p:cNvPr id="16" name="Freeform 16">
                <a:extLst>
                  <a:ext uri="{FF2B5EF4-FFF2-40B4-BE49-F238E27FC236}">
                    <a16:creationId xmlns:a16="http://schemas.microsoft.com/office/drawing/2014/main" id="{B023D62A-A165-5B7A-FC3D-4A125754CDD5}"/>
                  </a:ext>
                </a:extLst>
              </p:cNvPr>
              <p:cNvSpPr/>
              <p:nvPr/>
            </p:nvSpPr>
            <p:spPr>
              <a:xfrm>
                <a:off x="0" y="0"/>
                <a:ext cx="1069481" cy="72431"/>
              </a:xfrm>
              <a:custGeom>
                <a:avLst/>
                <a:gdLst/>
                <a:ahLst/>
                <a:cxnLst/>
                <a:rect l="l" t="t" r="r" b="b"/>
                <a:pathLst>
                  <a:path w="1069481" h="123707">
                    <a:moveTo>
                      <a:pt x="37617" y="0"/>
                    </a:moveTo>
                    <a:lnTo>
                      <a:pt x="1031864" y="0"/>
                    </a:lnTo>
                    <a:cubicBezTo>
                      <a:pt x="1041840" y="0"/>
                      <a:pt x="1051408" y="3963"/>
                      <a:pt x="1058463" y="11018"/>
                    </a:cubicBezTo>
                    <a:cubicBezTo>
                      <a:pt x="1065517" y="18072"/>
                      <a:pt x="1069481" y="27640"/>
                      <a:pt x="1069481" y="37617"/>
                    </a:cubicBezTo>
                    <a:lnTo>
                      <a:pt x="1069481" y="86090"/>
                    </a:lnTo>
                    <a:cubicBezTo>
                      <a:pt x="1069481" y="96066"/>
                      <a:pt x="1065517" y="105634"/>
                      <a:pt x="1058463" y="112689"/>
                    </a:cubicBezTo>
                    <a:cubicBezTo>
                      <a:pt x="1051408" y="119744"/>
                      <a:pt x="1041840" y="123707"/>
                      <a:pt x="1031864" y="123707"/>
                    </a:cubicBezTo>
                    <a:lnTo>
                      <a:pt x="37617" y="123707"/>
                    </a:lnTo>
                    <a:cubicBezTo>
                      <a:pt x="27640" y="123707"/>
                      <a:pt x="18072" y="119744"/>
                      <a:pt x="11018" y="112689"/>
                    </a:cubicBezTo>
                    <a:cubicBezTo>
                      <a:pt x="3963" y="105634"/>
                      <a:pt x="0" y="96066"/>
                      <a:pt x="0" y="86090"/>
                    </a:cubicBezTo>
                    <a:lnTo>
                      <a:pt x="0" y="37617"/>
                    </a:lnTo>
                    <a:cubicBezTo>
                      <a:pt x="0" y="27640"/>
                      <a:pt x="3963" y="18072"/>
                      <a:pt x="11018" y="11018"/>
                    </a:cubicBezTo>
                    <a:cubicBezTo>
                      <a:pt x="18072" y="3963"/>
                      <a:pt x="27640" y="0"/>
                      <a:pt x="37617" y="0"/>
                    </a:cubicBezTo>
                    <a:close/>
                  </a:path>
                </a:pathLst>
              </a:custGeom>
              <a:ln w="38100" cap="rnd">
                <a:solidFill>
                  <a:srgbClr val="20569B"/>
                </a:solidFill>
                <a:prstDash val="solid"/>
                <a:round/>
              </a:ln>
            </p:spPr>
            <p:txBody>
              <a:bodyPr/>
              <a:lstStyle/>
              <a:p>
                <a:endParaRPr lang="en-US" dirty="0"/>
              </a:p>
            </p:txBody>
          </p:sp>
          <p:sp>
            <p:nvSpPr>
              <p:cNvPr id="17" name="TextBox 17">
                <a:extLst>
                  <a:ext uri="{FF2B5EF4-FFF2-40B4-BE49-F238E27FC236}">
                    <a16:creationId xmlns:a16="http://schemas.microsoft.com/office/drawing/2014/main" id="{69CC6542-FAA0-2C4D-EBC1-8667A11A7972}"/>
                  </a:ext>
                </a:extLst>
              </p:cNvPr>
              <p:cNvSpPr txBox="1"/>
              <p:nvPr/>
            </p:nvSpPr>
            <p:spPr>
              <a:xfrm>
                <a:off x="0" y="-57150"/>
                <a:ext cx="1069481" cy="180857"/>
              </a:xfrm>
              <a:prstGeom prst="rect">
                <a:avLst/>
              </a:prstGeom>
            </p:spPr>
            <p:txBody>
              <a:bodyPr lIns="50800" tIns="50800" rIns="50800" bIns="50800" rtlCol="0" anchor="ctr"/>
              <a:lstStyle/>
              <a:p>
                <a:pPr algn="ctr">
                  <a:lnSpc>
                    <a:spcPts val="3220"/>
                  </a:lnSpc>
                </a:pPr>
                <a:endParaRPr dirty="0"/>
              </a:p>
            </p:txBody>
          </p:sp>
        </p:grpSp>
        <p:grpSp>
          <p:nvGrpSpPr>
            <p:cNvPr id="18" name="Group 18">
              <a:extLst>
                <a:ext uri="{FF2B5EF4-FFF2-40B4-BE49-F238E27FC236}">
                  <a16:creationId xmlns:a16="http://schemas.microsoft.com/office/drawing/2014/main" id="{AAD02031-7AC6-0182-3F2C-1ABC7B405C4C}"/>
                </a:ext>
              </a:extLst>
            </p:cNvPr>
            <p:cNvGrpSpPr/>
            <p:nvPr/>
          </p:nvGrpSpPr>
          <p:grpSpPr>
            <a:xfrm>
              <a:off x="0" y="1"/>
              <a:ext cx="920496" cy="834198"/>
              <a:chOff x="0" y="1"/>
              <a:chExt cx="812800" cy="736599"/>
            </a:xfrm>
          </p:grpSpPr>
          <p:sp>
            <p:nvSpPr>
              <p:cNvPr id="19" name="Freeform 19">
                <a:extLst>
                  <a:ext uri="{FF2B5EF4-FFF2-40B4-BE49-F238E27FC236}">
                    <a16:creationId xmlns:a16="http://schemas.microsoft.com/office/drawing/2014/main" id="{AF5D12EB-155F-81BA-DBD6-E1E22D1C5093}"/>
                  </a:ext>
                </a:extLst>
              </p:cNvPr>
              <p:cNvSpPr/>
              <p:nvPr/>
            </p:nvSpPr>
            <p:spPr>
              <a:xfrm>
                <a:off x="0" y="1"/>
                <a:ext cx="812800" cy="437303"/>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20569B"/>
              </a:solidFill>
              <a:ln cap="sq">
                <a:noFill/>
                <a:prstDash val="solid"/>
                <a:miter/>
              </a:ln>
            </p:spPr>
            <p:txBody>
              <a:bodyPr/>
              <a:lstStyle/>
              <a:p>
                <a:endParaRPr lang="en-US" dirty="0"/>
              </a:p>
            </p:txBody>
          </p:sp>
          <p:sp>
            <p:nvSpPr>
              <p:cNvPr id="20" name="TextBox 20">
                <a:extLst>
                  <a:ext uri="{FF2B5EF4-FFF2-40B4-BE49-F238E27FC236}">
                    <a16:creationId xmlns:a16="http://schemas.microsoft.com/office/drawing/2014/main" id="{EE85D156-AD9A-03DC-31D0-F05A1B270DDA}"/>
                  </a:ext>
                </a:extLst>
              </p:cNvPr>
              <p:cNvSpPr txBox="1"/>
              <p:nvPr/>
            </p:nvSpPr>
            <p:spPr>
              <a:xfrm>
                <a:off x="76200" y="19050"/>
                <a:ext cx="660400" cy="717550"/>
              </a:xfrm>
              <a:prstGeom prst="rect">
                <a:avLst/>
              </a:prstGeom>
            </p:spPr>
            <p:txBody>
              <a:bodyPr lIns="50800" tIns="50800" rIns="50800" bIns="50800" rtlCol="0" anchor="ctr"/>
              <a:lstStyle/>
              <a:p>
                <a:pPr algn="ctr">
                  <a:lnSpc>
                    <a:spcPts val="3220"/>
                  </a:lnSpc>
                </a:pPr>
                <a:endParaRPr dirty="0"/>
              </a:p>
            </p:txBody>
          </p:sp>
        </p:grpSp>
        <p:sp>
          <p:nvSpPr>
            <p:cNvPr id="21" name="TextBox 21">
              <a:extLst>
                <a:ext uri="{FF2B5EF4-FFF2-40B4-BE49-F238E27FC236}">
                  <a16:creationId xmlns:a16="http://schemas.microsoft.com/office/drawing/2014/main" id="{27D1AF93-E7CE-CB05-392D-47CAC3C9F53D}"/>
                </a:ext>
              </a:extLst>
            </p:cNvPr>
            <p:cNvSpPr txBox="1"/>
            <p:nvPr/>
          </p:nvSpPr>
          <p:spPr>
            <a:xfrm>
              <a:off x="1108943" y="114493"/>
              <a:ext cx="6253085" cy="316297"/>
            </a:xfrm>
            <a:prstGeom prst="rect">
              <a:avLst/>
            </a:prstGeom>
          </p:spPr>
          <p:txBody>
            <a:bodyPr lIns="0" tIns="0" rIns="0" bIns="0" rtlCol="0" anchor="t">
              <a:spAutoFit/>
            </a:bodyPr>
            <a:lstStyle/>
            <a:p>
              <a:r>
                <a:rPr lang="en-US" sz="3200" b="1" dirty="0">
                  <a:solidFill>
                    <a:schemeClr val="tx2"/>
                  </a:solidFill>
                  <a:cs typeface="Poppins" panose="00000500000000000000" pitchFamily="2" charset="0"/>
                </a:rPr>
                <a:t>Research Significance</a:t>
              </a:r>
              <a:endParaRPr lang="en-US" sz="3200" dirty="0">
                <a:solidFill>
                  <a:schemeClr val="tx2"/>
                </a:solidFill>
                <a:cs typeface="Poppins" panose="00000500000000000000" pitchFamily="2" charset="0"/>
              </a:endParaRPr>
            </a:p>
          </p:txBody>
        </p:sp>
        <p:sp>
          <p:nvSpPr>
            <p:cNvPr id="22" name="TextBox 22">
              <a:extLst>
                <a:ext uri="{FF2B5EF4-FFF2-40B4-BE49-F238E27FC236}">
                  <a16:creationId xmlns:a16="http://schemas.microsoft.com/office/drawing/2014/main" id="{5D9D774A-57C9-A4C9-1187-961E0563DB04}"/>
                </a:ext>
              </a:extLst>
            </p:cNvPr>
            <p:cNvSpPr txBox="1"/>
            <p:nvPr/>
          </p:nvSpPr>
          <p:spPr>
            <a:xfrm>
              <a:off x="188447" y="838554"/>
              <a:ext cx="8214457" cy="1482640"/>
            </a:xfrm>
            <a:prstGeom prst="rect">
              <a:avLst/>
            </a:prstGeom>
          </p:spPr>
          <p:txBody>
            <a:bodyPr wrap="square" lIns="0" tIns="0" rIns="0" bIns="0" rtlCol="0" anchor="t">
              <a:spAutoFit/>
            </a:bodyPr>
            <a:lstStyle/>
            <a:p>
              <a:pPr algn="just"/>
              <a:r>
                <a:rPr lang="en-US" sz="3000" spc="96" dirty="0">
                  <a:solidFill>
                    <a:srgbClr val="2B2A29"/>
                  </a:solidFill>
                  <a:ea typeface="Poppins"/>
                  <a:cs typeface="Poppins"/>
                  <a:sym typeface="Poppins"/>
                </a:rPr>
                <a:t>Research findings indicate that dementia influences physical well-being, emotional well-being, and social interaction, limiting independence and functionality among the elderly (Kitwood, 1997).</a:t>
              </a:r>
            </a:p>
          </p:txBody>
        </p:sp>
      </p:grpSp>
      <p:grpSp>
        <p:nvGrpSpPr>
          <p:cNvPr id="45" name="Group 45">
            <a:extLst>
              <a:ext uri="{FF2B5EF4-FFF2-40B4-BE49-F238E27FC236}">
                <a16:creationId xmlns:a16="http://schemas.microsoft.com/office/drawing/2014/main" id="{544518E7-84A3-1B1D-8B24-B1F60ABFA300}"/>
              </a:ext>
            </a:extLst>
          </p:cNvPr>
          <p:cNvGrpSpPr/>
          <p:nvPr/>
        </p:nvGrpSpPr>
        <p:grpSpPr>
          <a:xfrm>
            <a:off x="7741560" y="4503397"/>
            <a:ext cx="7089435" cy="3977383"/>
            <a:chOff x="0" y="-57150"/>
            <a:chExt cx="1109509" cy="486280"/>
          </a:xfrm>
        </p:grpSpPr>
        <p:sp>
          <p:nvSpPr>
            <p:cNvPr id="46" name="Freeform 46">
              <a:extLst>
                <a:ext uri="{FF2B5EF4-FFF2-40B4-BE49-F238E27FC236}">
                  <a16:creationId xmlns:a16="http://schemas.microsoft.com/office/drawing/2014/main" id="{584410C4-D50C-1F1F-BB64-0EF750792F43}"/>
                </a:ext>
              </a:extLst>
            </p:cNvPr>
            <p:cNvSpPr/>
            <p:nvPr/>
          </p:nvSpPr>
          <p:spPr>
            <a:xfrm>
              <a:off x="5555" y="104456"/>
              <a:ext cx="1103954" cy="315543"/>
            </a:xfrm>
            <a:custGeom>
              <a:avLst/>
              <a:gdLst/>
              <a:ahLst/>
              <a:cxnLst/>
              <a:rect l="l" t="t" r="r" b="b"/>
              <a:pathLst>
                <a:path w="1103954" h="429130">
                  <a:moveTo>
                    <a:pt x="31416" y="0"/>
                  </a:moveTo>
                  <a:lnTo>
                    <a:pt x="1072538" y="0"/>
                  </a:lnTo>
                  <a:cubicBezTo>
                    <a:pt x="1089888" y="0"/>
                    <a:pt x="1103954" y="14065"/>
                    <a:pt x="1103954" y="31416"/>
                  </a:cubicBezTo>
                  <a:lnTo>
                    <a:pt x="1103954" y="397714"/>
                  </a:lnTo>
                  <a:cubicBezTo>
                    <a:pt x="1103954" y="415065"/>
                    <a:pt x="1089888" y="429130"/>
                    <a:pt x="1072538" y="429130"/>
                  </a:cubicBezTo>
                  <a:lnTo>
                    <a:pt x="31416" y="429130"/>
                  </a:lnTo>
                  <a:cubicBezTo>
                    <a:pt x="23084" y="429130"/>
                    <a:pt x="15093" y="425820"/>
                    <a:pt x="9201" y="419929"/>
                  </a:cubicBezTo>
                  <a:cubicBezTo>
                    <a:pt x="3310" y="414037"/>
                    <a:pt x="0" y="406046"/>
                    <a:pt x="0" y="397714"/>
                  </a:cubicBezTo>
                  <a:lnTo>
                    <a:pt x="0" y="31416"/>
                  </a:lnTo>
                  <a:cubicBezTo>
                    <a:pt x="0" y="14065"/>
                    <a:pt x="14065" y="0"/>
                    <a:pt x="31416" y="0"/>
                  </a:cubicBezTo>
                  <a:close/>
                </a:path>
              </a:pathLst>
            </a:custGeom>
            <a:ln w="47625" cap="rnd">
              <a:solidFill>
                <a:srgbClr val="20569B"/>
              </a:solidFill>
              <a:prstDash val="solid"/>
              <a:round/>
            </a:ln>
          </p:spPr>
          <p:txBody>
            <a:bodyPr/>
            <a:lstStyle/>
            <a:p>
              <a:endParaRPr lang="en-US" dirty="0"/>
            </a:p>
          </p:txBody>
        </p:sp>
        <p:sp>
          <p:nvSpPr>
            <p:cNvPr id="47" name="TextBox 47">
              <a:extLst>
                <a:ext uri="{FF2B5EF4-FFF2-40B4-BE49-F238E27FC236}">
                  <a16:creationId xmlns:a16="http://schemas.microsoft.com/office/drawing/2014/main" id="{631CC904-48B9-0F87-28B6-903F285D2364}"/>
                </a:ext>
              </a:extLst>
            </p:cNvPr>
            <p:cNvSpPr txBox="1"/>
            <p:nvPr/>
          </p:nvSpPr>
          <p:spPr>
            <a:xfrm>
              <a:off x="0" y="-57150"/>
              <a:ext cx="1103954" cy="486280"/>
            </a:xfrm>
            <a:prstGeom prst="rect">
              <a:avLst/>
            </a:prstGeom>
          </p:spPr>
          <p:txBody>
            <a:bodyPr lIns="50800" tIns="50800" rIns="50800" bIns="50800" rtlCol="0" anchor="ctr"/>
            <a:lstStyle/>
            <a:p>
              <a:pPr algn="ctr">
                <a:lnSpc>
                  <a:spcPts val="4060"/>
                </a:lnSpc>
                <a:spcBef>
                  <a:spcPct val="0"/>
                </a:spcBef>
              </a:pPr>
              <a:endParaRPr dirty="0"/>
            </a:p>
          </p:txBody>
        </p:sp>
      </p:grpSp>
      <p:grpSp>
        <p:nvGrpSpPr>
          <p:cNvPr id="48" name="Group 48">
            <a:extLst>
              <a:ext uri="{FF2B5EF4-FFF2-40B4-BE49-F238E27FC236}">
                <a16:creationId xmlns:a16="http://schemas.microsoft.com/office/drawing/2014/main" id="{FC7AEAF5-F096-5A57-2CDF-73C1E4F851A1}"/>
              </a:ext>
            </a:extLst>
          </p:cNvPr>
          <p:cNvGrpSpPr/>
          <p:nvPr/>
        </p:nvGrpSpPr>
        <p:grpSpPr>
          <a:xfrm>
            <a:off x="7687439" y="3758792"/>
            <a:ext cx="6264366" cy="1658473"/>
            <a:chOff x="0" y="-57150"/>
            <a:chExt cx="1122504" cy="297180"/>
          </a:xfrm>
        </p:grpSpPr>
        <p:sp>
          <p:nvSpPr>
            <p:cNvPr id="49" name="Freeform 49">
              <a:extLst>
                <a:ext uri="{FF2B5EF4-FFF2-40B4-BE49-F238E27FC236}">
                  <a16:creationId xmlns:a16="http://schemas.microsoft.com/office/drawing/2014/main" id="{BDBA0DB3-CAD1-4214-287D-DBCDF943752F}"/>
                </a:ext>
              </a:extLst>
            </p:cNvPr>
            <p:cNvSpPr/>
            <p:nvPr/>
          </p:nvSpPr>
          <p:spPr>
            <a:xfrm>
              <a:off x="53023" y="116323"/>
              <a:ext cx="1069481" cy="123707"/>
            </a:xfrm>
            <a:custGeom>
              <a:avLst/>
              <a:gdLst/>
              <a:ahLst/>
              <a:cxnLst/>
              <a:rect l="l" t="t" r="r" b="b"/>
              <a:pathLst>
                <a:path w="1069481" h="123707">
                  <a:moveTo>
                    <a:pt x="37617" y="0"/>
                  </a:moveTo>
                  <a:lnTo>
                    <a:pt x="1031864" y="0"/>
                  </a:lnTo>
                  <a:cubicBezTo>
                    <a:pt x="1041840" y="0"/>
                    <a:pt x="1051408" y="3963"/>
                    <a:pt x="1058463" y="11018"/>
                  </a:cubicBezTo>
                  <a:cubicBezTo>
                    <a:pt x="1065517" y="18072"/>
                    <a:pt x="1069481" y="27640"/>
                    <a:pt x="1069481" y="37617"/>
                  </a:cubicBezTo>
                  <a:lnTo>
                    <a:pt x="1069481" y="86090"/>
                  </a:lnTo>
                  <a:cubicBezTo>
                    <a:pt x="1069481" y="96066"/>
                    <a:pt x="1065517" y="105634"/>
                    <a:pt x="1058463" y="112689"/>
                  </a:cubicBezTo>
                  <a:cubicBezTo>
                    <a:pt x="1051408" y="119744"/>
                    <a:pt x="1041840" y="123707"/>
                    <a:pt x="1031864" y="123707"/>
                  </a:cubicBezTo>
                  <a:lnTo>
                    <a:pt x="37617" y="123707"/>
                  </a:lnTo>
                  <a:cubicBezTo>
                    <a:pt x="27640" y="123707"/>
                    <a:pt x="18072" y="119744"/>
                    <a:pt x="11018" y="112689"/>
                  </a:cubicBezTo>
                  <a:cubicBezTo>
                    <a:pt x="3963" y="105634"/>
                    <a:pt x="0" y="96066"/>
                    <a:pt x="0" y="86090"/>
                  </a:cubicBezTo>
                  <a:lnTo>
                    <a:pt x="0" y="37617"/>
                  </a:lnTo>
                  <a:cubicBezTo>
                    <a:pt x="0" y="27640"/>
                    <a:pt x="3963" y="18072"/>
                    <a:pt x="11018" y="11018"/>
                  </a:cubicBezTo>
                  <a:cubicBezTo>
                    <a:pt x="18072" y="3963"/>
                    <a:pt x="27640" y="0"/>
                    <a:pt x="37617" y="0"/>
                  </a:cubicBezTo>
                  <a:close/>
                </a:path>
              </a:pathLst>
            </a:custGeom>
            <a:ln w="38100" cap="rnd">
              <a:solidFill>
                <a:srgbClr val="20569B"/>
              </a:solidFill>
              <a:prstDash val="solid"/>
              <a:round/>
            </a:ln>
          </p:spPr>
          <p:txBody>
            <a:bodyPr/>
            <a:lstStyle/>
            <a:p>
              <a:endParaRPr lang="en-US" dirty="0"/>
            </a:p>
          </p:txBody>
        </p:sp>
        <p:sp>
          <p:nvSpPr>
            <p:cNvPr id="50" name="TextBox 50">
              <a:extLst>
                <a:ext uri="{FF2B5EF4-FFF2-40B4-BE49-F238E27FC236}">
                  <a16:creationId xmlns:a16="http://schemas.microsoft.com/office/drawing/2014/main" id="{EFCE395C-EBAA-F3FA-8855-BEE7D82E1CBA}"/>
                </a:ext>
              </a:extLst>
            </p:cNvPr>
            <p:cNvSpPr txBox="1"/>
            <p:nvPr/>
          </p:nvSpPr>
          <p:spPr>
            <a:xfrm>
              <a:off x="0" y="-57150"/>
              <a:ext cx="1069481" cy="180857"/>
            </a:xfrm>
            <a:prstGeom prst="rect">
              <a:avLst/>
            </a:prstGeom>
          </p:spPr>
          <p:txBody>
            <a:bodyPr lIns="50800" tIns="50800" rIns="50800" bIns="50800" rtlCol="0" anchor="ctr"/>
            <a:lstStyle/>
            <a:p>
              <a:pPr algn="ctr">
                <a:lnSpc>
                  <a:spcPts val="3220"/>
                </a:lnSpc>
              </a:pPr>
              <a:endParaRPr dirty="0"/>
            </a:p>
          </p:txBody>
        </p:sp>
      </p:grpSp>
      <p:grpSp>
        <p:nvGrpSpPr>
          <p:cNvPr id="51" name="Group 51">
            <a:extLst>
              <a:ext uri="{FF2B5EF4-FFF2-40B4-BE49-F238E27FC236}">
                <a16:creationId xmlns:a16="http://schemas.microsoft.com/office/drawing/2014/main" id="{40C53EBB-B578-B7DA-3D55-BB5F3E09FF3E}"/>
              </a:ext>
            </a:extLst>
          </p:cNvPr>
          <p:cNvGrpSpPr/>
          <p:nvPr/>
        </p:nvGrpSpPr>
        <p:grpSpPr>
          <a:xfrm>
            <a:off x="7727970" y="4757392"/>
            <a:ext cx="690372" cy="690372"/>
            <a:chOff x="0" y="0"/>
            <a:chExt cx="812800" cy="812800"/>
          </a:xfrm>
        </p:grpSpPr>
        <p:sp>
          <p:nvSpPr>
            <p:cNvPr id="52" name="Freeform 52">
              <a:extLst>
                <a:ext uri="{FF2B5EF4-FFF2-40B4-BE49-F238E27FC236}">
                  <a16:creationId xmlns:a16="http://schemas.microsoft.com/office/drawing/2014/main" id="{7A2D97A3-E51F-0866-B26D-A957E6055803}"/>
                </a:ext>
              </a:extLst>
            </p:cNvPr>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20569B"/>
            </a:solidFill>
            <a:ln cap="sq">
              <a:noFill/>
              <a:prstDash val="solid"/>
              <a:miter/>
            </a:ln>
          </p:spPr>
          <p:txBody>
            <a:bodyPr/>
            <a:lstStyle/>
            <a:p>
              <a:endParaRPr lang="en-US" dirty="0"/>
            </a:p>
          </p:txBody>
        </p:sp>
        <p:sp>
          <p:nvSpPr>
            <p:cNvPr id="53" name="TextBox 53">
              <a:extLst>
                <a:ext uri="{FF2B5EF4-FFF2-40B4-BE49-F238E27FC236}">
                  <a16:creationId xmlns:a16="http://schemas.microsoft.com/office/drawing/2014/main" id="{027CD014-6A6D-7ECF-4AB1-F4AC54791850}"/>
                </a:ext>
              </a:extLst>
            </p:cNvPr>
            <p:cNvSpPr txBox="1"/>
            <p:nvPr/>
          </p:nvSpPr>
          <p:spPr>
            <a:xfrm>
              <a:off x="76200" y="19050"/>
              <a:ext cx="660400" cy="717550"/>
            </a:xfrm>
            <a:prstGeom prst="rect">
              <a:avLst/>
            </a:prstGeom>
          </p:spPr>
          <p:txBody>
            <a:bodyPr lIns="50800" tIns="50800" rIns="50800" bIns="50800" rtlCol="0" anchor="ctr"/>
            <a:lstStyle/>
            <a:p>
              <a:pPr algn="ctr">
                <a:lnSpc>
                  <a:spcPts val="3220"/>
                </a:lnSpc>
              </a:pPr>
              <a:endParaRPr dirty="0"/>
            </a:p>
          </p:txBody>
        </p:sp>
      </p:grpSp>
      <p:sp>
        <p:nvSpPr>
          <p:cNvPr id="54" name="TextBox 54">
            <a:extLst>
              <a:ext uri="{FF2B5EF4-FFF2-40B4-BE49-F238E27FC236}">
                <a16:creationId xmlns:a16="http://schemas.microsoft.com/office/drawing/2014/main" id="{AD288993-03C6-A4FA-6707-A9B318201AB2}"/>
              </a:ext>
            </a:extLst>
          </p:cNvPr>
          <p:cNvSpPr txBox="1"/>
          <p:nvPr/>
        </p:nvSpPr>
        <p:spPr>
          <a:xfrm>
            <a:off x="8595404" y="4794981"/>
            <a:ext cx="4689814" cy="507768"/>
          </a:xfrm>
          <a:prstGeom prst="rect">
            <a:avLst/>
          </a:prstGeom>
        </p:spPr>
        <p:txBody>
          <a:bodyPr lIns="0" tIns="0" rIns="0" bIns="0" rtlCol="0" anchor="t">
            <a:spAutoFit/>
          </a:bodyPr>
          <a:lstStyle/>
          <a:p>
            <a:pPr algn="just">
              <a:lnSpc>
                <a:spcPts val="4059"/>
              </a:lnSpc>
            </a:pPr>
            <a:r>
              <a:rPr lang="en-US" sz="3200" b="1" dirty="0">
                <a:solidFill>
                  <a:schemeClr val="tx2"/>
                </a:solidFill>
              </a:rPr>
              <a:t>Inclusion Criteria</a:t>
            </a:r>
            <a:endParaRPr lang="en-US" sz="6600" b="1" spc="115" dirty="0">
              <a:solidFill>
                <a:schemeClr val="tx2"/>
              </a:solidFill>
              <a:latin typeface="Poppins Semi-Bold"/>
              <a:ea typeface="Poppins Semi-Bold"/>
              <a:cs typeface="Poppins Semi-Bold"/>
              <a:sym typeface="Poppins Semi-Bold"/>
            </a:endParaRPr>
          </a:p>
        </p:txBody>
      </p:sp>
      <p:sp>
        <p:nvSpPr>
          <p:cNvPr id="55" name="TextBox 55">
            <a:extLst>
              <a:ext uri="{FF2B5EF4-FFF2-40B4-BE49-F238E27FC236}">
                <a16:creationId xmlns:a16="http://schemas.microsoft.com/office/drawing/2014/main" id="{A279BAAB-D318-9741-E439-62496AEBC2A3}"/>
              </a:ext>
            </a:extLst>
          </p:cNvPr>
          <p:cNvSpPr txBox="1"/>
          <p:nvPr/>
        </p:nvSpPr>
        <p:spPr>
          <a:xfrm>
            <a:off x="7881576" y="5938993"/>
            <a:ext cx="6708049" cy="2339102"/>
          </a:xfrm>
          <a:prstGeom prst="rect">
            <a:avLst/>
          </a:prstGeom>
        </p:spPr>
        <p:txBody>
          <a:bodyPr wrap="square" lIns="0" tIns="0" rIns="0" bIns="0" rtlCol="0" anchor="t">
            <a:spAutoFit/>
          </a:bodyPr>
          <a:lstStyle/>
          <a:p>
            <a:pPr marL="601981" lvl="1" indent="-342900" algn="just">
              <a:buFont typeface="Arial" panose="020B0604020202020204" pitchFamily="34" charset="0"/>
              <a:buChar char="•"/>
            </a:pPr>
            <a:r>
              <a:rPr lang="en-US" sz="3000" spc="96" dirty="0">
                <a:solidFill>
                  <a:srgbClr val="2B2A29"/>
                </a:solidFill>
                <a:ea typeface="Poppins"/>
                <a:cs typeface="Poppins"/>
                <a:sym typeface="Poppins"/>
              </a:rPr>
              <a:t>Peer-reviewed journal articles</a:t>
            </a:r>
          </a:p>
          <a:p>
            <a:pPr marL="601981" lvl="1" indent="-342900" algn="just">
              <a:buFont typeface="Arial" panose="020B0604020202020204" pitchFamily="34" charset="0"/>
              <a:buChar char="•"/>
            </a:pPr>
            <a:r>
              <a:rPr lang="en-US" sz="3000" spc="96" dirty="0">
                <a:solidFill>
                  <a:srgbClr val="2B2A29"/>
                </a:solidFill>
                <a:ea typeface="Poppins"/>
                <a:cs typeface="Poppins"/>
                <a:sym typeface="Poppins"/>
              </a:rPr>
              <a:t>Published between 2014 and 2025</a:t>
            </a:r>
          </a:p>
          <a:p>
            <a:pPr marL="601981" lvl="1" indent="-342900" algn="just">
              <a:buFont typeface="Arial" panose="020B0604020202020204" pitchFamily="34" charset="0"/>
              <a:buChar char="•"/>
            </a:pPr>
            <a:r>
              <a:rPr lang="en-US" sz="3000" spc="96" dirty="0">
                <a:solidFill>
                  <a:srgbClr val="2B2A29"/>
                </a:solidFill>
                <a:ea typeface="Poppins"/>
                <a:cs typeface="Poppins"/>
                <a:sym typeface="Poppins"/>
              </a:rPr>
              <a:t>Dementia and quality of life studies</a:t>
            </a:r>
          </a:p>
          <a:p>
            <a:pPr marL="601981" lvl="1" indent="-342900" algn="just">
              <a:buFont typeface="Arial" panose="020B0604020202020204" pitchFamily="34" charset="0"/>
              <a:buChar char="•"/>
            </a:pPr>
            <a:r>
              <a:rPr lang="en-US" sz="3000" spc="96" dirty="0">
                <a:solidFill>
                  <a:srgbClr val="2B2A29"/>
                </a:solidFill>
                <a:ea typeface="Poppins"/>
                <a:cs typeface="Poppins"/>
                <a:sym typeface="Poppins"/>
              </a:rPr>
              <a:t>United Kingdom and global research</a:t>
            </a:r>
          </a:p>
          <a:p>
            <a:pPr marL="601981" lvl="1" indent="-342900" algn="just">
              <a:buFont typeface="Arial" panose="020B0604020202020204" pitchFamily="34" charset="0"/>
              <a:buChar char="•"/>
            </a:pPr>
            <a:r>
              <a:rPr lang="en-US" sz="3000" dirty="0"/>
              <a:t>Adults aged 65+</a:t>
            </a:r>
            <a:endParaRPr lang="en-US" sz="3000" spc="96" dirty="0">
              <a:solidFill>
                <a:srgbClr val="2B2A29"/>
              </a:solidFill>
              <a:ea typeface="Poppins"/>
              <a:cs typeface="Poppins"/>
              <a:sym typeface="Poppins"/>
            </a:endParaRPr>
          </a:p>
        </p:txBody>
      </p:sp>
      <p:grpSp>
        <p:nvGrpSpPr>
          <p:cNvPr id="66" name="Group 66">
            <a:extLst>
              <a:ext uri="{FF2B5EF4-FFF2-40B4-BE49-F238E27FC236}">
                <a16:creationId xmlns:a16="http://schemas.microsoft.com/office/drawing/2014/main" id="{55CC9705-6ABF-6A7B-0C90-E95BA2ED68C6}"/>
              </a:ext>
            </a:extLst>
          </p:cNvPr>
          <p:cNvGrpSpPr/>
          <p:nvPr/>
        </p:nvGrpSpPr>
        <p:grpSpPr>
          <a:xfrm>
            <a:off x="7795977" y="15038714"/>
            <a:ext cx="7105195" cy="5675241"/>
            <a:chOff x="-21400" y="-647546"/>
            <a:chExt cx="1273171" cy="1016939"/>
          </a:xfrm>
        </p:grpSpPr>
        <p:sp>
          <p:nvSpPr>
            <p:cNvPr id="67" name="Freeform 67">
              <a:extLst>
                <a:ext uri="{FF2B5EF4-FFF2-40B4-BE49-F238E27FC236}">
                  <a16:creationId xmlns:a16="http://schemas.microsoft.com/office/drawing/2014/main" id="{1778CEEA-8B07-3F96-FD37-C49259C42088}"/>
                </a:ext>
              </a:extLst>
            </p:cNvPr>
            <p:cNvSpPr/>
            <p:nvPr/>
          </p:nvSpPr>
          <p:spPr>
            <a:xfrm>
              <a:off x="-21400" y="-647546"/>
              <a:ext cx="1273171" cy="881670"/>
            </a:xfrm>
            <a:custGeom>
              <a:avLst/>
              <a:gdLst/>
              <a:ahLst/>
              <a:cxnLst/>
              <a:rect l="l" t="t" r="r" b="b"/>
              <a:pathLst>
                <a:path w="1103954" h="369393">
                  <a:moveTo>
                    <a:pt x="31416" y="0"/>
                  </a:moveTo>
                  <a:lnTo>
                    <a:pt x="1072538" y="0"/>
                  </a:lnTo>
                  <a:cubicBezTo>
                    <a:pt x="1089888" y="0"/>
                    <a:pt x="1103954" y="14065"/>
                    <a:pt x="1103954" y="31416"/>
                  </a:cubicBezTo>
                  <a:lnTo>
                    <a:pt x="1103954" y="337977"/>
                  </a:lnTo>
                  <a:cubicBezTo>
                    <a:pt x="1103954" y="346309"/>
                    <a:pt x="1100644" y="354300"/>
                    <a:pt x="1094752" y="360192"/>
                  </a:cubicBezTo>
                  <a:cubicBezTo>
                    <a:pt x="1088861" y="366083"/>
                    <a:pt x="1080870" y="369393"/>
                    <a:pt x="1072538" y="369393"/>
                  </a:cubicBezTo>
                  <a:lnTo>
                    <a:pt x="31416" y="369393"/>
                  </a:lnTo>
                  <a:cubicBezTo>
                    <a:pt x="14065" y="369393"/>
                    <a:pt x="0" y="355328"/>
                    <a:pt x="0" y="337977"/>
                  </a:cubicBezTo>
                  <a:lnTo>
                    <a:pt x="0" y="31416"/>
                  </a:lnTo>
                  <a:cubicBezTo>
                    <a:pt x="0" y="14065"/>
                    <a:pt x="14065" y="0"/>
                    <a:pt x="31416" y="0"/>
                  </a:cubicBezTo>
                  <a:close/>
                </a:path>
              </a:pathLst>
            </a:custGeom>
            <a:ln w="47625" cap="rnd">
              <a:solidFill>
                <a:srgbClr val="20569B"/>
              </a:solidFill>
              <a:prstDash val="solid"/>
              <a:round/>
            </a:ln>
          </p:spPr>
          <p:txBody>
            <a:bodyPr/>
            <a:lstStyle/>
            <a:p>
              <a:endParaRPr lang="en-US" dirty="0"/>
            </a:p>
          </p:txBody>
        </p:sp>
        <p:sp>
          <p:nvSpPr>
            <p:cNvPr id="68" name="TextBox 68">
              <a:extLst>
                <a:ext uri="{FF2B5EF4-FFF2-40B4-BE49-F238E27FC236}">
                  <a16:creationId xmlns:a16="http://schemas.microsoft.com/office/drawing/2014/main" id="{13EA8005-BEBC-269C-CF85-814C4DE98D4D}"/>
                </a:ext>
              </a:extLst>
            </p:cNvPr>
            <p:cNvSpPr txBox="1"/>
            <p:nvPr/>
          </p:nvSpPr>
          <p:spPr>
            <a:xfrm>
              <a:off x="0" y="-57150"/>
              <a:ext cx="1103954" cy="426543"/>
            </a:xfrm>
            <a:prstGeom prst="rect">
              <a:avLst/>
            </a:prstGeom>
          </p:spPr>
          <p:txBody>
            <a:bodyPr lIns="50800" tIns="50800" rIns="50800" bIns="50800" rtlCol="0" anchor="ctr"/>
            <a:lstStyle/>
            <a:p>
              <a:pPr algn="ctr">
                <a:lnSpc>
                  <a:spcPts val="4060"/>
                </a:lnSpc>
                <a:spcBef>
                  <a:spcPct val="0"/>
                </a:spcBef>
              </a:pPr>
              <a:endParaRPr dirty="0"/>
            </a:p>
          </p:txBody>
        </p:sp>
      </p:grpSp>
      <p:grpSp>
        <p:nvGrpSpPr>
          <p:cNvPr id="69" name="Group 69">
            <a:extLst>
              <a:ext uri="{FF2B5EF4-FFF2-40B4-BE49-F238E27FC236}">
                <a16:creationId xmlns:a16="http://schemas.microsoft.com/office/drawing/2014/main" id="{257A0DBC-E2D8-92F6-8949-4D90E7ED2FCC}"/>
              </a:ext>
            </a:extLst>
          </p:cNvPr>
          <p:cNvGrpSpPr/>
          <p:nvPr/>
        </p:nvGrpSpPr>
        <p:grpSpPr>
          <a:xfrm>
            <a:off x="7919963" y="12617097"/>
            <a:ext cx="6156284" cy="2096804"/>
            <a:chOff x="0" y="-57150"/>
            <a:chExt cx="1103137" cy="375724"/>
          </a:xfrm>
        </p:grpSpPr>
        <p:sp>
          <p:nvSpPr>
            <p:cNvPr id="70" name="Freeform 70">
              <a:extLst>
                <a:ext uri="{FF2B5EF4-FFF2-40B4-BE49-F238E27FC236}">
                  <a16:creationId xmlns:a16="http://schemas.microsoft.com/office/drawing/2014/main" id="{810CD456-E2AD-DF3A-8312-C5CF6EFB07BC}"/>
                </a:ext>
              </a:extLst>
            </p:cNvPr>
            <p:cNvSpPr/>
            <p:nvPr/>
          </p:nvSpPr>
          <p:spPr>
            <a:xfrm>
              <a:off x="33656" y="194867"/>
              <a:ext cx="1069481" cy="123707"/>
            </a:xfrm>
            <a:custGeom>
              <a:avLst/>
              <a:gdLst/>
              <a:ahLst/>
              <a:cxnLst/>
              <a:rect l="l" t="t" r="r" b="b"/>
              <a:pathLst>
                <a:path w="1069481" h="123707">
                  <a:moveTo>
                    <a:pt x="37617" y="0"/>
                  </a:moveTo>
                  <a:lnTo>
                    <a:pt x="1031864" y="0"/>
                  </a:lnTo>
                  <a:cubicBezTo>
                    <a:pt x="1041840" y="0"/>
                    <a:pt x="1051408" y="3963"/>
                    <a:pt x="1058463" y="11018"/>
                  </a:cubicBezTo>
                  <a:cubicBezTo>
                    <a:pt x="1065517" y="18072"/>
                    <a:pt x="1069481" y="27640"/>
                    <a:pt x="1069481" y="37617"/>
                  </a:cubicBezTo>
                  <a:lnTo>
                    <a:pt x="1069481" y="86090"/>
                  </a:lnTo>
                  <a:cubicBezTo>
                    <a:pt x="1069481" y="96066"/>
                    <a:pt x="1065517" y="105634"/>
                    <a:pt x="1058463" y="112689"/>
                  </a:cubicBezTo>
                  <a:cubicBezTo>
                    <a:pt x="1051408" y="119744"/>
                    <a:pt x="1041840" y="123707"/>
                    <a:pt x="1031864" y="123707"/>
                  </a:cubicBezTo>
                  <a:lnTo>
                    <a:pt x="37617" y="123707"/>
                  </a:lnTo>
                  <a:cubicBezTo>
                    <a:pt x="27640" y="123707"/>
                    <a:pt x="18072" y="119744"/>
                    <a:pt x="11018" y="112689"/>
                  </a:cubicBezTo>
                  <a:cubicBezTo>
                    <a:pt x="3963" y="105634"/>
                    <a:pt x="0" y="96066"/>
                    <a:pt x="0" y="86090"/>
                  </a:cubicBezTo>
                  <a:lnTo>
                    <a:pt x="0" y="37617"/>
                  </a:lnTo>
                  <a:cubicBezTo>
                    <a:pt x="0" y="27640"/>
                    <a:pt x="3963" y="18072"/>
                    <a:pt x="11018" y="11018"/>
                  </a:cubicBezTo>
                  <a:cubicBezTo>
                    <a:pt x="18072" y="3963"/>
                    <a:pt x="27640" y="0"/>
                    <a:pt x="37617" y="0"/>
                  </a:cubicBezTo>
                  <a:close/>
                </a:path>
              </a:pathLst>
            </a:custGeom>
            <a:ln w="38100" cap="rnd">
              <a:solidFill>
                <a:srgbClr val="20569B"/>
              </a:solidFill>
              <a:prstDash val="solid"/>
              <a:round/>
            </a:ln>
          </p:spPr>
          <p:txBody>
            <a:bodyPr/>
            <a:lstStyle/>
            <a:p>
              <a:endParaRPr lang="en-US" dirty="0"/>
            </a:p>
          </p:txBody>
        </p:sp>
        <p:sp>
          <p:nvSpPr>
            <p:cNvPr id="71" name="TextBox 71">
              <a:extLst>
                <a:ext uri="{FF2B5EF4-FFF2-40B4-BE49-F238E27FC236}">
                  <a16:creationId xmlns:a16="http://schemas.microsoft.com/office/drawing/2014/main" id="{96B7A0F0-828C-D40E-116E-98934731E12B}"/>
                </a:ext>
              </a:extLst>
            </p:cNvPr>
            <p:cNvSpPr txBox="1"/>
            <p:nvPr/>
          </p:nvSpPr>
          <p:spPr>
            <a:xfrm>
              <a:off x="0" y="-57150"/>
              <a:ext cx="1069481" cy="180857"/>
            </a:xfrm>
            <a:prstGeom prst="rect">
              <a:avLst/>
            </a:prstGeom>
          </p:spPr>
          <p:txBody>
            <a:bodyPr lIns="50800" tIns="50800" rIns="50800" bIns="50800" rtlCol="0" anchor="ctr"/>
            <a:lstStyle/>
            <a:p>
              <a:pPr algn="ctr">
                <a:lnSpc>
                  <a:spcPts val="3220"/>
                </a:lnSpc>
              </a:pPr>
              <a:endParaRPr dirty="0"/>
            </a:p>
          </p:txBody>
        </p:sp>
      </p:grpSp>
      <p:grpSp>
        <p:nvGrpSpPr>
          <p:cNvPr id="72" name="Group 72">
            <a:extLst>
              <a:ext uri="{FF2B5EF4-FFF2-40B4-BE49-F238E27FC236}">
                <a16:creationId xmlns:a16="http://schemas.microsoft.com/office/drawing/2014/main" id="{5891F3E8-4180-E1B0-5ADC-15FFCFE8F807}"/>
              </a:ext>
            </a:extLst>
          </p:cNvPr>
          <p:cNvGrpSpPr/>
          <p:nvPr/>
        </p:nvGrpSpPr>
        <p:grpSpPr>
          <a:xfrm>
            <a:off x="7994549" y="13530182"/>
            <a:ext cx="690372" cy="1187744"/>
            <a:chOff x="0" y="-10318"/>
            <a:chExt cx="812800" cy="1398374"/>
          </a:xfrm>
        </p:grpSpPr>
        <p:sp>
          <p:nvSpPr>
            <p:cNvPr id="73" name="Freeform 73">
              <a:extLst>
                <a:ext uri="{FF2B5EF4-FFF2-40B4-BE49-F238E27FC236}">
                  <a16:creationId xmlns:a16="http://schemas.microsoft.com/office/drawing/2014/main" id="{A270C93E-5961-56F5-5B00-E2E91E9A5A61}"/>
                </a:ext>
              </a:extLst>
            </p:cNvPr>
            <p:cNvSpPr/>
            <p:nvPr/>
          </p:nvSpPr>
          <p:spPr>
            <a:xfrm>
              <a:off x="0" y="575256"/>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20569B"/>
            </a:solidFill>
            <a:ln cap="sq">
              <a:noFill/>
              <a:prstDash val="solid"/>
              <a:miter/>
            </a:ln>
          </p:spPr>
          <p:txBody>
            <a:bodyPr/>
            <a:lstStyle/>
            <a:p>
              <a:endParaRPr lang="en-US" dirty="0"/>
            </a:p>
          </p:txBody>
        </p:sp>
        <p:sp>
          <p:nvSpPr>
            <p:cNvPr id="74" name="TextBox 74">
              <a:extLst>
                <a:ext uri="{FF2B5EF4-FFF2-40B4-BE49-F238E27FC236}">
                  <a16:creationId xmlns:a16="http://schemas.microsoft.com/office/drawing/2014/main" id="{0060CC30-0FD3-550D-4F00-4629B4600847}"/>
                </a:ext>
              </a:extLst>
            </p:cNvPr>
            <p:cNvSpPr txBox="1"/>
            <p:nvPr/>
          </p:nvSpPr>
          <p:spPr>
            <a:xfrm>
              <a:off x="76200" y="-10318"/>
              <a:ext cx="660400" cy="717550"/>
            </a:xfrm>
            <a:prstGeom prst="rect">
              <a:avLst/>
            </a:prstGeom>
          </p:spPr>
          <p:txBody>
            <a:bodyPr lIns="50800" tIns="50800" rIns="50800" bIns="50800" rtlCol="0" anchor="ctr"/>
            <a:lstStyle/>
            <a:p>
              <a:pPr algn="ctr">
                <a:lnSpc>
                  <a:spcPts val="3220"/>
                </a:lnSpc>
              </a:pPr>
              <a:endParaRPr dirty="0"/>
            </a:p>
          </p:txBody>
        </p:sp>
      </p:grpSp>
      <p:sp>
        <p:nvSpPr>
          <p:cNvPr id="75" name="TextBox 75">
            <a:extLst>
              <a:ext uri="{FF2B5EF4-FFF2-40B4-BE49-F238E27FC236}">
                <a16:creationId xmlns:a16="http://schemas.microsoft.com/office/drawing/2014/main" id="{A68ABEB6-4419-E73B-B3AB-7D904C4B997F}"/>
              </a:ext>
            </a:extLst>
          </p:cNvPr>
          <p:cNvSpPr txBox="1"/>
          <p:nvPr/>
        </p:nvSpPr>
        <p:spPr>
          <a:xfrm>
            <a:off x="8923623" y="14164941"/>
            <a:ext cx="4689814" cy="507768"/>
          </a:xfrm>
          <a:prstGeom prst="rect">
            <a:avLst/>
          </a:prstGeom>
        </p:spPr>
        <p:txBody>
          <a:bodyPr lIns="0" tIns="0" rIns="0" bIns="0" rtlCol="0" anchor="t">
            <a:spAutoFit/>
          </a:bodyPr>
          <a:lstStyle/>
          <a:p>
            <a:pPr algn="just">
              <a:lnSpc>
                <a:spcPts val="4059"/>
              </a:lnSpc>
            </a:pPr>
            <a:r>
              <a:rPr lang="en-US" sz="3200" b="1" dirty="0">
                <a:solidFill>
                  <a:schemeClr val="tx2"/>
                </a:solidFill>
              </a:rPr>
              <a:t>Ethical Considerations</a:t>
            </a:r>
            <a:endParaRPr lang="en-US" sz="6600" b="1" spc="115" dirty="0">
              <a:solidFill>
                <a:schemeClr val="tx2"/>
              </a:solidFill>
              <a:latin typeface="Poppins Semi-Bold"/>
              <a:ea typeface="Poppins Semi-Bold"/>
              <a:cs typeface="Poppins Semi-Bold"/>
              <a:sym typeface="Poppins Semi-Bold"/>
            </a:endParaRPr>
          </a:p>
        </p:txBody>
      </p:sp>
      <p:sp>
        <p:nvSpPr>
          <p:cNvPr id="9" name="Freeform 16">
            <a:extLst>
              <a:ext uri="{FF2B5EF4-FFF2-40B4-BE49-F238E27FC236}">
                <a16:creationId xmlns:a16="http://schemas.microsoft.com/office/drawing/2014/main" id="{F7222FCE-21DF-A8DE-78B8-5F9AC2C6A1CA}"/>
              </a:ext>
            </a:extLst>
          </p:cNvPr>
          <p:cNvSpPr/>
          <p:nvPr/>
        </p:nvSpPr>
        <p:spPr>
          <a:xfrm>
            <a:off x="495023" y="9254450"/>
            <a:ext cx="6667228" cy="805333"/>
          </a:xfrm>
          <a:custGeom>
            <a:avLst/>
            <a:gdLst/>
            <a:ahLst/>
            <a:cxnLst/>
            <a:rect l="l" t="t" r="r" b="b"/>
            <a:pathLst>
              <a:path w="1069481" h="123707">
                <a:moveTo>
                  <a:pt x="37617" y="0"/>
                </a:moveTo>
                <a:lnTo>
                  <a:pt x="1031864" y="0"/>
                </a:lnTo>
                <a:cubicBezTo>
                  <a:pt x="1041840" y="0"/>
                  <a:pt x="1051408" y="3963"/>
                  <a:pt x="1058463" y="11018"/>
                </a:cubicBezTo>
                <a:cubicBezTo>
                  <a:pt x="1065517" y="18072"/>
                  <a:pt x="1069481" y="27640"/>
                  <a:pt x="1069481" y="37617"/>
                </a:cubicBezTo>
                <a:lnTo>
                  <a:pt x="1069481" y="86090"/>
                </a:lnTo>
                <a:cubicBezTo>
                  <a:pt x="1069481" y="96066"/>
                  <a:pt x="1065517" y="105634"/>
                  <a:pt x="1058463" y="112689"/>
                </a:cubicBezTo>
                <a:cubicBezTo>
                  <a:pt x="1051408" y="119744"/>
                  <a:pt x="1041840" y="123707"/>
                  <a:pt x="1031864" y="123707"/>
                </a:cubicBezTo>
                <a:lnTo>
                  <a:pt x="37617" y="123707"/>
                </a:lnTo>
                <a:cubicBezTo>
                  <a:pt x="27640" y="123707"/>
                  <a:pt x="18072" y="119744"/>
                  <a:pt x="11018" y="112689"/>
                </a:cubicBezTo>
                <a:cubicBezTo>
                  <a:pt x="3963" y="105634"/>
                  <a:pt x="0" y="96066"/>
                  <a:pt x="0" y="86090"/>
                </a:cubicBezTo>
                <a:lnTo>
                  <a:pt x="0" y="37617"/>
                </a:lnTo>
                <a:cubicBezTo>
                  <a:pt x="0" y="27640"/>
                  <a:pt x="3963" y="18072"/>
                  <a:pt x="11018" y="11018"/>
                </a:cubicBezTo>
                <a:cubicBezTo>
                  <a:pt x="18072" y="3963"/>
                  <a:pt x="27640" y="0"/>
                  <a:pt x="37617" y="0"/>
                </a:cubicBezTo>
                <a:close/>
              </a:path>
            </a:pathLst>
          </a:custGeom>
          <a:ln w="38100" cap="rnd">
            <a:solidFill>
              <a:srgbClr val="20569B"/>
            </a:solidFill>
            <a:prstDash val="solid"/>
            <a:round/>
          </a:ln>
        </p:spPr>
        <p:txBody>
          <a:bodyPr/>
          <a:lstStyle/>
          <a:p>
            <a:endParaRPr lang="en-US" dirty="0"/>
          </a:p>
        </p:txBody>
      </p:sp>
      <p:sp>
        <p:nvSpPr>
          <p:cNvPr id="34" name="TextBox 21">
            <a:extLst>
              <a:ext uri="{FF2B5EF4-FFF2-40B4-BE49-F238E27FC236}">
                <a16:creationId xmlns:a16="http://schemas.microsoft.com/office/drawing/2014/main" id="{07189509-F782-2F4D-9A96-82EC486278B1}"/>
              </a:ext>
            </a:extLst>
          </p:cNvPr>
          <p:cNvSpPr txBox="1"/>
          <p:nvPr/>
        </p:nvSpPr>
        <p:spPr>
          <a:xfrm>
            <a:off x="1271605" y="9391701"/>
            <a:ext cx="5708851" cy="492443"/>
          </a:xfrm>
          <a:prstGeom prst="rect">
            <a:avLst/>
          </a:prstGeom>
        </p:spPr>
        <p:txBody>
          <a:bodyPr wrap="square" lIns="0" tIns="0" rIns="0" bIns="0" rtlCol="0" anchor="t">
            <a:spAutoFit/>
          </a:bodyPr>
          <a:lstStyle/>
          <a:p>
            <a:r>
              <a:rPr lang="en-US" sz="3200" b="1" dirty="0">
                <a:solidFill>
                  <a:schemeClr val="tx2"/>
                </a:solidFill>
              </a:rPr>
              <a:t>Research Validation and Analysis</a:t>
            </a:r>
            <a:endParaRPr lang="en-US" sz="7200" dirty="0">
              <a:solidFill>
                <a:schemeClr val="tx2"/>
              </a:solidFill>
            </a:endParaRPr>
          </a:p>
        </p:txBody>
      </p:sp>
      <p:sp>
        <p:nvSpPr>
          <p:cNvPr id="35" name="Freeform 19">
            <a:extLst>
              <a:ext uri="{FF2B5EF4-FFF2-40B4-BE49-F238E27FC236}">
                <a16:creationId xmlns:a16="http://schemas.microsoft.com/office/drawing/2014/main" id="{6A526CA0-ABBE-5DA9-63BE-9D97A4101388}"/>
              </a:ext>
            </a:extLst>
          </p:cNvPr>
          <p:cNvSpPr/>
          <p:nvPr/>
        </p:nvSpPr>
        <p:spPr>
          <a:xfrm>
            <a:off x="270224" y="9312240"/>
            <a:ext cx="771199" cy="74002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20569B"/>
          </a:solidFill>
          <a:ln cap="sq">
            <a:noFill/>
            <a:prstDash val="solid"/>
            <a:miter/>
          </a:ln>
        </p:spPr>
        <p:txBody>
          <a:bodyPr/>
          <a:lstStyle/>
          <a:p>
            <a:endParaRPr lang="en-US" dirty="0"/>
          </a:p>
        </p:txBody>
      </p:sp>
      <p:sp>
        <p:nvSpPr>
          <p:cNvPr id="36" name="Freeform 13">
            <a:extLst>
              <a:ext uri="{FF2B5EF4-FFF2-40B4-BE49-F238E27FC236}">
                <a16:creationId xmlns:a16="http://schemas.microsoft.com/office/drawing/2014/main" id="{E011E246-6104-24E7-0D94-ECF153B29AD7}"/>
              </a:ext>
            </a:extLst>
          </p:cNvPr>
          <p:cNvSpPr/>
          <p:nvPr/>
        </p:nvSpPr>
        <p:spPr>
          <a:xfrm>
            <a:off x="328957" y="10495180"/>
            <a:ext cx="7149421" cy="9412070"/>
          </a:xfrm>
          <a:custGeom>
            <a:avLst/>
            <a:gdLst/>
            <a:ahLst/>
            <a:cxnLst/>
            <a:rect l="l" t="t" r="r" b="b"/>
            <a:pathLst>
              <a:path w="1103954" h="443239">
                <a:moveTo>
                  <a:pt x="31416" y="0"/>
                </a:moveTo>
                <a:lnTo>
                  <a:pt x="1072538" y="0"/>
                </a:lnTo>
                <a:cubicBezTo>
                  <a:pt x="1089888" y="0"/>
                  <a:pt x="1103954" y="14065"/>
                  <a:pt x="1103954" y="31416"/>
                </a:cubicBezTo>
                <a:lnTo>
                  <a:pt x="1103954" y="411824"/>
                </a:lnTo>
                <a:cubicBezTo>
                  <a:pt x="1103954" y="420156"/>
                  <a:pt x="1100644" y="428146"/>
                  <a:pt x="1094752" y="434038"/>
                </a:cubicBezTo>
                <a:cubicBezTo>
                  <a:pt x="1088861" y="439930"/>
                  <a:pt x="1080870" y="443239"/>
                  <a:pt x="1072538" y="443239"/>
                </a:cubicBezTo>
                <a:lnTo>
                  <a:pt x="31416" y="443239"/>
                </a:lnTo>
                <a:cubicBezTo>
                  <a:pt x="14065" y="443239"/>
                  <a:pt x="0" y="429174"/>
                  <a:pt x="0" y="411824"/>
                </a:cubicBezTo>
                <a:lnTo>
                  <a:pt x="0" y="31416"/>
                </a:lnTo>
                <a:cubicBezTo>
                  <a:pt x="0" y="14065"/>
                  <a:pt x="14065" y="0"/>
                  <a:pt x="31416" y="0"/>
                </a:cubicBezTo>
                <a:close/>
              </a:path>
            </a:pathLst>
          </a:custGeom>
          <a:ln w="47625" cap="rnd">
            <a:solidFill>
              <a:srgbClr val="20569B"/>
            </a:solidFill>
            <a:prstDash val="solid"/>
            <a:round/>
          </a:ln>
        </p:spPr>
        <p:txBody>
          <a:bodyPr/>
          <a:lstStyle/>
          <a:p>
            <a:endParaRPr lang="en-US" dirty="0"/>
          </a:p>
        </p:txBody>
      </p:sp>
      <p:sp>
        <p:nvSpPr>
          <p:cNvPr id="37" name="TextBox 22">
            <a:extLst>
              <a:ext uri="{FF2B5EF4-FFF2-40B4-BE49-F238E27FC236}">
                <a16:creationId xmlns:a16="http://schemas.microsoft.com/office/drawing/2014/main" id="{2ABF2DEB-C446-E386-C967-649C23FD671E}"/>
              </a:ext>
            </a:extLst>
          </p:cNvPr>
          <p:cNvSpPr txBox="1"/>
          <p:nvPr/>
        </p:nvSpPr>
        <p:spPr>
          <a:xfrm>
            <a:off x="728123" y="10907970"/>
            <a:ext cx="6201028" cy="8771632"/>
          </a:xfrm>
          <a:prstGeom prst="rect">
            <a:avLst/>
          </a:prstGeom>
        </p:spPr>
        <p:txBody>
          <a:bodyPr wrap="square" lIns="0" tIns="0" rIns="0" bIns="0" rtlCol="0" anchor="t">
            <a:spAutoFit/>
          </a:bodyPr>
          <a:lstStyle/>
          <a:p>
            <a:pPr algn="just"/>
            <a:r>
              <a:rPr lang="en-US" sz="3000" spc="96" dirty="0">
                <a:solidFill>
                  <a:srgbClr val="2B2A29"/>
                </a:solidFill>
                <a:ea typeface="Poppins"/>
                <a:cs typeface="Poppins"/>
                <a:sym typeface="Poppins"/>
              </a:rPr>
              <a:t>CRAAP Test was applied to determine the reliability and credibility of sources via the criteria of:</a:t>
            </a:r>
          </a:p>
          <a:p>
            <a:pPr algn="just"/>
            <a:r>
              <a:rPr lang="en-US" sz="3000" spc="96" dirty="0">
                <a:solidFill>
                  <a:srgbClr val="2B2A29"/>
                </a:solidFill>
                <a:ea typeface="Poppins"/>
                <a:cs typeface="Poppins"/>
                <a:sym typeface="Poppins"/>
              </a:rPr>
              <a:t>· Currency</a:t>
            </a:r>
          </a:p>
          <a:p>
            <a:pPr algn="just"/>
            <a:r>
              <a:rPr lang="en-US" sz="3000" spc="96" dirty="0">
                <a:solidFill>
                  <a:srgbClr val="2B2A29"/>
                </a:solidFill>
                <a:ea typeface="Poppins"/>
                <a:cs typeface="Poppins"/>
                <a:sym typeface="Poppins"/>
              </a:rPr>
              <a:t>· Relevance</a:t>
            </a:r>
          </a:p>
          <a:p>
            <a:pPr algn="just"/>
            <a:r>
              <a:rPr lang="en-US" sz="3000" spc="96" dirty="0">
                <a:solidFill>
                  <a:srgbClr val="2B2A29"/>
                </a:solidFill>
                <a:ea typeface="Poppins"/>
                <a:cs typeface="Poppins"/>
                <a:sym typeface="Poppins"/>
              </a:rPr>
              <a:t>· Authority</a:t>
            </a:r>
          </a:p>
          <a:p>
            <a:pPr algn="just"/>
            <a:r>
              <a:rPr lang="en-US" sz="3000" spc="96" dirty="0">
                <a:solidFill>
                  <a:srgbClr val="2B2A29"/>
                </a:solidFill>
                <a:ea typeface="Poppins"/>
                <a:cs typeface="Poppins"/>
                <a:sym typeface="Poppins"/>
              </a:rPr>
              <a:t>· Accuracy</a:t>
            </a:r>
          </a:p>
          <a:p>
            <a:pPr algn="just"/>
            <a:r>
              <a:rPr lang="en-US" sz="3000" spc="96" dirty="0">
                <a:solidFill>
                  <a:srgbClr val="2B2A29"/>
                </a:solidFill>
                <a:ea typeface="Poppins"/>
                <a:cs typeface="Poppins"/>
                <a:sym typeface="Poppins"/>
              </a:rPr>
              <a:t>· Purpose </a:t>
            </a:r>
            <a:r>
              <a:rPr lang="en-US" sz="3000" dirty="0"/>
              <a:t>(Blakeslee, 2004)</a:t>
            </a:r>
            <a:endParaRPr lang="en-US" sz="3000" spc="96" dirty="0">
              <a:solidFill>
                <a:srgbClr val="2B2A29"/>
              </a:solidFill>
              <a:ea typeface="Poppins"/>
              <a:cs typeface="Poppins"/>
              <a:sym typeface="Poppins"/>
            </a:endParaRPr>
          </a:p>
          <a:p>
            <a:pPr algn="just"/>
            <a:r>
              <a:rPr lang="en-US" sz="3000" spc="96" dirty="0">
                <a:solidFill>
                  <a:srgbClr val="2B2A29"/>
                </a:solidFill>
                <a:ea typeface="Poppins"/>
                <a:cs typeface="Poppins"/>
                <a:sym typeface="Poppins"/>
              </a:rPr>
              <a:t>Thematic Analysis was used to determine the patterns and themes present in the literature (Braun &amp; Clarke, 2006). Three main themes emerged from the literature:</a:t>
            </a:r>
          </a:p>
          <a:p>
            <a:pPr algn="just"/>
            <a:r>
              <a:rPr lang="en-US" sz="3000" spc="96" dirty="0">
                <a:solidFill>
                  <a:srgbClr val="2B2A29"/>
                </a:solidFill>
                <a:ea typeface="Poppins"/>
                <a:cs typeface="Poppins"/>
                <a:sym typeface="Poppins"/>
              </a:rPr>
              <a:t>Theme 1: Physical &amp; Cognitive Deterioration</a:t>
            </a:r>
          </a:p>
          <a:p>
            <a:pPr algn="just"/>
            <a:r>
              <a:rPr lang="en-US" sz="3000" spc="96" dirty="0">
                <a:solidFill>
                  <a:srgbClr val="2B2A29"/>
                </a:solidFill>
                <a:ea typeface="Poppins"/>
                <a:cs typeface="Poppins"/>
                <a:sym typeface="Poppins"/>
              </a:rPr>
              <a:t>Theme 2: Psychological &amp; Emotional Health</a:t>
            </a:r>
          </a:p>
          <a:p>
            <a:pPr algn="just"/>
            <a:r>
              <a:rPr lang="en-US" sz="3000" spc="96" dirty="0">
                <a:solidFill>
                  <a:srgbClr val="2B2A29"/>
                </a:solidFill>
                <a:ea typeface="Poppins"/>
                <a:cs typeface="Poppins"/>
                <a:sym typeface="Poppins"/>
              </a:rPr>
              <a:t>Theme 3: Social &amp; Environmental Issues</a:t>
            </a:r>
          </a:p>
        </p:txBody>
      </p:sp>
      <p:grpSp>
        <p:nvGrpSpPr>
          <p:cNvPr id="38" name="Group 48">
            <a:extLst>
              <a:ext uri="{FF2B5EF4-FFF2-40B4-BE49-F238E27FC236}">
                <a16:creationId xmlns:a16="http://schemas.microsoft.com/office/drawing/2014/main" id="{325D1151-09CB-E40D-7FA0-4C35001F91FA}"/>
              </a:ext>
            </a:extLst>
          </p:cNvPr>
          <p:cNvGrpSpPr/>
          <p:nvPr/>
        </p:nvGrpSpPr>
        <p:grpSpPr>
          <a:xfrm>
            <a:off x="8115841" y="8807585"/>
            <a:ext cx="5968460" cy="1009309"/>
            <a:chOff x="0" y="-57150"/>
            <a:chExt cx="1069481" cy="180857"/>
          </a:xfrm>
        </p:grpSpPr>
        <p:sp>
          <p:nvSpPr>
            <p:cNvPr id="39" name="Freeform 49">
              <a:extLst>
                <a:ext uri="{FF2B5EF4-FFF2-40B4-BE49-F238E27FC236}">
                  <a16:creationId xmlns:a16="http://schemas.microsoft.com/office/drawing/2014/main" id="{DBCD1460-F682-31CE-2808-CB5E1C2A653D}"/>
                </a:ext>
              </a:extLst>
            </p:cNvPr>
            <p:cNvSpPr/>
            <p:nvPr/>
          </p:nvSpPr>
          <p:spPr>
            <a:xfrm>
              <a:off x="0" y="-21167"/>
              <a:ext cx="1069481" cy="123707"/>
            </a:xfrm>
            <a:custGeom>
              <a:avLst/>
              <a:gdLst/>
              <a:ahLst/>
              <a:cxnLst/>
              <a:rect l="l" t="t" r="r" b="b"/>
              <a:pathLst>
                <a:path w="1069481" h="123707">
                  <a:moveTo>
                    <a:pt x="37617" y="0"/>
                  </a:moveTo>
                  <a:lnTo>
                    <a:pt x="1031864" y="0"/>
                  </a:lnTo>
                  <a:cubicBezTo>
                    <a:pt x="1041840" y="0"/>
                    <a:pt x="1051408" y="3963"/>
                    <a:pt x="1058463" y="11018"/>
                  </a:cubicBezTo>
                  <a:cubicBezTo>
                    <a:pt x="1065517" y="18072"/>
                    <a:pt x="1069481" y="27640"/>
                    <a:pt x="1069481" y="37617"/>
                  </a:cubicBezTo>
                  <a:lnTo>
                    <a:pt x="1069481" y="86090"/>
                  </a:lnTo>
                  <a:cubicBezTo>
                    <a:pt x="1069481" y="96066"/>
                    <a:pt x="1065517" y="105634"/>
                    <a:pt x="1058463" y="112689"/>
                  </a:cubicBezTo>
                  <a:cubicBezTo>
                    <a:pt x="1051408" y="119744"/>
                    <a:pt x="1041840" y="123707"/>
                    <a:pt x="1031864" y="123707"/>
                  </a:cubicBezTo>
                  <a:lnTo>
                    <a:pt x="37617" y="123707"/>
                  </a:lnTo>
                  <a:cubicBezTo>
                    <a:pt x="27640" y="123707"/>
                    <a:pt x="18072" y="119744"/>
                    <a:pt x="11018" y="112689"/>
                  </a:cubicBezTo>
                  <a:cubicBezTo>
                    <a:pt x="3963" y="105634"/>
                    <a:pt x="0" y="96066"/>
                    <a:pt x="0" y="86090"/>
                  </a:cubicBezTo>
                  <a:lnTo>
                    <a:pt x="0" y="37617"/>
                  </a:lnTo>
                  <a:cubicBezTo>
                    <a:pt x="0" y="27640"/>
                    <a:pt x="3963" y="18072"/>
                    <a:pt x="11018" y="11018"/>
                  </a:cubicBezTo>
                  <a:cubicBezTo>
                    <a:pt x="18072" y="3963"/>
                    <a:pt x="27640" y="0"/>
                    <a:pt x="37617" y="0"/>
                  </a:cubicBezTo>
                  <a:close/>
                </a:path>
              </a:pathLst>
            </a:custGeom>
            <a:ln w="38100" cap="rnd">
              <a:solidFill>
                <a:srgbClr val="20569B"/>
              </a:solidFill>
              <a:prstDash val="solid"/>
              <a:round/>
            </a:ln>
          </p:spPr>
          <p:txBody>
            <a:bodyPr/>
            <a:lstStyle/>
            <a:p>
              <a:endParaRPr lang="en-US" dirty="0"/>
            </a:p>
          </p:txBody>
        </p:sp>
        <p:sp>
          <p:nvSpPr>
            <p:cNvPr id="40" name="TextBox 50">
              <a:extLst>
                <a:ext uri="{FF2B5EF4-FFF2-40B4-BE49-F238E27FC236}">
                  <a16:creationId xmlns:a16="http://schemas.microsoft.com/office/drawing/2014/main" id="{1D914DDE-1DA5-8390-022E-46486BE9FA20}"/>
                </a:ext>
              </a:extLst>
            </p:cNvPr>
            <p:cNvSpPr txBox="1"/>
            <p:nvPr/>
          </p:nvSpPr>
          <p:spPr>
            <a:xfrm>
              <a:off x="0" y="-57150"/>
              <a:ext cx="1069481" cy="180857"/>
            </a:xfrm>
            <a:prstGeom prst="rect">
              <a:avLst/>
            </a:prstGeom>
          </p:spPr>
          <p:txBody>
            <a:bodyPr lIns="50800" tIns="50800" rIns="50800" bIns="50800" rtlCol="0" anchor="ctr"/>
            <a:lstStyle/>
            <a:p>
              <a:pPr algn="ctr">
                <a:lnSpc>
                  <a:spcPts val="3220"/>
                </a:lnSpc>
              </a:pPr>
              <a:endParaRPr dirty="0"/>
            </a:p>
          </p:txBody>
        </p:sp>
      </p:grpSp>
      <p:grpSp>
        <p:nvGrpSpPr>
          <p:cNvPr id="41" name="Group 51">
            <a:extLst>
              <a:ext uri="{FF2B5EF4-FFF2-40B4-BE49-F238E27FC236}">
                <a16:creationId xmlns:a16="http://schemas.microsoft.com/office/drawing/2014/main" id="{1A012243-22FB-248C-786E-04D7B25B1328}"/>
              </a:ext>
            </a:extLst>
          </p:cNvPr>
          <p:cNvGrpSpPr/>
          <p:nvPr/>
        </p:nvGrpSpPr>
        <p:grpSpPr>
          <a:xfrm>
            <a:off x="7915404" y="9012120"/>
            <a:ext cx="690372" cy="690372"/>
            <a:chOff x="0" y="0"/>
            <a:chExt cx="812800" cy="812800"/>
          </a:xfrm>
        </p:grpSpPr>
        <p:sp>
          <p:nvSpPr>
            <p:cNvPr id="42" name="Freeform 52">
              <a:extLst>
                <a:ext uri="{FF2B5EF4-FFF2-40B4-BE49-F238E27FC236}">
                  <a16:creationId xmlns:a16="http://schemas.microsoft.com/office/drawing/2014/main" id="{49E5E44A-9832-1C37-43BE-15C5B4523AD9}"/>
                </a:ext>
              </a:extLst>
            </p:cNvPr>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20569B"/>
            </a:solidFill>
            <a:ln cap="sq">
              <a:noFill/>
              <a:prstDash val="solid"/>
              <a:miter/>
            </a:ln>
          </p:spPr>
          <p:txBody>
            <a:bodyPr/>
            <a:lstStyle/>
            <a:p>
              <a:endParaRPr lang="en-US" dirty="0"/>
            </a:p>
          </p:txBody>
        </p:sp>
        <p:sp>
          <p:nvSpPr>
            <p:cNvPr id="43" name="TextBox 53">
              <a:extLst>
                <a:ext uri="{FF2B5EF4-FFF2-40B4-BE49-F238E27FC236}">
                  <a16:creationId xmlns:a16="http://schemas.microsoft.com/office/drawing/2014/main" id="{20F847D5-8BC7-BC90-0AE6-E6DB86E1BA79}"/>
                </a:ext>
              </a:extLst>
            </p:cNvPr>
            <p:cNvSpPr txBox="1"/>
            <p:nvPr/>
          </p:nvSpPr>
          <p:spPr>
            <a:xfrm>
              <a:off x="76200" y="19050"/>
              <a:ext cx="660400" cy="717550"/>
            </a:xfrm>
            <a:prstGeom prst="rect">
              <a:avLst/>
            </a:prstGeom>
          </p:spPr>
          <p:txBody>
            <a:bodyPr lIns="50800" tIns="50800" rIns="50800" bIns="50800" rtlCol="0" anchor="ctr"/>
            <a:lstStyle/>
            <a:p>
              <a:pPr algn="ctr">
                <a:lnSpc>
                  <a:spcPts val="3220"/>
                </a:lnSpc>
              </a:pPr>
              <a:endParaRPr dirty="0"/>
            </a:p>
          </p:txBody>
        </p:sp>
      </p:grpSp>
      <p:sp>
        <p:nvSpPr>
          <p:cNvPr id="44" name="TextBox 54">
            <a:extLst>
              <a:ext uri="{FF2B5EF4-FFF2-40B4-BE49-F238E27FC236}">
                <a16:creationId xmlns:a16="http://schemas.microsoft.com/office/drawing/2014/main" id="{A06B7BC5-9A0C-4603-31EC-A4300E06DBA2}"/>
              </a:ext>
            </a:extLst>
          </p:cNvPr>
          <p:cNvSpPr txBox="1"/>
          <p:nvPr/>
        </p:nvSpPr>
        <p:spPr>
          <a:xfrm>
            <a:off x="8755164" y="9091811"/>
            <a:ext cx="4689814" cy="507768"/>
          </a:xfrm>
          <a:prstGeom prst="rect">
            <a:avLst/>
          </a:prstGeom>
        </p:spPr>
        <p:txBody>
          <a:bodyPr lIns="0" tIns="0" rIns="0" bIns="0" rtlCol="0" anchor="t">
            <a:spAutoFit/>
          </a:bodyPr>
          <a:lstStyle/>
          <a:p>
            <a:pPr algn="just">
              <a:lnSpc>
                <a:spcPts val="4059"/>
              </a:lnSpc>
            </a:pPr>
            <a:r>
              <a:rPr lang="en-US" sz="3200" b="1" dirty="0">
                <a:solidFill>
                  <a:schemeClr val="tx2"/>
                </a:solidFill>
              </a:rPr>
              <a:t>Exclusion Criteria</a:t>
            </a:r>
            <a:endParaRPr lang="en-US" sz="9600" b="1" spc="115" dirty="0">
              <a:solidFill>
                <a:schemeClr val="tx2"/>
              </a:solidFill>
              <a:latin typeface="Poppins Semi-Bold"/>
              <a:ea typeface="Poppins Semi-Bold"/>
              <a:cs typeface="Poppins Semi-Bold"/>
              <a:sym typeface="Poppins Semi-Bold"/>
            </a:endParaRPr>
          </a:p>
        </p:txBody>
      </p:sp>
      <p:sp>
        <p:nvSpPr>
          <p:cNvPr id="56" name="TextBox 55">
            <a:extLst>
              <a:ext uri="{FF2B5EF4-FFF2-40B4-BE49-F238E27FC236}">
                <a16:creationId xmlns:a16="http://schemas.microsoft.com/office/drawing/2014/main" id="{4DEA27CF-05D1-D12B-C21D-89AA15A5C54B}"/>
              </a:ext>
            </a:extLst>
          </p:cNvPr>
          <p:cNvSpPr txBox="1"/>
          <p:nvPr/>
        </p:nvSpPr>
        <p:spPr>
          <a:xfrm>
            <a:off x="7855154" y="10213536"/>
            <a:ext cx="6708049" cy="3262432"/>
          </a:xfrm>
          <a:prstGeom prst="rect">
            <a:avLst/>
          </a:prstGeom>
        </p:spPr>
        <p:txBody>
          <a:bodyPr wrap="square" lIns="0" tIns="0" rIns="0" bIns="0" rtlCol="0" anchor="t">
            <a:spAutoFit/>
          </a:bodyPr>
          <a:lstStyle/>
          <a:p>
            <a:pPr marL="601981" lvl="1" indent="-342900" algn="just">
              <a:buFont typeface="Arial" panose="020B0604020202020204" pitchFamily="34" charset="0"/>
              <a:buChar char="•"/>
            </a:pPr>
            <a:r>
              <a:rPr lang="en-US" sz="3000" spc="96" dirty="0">
                <a:solidFill>
                  <a:srgbClr val="2B2A29"/>
                </a:solidFill>
                <a:ea typeface="Poppins"/>
                <a:cs typeface="Poppins"/>
                <a:sym typeface="Poppins"/>
              </a:rPr>
              <a:t>Non-academic websites and blogs</a:t>
            </a:r>
          </a:p>
          <a:p>
            <a:pPr marL="601981" lvl="1" indent="-342900" algn="just">
              <a:buFont typeface="Arial" panose="020B0604020202020204" pitchFamily="34" charset="0"/>
              <a:buChar char="•"/>
            </a:pPr>
            <a:r>
              <a:rPr lang="en-US" sz="3000" spc="96" dirty="0">
                <a:solidFill>
                  <a:srgbClr val="2B2A29"/>
                </a:solidFill>
                <a:ea typeface="Poppins"/>
                <a:cs typeface="Poppins"/>
                <a:sym typeface="Poppins"/>
              </a:rPr>
              <a:t>Published articles before 2014 </a:t>
            </a:r>
            <a:r>
              <a:rPr lang="en-US" sz="3000" dirty="0">
                <a:cs typeface="Poppins" panose="00000500000000000000" pitchFamily="2" charset="0"/>
              </a:rPr>
              <a:t>(except seminal/theoretical works)</a:t>
            </a:r>
            <a:endParaRPr lang="en-US" sz="3000" spc="96" dirty="0">
              <a:solidFill>
                <a:srgbClr val="2B2A29"/>
              </a:solidFill>
              <a:ea typeface="Poppins"/>
              <a:cs typeface="Poppins" panose="00000500000000000000" pitchFamily="2" charset="0"/>
              <a:sym typeface="Poppins"/>
            </a:endParaRPr>
          </a:p>
          <a:p>
            <a:pPr marL="601981" lvl="1" indent="-342900" algn="just">
              <a:buFont typeface="Arial" panose="020B0604020202020204" pitchFamily="34" charset="0"/>
              <a:buChar char="•"/>
            </a:pPr>
            <a:r>
              <a:rPr lang="en-US" sz="3000" spc="96" dirty="0">
                <a:solidFill>
                  <a:srgbClr val="2B2A29"/>
                </a:solidFill>
                <a:ea typeface="Poppins"/>
                <a:cs typeface="Poppins"/>
                <a:sym typeface="Poppins"/>
              </a:rPr>
              <a:t>Articles written in languages other than English</a:t>
            </a:r>
          </a:p>
          <a:p>
            <a:pPr marL="601981" lvl="1" indent="-342900" algn="just">
              <a:buFont typeface="Arial" panose="020B0604020202020204" pitchFamily="34" charset="0"/>
              <a:buChar char="•"/>
            </a:pPr>
            <a:r>
              <a:rPr lang="en-US" sz="3000" spc="96" dirty="0">
                <a:solidFill>
                  <a:srgbClr val="2B2A29"/>
                </a:solidFill>
                <a:ea typeface="Poppins"/>
                <a:cs typeface="Poppins"/>
                <a:sym typeface="Poppins"/>
              </a:rPr>
              <a:t>Irrelevant articles</a:t>
            </a:r>
          </a:p>
          <a:p>
            <a:pPr marL="601981" lvl="1" indent="-342900" algn="just">
              <a:buFont typeface="Arial" panose="020B0604020202020204" pitchFamily="34" charset="0"/>
              <a:buChar char="•"/>
            </a:pPr>
            <a:r>
              <a:rPr lang="en-US" sz="3000" dirty="0"/>
              <a:t>Younger populations</a:t>
            </a:r>
            <a:endParaRPr lang="en-US" sz="3000" spc="96" dirty="0">
              <a:solidFill>
                <a:srgbClr val="2B2A29"/>
              </a:solidFill>
              <a:ea typeface="Poppins"/>
              <a:cs typeface="Poppins"/>
              <a:sym typeface="Poppins"/>
            </a:endParaRPr>
          </a:p>
        </p:txBody>
      </p:sp>
      <p:sp>
        <p:nvSpPr>
          <p:cNvPr id="57" name="Freeform 46">
            <a:extLst>
              <a:ext uri="{FF2B5EF4-FFF2-40B4-BE49-F238E27FC236}">
                <a16:creationId xmlns:a16="http://schemas.microsoft.com/office/drawing/2014/main" id="{E5742830-2763-AA3C-0262-420685E2F832}"/>
              </a:ext>
            </a:extLst>
          </p:cNvPr>
          <p:cNvSpPr/>
          <p:nvPr/>
        </p:nvSpPr>
        <p:spPr>
          <a:xfrm>
            <a:off x="7741560" y="10048864"/>
            <a:ext cx="7053940" cy="3440126"/>
          </a:xfrm>
          <a:custGeom>
            <a:avLst/>
            <a:gdLst/>
            <a:ahLst/>
            <a:cxnLst/>
            <a:rect l="l" t="t" r="r" b="b"/>
            <a:pathLst>
              <a:path w="1103954" h="429130">
                <a:moveTo>
                  <a:pt x="31416" y="0"/>
                </a:moveTo>
                <a:lnTo>
                  <a:pt x="1072538" y="0"/>
                </a:lnTo>
                <a:cubicBezTo>
                  <a:pt x="1089888" y="0"/>
                  <a:pt x="1103954" y="14065"/>
                  <a:pt x="1103954" y="31416"/>
                </a:cubicBezTo>
                <a:lnTo>
                  <a:pt x="1103954" y="397714"/>
                </a:lnTo>
                <a:cubicBezTo>
                  <a:pt x="1103954" y="415065"/>
                  <a:pt x="1089888" y="429130"/>
                  <a:pt x="1072538" y="429130"/>
                </a:cubicBezTo>
                <a:lnTo>
                  <a:pt x="31416" y="429130"/>
                </a:lnTo>
                <a:cubicBezTo>
                  <a:pt x="23084" y="429130"/>
                  <a:pt x="15093" y="425820"/>
                  <a:pt x="9201" y="419929"/>
                </a:cubicBezTo>
                <a:cubicBezTo>
                  <a:pt x="3310" y="414037"/>
                  <a:pt x="0" y="406046"/>
                  <a:pt x="0" y="397714"/>
                </a:cubicBezTo>
                <a:lnTo>
                  <a:pt x="0" y="31416"/>
                </a:lnTo>
                <a:cubicBezTo>
                  <a:pt x="0" y="14065"/>
                  <a:pt x="14065" y="0"/>
                  <a:pt x="31416" y="0"/>
                </a:cubicBezTo>
                <a:close/>
              </a:path>
            </a:pathLst>
          </a:custGeom>
          <a:ln w="47625" cap="rnd">
            <a:solidFill>
              <a:srgbClr val="20569B"/>
            </a:solidFill>
            <a:prstDash val="solid"/>
            <a:round/>
          </a:ln>
        </p:spPr>
        <p:txBody>
          <a:bodyPr/>
          <a:lstStyle/>
          <a:p>
            <a:endParaRPr lang="en-US" dirty="0"/>
          </a:p>
        </p:txBody>
      </p:sp>
      <p:sp>
        <p:nvSpPr>
          <p:cNvPr id="59" name="TextBox 58">
            <a:extLst>
              <a:ext uri="{FF2B5EF4-FFF2-40B4-BE49-F238E27FC236}">
                <a16:creationId xmlns:a16="http://schemas.microsoft.com/office/drawing/2014/main" id="{76D6FB43-D397-00ED-5443-561E33A5F334}"/>
              </a:ext>
            </a:extLst>
          </p:cNvPr>
          <p:cNvSpPr txBox="1"/>
          <p:nvPr/>
        </p:nvSpPr>
        <p:spPr>
          <a:xfrm>
            <a:off x="7994549" y="15260817"/>
            <a:ext cx="6708049" cy="4708981"/>
          </a:xfrm>
          <a:prstGeom prst="rect">
            <a:avLst/>
          </a:prstGeom>
        </p:spPr>
        <p:txBody>
          <a:bodyPr wrap="square" lIns="0" tIns="0" rIns="0" bIns="0" rtlCol="0" anchor="t">
            <a:spAutoFit/>
          </a:bodyPr>
          <a:lstStyle/>
          <a:p>
            <a:pPr marL="259081" lvl="1" algn="just"/>
            <a:r>
              <a:rPr lang="en-US" sz="3000" spc="96" dirty="0">
                <a:solidFill>
                  <a:srgbClr val="2B2A29"/>
                </a:solidFill>
                <a:ea typeface="Poppins"/>
                <a:cs typeface="Poppins"/>
                <a:sym typeface="Poppins"/>
              </a:rPr>
              <a:t>The study was conducted purely through secondary literature without involving any human subjects. Ethical issues in this case included:</a:t>
            </a:r>
          </a:p>
          <a:p>
            <a:pPr marL="601981" lvl="1" indent="-342900" algn="just">
              <a:buFont typeface="Arial" panose="020B0604020202020204" pitchFamily="34" charset="0"/>
              <a:buChar char="•"/>
            </a:pPr>
            <a:r>
              <a:rPr lang="en-US" sz="3000" spc="96" dirty="0">
                <a:solidFill>
                  <a:srgbClr val="2B2A29"/>
                </a:solidFill>
                <a:ea typeface="Poppins"/>
                <a:cs typeface="Poppins"/>
                <a:sym typeface="Poppins"/>
              </a:rPr>
              <a:t>Harvard referencing</a:t>
            </a:r>
          </a:p>
          <a:p>
            <a:pPr marL="601981" lvl="1" indent="-342900" algn="just">
              <a:buFont typeface="Arial" panose="020B0604020202020204" pitchFamily="34" charset="0"/>
              <a:buChar char="•"/>
            </a:pPr>
            <a:r>
              <a:rPr lang="en-US" sz="3000" spc="96" dirty="0">
                <a:solidFill>
                  <a:srgbClr val="2B2A29"/>
                </a:solidFill>
                <a:ea typeface="Poppins"/>
                <a:cs typeface="Poppins"/>
                <a:sym typeface="Poppins"/>
              </a:rPr>
              <a:t>Prevention of plagiarism</a:t>
            </a:r>
          </a:p>
          <a:p>
            <a:pPr marL="601981" lvl="1" indent="-342900" algn="just">
              <a:buFont typeface="Arial" panose="020B0604020202020204" pitchFamily="34" charset="0"/>
              <a:buChar char="•"/>
            </a:pPr>
            <a:r>
              <a:rPr lang="en-US" sz="3000" spc="96" dirty="0">
                <a:solidFill>
                  <a:srgbClr val="2B2A29"/>
                </a:solidFill>
                <a:ea typeface="Poppins"/>
                <a:cs typeface="Poppins"/>
                <a:sym typeface="Poppins"/>
              </a:rPr>
              <a:t>Utilization of credible sources</a:t>
            </a:r>
          </a:p>
          <a:p>
            <a:pPr marL="601981" lvl="1" indent="-342900" algn="just">
              <a:buFont typeface="Arial" panose="020B0604020202020204" pitchFamily="34" charset="0"/>
              <a:buChar char="•"/>
            </a:pPr>
            <a:r>
              <a:rPr lang="en-US" sz="3000" dirty="0"/>
              <a:t>Only reputable and ethically conducted scientific articles were selected (Resnik, 2018).</a:t>
            </a:r>
          </a:p>
        </p:txBody>
      </p:sp>
      <p:sp>
        <p:nvSpPr>
          <p:cNvPr id="60" name="TextBox 10">
            <a:extLst>
              <a:ext uri="{FF2B5EF4-FFF2-40B4-BE49-F238E27FC236}">
                <a16:creationId xmlns:a16="http://schemas.microsoft.com/office/drawing/2014/main" id="{8842D62B-C4B6-B600-267D-D1C4F7B794EF}"/>
              </a:ext>
            </a:extLst>
          </p:cNvPr>
          <p:cNvSpPr txBox="1"/>
          <p:nvPr/>
        </p:nvSpPr>
        <p:spPr>
          <a:xfrm>
            <a:off x="3018172" y="1221330"/>
            <a:ext cx="9366521" cy="1150636"/>
          </a:xfrm>
          <a:prstGeom prst="rect">
            <a:avLst/>
          </a:prstGeom>
        </p:spPr>
        <p:txBody>
          <a:bodyPr lIns="0" tIns="0" rIns="0" bIns="0" rtlCol="0" anchor="t">
            <a:spAutoFit/>
          </a:bodyPr>
          <a:lstStyle/>
          <a:p>
            <a:pPr algn="ctr">
              <a:lnSpc>
                <a:spcPts val="4614"/>
              </a:lnSpc>
            </a:pPr>
            <a:r>
              <a:rPr lang="en-US" sz="3295" b="1" spc="131" dirty="0">
                <a:solidFill>
                  <a:srgbClr val="F4F1EB"/>
                </a:solidFill>
                <a:latin typeface="Poppins Semi-Bold"/>
                <a:ea typeface="Poppins Semi-Bold"/>
                <a:cs typeface="Poppins Semi-Bold"/>
                <a:sym typeface="Poppins Semi-Bold"/>
              </a:rPr>
              <a:t> </a:t>
            </a:r>
            <a:r>
              <a:rPr lang="en-US" sz="2400" dirty="0">
                <a:solidFill>
                  <a:schemeClr val="bg1"/>
                </a:solidFill>
                <a:ea typeface="Garet"/>
                <a:cs typeface="Garet"/>
                <a:sym typeface="Garet"/>
              </a:rPr>
              <a:t>Faria Naeem</a:t>
            </a:r>
            <a:r>
              <a:rPr lang="en-US" sz="2400" b="1" spc="131" dirty="0">
                <a:solidFill>
                  <a:schemeClr val="bg1"/>
                </a:solidFill>
                <a:ea typeface="Poppins Semi-Bold"/>
                <a:cs typeface="Poppins Semi-Bold"/>
                <a:sym typeface="Poppins Semi-Bold"/>
              </a:rPr>
              <a:t>  </a:t>
            </a:r>
            <a:r>
              <a:rPr lang="en-US" sz="3295" b="1" spc="131" dirty="0">
                <a:solidFill>
                  <a:srgbClr val="F4F1EB"/>
                </a:solidFill>
                <a:latin typeface="Poppins Semi-Bold"/>
                <a:ea typeface="Poppins Semi-Bold"/>
                <a:cs typeface="Poppins Semi-Bold"/>
                <a:sym typeface="Poppins Semi-Bold"/>
              </a:rPr>
              <a:t>| </a:t>
            </a:r>
            <a:r>
              <a:rPr lang="en-US" sz="2400" dirty="0">
                <a:solidFill>
                  <a:schemeClr val="bg1"/>
                </a:solidFill>
              </a:rPr>
              <a:t>University of Wales Trinity Saint David</a:t>
            </a:r>
            <a:endParaRPr lang="en-US" sz="2000" dirty="0">
              <a:solidFill>
                <a:schemeClr val="bg1"/>
              </a:solidFill>
            </a:endParaRPr>
          </a:p>
          <a:p>
            <a:pPr algn="ctr">
              <a:lnSpc>
                <a:spcPts val="4614"/>
              </a:lnSpc>
            </a:pPr>
            <a:r>
              <a:rPr lang="en-US" sz="3295" b="1" spc="131" dirty="0">
                <a:solidFill>
                  <a:srgbClr val="F4F1EB"/>
                </a:solidFill>
                <a:latin typeface="Poppins Semi-Bold"/>
                <a:ea typeface="Poppins Semi-Bold"/>
                <a:cs typeface="Poppins Semi-Bold"/>
                <a:sym typeface="Poppins Semi-Bold"/>
              </a:rPr>
              <a:t>  </a:t>
            </a:r>
          </a:p>
        </p:txBody>
      </p:sp>
      <p:pic>
        <p:nvPicPr>
          <p:cNvPr id="25" name="Picture 24">
            <a:extLst>
              <a:ext uri="{FF2B5EF4-FFF2-40B4-BE49-F238E27FC236}">
                <a16:creationId xmlns:a16="http://schemas.microsoft.com/office/drawing/2014/main" id="{1C59EDDC-ACE5-1C2D-A2CD-84A3C49AAE01}"/>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594100" y="12245140"/>
            <a:ext cx="3335051" cy="1852664"/>
          </a:xfrm>
          <a:prstGeom prst="rect">
            <a:avLst/>
          </a:prstGeom>
        </p:spPr>
      </p:pic>
    </p:spTree>
    <p:extLst>
      <p:ext uri="{BB962C8B-B14F-4D97-AF65-F5344CB8AC3E}">
        <p14:creationId xmlns:p14="http://schemas.microsoft.com/office/powerpoint/2010/main" val="379572874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EEEAE7"/>
        </a:solidFill>
        <a:effectLst/>
      </p:bgPr>
    </p:bg>
    <p:spTree>
      <p:nvGrpSpPr>
        <p:cNvPr id="1" name="">
          <a:extLst>
            <a:ext uri="{FF2B5EF4-FFF2-40B4-BE49-F238E27FC236}">
              <a16:creationId xmlns:a16="http://schemas.microsoft.com/office/drawing/2014/main" id="{3E3D5DD3-8956-A857-0447-FEFB3876BE8A}"/>
            </a:ext>
          </a:extLst>
        </p:cNvPr>
        <p:cNvGrpSpPr/>
        <p:nvPr/>
      </p:nvGrpSpPr>
      <p:grpSpPr>
        <a:xfrm>
          <a:off x="0" y="0"/>
          <a:ext cx="0" cy="0"/>
          <a:chOff x="0" y="0"/>
          <a:chExt cx="0" cy="0"/>
        </a:xfrm>
      </p:grpSpPr>
      <p:grpSp>
        <p:nvGrpSpPr>
          <p:cNvPr id="48" name="Group 48">
            <a:extLst>
              <a:ext uri="{FF2B5EF4-FFF2-40B4-BE49-F238E27FC236}">
                <a16:creationId xmlns:a16="http://schemas.microsoft.com/office/drawing/2014/main" id="{4A324220-1010-D637-EC86-7AFA500A738D}"/>
              </a:ext>
            </a:extLst>
          </p:cNvPr>
          <p:cNvGrpSpPr/>
          <p:nvPr/>
        </p:nvGrpSpPr>
        <p:grpSpPr>
          <a:xfrm>
            <a:off x="1359024" y="0"/>
            <a:ext cx="6264366" cy="1658473"/>
            <a:chOff x="0" y="-57150"/>
            <a:chExt cx="1122504" cy="297180"/>
          </a:xfrm>
        </p:grpSpPr>
        <p:sp>
          <p:nvSpPr>
            <p:cNvPr id="49" name="Freeform 49">
              <a:extLst>
                <a:ext uri="{FF2B5EF4-FFF2-40B4-BE49-F238E27FC236}">
                  <a16:creationId xmlns:a16="http://schemas.microsoft.com/office/drawing/2014/main" id="{6D017B94-FC54-9E1B-C8E5-3EB2A58EB6AE}"/>
                </a:ext>
              </a:extLst>
            </p:cNvPr>
            <p:cNvSpPr/>
            <p:nvPr/>
          </p:nvSpPr>
          <p:spPr>
            <a:xfrm>
              <a:off x="53023" y="116323"/>
              <a:ext cx="1069481" cy="123707"/>
            </a:xfrm>
            <a:custGeom>
              <a:avLst/>
              <a:gdLst/>
              <a:ahLst/>
              <a:cxnLst/>
              <a:rect l="l" t="t" r="r" b="b"/>
              <a:pathLst>
                <a:path w="1069481" h="123707">
                  <a:moveTo>
                    <a:pt x="37617" y="0"/>
                  </a:moveTo>
                  <a:lnTo>
                    <a:pt x="1031864" y="0"/>
                  </a:lnTo>
                  <a:cubicBezTo>
                    <a:pt x="1041840" y="0"/>
                    <a:pt x="1051408" y="3963"/>
                    <a:pt x="1058463" y="11018"/>
                  </a:cubicBezTo>
                  <a:cubicBezTo>
                    <a:pt x="1065517" y="18072"/>
                    <a:pt x="1069481" y="27640"/>
                    <a:pt x="1069481" y="37617"/>
                  </a:cubicBezTo>
                  <a:lnTo>
                    <a:pt x="1069481" y="86090"/>
                  </a:lnTo>
                  <a:cubicBezTo>
                    <a:pt x="1069481" y="96066"/>
                    <a:pt x="1065517" y="105634"/>
                    <a:pt x="1058463" y="112689"/>
                  </a:cubicBezTo>
                  <a:cubicBezTo>
                    <a:pt x="1051408" y="119744"/>
                    <a:pt x="1041840" y="123707"/>
                    <a:pt x="1031864" y="123707"/>
                  </a:cubicBezTo>
                  <a:lnTo>
                    <a:pt x="37617" y="123707"/>
                  </a:lnTo>
                  <a:cubicBezTo>
                    <a:pt x="27640" y="123707"/>
                    <a:pt x="18072" y="119744"/>
                    <a:pt x="11018" y="112689"/>
                  </a:cubicBezTo>
                  <a:cubicBezTo>
                    <a:pt x="3963" y="105634"/>
                    <a:pt x="0" y="96066"/>
                    <a:pt x="0" y="86090"/>
                  </a:cubicBezTo>
                  <a:lnTo>
                    <a:pt x="0" y="37617"/>
                  </a:lnTo>
                  <a:cubicBezTo>
                    <a:pt x="0" y="27640"/>
                    <a:pt x="3963" y="18072"/>
                    <a:pt x="11018" y="11018"/>
                  </a:cubicBezTo>
                  <a:cubicBezTo>
                    <a:pt x="18072" y="3963"/>
                    <a:pt x="27640" y="0"/>
                    <a:pt x="37617" y="0"/>
                  </a:cubicBezTo>
                  <a:close/>
                </a:path>
              </a:pathLst>
            </a:custGeom>
            <a:ln w="38100" cap="rnd">
              <a:solidFill>
                <a:srgbClr val="20569B"/>
              </a:solidFill>
              <a:prstDash val="solid"/>
              <a:round/>
            </a:ln>
          </p:spPr>
          <p:txBody>
            <a:bodyPr/>
            <a:lstStyle/>
            <a:p>
              <a:endParaRPr lang="en-US" dirty="0"/>
            </a:p>
          </p:txBody>
        </p:sp>
        <p:sp>
          <p:nvSpPr>
            <p:cNvPr id="50" name="TextBox 50">
              <a:extLst>
                <a:ext uri="{FF2B5EF4-FFF2-40B4-BE49-F238E27FC236}">
                  <a16:creationId xmlns:a16="http://schemas.microsoft.com/office/drawing/2014/main" id="{713A9DC5-11F5-E19E-3EB7-A5899C2B7197}"/>
                </a:ext>
              </a:extLst>
            </p:cNvPr>
            <p:cNvSpPr txBox="1"/>
            <p:nvPr/>
          </p:nvSpPr>
          <p:spPr>
            <a:xfrm>
              <a:off x="0" y="-57150"/>
              <a:ext cx="1069481" cy="180857"/>
            </a:xfrm>
            <a:prstGeom prst="rect">
              <a:avLst/>
            </a:prstGeom>
          </p:spPr>
          <p:txBody>
            <a:bodyPr lIns="50800" tIns="50800" rIns="50800" bIns="50800" rtlCol="0" anchor="ctr"/>
            <a:lstStyle/>
            <a:p>
              <a:pPr algn="ctr">
                <a:lnSpc>
                  <a:spcPts val="3220"/>
                </a:lnSpc>
              </a:pPr>
              <a:endParaRPr dirty="0"/>
            </a:p>
          </p:txBody>
        </p:sp>
      </p:grpSp>
      <p:grpSp>
        <p:nvGrpSpPr>
          <p:cNvPr id="51" name="Group 51">
            <a:extLst>
              <a:ext uri="{FF2B5EF4-FFF2-40B4-BE49-F238E27FC236}">
                <a16:creationId xmlns:a16="http://schemas.microsoft.com/office/drawing/2014/main" id="{F0AEA3FD-F904-6EBB-29D4-3811EDC7BD07}"/>
              </a:ext>
            </a:extLst>
          </p:cNvPr>
          <p:cNvGrpSpPr/>
          <p:nvPr/>
        </p:nvGrpSpPr>
        <p:grpSpPr>
          <a:xfrm>
            <a:off x="1455928" y="988705"/>
            <a:ext cx="690372" cy="690372"/>
            <a:chOff x="0" y="0"/>
            <a:chExt cx="812800" cy="812800"/>
          </a:xfrm>
        </p:grpSpPr>
        <p:sp>
          <p:nvSpPr>
            <p:cNvPr id="52" name="Freeform 52">
              <a:extLst>
                <a:ext uri="{FF2B5EF4-FFF2-40B4-BE49-F238E27FC236}">
                  <a16:creationId xmlns:a16="http://schemas.microsoft.com/office/drawing/2014/main" id="{E91DB6C3-25A4-32B1-1E1F-481434024A89}"/>
                </a:ext>
              </a:extLst>
            </p:cNvPr>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20569B"/>
            </a:solidFill>
            <a:ln cap="sq">
              <a:noFill/>
              <a:prstDash val="solid"/>
              <a:miter/>
            </a:ln>
          </p:spPr>
          <p:txBody>
            <a:bodyPr/>
            <a:lstStyle/>
            <a:p>
              <a:endParaRPr lang="en-US" dirty="0"/>
            </a:p>
          </p:txBody>
        </p:sp>
        <p:sp>
          <p:nvSpPr>
            <p:cNvPr id="53" name="TextBox 53">
              <a:extLst>
                <a:ext uri="{FF2B5EF4-FFF2-40B4-BE49-F238E27FC236}">
                  <a16:creationId xmlns:a16="http://schemas.microsoft.com/office/drawing/2014/main" id="{789EE9A4-BCC0-544A-1C5D-FA1A6340B77D}"/>
                </a:ext>
              </a:extLst>
            </p:cNvPr>
            <p:cNvSpPr txBox="1"/>
            <p:nvPr/>
          </p:nvSpPr>
          <p:spPr>
            <a:xfrm>
              <a:off x="76200" y="19050"/>
              <a:ext cx="660400" cy="717550"/>
            </a:xfrm>
            <a:prstGeom prst="rect">
              <a:avLst/>
            </a:prstGeom>
          </p:spPr>
          <p:txBody>
            <a:bodyPr lIns="50800" tIns="50800" rIns="50800" bIns="50800" rtlCol="0" anchor="ctr"/>
            <a:lstStyle/>
            <a:p>
              <a:pPr algn="ctr">
                <a:lnSpc>
                  <a:spcPts val="3220"/>
                </a:lnSpc>
              </a:pPr>
              <a:endParaRPr dirty="0"/>
            </a:p>
          </p:txBody>
        </p:sp>
      </p:grpSp>
      <p:sp>
        <p:nvSpPr>
          <p:cNvPr id="54" name="TextBox 54">
            <a:extLst>
              <a:ext uri="{FF2B5EF4-FFF2-40B4-BE49-F238E27FC236}">
                <a16:creationId xmlns:a16="http://schemas.microsoft.com/office/drawing/2014/main" id="{384B535D-2118-D966-A022-1912A16BDE0D}"/>
              </a:ext>
            </a:extLst>
          </p:cNvPr>
          <p:cNvSpPr txBox="1"/>
          <p:nvPr/>
        </p:nvSpPr>
        <p:spPr>
          <a:xfrm>
            <a:off x="2377483" y="1084814"/>
            <a:ext cx="4689814" cy="507768"/>
          </a:xfrm>
          <a:prstGeom prst="rect">
            <a:avLst/>
          </a:prstGeom>
        </p:spPr>
        <p:txBody>
          <a:bodyPr lIns="0" tIns="0" rIns="0" bIns="0" rtlCol="0" anchor="t">
            <a:spAutoFit/>
          </a:bodyPr>
          <a:lstStyle/>
          <a:p>
            <a:r>
              <a:rPr lang="en-US" sz="3200" b="1" dirty="0">
                <a:solidFill>
                  <a:schemeClr val="tx2"/>
                </a:solidFill>
              </a:rPr>
              <a:t>References</a:t>
            </a:r>
            <a:endParaRPr lang="en-US" sz="3200" dirty="0">
              <a:solidFill>
                <a:schemeClr val="tx2"/>
              </a:solidFill>
            </a:endParaRPr>
          </a:p>
        </p:txBody>
      </p:sp>
      <p:sp>
        <p:nvSpPr>
          <p:cNvPr id="57" name="Freeform 46">
            <a:extLst>
              <a:ext uri="{FF2B5EF4-FFF2-40B4-BE49-F238E27FC236}">
                <a16:creationId xmlns:a16="http://schemas.microsoft.com/office/drawing/2014/main" id="{3DB34266-888A-8F7B-73CF-10097F9FDDF2}"/>
              </a:ext>
            </a:extLst>
          </p:cNvPr>
          <p:cNvSpPr/>
          <p:nvPr/>
        </p:nvSpPr>
        <p:spPr>
          <a:xfrm>
            <a:off x="1440418" y="2325654"/>
            <a:ext cx="12669282" cy="12476196"/>
          </a:xfrm>
          <a:custGeom>
            <a:avLst/>
            <a:gdLst/>
            <a:ahLst/>
            <a:cxnLst/>
            <a:rect l="l" t="t" r="r" b="b"/>
            <a:pathLst>
              <a:path w="1103954" h="429130">
                <a:moveTo>
                  <a:pt x="31416" y="0"/>
                </a:moveTo>
                <a:lnTo>
                  <a:pt x="1072538" y="0"/>
                </a:lnTo>
                <a:cubicBezTo>
                  <a:pt x="1089888" y="0"/>
                  <a:pt x="1103954" y="14065"/>
                  <a:pt x="1103954" y="31416"/>
                </a:cubicBezTo>
                <a:lnTo>
                  <a:pt x="1103954" y="397714"/>
                </a:lnTo>
                <a:cubicBezTo>
                  <a:pt x="1103954" y="415065"/>
                  <a:pt x="1089888" y="429130"/>
                  <a:pt x="1072538" y="429130"/>
                </a:cubicBezTo>
                <a:lnTo>
                  <a:pt x="31416" y="429130"/>
                </a:lnTo>
                <a:cubicBezTo>
                  <a:pt x="23084" y="429130"/>
                  <a:pt x="15093" y="425820"/>
                  <a:pt x="9201" y="419929"/>
                </a:cubicBezTo>
                <a:cubicBezTo>
                  <a:pt x="3310" y="414037"/>
                  <a:pt x="0" y="406046"/>
                  <a:pt x="0" y="397714"/>
                </a:cubicBezTo>
                <a:lnTo>
                  <a:pt x="0" y="31416"/>
                </a:lnTo>
                <a:cubicBezTo>
                  <a:pt x="0" y="14065"/>
                  <a:pt x="14065" y="0"/>
                  <a:pt x="31416" y="0"/>
                </a:cubicBezTo>
                <a:close/>
              </a:path>
            </a:pathLst>
          </a:custGeom>
          <a:ln w="47625" cap="rnd">
            <a:solidFill>
              <a:srgbClr val="20569B"/>
            </a:solidFill>
            <a:prstDash val="solid"/>
            <a:round/>
          </a:ln>
        </p:spPr>
        <p:txBody>
          <a:bodyPr/>
          <a:lstStyle/>
          <a:p>
            <a:endParaRPr lang="en-US" dirty="0"/>
          </a:p>
        </p:txBody>
      </p:sp>
      <p:sp>
        <p:nvSpPr>
          <p:cNvPr id="59" name="TextBox 58">
            <a:extLst>
              <a:ext uri="{FF2B5EF4-FFF2-40B4-BE49-F238E27FC236}">
                <a16:creationId xmlns:a16="http://schemas.microsoft.com/office/drawing/2014/main" id="{A2574C02-6C10-968B-2277-1EC76872C4A1}"/>
              </a:ext>
            </a:extLst>
          </p:cNvPr>
          <p:cNvSpPr txBox="1"/>
          <p:nvPr/>
        </p:nvSpPr>
        <p:spPr>
          <a:xfrm>
            <a:off x="1839324" y="2995422"/>
            <a:ext cx="11871469" cy="10920810"/>
          </a:xfrm>
          <a:prstGeom prst="rect">
            <a:avLst/>
          </a:prstGeom>
        </p:spPr>
        <p:txBody>
          <a:bodyPr wrap="square" lIns="0" tIns="0" rIns="0" bIns="0" rtlCol="0" anchor="t">
            <a:spAutoFit/>
          </a:bodyPr>
          <a:lstStyle/>
          <a:p>
            <a:pPr>
              <a:lnSpc>
                <a:spcPct val="150000"/>
              </a:lnSpc>
            </a:pPr>
            <a:r>
              <a:rPr lang="en-US" sz="2800" dirty="0"/>
              <a:t>Alzheimer’s Society (2022) </a:t>
            </a:r>
            <a:r>
              <a:rPr lang="en-US" sz="2800" i="1" dirty="0"/>
              <a:t>Dementia UK Update</a:t>
            </a:r>
            <a:r>
              <a:rPr lang="en-US" sz="2800" dirty="0"/>
              <a:t>. London: Alzheimer’s Society.</a:t>
            </a:r>
          </a:p>
          <a:p>
            <a:pPr>
              <a:lnSpc>
                <a:spcPct val="150000"/>
              </a:lnSpc>
            </a:pPr>
            <a:r>
              <a:rPr lang="en-US" sz="2800" dirty="0"/>
              <a:t>Blakeslee, S. (2004) ‘The CRAAP test’, </a:t>
            </a:r>
            <a:r>
              <a:rPr lang="en-US" sz="2800" i="1" dirty="0"/>
              <a:t>LOEX Quarterly</a:t>
            </a:r>
            <a:r>
              <a:rPr lang="en-US" sz="2800" dirty="0"/>
              <a:t>, 31(3), pp. 6–7.</a:t>
            </a:r>
            <a:endParaRPr lang="en-US" sz="4000" dirty="0"/>
          </a:p>
          <a:p>
            <a:pPr>
              <a:lnSpc>
                <a:spcPct val="150000"/>
              </a:lnSpc>
            </a:pPr>
            <a:r>
              <a:rPr lang="en-US" sz="2800" dirty="0"/>
              <a:t>Booth, A., Sutton, A. and Papaioannou, D. (2016) </a:t>
            </a:r>
            <a:r>
              <a:rPr lang="en-US" sz="2800" i="1" dirty="0"/>
              <a:t>Systematic Approaches to a Successful Literature Review</a:t>
            </a:r>
            <a:r>
              <a:rPr lang="en-US" sz="2800" dirty="0"/>
              <a:t>. 2nd </a:t>
            </a:r>
            <a:r>
              <a:rPr lang="en-US" sz="2800" dirty="0" err="1"/>
              <a:t>edn</a:t>
            </a:r>
            <a:r>
              <a:rPr lang="en-US" sz="2800" dirty="0"/>
              <a:t>. London: Sage.</a:t>
            </a:r>
          </a:p>
          <a:p>
            <a:pPr>
              <a:lnSpc>
                <a:spcPct val="150000"/>
              </a:lnSpc>
            </a:pPr>
            <a:r>
              <a:rPr lang="en-US" sz="2800" dirty="0"/>
              <a:t>Braun, V. and Clarke, V. (2006) ‘Using thematic analysis in psychology’, </a:t>
            </a:r>
            <a:r>
              <a:rPr lang="en-US" sz="2800" i="1" dirty="0"/>
              <a:t>Qualitative Research in Psychology</a:t>
            </a:r>
            <a:r>
              <a:rPr lang="en-US" sz="2800" dirty="0"/>
              <a:t>, 3(2), pp. 77–101.</a:t>
            </a:r>
          </a:p>
          <a:p>
            <a:pPr>
              <a:lnSpc>
                <a:spcPct val="150000"/>
              </a:lnSpc>
            </a:pPr>
            <a:r>
              <a:rPr lang="en-US" sz="2800" dirty="0" err="1"/>
              <a:t>Kitwood</a:t>
            </a:r>
            <a:r>
              <a:rPr lang="en-US" sz="2800" dirty="0"/>
              <a:t>, T. (1997) </a:t>
            </a:r>
            <a:r>
              <a:rPr lang="en-US" sz="2800" i="1" dirty="0"/>
              <a:t>Dementia Reconsidered: The Person Comes First</a:t>
            </a:r>
            <a:r>
              <a:rPr lang="en-US" sz="2800" dirty="0"/>
              <a:t>. Buckingham: Open University Press.</a:t>
            </a:r>
          </a:p>
          <a:p>
            <a:pPr>
              <a:lnSpc>
                <a:spcPct val="150000"/>
              </a:lnSpc>
            </a:pPr>
            <a:r>
              <a:rPr lang="en-US" sz="2800" dirty="0"/>
              <a:t>Livingston, G. et al. (2020) ‘Dementia prevention, intervention, and care’, </a:t>
            </a:r>
            <a:r>
              <a:rPr lang="en-US" sz="2800" i="1" dirty="0"/>
              <a:t>The Lancet</a:t>
            </a:r>
            <a:r>
              <a:rPr lang="en-US" sz="2800" dirty="0"/>
              <a:t>, 396(10248), pp. 413–446.</a:t>
            </a:r>
          </a:p>
          <a:p>
            <a:pPr>
              <a:lnSpc>
                <a:spcPct val="150000"/>
              </a:lnSpc>
            </a:pPr>
            <a:r>
              <a:rPr lang="en-US" sz="2800" dirty="0"/>
              <a:t>National Institute for Health and Care Excellence (NICE) (2018) </a:t>
            </a:r>
            <a:r>
              <a:rPr lang="en-US" sz="2800" i="1" dirty="0"/>
              <a:t>Dementia: assessment, management and support</a:t>
            </a:r>
            <a:r>
              <a:rPr lang="en-US" sz="2800" dirty="0"/>
              <a:t>. London: NICE</a:t>
            </a:r>
            <a:r>
              <a:rPr lang="en-US" dirty="0"/>
              <a:t>.</a:t>
            </a:r>
            <a:endParaRPr lang="en-US" sz="2800" dirty="0"/>
          </a:p>
          <a:p>
            <a:pPr>
              <a:lnSpc>
                <a:spcPct val="150000"/>
              </a:lnSpc>
            </a:pPr>
            <a:r>
              <a:rPr lang="en-US" sz="2800" dirty="0"/>
              <a:t>Prince, M. et al. (2015) </a:t>
            </a:r>
            <a:r>
              <a:rPr lang="en-US" sz="2800" i="1" dirty="0"/>
              <a:t>World Alzheimer Report 2015</a:t>
            </a:r>
            <a:r>
              <a:rPr lang="en-US" sz="2800" dirty="0"/>
              <a:t>. London: Alzheimer’s Disease International.</a:t>
            </a:r>
          </a:p>
          <a:p>
            <a:pPr>
              <a:lnSpc>
                <a:spcPct val="150000"/>
              </a:lnSpc>
            </a:pPr>
            <a:r>
              <a:rPr lang="en-US" sz="2800" dirty="0"/>
              <a:t>Resnik, D.B. (2018) </a:t>
            </a:r>
            <a:r>
              <a:rPr lang="en-US" sz="2800" i="1" dirty="0"/>
              <a:t>The ethics of research with human subjects</a:t>
            </a:r>
            <a:r>
              <a:rPr lang="en-US" sz="2800" dirty="0"/>
              <a:t>. Cham: Springer.</a:t>
            </a:r>
            <a:endParaRPr lang="en-US" sz="4000" dirty="0"/>
          </a:p>
          <a:p>
            <a:pPr>
              <a:lnSpc>
                <a:spcPct val="150000"/>
              </a:lnSpc>
            </a:pPr>
            <a:r>
              <a:rPr lang="en-US" sz="2800" dirty="0"/>
              <a:t>World Health Organization (2017) </a:t>
            </a:r>
            <a:r>
              <a:rPr lang="en-US" sz="2800" i="1" dirty="0"/>
              <a:t>Global Action Plan on the Public Health Response to Dementia 2017–2025</a:t>
            </a:r>
            <a:r>
              <a:rPr lang="en-US" sz="2800" dirty="0"/>
              <a:t>. Geneva: WHO.</a:t>
            </a:r>
          </a:p>
        </p:txBody>
      </p:sp>
    </p:spTree>
    <p:extLst>
      <p:ext uri="{BB962C8B-B14F-4D97-AF65-F5344CB8AC3E}">
        <p14:creationId xmlns:p14="http://schemas.microsoft.com/office/powerpoint/2010/main" val="35181216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236</TotalTime>
  <Words>832</Words>
  <Application>Microsoft Office PowerPoint</Application>
  <PresentationFormat>Custom</PresentationFormat>
  <Paragraphs>87</Paragraphs>
  <Slides>4</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4</vt:i4>
      </vt:variant>
    </vt:vector>
  </HeadingPairs>
  <TitlesOfParts>
    <vt:vector size="11" baseType="lpstr">
      <vt:lpstr>Poppins Semi-Bold</vt:lpstr>
      <vt:lpstr>Poppins</vt:lpstr>
      <vt:lpstr>Arial</vt:lpstr>
      <vt:lpstr>Poppins Heavy</vt:lpstr>
      <vt:lpstr>Calibri</vt:lpstr>
      <vt:lpstr>Garet</vt:lpstr>
      <vt:lpstr>Office Theme</vt:lpstr>
      <vt:lpstr>             Academic Method Poster</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Blue and White Modern Research Infographic Poster</dc:title>
  <dc:creator>Faria</dc:creator>
  <cp:lastModifiedBy>Faria Naeem</cp:lastModifiedBy>
  <cp:revision>7</cp:revision>
  <dcterms:created xsi:type="dcterms:W3CDTF">2006-08-16T00:00:00Z</dcterms:created>
  <dcterms:modified xsi:type="dcterms:W3CDTF">2026-06-18T10:04:50Z</dcterms:modified>
  <dc:identifier>DAHLEK6n9ug</dc:identifier>
</cp:coreProperties>
</file>