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80" r:id="rId5"/>
    <p:sldId id="276" r:id="rId6"/>
    <p:sldId id="269" r:id="rId7"/>
    <p:sldId id="278" r:id="rId8"/>
    <p:sldId id="279" r:id="rId9"/>
    <p:sldId id="274" r:id="rId10"/>
    <p:sldId id="265" r:id="rId11"/>
    <p:sldId id="270" r:id="rId12"/>
    <p:sldId id="267" r:id="rId13"/>
    <p:sldId id="272" r:id="rId14"/>
    <p:sldId id="264" r:id="rId15"/>
    <p:sldId id="263" r:id="rId16"/>
    <p:sldId id="268" r:id="rId17"/>
    <p:sldId id="266" r:id="rId18"/>
    <p:sldId id="262" r:id="rId19"/>
    <p:sldId id="273" r:id="rId20"/>
    <p:sldId id="277" r:id="rId21"/>
    <p:sldId id="275"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6" d="100"/>
          <a:sy n="116" d="100"/>
        </p:scale>
        <p:origin x="108"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l="-34000" r="-34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11.pn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5.jpeg"/><Relationship Id="rId7" Type="http://schemas.openxmlformats.org/officeDocument/2006/relationships/image" Target="../media/image4.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3.jpeg"/><Relationship Id="rId5" Type="http://schemas.openxmlformats.org/officeDocument/2006/relationships/image" Target="../media/image17.jpeg"/><Relationship Id="rId4" Type="http://schemas.openxmlformats.org/officeDocument/2006/relationships/image" Target="../media/image16.jpeg"/><Relationship Id="rId9" Type="http://schemas.openxmlformats.org/officeDocument/2006/relationships/image" Target="../media/image19.jpeg"/></Relationships>
</file>

<file path=ppt/slides/_rels/slide7.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21.jpeg"/><Relationship Id="rId7" Type="http://schemas.openxmlformats.org/officeDocument/2006/relationships/image" Target="../media/image23.jpeg"/><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25.jpe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32.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33.jpeg"/></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2.jpeg"/><Relationship Id="rId1" Type="http://schemas.openxmlformats.org/officeDocument/2006/relationships/slideLayout" Target="../slideLayouts/slideLayout7.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jpeg"/></Relationships>
</file>

<file path=ppt/slides/_rels/slide14.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image" Target="../media/image46.jpeg"/><Relationship Id="rId7" Type="http://schemas.openxmlformats.org/officeDocument/2006/relationships/image" Target="../media/image48.jpeg"/><Relationship Id="rId2" Type="http://schemas.openxmlformats.org/officeDocument/2006/relationships/image" Target="../media/image45.jpe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47.jpeg"/></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51.jpeg"/><Relationship Id="rId4" Type="http://schemas.openxmlformats.org/officeDocument/2006/relationships/image" Target="../media/image50.png"/></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53.jpeg"/><Relationship Id="rId4" Type="http://schemas.openxmlformats.org/officeDocument/2006/relationships/image" Target="../media/image52.jpeg"/></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youngchefyoungwaiter.com/" TargetMode="External"/><Relationship Id="rId3" Type="http://schemas.openxmlformats.org/officeDocument/2006/relationships/hyperlink" Target="https://businesswales.gov.wales/foodanddrink/how-we-can-help/new-uk-geographical-indication-gi-schemes-0" TargetMode="External"/><Relationship Id="rId7" Type="http://schemas.openxmlformats.org/officeDocument/2006/relationships/hyperlink" Target="https://www.wsetglobal.com/about-us/what-we-do/" TargetMode="External"/><Relationship Id="rId2" Type="http://schemas.openxmlformats.org/officeDocument/2006/relationships/hyperlink" Target="https://www.llaethbeynondairy.co.uk/" TargetMode="External"/><Relationship Id="rId1" Type="http://schemas.openxmlformats.org/officeDocument/2006/relationships/slideLayout" Target="../slideLayouts/slideLayout7.xml"/><Relationship Id="rId6" Type="http://schemas.openxmlformats.org/officeDocument/2006/relationships/hyperlink" Target="https://www.thestaffcanteen.com/nomination/jef-pascual-commi-chef-beach-house-oxwich-1694763547" TargetMode="External"/><Relationship Id="rId5" Type="http://schemas.openxmlformats.org/officeDocument/2006/relationships/hyperlink" Target="https://www.swanseafish.net/contact/" TargetMode="External"/><Relationship Id="rId4" Type="http://schemas.openxmlformats.org/officeDocument/2006/relationships/hyperlink" Target="https://www.youtube.com/watch?v=sEEpXlLSTk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4674B447-4C48-735D-0A50-7D27B2D65966}"/>
              </a:ext>
            </a:extLst>
          </p:cNvPr>
          <p:cNvGrpSpPr/>
          <p:nvPr/>
        </p:nvGrpSpPr>
        <p:grpSpPr>
          <a:xfrm>
            <a:off x="301625" y="155088"/>
            <a:ext cx="7557272" cy="5635891"/>
            <a:chOff x="301625" y="155088"/>
            <a:chExt cx="7557272" cy="5635891"/>
          </a:xfrm>
        </p:grpSpPr>
        <p:pic>
          <p:nvPicPr>
            <p:cNvPr id="3" name="Picture 2" descr="A blue background with yellow text and numbers&#10;&#10;Description automatically generated">
              <a:extLst>
                <a:ext uri="{FF2B5EF4-FFF2-40B4-BE49-F238E27FC236}">
                  <a16:creationId xmlns:a16="http://schemas.microsoft.com/office/drawing/2014/main" id="{ECC44097-F9F6-F440-87EE-AB4E4C667F07}"/>
                </a:ext>
              </a:extLst>
            </p:cNvPr>
            <p:cNvPicPr>
              <a:picLocks noChangeAspect="1"/>
            </p:cNvPicPr>
            <p:nvPr/>
          </p:nvPicPr>
          <p:blipFill>
            <a:blip r:embed="rId2"/>
            <a:stretch>
              <a:fillRect/>
            </a:stretch>
          </p:blipFill>
          <p:spPr>
            <a:xfrm>
              <a:off x="301625" y="155088"/>
              <a:ext cx="1506904" cy="1370135"/>
            </a:xfrm>
            <a:prstGeom prst="rect">
              <a:avLst/>
            </a:prstGeom>
          </p:spPr>
        </p:pic>
        <p:sp>
          <p:nvSpPr>
            <p:cNvPr id="5" name="TextBox 4">
              <a:extLst>
                <a:ext uri="{FF2B5EF4-FFF2-40B4-BE49-F238E27FC236}">
                  <a16:creationId xmlns:a16="http://schemas.microsoft.com/office/drawing/2014/main" id="{3E4F727B-366D-9241-3BEF-73174EF12185}"/>
                </a:ext>
              </a:extLst>
            </p:cNvPr>
            <p:cNvSpPr txBox="1"/>
            <p:nvPr/>
          </p:nvSpPr>
          <p:spPr>
            <a:xfrm>
              <a:off x="3196280" y="1426369"/>
              <a:ext cx="4662617" cy="1200329"/>
            </a:xfrm>
            <a:prstGeom prst="rect">
              <a:avLst/>
            </a:prstGeom>
            <a:noFill/>
          </p:spPr>
          <p:txBody>
            <a:bodyPr wrap="square" rtlCol="0">
              <a:spAutoFit/>
            </a:bodyPr>
            <a:lstStyle/>
            <a:p>
              <a:pPr algn="ctr"/>
              <a:r>
                <a:rPr lang="en-GB" sz="3600" dirty="0">
                  <a:solidFill>
                    <a:schemeClr val="bg1"/>
                  </a:solidFill>
                  <a:latin typeface="Arial" panose="020B0604020202020204" pitchFamily="34" charset="0"/>
                  <a:cs typeface="Arial" panose="020B0604020202020204" pitchFamily="34" charset="0"/>
                </a:rPr>
                <a:t>Reflective portfolio of practical task</a:t>
              </a:r>
            </a:p>
          </p:txBody>
        </p:sp>
        <p:sp>
          <p:nvSpPr>
            <p:cNvPr id="6" name="TextBox 5">
              <a:extLst>
                <a:ext uri="{FF2B5EF4-FFF2-40B4-BE49-F238E27FC236}">
                  <a16:creationId xmlns:a16="http://schemas.microsoft.com/office/drawing/2014/main" id="{1FDC9CF7-7DF6-5560-68A3-0A68AC3C034C}"/>
                </a:ext>
              </a:extLst>
            </p:cNvPr>
            <p:cNvSpPr txBox="1"/>
            <p:nvPr/>
          </p:nvSpPr>
          <p:spPr>
            <a:xfrm>
              <a:off x="675501" y="4621428"/>
              <a:ext cx="3031525" cy="1169551"/>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Name: Mark Jeffrey Pascual</a:t>
              </a:r>
            </a:p>
            <a:p>
              <a:r>
                <a:rPr lang="en-GB" sz="1400" dirty="0">
                  <a:solidFill>
                    <a:schemeClr val="bg1"/>
                  </a:solidFill>
                  <a:latin typeface="Arial" panose="020B0604020202020204" pitchFamily="34" charset="0"/>
                  <a:cs typeface="Arial" panose="020B0604020202020204" pitchFamily="34" charset="0"/>
                </a:rPr>
                <a:t>Student number: 2229176</a:t>
              </a:r>
            </a:p>
            <a:p>
              <a:r>
                <a:rPr lang="en-GB" sz="1400" dirty="0">
                  <a:solidFill>
                    <a:schemeClr val="bg1"/>
                  </a:solidFill>
                  <a:latin typeface="Arial" panose="020B0604020202020204" pitchFamily="34" charset="0"/>
                  <a:cs typeface="Arial" panose="020B0604020202020204" pitchFamily="34" charset="0"/>
                </a:rPr>
                <a:t>Module: Placement: Restaurant Management BMGM4004</a:t>
              </a:r>
            </a:p>
            <a:p>
              <a:r>
                <a:rPr lang="en-GB" sz="1400" dirty="0">
                  <a:solidFill>
                    <a:schemeClr val="bg1"/>
                  </a:solidFill>
                  <a:latin typeface="Arial" panose="020B0604020202020204" pitchFamily="34" charset="0"/>
                  <a:cs typeface="Arial" panose="020B0604020202020204" pitchFamily="34" charset="0"/>
                </a:rPr>
                <a:t>Lecturer: Chris Rogers</a:t>
              </a:r>
            </a:p>
          </p:txBody>
        </p:sp>
      </p:grpSp>
    </p:spTree>
    <p:extLst>
      <p:ext uri="{BB962C8B-B14F-4D97-AF65-F5344CB8AC3E}">
        <p14:creationId xmlns:p14="http://schemas.microsoft.com/office/powerpoint/2010/main" val="3367244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4D13905-236D-E7B2-0506-0784E784CBB1}"/>
              </a:ext>
            </a:extLst>
          </p:cNvPr>
          <p:cNvGrpSpPr/>
          <p:nvPr/>
        </p:nvGrpSpPr>
        <p:grpSpPr>
          <a:xfrm>
            <a:off x="301625" y="155088"/>
            <a:ext cx="4274283" cy="6231242"/>
            <a:chOff x="301625" y="155088"/>
            <a:chExt cx="4274283" cy="6231242"/>
          </a:xfrm>
        </p:grpSpPr>
        <p:pic>
          <p:nvPicPr>
            <p:cNvPr id="3" name="Picture 2" descr="A blue background with yellow text and numbers&#10;&#10;Description automatically generated">
              <a:extLst>
                <a:ext uri="{FF2B5EF4-FFF2-40B4-BE49-F238E27FC236}">
                  <a16:creationId xmlns:a16="http://schemas.microsoft.com/office/drawing/2014/main" id="{46F259B4-297B-A84A-4FCB-920CA833A1CB}"/>
                </a:ext>
              </a:extLst>
            </p:cNvPr>
            <p:cNvPicPr>
              <a:picLocks noChangeAspect="1"/>
            </p:cNvPicPr>
            <p:nvPr/>
          </p:nvPicPr>
          <p:blipFill>
            <a:blip r:embed="rId2"/>
            <a:stretch>
              <a:fillRect/>
            </a:stretch>
          </p:blipFill>
          <p:spPr>
            <a:xfrm>
              <a:off x="301625" y="155088"/>
              <a:ext cx="1506904" cy="1370135"/>
            </a:xfrm>
            <a:prstGeom prst="rect">
              <a:avLst/>
            </a:prstGeom>
          </p:spPr>
        </p:pic>
        <p:sp>
          <p:nvSpPr>
            <p:cNvPr id="2" name="TextBox 1">
              <a:extLst>
                <a:ext uri="{FF2B5EF4-FFF2-40B4-BE49-F238E27FC236}">
                  <a16:creationId xmlns:a16="http://schemas.microsoft.com/office/drawing/2014/main" id="{DAB722ED-B119-C2B6-ABFA-44DDDE9E6AFF}"/>
                </a:ext>
              </a:extLst>
            </p:cNvPr>
            <p:cNvSpPr txBox="1"/>
            <p:nvPr/>
          </p:nvSpPr>
          <p:spPr>
            <a:xfrm>
              <a:off x="396631" y="1862015"/>
              <a:ext cx="417927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panose="020B0604020202020204" pitchFamily="34" charset="0"/>
                  <a:cs typeface="Arial" panose="020B0604020202020204" pitchFamily="34" charset="0"/>
                </a:rPr>
                <a:t>On January 2023, I divulged my journey in University of Wales Trinity Saint David as a Gastronomy study after over a decade of being out of school, and my growth has been remarkable since then. At times, I felt overwhelmed by the various activities that I aspired to engage in, but the university and my lecturers have been incredibly supportive of my goals. They've provided various opportunities and connections within the industry, furthering my development.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Working in the hospitality industry poses a significant challenge for me. I often find myself in uncomfortable situations under a lot of pressure. However, through these experiences, I've realised personal growth and acquired valuable practical and interpersonal skills.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Throughout my placement, I've had the opportunity to visit numerous locations, and I've gained a deep appreciation for the significance of hierarchy and teamwork within both the kitchen brigade and the front of house. Effective communication between team members is also a key aspect that I've come to recognised as vital a part of successful service delivery. </a:t>
              </a:r>
            </a:p>
            <a:p>
              <a:endParaRPr lang="en-GB" sz="1200" dirty="0">
                <a:solidFill>
                  <a:schemeClr val="bg1"/>
                </a:solidFill>
                <a:cs typeface="Calibri"/>
              </a:endParaRPr>
            </a:p>
          </p:txBody>
        </p:sp>
      </p:grpSp>
    </p:spTree>
    <p:extLst>
      <p:ext uri="{BB962C8B-B14F-4D97-AF65-F5344CB8AC3E}">
        <p14:creationId xmlns:p14="http://schemas.microsoft.com/office/powerpoint/2010/main" val="1242690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D3BAFA77-AF88-0E9C-D0FB-146E0A30D67F}"/>
              </a:ext>
            </a:extLst>
          </p:cNvPr>
          <p:cNvGrpSpPr/>
          <p:nvPr/>
        </p:nvGrpSpPr>
        <p:grpSpPr>
          <a:xfrm>
            <a:off x="251484" y="303823"/>
            <a:ext cx="6218261" cy="6172200"/>
            <a:chOff x="251484" y="303823"/>
            <a:chExt cx="6218261" cy="6172200"/>
          </a:xfrm>
        </p:grpSpPr>
        <p:pic>
          <p:nvPicPr>
            <p:cNvPr id="3" name="Picture 2" descr="retouch_2023102416483351.jpg">
              <a:extLst>
                <a:ext uri="{FF2B5EF4-FFF2-40B4-BE49-F238E27FC236}">
                  <a16:creationId xmlns:a16="http://schemas.microsoft.com/office/drawing/2014/main" id="{3CDA1BE6-33DD-E867-3C2E-24E7D2CA78ED}"/>
                </a:ext>
              </a:extLst>
            </p:cNvPr>
            <p:cNvPicPr>
              <a:picLocks noChangeAspect="1"/>
            </p:cNvPicPr>
            <p:nvPr/>
          </p:nvPicPr>
          <p:blipFill>
            <a:blip r:embed="rId2"/>
            <a:stretch>
              <a:fillRect/>
            </a:stretch>
          </p:blipFill>
          <p:spPr>
            <a:xfrm>
              <a:off x="251484" y="303823"/>
              <a:ext cx="6218261" cy="6172200"/>
            </a:xfrm>
            <a:prstGeom prst="rect">
              <a:avLst/>
            </a:prstGeom>
          </p:spPr>
        </p:pic>
        <p:sp>
          <p:nvSpPr>
            <p:cNvPr id="2" name="TextBox 1">
              <a:extLst>
                <a:ext uri="{FF2B5EF4-FFF2-40B4-BE49-F238E27FC236}">
                  <a16:creationId xmlns:a16="http://schemas.microsoft.com/office/drawing/2014/main" id="{E2AD1413-F437-9E9B-488E-772F31B8FC13}"/>
                </a:ext>
              </a:extLst>
            </p:cNvPr>
            <p:cNvSpPr txBox="1"/>
            <p:nvPr/>
          </p:nvSpPr>
          <p:spPr>
            <a:xfrm>
              <a:off x="635977" y="1908663"/>
              <a:ext cx="427606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cs typeface="Calibri"/>
              </a:endParaRPr>
            </a:p>
            <a:p>
              <a:r>
                <a:rPr lang="en-GB" sz="1200" dirty="0">
                  <a:solidFill>
                    <a:schemeClr val="bg1"/>
                  </a:solidFill>
                  <a:latin typeface="Arial" panose="020B0604020202020204" pitchFamily="34" charset="0"/>
                  <a:cs typeface="Arial" panose="020B0604020202020204" pitchFamily="34" charset="0"/>
                </a:rPr>
                <a:t>During the past few months of my placement at Beach House </a:t>
              </a:r>
              <a:r>
                <a:rPr lang="en-GB" sz="1200" dirty="0" err="1">
                  <a:solidFill>
                    <a:schemeClr val="bg1"/>
                  </a:solidFill>
                  <a:latin typeface="Arial" panose="020B0604020202020204" pitchFamily="34" charset="0"/>
                  <a:cs typeface="Arial" panose="020B0604020202020204" pitchFamily="34" charset="0"/>
                </a:rPr>
                <a:t>Oxwich</a:t>
              </a:r>
              <a:r>
                <a:rPr lang="en-GB" sz="1200" dirty="0">
                  <a:solidFill>
                    <a:schemeClr val="bg1"/>
                  </a:solidFill>
                  <a:latin typeface="Arial" panose="020B0604020202020204" pitchFamily="34" charset="0"/>
                  <a:cs typeface="Arial" panose="020B0604020202020204" pitchFamily="34" charset="0"/>
                </a:rPr>
                <a:t>, I've realised the important role that kitchen hierarchy plays. It significantly improves the efficiency and effectiveness of our workflow by ensuring that each team member comprehends their roles and responsibilities.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Interview with Executive chef Hywel Griffith</a:t>
              </a:r>
            </a:p>
            <a:p>
              <a:r>
                <a:rPr lang="en-GB" sz="1200" dirty="0">
                  <a:solidFill>
                    <a:schemeClr val="bg1"/>
                  </a:solidFill>
                  <a:latin typeface="Arial" panose="020B0604020202020204" pitchFamily="34" charset="0"/>
                  <a:cs typeface="Arial" panose="020B0604020202020204" pitchFamily="34" charset="0"/>
                </a:rPr>
                <a:t>Leadership and Management:</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Q: What do you think is the quality of a good leader?</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 As a leader, you must embody various roles – not just directing, but also encouraging, inspiring, and motivating individuals. Many people, particularly young chefs, may not fully recognise their capabilities and can be intimidated by the complexity of the operation. It falls on me to push individuals to realise their potential. Achieving this requires a delicate balance between maintaining happiness, pushing for growth, and instilling discipline.</a:t>
              </a:r>
            </a:p>
          </p:txBody>
        </p:sp>
      </p:grpSp>
      <p:grpSp>
        <p:nvGrpSpPr>
          <p:cNvPr id="9" name="Group 8">
            <a:extLst>
              <a:ext uri="{FF2B5EF4-FFF2-40B4-BE49-F238E27FC236}">
                <a16:creationId xmlns:a16="http://schemas.microsoft.com/office/drawing/2014/main" id="{0E287431-D39D-30E5-F0ED-6D3715CB1925}"/>
              </a:ext>
            </a:extLst>
          </p:cNvPr>
          <p:cNvGrpSpPr/>
          <p:nvPr/>
        </p:nvGrpSpPr>
        <p:grpSpPr>
          <a:xfrm>
            <a:off x="5224358" y="1110336"/>
            <a:ext cx="6865852" cy="4627315"/>
            <a:chOff x="5224358" y="1110336"/>
            <a:chExt cx="6865852" cy="4627315"/>
          </a:xfrm>
        </p:grpSpPr>
        <p:grpSp>
          <p:nvGrpSpPr>
            <p:cNvPr id="8" name="Group 7">
              <a:extLst>
                <a:ext uri="{FF2B5EF4-FFF2-40B4-BE49-F238E27FC236}">
                  <a16:creationId xmlns:a16="http://schemas.microsoft.com/office/drawing/2014/main" id="{BFFECFFB-72D4-5435-28D1-227DA8A74DED}"/>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37F0B762-7F42-019C-6CFF-F53A49128058}"/>
                  </a:ext>
                </a:extLst>
              </p:cNvPr>
              <p:cNvPicPr>
                <a:picLocks noChangeAspect="1"/>
              </p:cNvPicPr>
              <p:nvPr/>
            </p:nvPicPr>
            <p:blipFill rotWithShape="1">
              <a:blip r:embed="rId3"/>
              <a:srcRect l="24454" t="25581" r="26004" b="24419"/>
              <a:stretch/>
            </p:blipFill>
            <p:spPr>
              <a:xfrm>
                <a:off x="5224358" y="1110336"/>
                <a:ext cx="6865852" cy="4627315"/>
              </a:xfrm>
              <a:prstGeom prst="rect">
                <a:avLst/>
              </a:prstGeom>
            </p:spPr>
          </p:pic>
          <p:pic>
            <p:nvPicPr>
              <p:cNvPr id="7" name="Picture 6" descr="A sign on a building&#10;&#10;Description automatically generated">
                <a:extLst>
                  <a:ext uri="{FF2B5EF4-FFF2-40B4-BE49-F238E27FC236}">
                    <a16:creationId xmlns:a16="http://schemas.microsoft.com/office/drawing/2014/main" id="{95FD10CA-695E-A0C6-0005-953BC620375C}"/>
                  </a:ext>
                </a:extLst>
              </p:cNvPr>
              <p:cNvPicPr>
                <a:picLocks noChangeAspect="1"/>
              </p:cNvPicPr>
              <p:nvPr/>
            </p:nvPicPr>
            <p:blipFill>
              <a:blip r:embed="rId4"/>
              <a:stretch>
                <a:fillRect/>
              </a:stretch>
            </p:blipFill>
            <p:spPr>
              <a:xfrm>
                <a:off x="8730473" y="1215293"/>
                <a:ext cx="2868823" cy="4407876"/>
              </a:xfrm>
              <a:prstGeom prst="rect">
                <a:avLst/>
              </a:prstGeom>
            </p:spPr>
          </p:pic>
          <p:pic>
            <p:nvPicPr>
              <p:cNvPr id="4" name="Picture 3" descr="A building near the water&#10;&#10;Description automatically generated">
                <a:extLst>
                  <a:ext uri="{FF2B5EF4-FFF2-40B4-BE49-F238E27FC236}">
                    <a16:creationId xmlns:a16="http://schemas.microsoft.com/office/drawing/2014/main" id="{31DA4FC0-DE96-37E6-88B1-DB108F5E5C16}"/>
                  </a:ext>
                </a:extLst>
              </p:cNvPr>
              <p:cNvPicPr>
                <a:picLocks noChangeAspect="1"/>
              </p:cNvPicPr>
              <p:nvPr/>
            </p:nvPicPr>
            <p:blipFill>
              <a:blip r:embed="rId5"/>
              <a:stretch>
                <a:fillRect/>
              </a:stretch>
            </p:blipFill>
            <p:spPr>
              <a:xfrm>
                <a:off x="5848996" y="1188523"/>
                <a:ext cx="2770690" cy="4218553"/>
              </a:xfrm>
              <a:prstGeom prst="rect">
                <a:avLst/>
              </a:prstGeom>
            </p:spPr>
          </p:pic>
        </p:grpSp>
        <p:pic>
          <p:nvPicPr>
            <p:cNvPr id="23" name="Picture 22" descr="A group of people posing for a photo&#10;&#10;Description automatically generated">
              <a:extLst>
                <a:ext uri="{FF2B5EF4-FFF2-40B4-BE49-F238E27FC236}">
                  <a16:creationId xmlns:a16="http://schemas.microsoft.com/office/drawing/2014/main" id="{350A2C9F-F788-BCD9-ACBC-186C17C98302}"/>
                </a:ext>
              </a:extLst>
            </p:cNvPr>
            <p:cNvPicPr>
              <a:picLocks noChangeAspect="1"/>
            </p:cNvPicPr>
            <p:nvPr/>
          </p:nvPicPr>
          <p:blipFill>
            <a:blip r:embed="rId6"/>
            <a:stretch>
              <a:fillRect/>
            </a:stretch>
          </p:blipFill>
          <p:spPr>
            <a:xfrm>
              <a:off x="5848997" y="4128844"/>
              <a:ext cx="2770689" cy="1479739"/>
            </a:xfrm>
            <a:prstGeom prst="rect">
              <a:avLst/>
            </a:prstGeom>
          </p:spPr>
        </p:pic>
      </p:grpSp>
    </p:spTree>
    <p:extLst>
      <p:ext uri="{BB962C8B-B14F-4D97-AF65-F5344CB8AC3E}">
        <p14:creationId xmlns:p14="http://schemas.microsoft.com/office/powerpoint/2010/main" val="2786461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214EA33-26D6-AC67-7878-B18E9E0C08D5}"/>
              </a:ext>
            </a:extLst>
          </p:cNvPr>
          <p:cNvGrpSpPr/>
          <p:nvPr/>
        </p:nvGrpSpPr>
        <p:grpSpPr>
          <a:xfrm>
            <a:off x="251484" y="303823"/>
            <a:ext cx="6218261" cy="6543670"/>
            <a:chOff x="251484" y="303823"/>
            <a:chExt cx="6218261" cy="6543670"/>
          </a:xfrm>
        </p:grpSpPr>
        <p:pic>
          <p:nvPicPr>
            <p:cNvPr id="3" name="Picture 2" descr="retouch_2023102416483351.jpg">
              <a:extLst>
                <a:ext uri="{FF2B5EF4-FFF2-40B4-BE49-F238E27FC236}">
                  <a16:creationId xmlns:a16="http://schemas.microsoft.com/office/drawing/2014/main" id="{AA9CA59C-32A6-96AA-BCF8-5C4BB81841AE}"/>
                </a:ext>
              </a:extLst>
            </p:cNvPr>
            <p:cNvPicPr>
              <a:picLocks noChangeAspect="1"/>
            </p:cNvPicPr>
            <p:nvPr/>
          </p:nvPicPr>
          <p:blipFill>
            <a:blip r:embed="rId2"/>
            <a:stretch>
              <a:fillRect/>
            </a:stretch>
          </p:blipFill>
          <p:spPr>
            <a:xfrm>
              <a:off x="251484" y="303823"/>
              <a:ext cx="6218261" cy="6172200"/>
            </a:xfrm>
            <a:prstGeom prst="rect">
              <a:avLst/>
            </a:prstGeom>
          </p:spPr>
        </p:pic>
        <p:sp>
          <p:nvSpPr>
            <p:cNvPr id="11" name="TextBox 10">
              <a:extLst>
                <a:ext uri="{FF2B5EF4-FFF2-40B4-BE49-F238E27FC236}">
                  <a16:creationId xmlns:a16="http://schemas.microsoft.com/office/drawing/2014/main" id="{D3FF86B3-1CF4-51DB-70F5-4A7DA54F98FD}"/>
                </a:ext>
              </a:extLst>
            </p:cNvPr>
            <p:cNvSpPr txBox="1"/>
            <p:nvPr/>
          </p:nvSpPr>
          <p:spPr>
            <a:xfrm>
              <a:off x="533174" y="1953846"/>
              <a:ext cx="4601307"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chemeClr val="bg1"/>
                  </a:solidFill>
                  <a:latin typeface="Arial" panose="020B0604020202020204" pitchFamily="34" charset="0"/>
                  <a:cs typeface="Arial" panose="020B0604020202020204" pitchFamily="34" charset="0"/>
                </a:rPr>
                <a:t>Q: What is your leadership style?</a:t>
              </a:r>
            </a:p>
            <a:p>
              <a:endParaRPr lang="en-GB" sz="1100" dirty="0">
                <a:solidFill>
                  <a:schemeClr val="bg1"/>
                </a:solidFill>
                <a:latin typeface="Arial" panose="020B0604020202020204" pitchFamily="34" charset="0"/>
                <a:cs typeface="Arial" panose="020B0604020202020204" pitchFamily="34" charset="0"/>
              </a:endParaRPr>
            </a:p>
            <a:p>
              <a:r>
                <a:rPr lang="en-GB" sz="1100" dirty="0">
                  <a:solidFill>
                    <a:schemeClr val="bg1"/>
                  </a:solidFill>
                  <a:latin typeface="Arial" panose="020B0604020202020204" pitchFamily="34" charset="0"/>
                  <a:cs typeface="Arial" panose="020B0604020202020204" pitchFamily="34" charset="0"/>
                </a:rPr>
                <a:t>A: My leadership style is characterised by a combination of firmness and fairness. I am dedicated to helping individuals who display a genuine passion and a desire to learn. I go to great lengths to support and mentor those who are ready for promotion. Conversely, if someone exhibits an inflated view of their capabilities or maintains a negative attitude, I make the tough decision to part ways. Essentially, my approach has two sides—nurturing those with potential and making decisive choices when necessary.</a:t>
              </a:r>
            </a:p>
            <a:p>
              <a:endParaRPr lang="en-GB" sz="1100" dirty="0">
                <a:solidFill>
                  <a:schemeClr val="bg1"/>
                </a:solidFill>
                <a:latin typeface="Arial" panose="020B0604020202020204" pitchFamily="34" charset="0"/>
                <a:cs typeface="Arial" panose="020B0604020202020204" pitchFamily="34" charset="0"/>
              </a:endParaRPr>
            </a:p>
            <a:p>
              <a:r>
                <a:rPr lang="en-GB" sz="1100" dirty="0">
                  <a:solidFill>
                    <a:schemeClr val="bg1"/>
                  </a:solidFill>
                  <a:latin typeface="Arial" panose="020B0604020202020204" pitchFamily="34" charset="0"/>
                  <a:cs typeface="Arial" panose="020B0604020202020204" pitchFamily="34" charset="0"/>
                </a:rPr>
                <a:t>Q: What is your challenges you experience as an Executive chef?</a:t>
              </a:r>
            </a:p>
            <a:p>
              <a:endParaRPr lang="en-GB" sz="1100" dirty="0">
                <a:solidFill>
                  <a:schemeClr val="bg1"/>
                </a:solidFill>
                <a:latin typeface="Arial" panose="020B0604020202020204" pitchFamily="34" charset="0"/>
                <a:cs typeface="Arial" panose="020B0604020202020204" pitchFamily="34" charset="0"/>
              </a:endParaRPr>
            </a:p>
            <a:p>
              <a:r>
                <a:rPr lang="en-GB" sz="1100" dirty="0">
                  <a:solidFill>
                    <a:schemeClr val="bg1"/>
                  </a:solidFill>
                  <a:latin typeface="Arial" panose="020B0604020202020204" pitchFamily="34" charset="0"/>
                  <a:cs typeface="Arial" panose="020B0604020202020204" pitchFamily="34" charset="0"/>
                </a:rPr>
                <a:t>A: When it comes to staffing, the most challenging aspect is finding a cohesive team. This is a collaborative effort, and having one person who believes they are exceptional can create a selfish environment. In the restaurant industry, success is not solely dependent on the kitchen; it involves the entire establishment, including the front of the house and other components. The goal is to unify everyone, recognizing that not everyone performs at their best every day. The most difficult challenge lies in achieving a balance, assembling a team that works harmoniously and complements each other. Different personalities, varying levels of drive—finding that equilibrium poses one of the toughest challenges.</a:t>
              </a:r>
            </a:p>
            <a:p>
              <a:br>
                <a:rPr lang="en-US" dirty="0">
                  <a:solidFill>
                    <a:schemeClr val="bg1"/>
                  </a:solidFill>
                </a:rPr>
              </a:br>
              <a:endParaRPr lang="en-US" dirty="0">
                <a:solidFill>
                  <a:schemeClr val="bg1"/>
                </a:solidFill>
              </a:endParaRPr>
            </a:p>
            <a:p>
              <a:endParaRPr lang="en-GB" sz="1200" dirty="0">
                <a:cs typeface="Calibri"/>
              </a:endParaRPr>
            </a:p>
          </p:txBody>
        </p:sp>
      </p:grpSp>
      <p:grpSp>
        <p:nvGrpSpPr>
          <p:cNvPr id="4" name="Group 3">
            <a:extLst>
              <a:ext uri="{FF2B5EF4-FFF2-40B4-BE49-F238E27FC236}">
                <a16:creationId xmlns:a16="http://schemas.microsoft.com/office/drawing/2014/main" id="{F7E751F7-6954-34FB-36AD-89CCB6E570B8}"/>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B886552D-DC95-3176-7705-EE2BDEBF7357}"/>
                </a:ext>
              </a:extLst>
            </p:cNvPr>
            <p:cNvPicPr>
              <a:picLocks noChangeAspect="1"/>
            </p:cNvPicPr>
            <p:nvPr/>
          </p:nvPicPr>
          <p:blipFill rotWithShape="1">
            <a:blip r:embed="rId3"/>
            <a:srcRect l="24454" t="25581" r="26004" b="24419"/>
            <a:stretch/>
          </p:blipFill>
          <p:spPr>
            <a:xfrm>
              <a:off x="5224358" y="1110336"/>
              <a:ext cx="6865852" cy="4627315"/>
            </a:xfrm>
            <a:prstGeom prst="rect">
              <a:avLst/>
            </a:prstGeom>
          </p:spPr>
        </p:pic>
        <p:pic>
          <p:nvPicPr>
            <p:cNvPr id="7" name="Picture 6" descr="A screenshot of a restaurant&#10;&#10;Description automatically generated">
              <a:extLst>
                <a:ext uri="{FF2B5EF4-FFF2-40B4-BE49-F238E27FC236}">
                  <a16:creationId xmlns:a16="http://schemas.microsoft.com/office/drawing/2014/main" id="{D7E741BD-FB58-F99E-4679-1473BA085643}"/>
                </a:ext>
              </a:extLst>
            </p:cNvPr>
            <p:cNvPicPr>
              <a:picLocks noChangeAspect="1"/>
            </p:cNvPicPr>
            <p:nvPr/>
          </p:nvPicPr>
          <p:blipFill>
            <a:blip r:embed="rId4"/>
            <a:stretch>
              <a:fillRect/>
            </a:stretch>
          </p:blipFill>
          <p:spPr>
            <a:xfrm>
              <a:off x="10185984" y="1220893"/>
              <a:ext cx="1443405" cy="1466361"/>
            </a:xfrm>
            <a:prstGeom prst="rect">
              <a:avLst/>
            </a:prstGeom>
          </p:spPr>
        </p:pic>
        <p:pic>
          <p:nvPicPr>
            <p:cNvPr id="8" name="Picture 7" descr="Two men standing in a room&#10;&#10;Description automatically generated">
              <a:extLst>
                <a:ext uri="{FF2B5EF4-FFF2-40B4-BE49-F238E27FC236}">
                  <a16:creationId xmlns:a16="http://schemas.microsoft.com/office/drawing/2014/main" id="{4A1A0941-365E-E723-9AB6-D389D68F6067}"/>
                </a:ext>
              </a:extLst>
            </p:cNvPr>
            <p:cNvPicPr>
              <a:picLocks noChangeAspect="1"/>
            </p:cNvPicPr>
            <p:nvPr/>
          </p:nvPicPr>
          <p:blipFill>
            <a:blip r:embed="rId5"/>
            <a:stretch>
              <a:fillRect/>
            </a:stretch>
          </p:blipFill>
          <p:spPr>
            <a:xfrm>
              <a:off x="8706216" y="1225428"/>
              <a:ext cx="1520336" cy="1456837"/>
            </a:xfrm>
            <a:prstGeom prst="rect">
              <a:avLst/>
            </a:prstGeom>
          </p:spPr>
        </p:pic>
        <p:pic>
          <p:nvPicPr>
            <p:cNvPr id="9" name="Picture 8" descr="A restaurant with tables and chairs&#10;&#10;Description automatically generated">
              <a:extLst>
                <a:ext uri="{FF2B5EF4-FFF2-40B4-BE49-F238E27FC236}">
                  <a16:creationId xmlns:a16="http://schemas.microsoft.com/office/drawing/2014/main" id="{F334CFEB-947C-6834-132F-50ABCD1086DB}"/>
                </a:ext>
              </a:extLst>
            </p:cNvPr>
            <p:cNvPicPr>
              <a:picLocks noChangeAspect="1"/>
            </p:cNvPicPr>
            <p:nvPr/>
          </p:nvPicPr>
          <p:blipFill>
            <a:blip r:embed="rId6"/>
            <a:stretch>
              <a:fillRect/>
            </a:stretch>
          </p:blipFill>
          <p:spPr>
            <a:xfrm>
              <a:off x="5916246" y="1228545"/>
              <a:ext cx="2704123" cy="4400908"/>
            </a:xfrm>
            <a:prstGeom prst="rect">
              <a:avLst/>
            </a:prstGeom>
          </p:spPr>
        </p:pic>
        <p:pic>
          <p:nvPicPr>
            <p:cNvPr id="10" name="Picture 9" descr="A house on a beach&#10;&#10;Description automatically generated">
              <a:extLst>
                <a:ext uri="{FF2B5EF4-FFF2-40B4-BE49-F238E27FC236}">
                  <a16:creationId xmlns:a16="http://schemas.microsoft.com/office/drawing/2014/main" id="{C53E0664-ED58-DCE0-D4F6-84B2E356D43E}"/>
                </a:ext>
              </a:extLst>
            </p:cNvPr>
            <p:cNvPicPr>
              <a:picLocks noChangeAspect="1"/>
            </p:cNvPicPr>
            <p:nvPr/>
          </p:nvPicPr>
          <p:blipFill>
            <a:blip r:embed="rId7"/>
            <a:stretch>
              <a:fillRect/>
            </a:stretch>
          </p:blipFill>
          <p:spPr>
            <a:xfrm>
              <a:off x="8710246" y="2682631"/>
              <a:ext cx="2919046" cy="2948353"/>
            </a:xfrm>
            <a:prstGeom prst="rect">
              <a:avLst/>
            </a:prstGeom>
          </p:spPr>
        </p:pic>
      </p:grpSp>
    </p:spTree>
    <p:extLst>
      <p:ext uri="{BB962C8B-B14F-4D97-AF65-F5344CB8AC3E}">
        <p14:creationId xmlns:p14="http://schemas.microsoft.com/office/powerpoint/2010/main" val="2799550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71A2573-CFE9-98CD-8723-874550381AA9}"/>
              </a:ext>
            </a:extLst>
          </p:cNvPr>
          <p:cNvGrpSpPr/>
          <p:nvPr/>
        </p:nvGrpSpPr>
        <p:grpSpPr>
          <a:xfrm>
            <a:off x="251484" y="303823"/>
            <a:ext cx="6218261" cy="6172200"/>
            <a:chOff x="251484" y="303823"/>
            <a:chExt cx="6218261" cy="6172200"/>
          </a:xfrm>
        </p:grpSpPr>
        <p:pic>
          <p:nvPicPr>
            <p:cNvPr id="3" name="Picture 2" descr="retouch_2023102416483351.jpg">
              <a:extLst>
                <a:ext uri="{FF2B5EF4-FFF2-40B4-BE49-F238E27FC236}">
                  <a16:creationId xmlns:a16="http://schemas.microsoft.com/office/drawing/2014/main" id="{196D1972-246E-953A-E05A-CA697FC28329}"/>
                </a:ext>
              </a:extLst>
            </p:cNvPr>
            <p:cNvPicPr>
              <a:picLocks noChangeAspect="1"/>
            </p:cNvPicPr>
            <p:nvPr/>
          </p:nvPicPr>
          <p:blipFill>
            <a:blip r:embed="rId2"/>
            <a:stretch>
              <a:fillRect/>
            </a:stretch>
          </p:blipFill>
          <p:spPr>
            <a:xfrm>
              <a:off x="251484" y="303823"/>
              <a:ext cx="6218261" cy="6172200"/>
            </a:xfrm>
            <a:prstGeom prst="rect">
              <a:avLst/>
            </a:prstGeom>
          </p:spPr>
        </p:pic>
        <p:sp>
          <p:nvSpPr>
            <p:cNvPr id="6" name="TextBox 5">
              <a:extLst>
                <a:ext uri="{FF2B5EF4-FFF2-40B4-BE49-F238E27FC236}">
                  <a16:creationId xmlns:a16="http://schemas.microsoft.com/office/drawing/2014/main" id="{95C963A1-EC61-D312-6380-D69E0EB98FAE}"/>
                </a:ext>
              </a:extLst>
            </p:cNvPr>
            <p:cNvSpPr txBox="1"/>
            <p:nvPr/>
          </p:nvSpPr>
          <p:spPr>
            <a:xfrm>
              <a:off x="605692" y="2178538"/>
              <a:ext cx="438638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panose="020B0604020202020204" pitchFamily="34" charset="0"/>
                  <a:cs typeface="Arial" panose="020B0604020202020204" pitchFamily="34" charset="0"/>
                </a:rPr>
                <a:t>Q: What can you tell about my performance?</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 Your overall performance has been consistently very good. However, the challenge for you is different as you have been a chef for several years. In some respects, being an adult and a more rounded individual adds a different dynamic to the situation. It's not worse, just distinct, as certain aspects, like maintaining cleanliness, don't need to be explicitly communicated to you. Undertaking this transition from a nursing home environment to a demanding kitchen is a brave move, and it highlights the resilience and determination you bring to this challenging setting.</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Q: In which areas am I performing well, and where do I have room for improvement?</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 Your performance is generally quite good, and I don't perceive any major shortcomings. Time management may improve with more experience, and I've noticed that you pay great attention to detail. At this point, what you need is consistent repetition. By continually practicing, you can refine your skills and become even better over time.</a:t>
              </a:r>
            </a:p>
          </p:txBody>
        </p:sp>
      </p:grpSp>
      <p:grpSp>
        <p:nvGrpSpPr>
          <p:cNvPr id="8" name="Group 7">
            <a:extLst>
              <a:ext uri="{FF2B5EF4-FFF2-40B4-BE49-F238E27FC236}">
                <a16:creationId xmlns:a16="http://schemas.microsoft.com/office/drawing/2014/main" id="{31365B32-4017-2799-E429-9DD5A1053B23}"/>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F25434E4-45D8-D078-4A83-12ACC0CF087B}"/>
                </a:ext>
              </a:extLst>
            </p:cNvPr>
            <p:cNvPicPr>
              <a:picLocks noChangeAspect="1"/>
            </p:cNvPicPr>
            <p:nvPr/>
          </p:nvPicPr>
          <p:blipFill rotWithShape="1">
            <a:blip r:embed="rId3"/>
            <a:srcRect l="24454" t="25581" r="26004" b="24419"/>
            <a:stretch/>
          </p:blipFill>
          <p:spPr>
            <a:xfrm>
              <a:off x="5224358" y="1110336"/>
              <a:ext cx="6865852" cy="4627315"/>
            </a:xfrm>
            <a:prstGeom prst="rect">
              <a:avLst/>
            </a:prstGeom>
          </p:spPr>
        </p:pic>
        <p:pic>
          <p:nvPicPr>
            <p:cNvPr id="2" name="Picture 1">
              <a:extLst>
                <a:ext uri="{FF2B5EF4-FFF2-40B4-BE49-F238E27FC236}">
                  <a16:creationId xmlns:a16="http://schemas.microsoft.com/office/drawing/2014/main" id="{D6FBBF53-6CEA-DF95-8CC9-DF6FC96BCC06}"/>
                </a:ext>
              </a:extLst>
            </p:cNvPr>
            <p:cNvPicPr>
              <a:picLocks noChangeAspect="1"/>
            </p:cNvPicPr>
            <p:nvPr/>
          </p:nvPicPr>
          <p:blipFill rotWithShape="1">
            <a:blip r:embed="rId4"/>
            <a:srcRect l="23600" t="-244" b="22697"/>
            <a:stretch/>
          </p:blipFill>
          <p:spPr>
            <a:xfrm rot="16200000">
              <a:off x="7981068" y="1997747"/>
              <a:ext cx="4357993" cy="2852490"/>
            </a:xfrm>
            <a:prstGeom prst="rect">
              <a:avLst/>
            </a:prstGeom>
          </p:spPr>
        </p:pic>
        <p:pic>
          <p:nvPicPr>
            <p:cNvPr id="7" name="Picture 6" descr="A building on a beach&#10;&#10;Description automatically generated">
              <a:extLst>
                <a:ext uri="{FF2B5EF4-FFF2-40B4-BE49-F238E27FC236}">
                  <a16:creationId xmlns:a16="http://schemas.microsoft.com/office/drawing/2014/main" id="{FE4D464C-9D48-9293-DDEE-D1A3FDCC6D1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00560" y="1244994"/>
              <a:ext cx="2727873" cy="4357993"/>
            </a:xfrm>
            <a:prstGeom prst="rect">
              <a:avLst/>
            </a:prstGeom>
          </p:spPr>
        </p:pic>
      </p:grpSp>
    </p:spTree>
    <p:extLst>
      <p:ext uri="{BB962C8B-B14F-4D97-AF65-F5344CB8AC3E}">
        <p14:creationId xmlns:p14="http://schemas.microsoft.com/office/powerpoint/2010/main" val="3163656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late with food on it&#10;&#10;Description automatically generated">
            <a:extLst>
              <a:ext uri="{FF2B5EF4-FFF2-40B4-BE49-F238E27FC236}">
                <a16:creationId xmlns:a16="http://schemas.microsoft.com/office/drawing/2014/main" id="{0FD2DE2F-9557-AB20-C955-F83EBB017975}"/>
              </a:ext>
            </a:extLst>
          </p:cNvPr>
          <p:cNvPicPr>
            <a:picLocks noChangeAspect="1"/>
          </p:cNvPicPr>
          <p:nvPr/>
        </p:nvPicPr>
        <p:blipFill>
          <a:blip r:embed="rId2"/>
          <a:stretch>
            <a:fillRect/>
          </a:stretch>
        </p:blipFill>
        <p:spPr>
          <a:xfrm>
            <a:off x="10701216" y="4398107"/>
            <a:ext cx="939802" cy="1207478"/>
          </a:xfrm>
          <a:prstGeom prst="rect">
            <a:avLst/>
          </a:prstGeom>
        </p:spPr>
      </p:pic>
      <p:pic>
        <p:nvPicPr>
          <p:cNvPr id="8" name="Picture 7" descr="A person and person standing in a room&#10;&#10;Description automatically generated">
            <a:extLst>
              <a:ext uri="{FF2B5EF4-FFF2-40B4-BE49-F238E27FC236}">
                <a16:creationId xmlns:a16="http://schemas.microsoft.com/office/drawing/2014/main" id="{2EDF30A7-3EF1-08CE-86D3-1164E5693C5E}"/>
              </a:ext>
            </a:extLst>
          </p:cNvPr>
          <p:cNvPicPr>
            <a:picLocks noChangeAspect="1"/>
          </p:cNvPicPr>
          <p:nvPr/>
        </p:nvPicPr>
        <p:blipFill>
          <a:blip r:embed="rId3"/>
          <a:stretch>
            <a:fillRect/>
          </a:stretch>
        </p:blipFill>
        <p:spPr>
          <a:xfrm>
            <a:off x="10709671" y="2192214"/>
            <a:ext cx="932659" cy="1105880"/>
          </a:xfrm>
          <a:prstGeom prst="rect">
            <a:avLst/>
          </a:prstGeom>
        </p:spPr>
      </p:pic>
      <p:pic>
        <p:nvPicPr>
          <p:cNvPr id="9" name="Picture 8">
            <a:extLst>
              <a:ext uri="{FF2B5EF4-FFF2-40B4-BE49-F238E27FC236}">
                <a16:creationId xmlns:a16="http://schemas.microsoft.com/office/drawing/2014/main" id="{0832E7C7-AAD9-5A9D-88C6-7B77F9602348}"/>
              </a:ext>
            </a:extLst>
          </p:cNvPr>
          <p:cNvPicPr>
            <a:picLocks noChangeAspect="1"/>
          </p:cNvPicPr>
          <p:nvPr/>
        </p:nvPicPr>
        <p:blipFill>
          <a:blip r:embed="rId4"/>
          <a:stretch>
            <a:fillRect/>
          </a:stretch>
        </p:blipFill>
        <p:spPr>
          <a:xfrm>
            <a:off x="10714333" y="3247290"/>
            <a:ext cx="942871" cy="1144957"/>
          </a:xfrm>
          <a:prstGeom prst="rect">
            <a:avLst/>
          </a:prstGeom>
        </p:spPr>
      </p:pic>
      <p:pic>
        <p:nvPicPr>
          <p:cNvPr id="7" name="Picture 6" descr="A person holding a cup&#10;&#10;Description automatically generated">
            <a:extLst>
              <a:ext uri="{FF2B5EF4-FFF2-40B4-BE49-F238E27FC236}">
                <a16:creationId xmlns:a16="http://schemas.microsoft.com/office/drawing/2014/main" id="{95E4BE4C-89D4-A192-7EF4-BE23712A0AD3}"/>
              </a:ext>
            </a:extLst>
          </p:cNvPr>
          <p:cNvPicPr>
            <a:picLocks noChangeAspect="1"/>
          </p:cNvPicPr>
          <p:nvPr/>
        </p:nvPicPr>
        <p:blipFill>
          <a:blip r:embed="rId5"/>
          <a:stretch>
            <a:fillRect/>
          </a:stretch>
        </p:blipFill>
        <p:spPr>
          <a:xfrm>
            <a:off x="10704870" y="1195752"/>
            <a:ext cx="952028" cy="988646"/>
          </a:xfrm>
          <a:prstGeom prst="rect">
            <a:avLst/>
          </a:prstGeom>
        </p:spPr>
      </p:pic>
      <p:grpSp>
        <p:nvGrpSpPr>
          <p:cNvPr id="14" name="Group 13">
            <a:extLst>
              <a:ext uri="{FF2B5EF4-FFF2-40B4-BE49-F238E27FC236}">
                <a16:creationId xmlns:a16="http://schemas.microsoft.com/office/drawing/2014/main" id="{F1718B8B-43A2-FB75-2311-E3C841561CD5}"/>
              </a:ext>
            </a:extLst>
          </p:cNvPr>
          <p:cNvGrpSpPr/>
          <p:nvPr/>
        </p:nvGrpSpPr>
        <p:grpSpPr>
          <a:xfrm>
            <a:off x="251484" y="303823"/>
            <a:ext cx="6218261" cy="7088215"/>
            <a:chOff x="251484" y="303823"/>
            <a:chExt cx="6218261" cy="7088215"/>
          </a:xfrm>
        </p:grpSpPr>
        <p:pic>
          <p:nvPicPr>
            <p:cNvPr id="3" name="Picture 2" descr="retouch_2023102416483351.jpg">
              <a:extLst>
                <a:ext uri="{FF2B5EF4-FFF2-40B4-BE49-F238E27FC236}">
                  <a16:creationId xmlns:a16="http://schemas.microsoft.com/office/drawing/2014/main" id="{E19A26E4-14D6-C694-FA12-8241BF48B5F4}"/>
                </a:ext>
              </a:extLst>
            </p:cNvPr>
            <p:cNvPicPr>
              <a:picLocks noChangeAspect="1"/>
            </p:cNvPicPr>
            <p:nvPr/>
          </p:nvPicPr>
          <p:blipFill>
            <a:blip r:embed="rId6"/>
            <a:stretch>
              <a:fillRect/>
            </a:stretch>
          </p:blipFill>
          <p:spPr>
            <a:xfrm>
              <a:off x="251484" y="303823"/>
              <a:ext cx="6218261" cy="6172200"/>
            </a:xfrm>
            <a:prstGeom prst="rect">
              <a:avLst/>
            </a:prstGeom>
          </p:spPr>
        </p:pic>
        <p:sp>
          <p:nvSpPr>
            <p:cNvPr id="2" name="TextBox 1">
              <a:extLst>
                <a:ext uri="{FF2B5EF4-FFF2-40B4-BE49-F238E27FC236}">
                  <a16:creationId xmlns:a16="http://schemas.microsoft.com/office/drawing/2014/main" id="{FF204F66-34F4-23FA-DC21-558C5C545112}"/>
                </a:ext>
              </a:extLst>
            </p:cNvPr>
            <p:cNvSpPr txBox="1"/>
            <p:nvPr/>
          </p:nvSpPr>
          <p:spPr>
            <a:xfrm>
              <a:off x="802692" y="1852060"/>
              <a:ext cx="4062046"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My time at </a:t>
              </a:r>
              <a:r>
                <a:rPr lang="en-US" sz="1200" dirty="0" err="1">
                  <a:solidFill>
                    <a:schemeClr val="bg1"/>
                  </a:solidFill>
                  <a:latin typeface="Arial" panose="020B0604020202020204" pitchFamily="34" charset="0"/>
                  <a:cs typeface="Arial" panose="020B0604020202020204" pitchFamily="34" charset="0"/>
                </a:rPr>
                <a:t>Ynyshir</a:t>
              </a:r>
              <a:r>
                <a:rPr lang="en-US" sz="1200" dirty="0">
                  <a:solidFill>
                    <a:schemeClr val="bg1"/>
                  </a:solidFill>
                  <a:latin typeface="Arial" panose="020B0604020202020204" pitchFamily="34" charset="0"/>
                  <a:cs typeface="Arial" panose="020B0604020202020204" pitchFamily="34" charset="0"/>
                </a:rPr>
                <a:t> Room and Restaurant has been my most rewarding experience to date. Chef Gareth Ward is dedicated to fostering the growth of his staff and encourages them to share their ideas, ensuring a cohesive team dynamic.</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At </a:t>
              </a:r>
              <a:r>
                <a:rPr lang="en-US" sz="1200" dirty="0" err="1">
                  <a:solidFill>
                    <a:schemeClr val="bg1"/>
                  </a:solidFill>
                  <a:latin typeface="Arial" panose="020B0604020202020204" pitchFamily="34" charset="0"/>
                  <a:cs typeface="Arial" panose="020B0604020202020204" pitchFamily="34" charset="0"/>
                </a:rPr>
                <a:t>Ynyshir</a:t>
              </a:r>
              <a:r>
                <a:rPr lang="en-US" sz="1200" dirty="0">
                  <a:solidFill>
                    <a:schemeClr val="bg1"/>
                  </a:solidFill>
                  <a:latin typeface="Arial" panose="020B0604020202020204" pitchFamily="34" charset="0"/>
                  <a:cs typeface="Arial" panose="020B0604020202020204" pitchFamily="34" charset="0"/>
                </a:rPr>
                <a:t>, teamwork is paramount. The team describes themselves as a "crab," </a:t>
              </a:r>
              <a:r>
                <a:rPr lang="en-US" sz="1200" dirty="0" err="1">
                  <a:solidFill>
                    <a:schemeClr val="bg1"/>
                  </a:solidFill>
                  <a:latin typeface="Arial" panose="020B0604020202020204" pitchFamily="34" charset="0"/>
                  <a:cs typeface="Arial" panose="020B0604020202020204" pitchFamily="34" charset="0"/>
                </a:rPr>
                <a:t>symbolising</a:t>
              </a:r>
              <a:r>
                <a:rPr lang="en-US" sz="1200" dirty="0">
                  <a:solidFill>
                    <a:schemeClr val="bg1"/>
                  </a:solidFill>
                  <a:latin typeface="Arial" panose="020B0604020202020204" pitchFamily="34" charset="0"/>
                  <a:cs typeface="Arial" panose="020B0604020202020204" pitchFamily="34" charset="0"/>
                </a:rPr>
                <a:t> the principle that wherever one person goes, everyone follows. In this collaborative environment, individuals support each other by stopping and lending a hand whenever needed. Tasks, including cleaning, are approached collectively, with everyone contributing to shared responsibilities.</a:t>
              </a:r>
            </a:p>
            <a:p>
              <a:endParaRPr lang="en-US"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Teamwork is defined by </a:t>
              </a:r>
              <a:r>
                <a:rPr lang="en-GB" sz="1200" dirty="0" err="1">
                  <a:solidFill>
                    <a:schemeClr val="bg1"/>
                  </a:solidFill>
                  <a:latin typeface="Arial" panose="020B0604020202020204" pitchFamily="34" charset="0"/>
                  <a:cs typeface="Arial" panose="020B0604020202020204" pitchFamily="34" charset="0"/>
                </a:rPr>
                <a:t>Scarnati</a:t>
              </a:r>
              <a:r>
                <a:rPr lang="en-GB" sz="1200" dirty="0">
                  <a:solidFill>
                    <a:schemeClr val="bg1"/>
                  </a:solidFill>
                  <a:latin typeface="Arial" panose="020B0604020202020204" pitchFamily="34" charset="0"/>
                  <a:cs typeface="Arial" panose="020B0604020202020204" pitchFamily="34" charset="0"/>
                </a:rPr>
                <a:t> (2001, p. 5) “as a cooperative process that allows ordinary people to achieve extraordinary results”. Harris &amp; Harris (1996) also stated that a team is united by a shared goal or purpose, allowing team members to cultivate productive and mutual relationships aimed at accomplishing team objectives. Teamwork hinges on individuals collaborating in a cooperative setting to reach shared team goals by exchanging knowledge and skills.</a:t>
              </a:r>
            </a:p>
            <a:p>
              <a:endParaRPr lang="en-US" dirty="0"/>
            </a:p>
            <a:p>
              <a:br>
                <a:rPr lang="en-US" dirty="0"/>
              </a:br>
              <a:endParaRPr lang="en-US" dirty="0"/>
            </a:p>
            <a:p>
              <a:endParaRPr lang="en-US" sz="1200" dirty="0">
                <a:cs typeface="Calibri"/>
              </a:endParaRPr>
            </a:p>
          </p:txBody>
        </p:sp>
      </p:grpSp>
      <p:grpSp>
        <p:nvGrpSpPr>
          <p:cNvPr id="4" name="Group 3">
            <a:extLst>
              <a:ext uri="{FF2B5EF4-FFF2-40B4-BE49-F238E27FC236}">
                <a16:creationId xmlns:a16="http://schemas.microsoft.com/office/drawing/2014/main" id="{C4E9A696-D90E-5524-A358-CAB7BAA1D896}"/>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DF260CBC-20A7-7C9E-953E-FEC523B80015}"/>
                </a:ext>
              </a:extLst>
            </p:cNvPr>
            <p:cNvPicPr>
              <a:picLocks noChangeAspect="1"/>
            </p:cNvPicPr>
            <p:nvPr/>
          </p:nvPicPr>
          <p:blipFill rotWithShape="1">
            <a:blip r:embed="rId7"/>
            <a:srcRect l="24454" t="25581" r="26004" b="24419"/>
            <a:stretch/>
          </p:blipFill>
          <p:spPr>
            <a:xfrm>
              <a:off x="5224358" y="1110336"/>
              <a:ext cx="6865852" cy="4627315"/>
            </a:xfrm>
            <a:prstGeom prst="rect">
              <a:avLst/>
            </a:prstGeom>
          </p:spPr>
        </p:pic>
        <p:pic>
          <p:nvPicPr>
            <p:cNvPr id="10" name="Picture 9" descr="A sign with a skull on top of it&#10;&#10;Description automatically generated">
              <a:extLst>
                <a:ext uri="{FF2B5EF4-FFF2-40B4-BE49-F238E27FC236}">
                  <a16:creationId xmlns:a16="http://schemas.microsoft.com/office/drawing/2014/main" id="{544DCBBE-38DF-750D-E012-18EC80E4DDA5}"/>
                </a:ext>
              </a:extLst>
            </p:cNvPr>
            <p:cNvPicPr>
              <a:picLocks noChangeAspect="1"/>
            </p:cNvPicPr>
            <p:nvPr/>
          </p:nvPicPr>
          <p:blipFill>
            <a:blip r:embed="rId8"/>
            <a:stretch>
              <a:fillRect/>
            </a:stretch>
          </p:blipFill>
          <p:spPr>
            <a:xfrm>
              <a:off x="8727353" y="1166447"/>
              <a:ext cx="2914143" cy="4466491"/>
            </a:xfrm>
            <a:prstGeom prst="rect">
              <a:avLst/>
            </a:prstGeom>
          </p:spPr>
        </p:pic>
        <p:pic>
          <p:nvPicPr>
            <p:cNvPr id="12" name="Picture 11" descr="A door in a stone wall&#10;&#10;Description automatically generated">
              <a:extLst>
                <a:ext uri="{FF2B5EF4-FFF2-40B4-BE49-F238E27FC236}">
                  <a16:creationId xmlns:a16="http://schemas.microsoft.com/office/drawing/2014/main" id="{D89588A8-E54D-CF64-9793-31574A398A3D}"/>
                </a:ext>
              </a:extLst>
            </p:cNvPr>
            <p:cNvPicPr>
              <a:picLocks noChangeAspect="1"/>
            </p:cNvPicPr>
            <p:nvPr/>
          </p:nvPicPr>
          <p:blipFill>
            <a:blip r:embed="rId9"/>
            <a:stretch>
              <a:fillRect/>
            </a:stretch>
          </p:blipFill>
          <p:spPr>
            <a:xfrm>
              <a:off x="5943599" y="1193799"/>
              <a:ext cx="2708032" cy="4441093"/>
            </a:xfrm>
            <a:prstGeom prst="rect">
              <a:avLst/>
            </a:prstGeom>
          </p:spPr>
        </p:pic>
        <p:sp>
          <p:nvSpPr>
            <p:cNvPr id="6" name="TextBox 5">
              <a:extLst>
                <a:ext uri="{FF2B5EF4-FFF2-40B4-BE49-F238E27FC236}">
                  <a16:creationId xmlns:a16="http://schemas.microsoft.com/office/drawing/2014/main" id="{530FBF1F-0528-A4B5-EA8D-9337C40F3E49}"/>
                </a:ext>
              </a:extLst>
            </p:cNvPr>
            <p:cNvSpPr txBox="1"/>
            <p:nvPr/>
          </p:nvSpPr>
          <p:spPr>
            <a:xfrm>
              <a:off x="5945371" y="2498651"/>
              <a:ext cx="271130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"The industry changed, now us business owners need to change to make it work for them, they're the guys that are making this work" </a:t>
              </a:r>
              <a:endParaRPr lang="en-US"/>
            </a:p>
            <a:p>
              <a:r>
                <a:rPr lang="en-GB" dirty="0">
                  <a:cs typeface="Calibri"/>
                </a:rPr>
                <a:t>-Gareth Ward on interview with Sushi Stu</a:t>
              </a:r>
              <a:endParaRPr lang="en-GB"/>
            </a:p>
          </p:txBody>
        </p:sp>
      </p:grpSp>
    </p:spTree>
    <p:extLst>
      <p:ext uri="{BB962C8B-B14F-4D97-AF65-F5344CB8AC3E}">
        <p14:creationId xmlns:p14="http://schemas.microsoft.com/office/powerpoint/2010/main" val="9300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ircle(in)">
                                      <p:cBhvr>
                                        <p:cTn id="7"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men in white uniforms cooking in a kitchen&#10;&#10;Description automatically generated">
            <a:extLst>
              <a:ext uri="{FF2B5EF4-FFF2-40B4-BE49-F238E27FC236}">
                <a16:creationId xmlns:a16="http://schemas.microsoft.com/office/drawing/2014/main" id="{404F45EF-FDB2-3BBC-CAE2-EF917713F636}"/>
              </a:ext>
            </a:extLst>
          </p:cNvPr>
          <p:cNvPicPr>
            <a:picLocks noChangeAspect="1"/>
          </p:cNvPicPr>
          <p:nvPr/>
        </p:nvPicPr>
        <p:blipFill>
          <a:blip r:embed="rId2"/>
          <a:stretch>
            <a:fillRect/>
          </a:stretch>
        </p:blipFill>
        <p:spPr>
          <a:xfrm>
            <a:off x="8866099" y="3827026"/>
            <a:ext cx="1476154" cy="1838003"/>
          </a:xfrm>
          <a:prstGeom prst="rect">
            <a:avLst/>
          </a:prstGeom>
        </p:spPr>
      </p:pic>
      <p:pic>
        <p:nvPicPr>
          <p:cNvPr id="7" name="Picture 6" descr="A person and child posing for a picture&#10;&#10;Description automatically generated">
            <a:extLst>
              <a:ext uri="{FF2B5EF4-FFF2-40B4-BE49-F238E27FC236}">
                <a16:creationId xmlns:a16="http://schemas.microsoft.com/office/drawing/2014/main" id="{D15A42FC-FA74-4082-6610-4622FDB88367}"/>
              </a:ext>
            </a:extLst>
          </p:cNvPr>
          <p:cNvPicPr>
            <a:picLocks noChangeAspect="1"/>
          </p:cNvPicPr>
          <p:nvPr/>
        </p:nvPicPr>
        <p:blipFill>
          <a:blip r:embed="rId3"/>
          <a:stretch>
            <a:fillRect/>
          </a:stretch>
        </p:blipFill>
        <p:spPr>
          <a:xfrm rot="16200000">
            <a:off x="10123831" y="4040310"/>
            <a:ext cx="1824893" cy="1393715"/>
          </a:xfrm>
          <a:prstGeom prst="rect">
            <a:avLst/>
          </a:prstGeom>
        </p:spPr>
      </p:pic>
      <p:grpSp>
        <p:nvGrpSpPr>
          <p:cNvPr id="12" name="Group 11">
            <a:extLst>
              <a:ext uri="{FF2B5EF4-FFF2-40B4-BE49-F238E27FC236}">
                <a16:creationId xmlns:a16="http://schemas.microsoft.com/office/drawing/2014/main" id="{92B4E635-23CD-587D-5632-1F0B76F74BAA}"/>
              </a:ext>
            </a:extLst>
          </p:cNvPr>
          <p:cNvGrpSpPr/>
          <p:nvPr/>
        </p:nvGrpSpPr>
        <p:grpSpPr>
          <a:xfrm>
            <a:off x="251484" y="303823"/>
            <a:ext cx="6218261" cy="6172200"/>
            <a:chOff x="251484" y="303823"/>
            <a:chExt cx="6218261" cy="6172200"/>
          </a:xfrm>
        </p:grpSpPr>
        <p:pic>
          <p:nvPicPr>
            <p:cNvPr id="3" name="Picture 2" descr="retouch_2023102416483351.jpg">
              <a:extLst>
                <a:ext uri="{FF2B5EF4-FFF2-40B4-BE49-F238E27FC236}">
                  <a16:creationId xmlns:a16="http://schemas.microsoft.com/office/drawing/2014/main" id="{F8EE4567-A2CE-C2A1-358B-1D6C175D42DE}"/>
                </a:ext>
              </a:extLst>
            </p:cNvPr>
            <p:cNvPicPr>
              <a:picLocks noChangeAspect="1"/>
            </p:cNvPicPr>
            <p:nvPr/>
          </p:nvPicPr>
          <p:blipFill>
            <a:blip r:embed="rId4"/>
            <a:stretch>
              <a:fillRect/>
            </a:stretch>
          </p:blipFill>
          <p:spPr>
            <a:xfrm>
              <a:off x="251484" y="303823"/>
              <a:ext cx="6218261" cy="6172200"/>
            </a:xfrm>
            <a:prstGeom prst="rect">
              <a:avLst/>
            </a:prstGeom>
          </p:spPr>
        </p:pic>
        <p:sp>
          <p:nvSpPr>
            <p:cNvPr id="4" name="TextBox 3">
              <a:extLst>
                <a:ext uri="{FF2B5EF4-FFF2-40B4-BE49-F238E27FC236}">
                  <a16:creationId xmlns:a16="http://schemas.microsoft.com/office/drawing/2014/main" id="{2793C954-0008-1015-B33F-CF6CF2DBEC31}"/>
                </a:ext>
              </a:extLst>
            </p:cNvPr>
            <p:cNvSpPr txBox="1"/>
            <p:nvPr/>
          </p:nvSpPr>
          <p:spPr>
            <a:xfrm>
              <a:off x="1038630" y="2218901"/>
              <a:ext cx="365937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panose="020B0604020202020204" pitchFamily="34" charset="0"/>
                  <a:cs typeface="Arial" panose="020B0604020202020204" pitchFamily="34" charset="0"/>
                </a:rPr>
                <a:t>One of the most remarkable places I've had the privilege of experiencing is </a:t>
              </a:r>
              <a:r>
                <a:rPr lang="en-GB" sz="1200" dirty="0" err="1">
                  <a:solidFill>
                    <a:schemeClr val="bg1"/>
                  </a:solidFill>
                  <a:latin typeface="Arial" panose="020B0604020202020204" pitchFamily="34" charset="0"/>
                  <a:cs typeface="Arial" panose="020B0604020202020204" pitchFamily="34" charset="0"/>
                </a:rPr>
                <a:t>L'Enclume</a:t>
              </a:r>
              <a:r>
                <a:rPr lang="en-GB" sz="1200" dirty="0">
                  <a:solidFill>
                    <a:schemeClr val="bg1"/>
                  </a:solidFill>
                  <a:latin typeface="Arial" panose="020B0604020202020204" pitchFamily="34" charset="0"/>
                  <a:cs typeface="Arial" panose="020B0604020202020204" pitchFamily="34" charset="0"/>
                </a:rPr>
                <a:t>, a three-Michelin-star restaurant. My time there was truly extraordinary, providing a clear illustration of industry standards that define top-tier culinary work which is evidence in their accolades.</a:t>
              </a:r>
              <a:endParaRPr lang="en-US" sz="1200" dirty="0">
                <a:solidFill>
                  <a:schemeClr val="bg1"/>
                </a:solidFill>
                <a:latin typeface="Arial" panose="020B0604020202020204" pitchFamily="34" charset="0"/>
                <a:cs typeface="Arial" panose="020B0604020202020204" pitchFamily="34" charset="0"/>
              </a:endParaRPr>
            </a:p>
          </p:txBody>
        </p:sp>
      </p:grpSp>
      <p:grpSp>
        <p:nvGrpSpPr>
          <p:cNvPr id="10" name="Group 9">
            <a:extLst>
              <a:ext uri="{FF2B5EF4-FFF2-40B4-BE49-F238E27FC236}">
                <a16:creationId xmlns:a16="http://schemas.microsoft.com/office/drawing/2014/main" id="{6756FB21-DF93-02B4-8AD3-46CF6CC939BA}"/>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4B284D82-6857-4E14-1FD3-2E28AD43346A}"/>
                </a:ext>
              </a:extLst>
            </p:cNvPr>
            <p:cNvPicPr>
              <a:picLocks noChangeAspect="1"/>
            </p:cNvPicPr>
            <p:nvPr/>
          </p:nvPicPr>
          <p:blipFill rotWithShape="1">
            <a:blip r:embed="rId5"/>
            <a:srcRect l="24454" t="25581" r="26004" b="24419"/>
            <a:stretch/>
          </p:blipFill>
          <p:spPr>
            <a:xfrm>
              <a:off x="5224358" y="1110336"/>
              <a:ext cx="6865852" cy="4627315"/>
            </a:xfrm>
            <a:prstGeom prst="rect">
              <a:avLst/>
            </a:prstGeom>
          </p:spPr>
        </p:pic>
        <p:pic>
          <p:nvPicPr>
            <p:cNvPr id="6" name="Picture 5">
              <a:extLst>
                <a:ext uri="{FF2B5EF4-FFF2-40B4-BE49-F238E27FC236}">
                  <a16:creationId xmlns:a16="http://schemas.microsoft.com/office/drawing/2014/main" id="{DA9B3E6D-ACD3-224D-438D-5448CBA8D796}"/>
                </a:ext>
              </a:extLst>
            </p:cNvPr>
            <p:cNvPicPr>
              <a:picLocks noChangeAspect="1"/>
            </p:cNvPicPr>
            <p:nvPr/>
          </p:nvPicPr>
          <p:blipFill>
            <a:blip r:embed="rId6"/>
            <a:stretch>
              <a:fillRect/>
            </a:stretch>
          </p:blipFill>
          <p:spPr>
            <a:xfrm>
              <a:off x="5896707" y="1211314"/>
              <a:ext cx="2743200" cy="4427414"/>
            </a:xfrm>
            <a:prstGeom prst="rect">
              <a:avLst/>
            </a:prstGeom>
          </p:spPr>
        </p:pic>
        <p:pic>
          <p:nvPicPr>
            <p:cNvPr id="8" name="Picture 7" descr="A stone building with a sign on the side&#10;&#10;Description automatically generated">
              <a:extLst>
                <a:ext uri="{FF2B5EF4-FFF2-40B4-BE49-F238E27FC236}">
                  <a16:creationId xmlns:a16="http://schemas.microsoft.com/office/drawing/2014/main" id="{BEC11288-E2EA-1A8D-0B01-78EF739892FA}"/>
                </a:ext>
              </a:extLst>
            </p:cNvPr>
            <p:cNvPicPr>
              <a:picLocks noChangeAspect="1"/>
            </p:cNvPicPr>
            <p:nvPr/>
          </p:nvPicPr>
          <p:blipFill>
            <a:blip r:embed="rId7"/>
            <a:stretch>
              <a:fillRect/>
            </a:stretch>
          </p:blipFill>
          <p:spPr>
            <a:xfrm>
              <a:off x="8867156" y="1178033"/>
              <a:ext cx="2867407" cy="4427415"/>
            </a:xfrm>
            <a:prstGeom prst="rect">
              <a:avLst/>
            </a:prstGeom>
          </p:spPr>
        </p:pic>
        <p:pic>
          <p:nvPicPr>
            <p:cNvPr id="9" name="Picture 8" descr="A small cupcake with red food on top&#10;&#10;Description automatically generated">
              <a:extLst>
                <a:ext uri="{FF2B5EF4-FFF2-40B4-BE49-F238E27FC236}">
                  <a16:creationId xmlns:a16="http://schemas.microsoft.com/office/drawing/2014/main" id="{27689AF8-5D60-9657-B7A0-699575DE4A70}"/>
                </a:ext>
              </a:extLst>
            </p:cNvPr>
            <p:cNvPicPr>
              <a:picLocks noChangeAspect="1"/>
            </p:cNvPicPr>
            <p:nvPr/>
          </p:nvPicPr>
          <p:blipFill>
            <a:blip r:embed="rId8"/>
            <a:stretch>
              <a:fillRect/>
            </a:stretch>
          </p:blipFill>
          <p:spPr>
            <a:xfrm>
              <a:off x="5893981" y="4233355"/>
              <a:ext cx="1307805" cy="1371995"/>
            </a:xfrm>
            <a:prstGeom prst="rect">
              <a:avLst/>
            </a:prstGeom>
          </p:spPr>
        </p:pic>
        <p:pic>
          <p:nvPicPr>
            <p:cNvPr id="11" name="Picture 10" descr="A sign on a wall&#10;&#10;Description automatically generated">
              <a:extLst>
                <a:ext uri="{FF2B5EF4-FFF2-40B4-BE49-F238E27FC236}">
                  <a16:creationId xmlns:a16="http://schemas.microsoft.com/office/drawing/2014/main" id="{C61EFD1F-4C38-E8E1-947D-20F30BE68DC6}"/>
                </a:ext>
              </a:extLst>
            </p:cNvPr>
            <p:cNvPicPr>
              <a:picLocks noChangeAspect="1"/>
            </p:cNvPicPr>
            <p:nvPr/>
          </p:nvPicPr>
          <p:blipFill>
            <a:blip r:embed="rId9"/>
            <a:stretch>
              <a:fillRect/>
            </a:stretch>
          </p:blipFill>
          <p:spPr>
            <a:xfrm>
              <a:off x="7208926" y="4233355"/>
              <a:ext cx="1428750" cy="1372224"/>
            </a:xfrm>
            <a:prstGeom prst="rect">
              <a:avLst/>
            </a:prstGeom>
          </p:spPr>
        </p:pic>
      </p:grpSp>
    </p:spTree>
    <p:extLst>
      <p:ext uri="{BB962C8B-B14F-4D97-AF65-F5344CB8AC3E}">
        <p14:creationId xmlns:p14="http://schemas.microsoft.com/office/powerpoint/2010/main" val="3056842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FC88C3B5-C381-F594-FE0B-E4D2ADA0F81A}"/>
              </a:ext>
            </a:extLst>
          </p:cNvPr>
          <p:cNvGrpSpPr/>
          <p:nvPr/>
        </p:nvGrpSpPr>
        <p:grpSpPr>
          <a:xfrm>
            <a:off x="251484" y="303823"/>
            <a:ext cx="6218261" cy="6172200"/>
            <a:chOff x="251484" y="303823"/>
            <a:chExt cx="6218261" cy="6172200"/>
          </a:xfrm>
        </p:grpSpPr>
        <p:pic>
          <p:nvPicPr>
            <p:cNvPr id="3" name="Picture 2" descr="retouch_2023102416483351.jpg">
              <a:extLst>
                <a:ext uri="{FF2B5EF4-FFF2-40B4-BE49-F238E27FC236}">
                  <a16:creationId xmlns:a16="http://schemas.microsoft.com/office/drawing/2014/main" id="{150D3E79-415C-4F85-15B6-894E49BD4ADA}"/>
                </a:ext>
              </a:extLst>
            </p:cNvPr>
            <p:cNvPicPr>
              <a:picLocks noChangeAspect="1"/>
            </p:cNvPicPr>
            <p:nvPr/>
          </p:nvPicPr>
          <p:blipFill>
            <a:blip r:embed="rId2"/>
            <a:stretch>
              <a:fillRect/>
            </a:stretch>
          </p:blipFill>
          <p:spPr>
            <a:xfrm>
              <a:off x="251484" y="303823"/>
              <a:ext cx="6218261" cy="6172200"/>
            </a:xfrm>
            <a:prstGeom prst="rect">
              <a:avLst/>
            </a:prstGeom>
          </p:spPr>
        </p:pic>
        <p:sp>
          <p:nvSpPr>
            <p:cNvPr id="2" name="TextBox 1">
              <a:extLst>
                <a:ext uri="{FF2B5EF4-FFF2-40B4-BE49-F238E27FC236}">
                  <a16:creationId xmlns:a16="http://schemas.microsoft.com/office/drawing/2014/main" id="{CE538138-4D39-3F4F-2BC1-CB82F98D1F33}"/>
                </a:ext>
              </a:extLst>
            </p:cNvPr>
            <p:cNvSpPr txBox="1"/>
            <p:nvPr/>
          </p:nvSpPr>
          <p:spPr>
            <a:xfrm>
              <a:off x="1196501" y="2422187"/>
              <a:ext cx="2996119" cy="830997"/>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At Our Farm by Simon Rogan, I met his hardworking team and experience working with them for a day. We planted thousands of beautiful chards.</a:t>
              </a:r>
            </a:p>
          </p:txBody>
        </p:sp>
      </p:grpSp>
      <p:grpSp>
        <p:nvGrpSpPr>
          <p:cNvPr id="4" name="Group 3">
            <a:extLst>
              <a:ext uri="{FF2B5EF4-FFF2-40B4-BE49-F238E27FC236}">
                <a16:creationId xmlns:a16="http://schemas.microsoft.com/office/drawing/2014/main" id="{B2E87313-1C93-3B59-6DC7-5D53BE8D4B2C}"/>
              </a:ext>
            </a:extLst>
          </p:cNvPr>
          <p:cNvGrpSpPr/>
          <p:nvPr/>
        </p:nvGrpSpPr>
        <p:grpSpPr>
          <a:xfrm>
            <a:off x="5224358" y="1178330"/>
            <a:ext cx="6865852" cy="4630205"/>
            <a:chOff x="5224358" y="1178330"/>
            <a:chExt cx="6865852" cy="4630205"/>
          </a:xfrm>
        </p:grpSpPr>
        <p:pic>
          <p:nvPicPr>
            <p:cNvPr id="5" name="Picture 4" descr="Open book with blank pages">
              <a:extLst>
                <a:ext uri="{FF2B5EF4-FFF2-40B4-BE49-F238E27FC236}">
                  <a16:creationId xmlns:a16="http://schemas.microsoft.com/office/drawing/2014/main" id="{6B637D93-D4D9-5C1E-C576-9A7ED4FA31B3}"/>
                </a:ext>
              </a:extLst>
            </p:cNvPr>
            <p:cNvPicPr>
              <a:picLocks noChangeAspect="1"/>
            </p:cNvPicPr>
            <p:nvPr/>
          </p:nvPicPr>
          <p:blipFill rotWithShape="1">
            <a:blip r:embed="rId3"/>
            <a:srcRect l="24454" t="25581" r="26004" b="24419"/>
            <a:stretch/>
          </p:blipFill>
          <p:spPr>
            <a:xfrm>
              <a:off x="5224358" y="1181220"/>
              <a:ext cx="6865852" cy="4627315"/>
            </a:xfrm>
            <a:prstGeom prst="rect">
              <a:avLst/>
            </a:prstGeom>
          </p:spPr>
        </p:pic>
        <p:pic>
          <p:nvPicPr>
            <p:cNvPr id="7" name="Picture 6" descr="A green background with a yellow logo&#10;&#10;Description automatically generated">
              <a:extLst>
                <a:ext uri="{FF2B5EF4-FFF2-40B4-BE49-F238E27FC236}">
                  <a16:creationId xmlns:a16="http://schemas.microsoft.com/office/drawing/2014/main" id="{A9ED688F-F596-FE61-934E-E6098EF1E20E}"/>
                </a:ext>
              </a:extLst>
            </p:cNvPr>
            <p:cNvPicPr>
              <a:picLocks noChangeAspect="1"/>
            </p:cNvPicPr>
            <p:nvPr/>
          </p:nvPicPr>
          <p:blipFill>
            <a:blip r:embed="rId4"/>
            <a:stretch>
              <a:fillRect/>
            </a:stretch>
          </p:blipFill>
          <p:spPr>
            <a:xfrm>
              <a:off x="5916247" y="1178330"/>
              <a:ext cx="2744110" cy="2440032"/>
            </a:xfrm>
            <a:prstGeom prst="rect">
              <a:avLst/>
            </a:prstGeom>
          </p:spPr>
        </p:pic>
        <p:pic>
          <p:nvPicPr>
            <p:cNvPr id="10" name="Picture 9" descr="A field of plants with blue sky and clouds&#10;&#10;Description automatically generated">
              <a:extLst>
                <a:ext uri="{FF2B5EF4-FFF2-40B4-BE49-F238E27FC236}">
                  <a16:creationId xmlns:a16="http://schemas.microsoft.com/office/drawing/2014/main" id="{27377897-AA87-2907-CCBA-344D2E1755A9}"/>
                </a:ext>
              </a:extLst>
            </p:cNvPr>
            <p:cNvPicPr>
              <a:picLocks noChangeAspect="1"/>
            </p:cNvPicPr>
            <p:nvPr/>
          </p:nvPicPr>
          <p:blipFill>
            <a:blip r:embed="rId5"/>
            <a:stretch>
              <a:fillRect/>
            </a:stretch>
          </p:blipFill>
          <p:spPr>
            <a:xfrm>
              <a:off x="5914293" y="3235569"/>
              <a:ext cx="2746064" cy="2426813"/>
            </a:xfrm>
            <a:prstGeom prst="rect">
              <a:avLst/>
            </a:prstGeom>
          </p:spPr>
        </p:pic>
        <p:pic>
          <p:nvPicPr>
            <p:cNvPr id="6" name="Picture 5" descr="A small plant growing through a hole in a tarp&#10;&#10;Description automatically generated">
              <a:extLst>
                <a:ext uri="{FF2B5EF4-FFF2-40B4-BE49-F238E27FC236}">
                  <a16:creationId xmlns:a16="http://schemas.microsoft.com/office/drawing/2014/main" id="{319F222F-8357-706A-3FA2-BD1E56859455}"/>
                </a:ext>
              </a:extLst>
            </p:cNvPr>
            <p:cNvPicPr>
              <a:picLocks noChangeAspect="1"/>
            </p:cNvPicPr>
            <p:nvPr/>
          </p:nvPicPr>
          <p:blipFill>
            <a:blip r:embed="rId6"/>
            <a:stretch>
              <a:fillRect/>
            </a:stretch>
          </p:blipFill>
          <p:spPr>
            <a:xfrm rot="-5400000">
              <a:off x="7984099" y="2049019"/>
              <a:ext cx="4395457" cy="2827085"/>
            </a:xfrm>
            <a:prstGeom prst="rect">
              <a:avLst/>
            </a:prstGeom>
          </p:spPr>
        </p:pic>
      </p:grpSp>
    </p:spTree>
    <p:extLst>
      <p:ext uri="{BB962C8B-B14F-4D97-AF65-F5344CB8AC3E}">
        <p14:creationId xmlns:p14="http://schemas.microsoft.com/office/powerpoint/2010/main" val="1972737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546BED0-1E52-0A0F-452F-D717A7BD4B3E}"/>
              </a:ext>
            </a:extLst>
          </p:cNvPr>
          <p:cNvGrpSpPr/>
          <p:nvPr/>
        </p:nvGrpSpPr>
        <p:grpSpPr>
          <a:xfrm>
            <a:off x="251484" y="303823"/>
            <a:ext cx="6218261" cy="6578336"/>
            <a:chOff x="251484" y="303823"/>
            <a:chExt cx="6218261" cy="6578336"/>
          </a:xfrm>
        </p:grpSpPr>
        <p:pic>
          <p:nvPicPr>
            <p:cNvPr id="3" name="Picture 2" descr="retouch_2023102416483351.jpg">
              <a:extLst>
                <a:ext uri="{FF2B5EF4-FFF2-40B4-BE49-F238E27FC236}">
                  <a16:creationId xmlns:a16="http://schemas.microsoft.com/office/drawing/2014/main" id="{335A051A-5AC7-2038-ACC6-712892820143}"/>
                </a:ext>
              </a:extLst>
            </p:cNvPr>
            <p:cNvPicPr>
              <a:picLocks noChangeAspect="1"/>
            </p:cNvPicPr>
            <p:nvPr/>
          </p:nvPicPr>
          <p:blipFill>
            <a:blip r:embed="rId2"/>
            <a:stretch>
              <a:fillRect/>
            </a:stretch>
          </p:blipFill>
          <p:spPr>
            <a:xfrm>
              <a:off x="251484" y="303823"/>
              <a:ext cx="6218261" cy="6172200"/>
            </a:xfrm>
            <a:prstGeom prst="rect">
              <a:avLst/>
            </a:prstGeom>
          </p:spPr>
        </p:pic>
        <p:sp>
          <p:nvSpPr>
            <p:cNvPr id="2" name="TextBox 1">
              <a:extLst>
                <a:ext uri="{FF2B5EF4-FFF2-40B4-BE49-F238E27FC236}">
                  <a16:creationId xmlns:a16="http://schemas.microsoft.com/office/drawing/2014/main" id="{FBC4688E-4DCB-F9DE-466F-5ADBE224F4CD}"/>
                </a:ext>
              </a:extLst>
            </p:cNvPr>
            <p:cNvSpPr txBox="1"/>
            <p:nvPr/>
          </p:nvSpPr>
          <p:spPr>
            <a:xfrm>
              <a:off x="879231" y="2080845"/>
              <a:ext cx="3946768"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During my time at Grove of Narberth, Alexious, the Wine Director, not only provided me with a fundamental understanding of wine but also offered valuable advice on why I should continue pursuing my passion. He emphasized the importance of passion in any chosen endeavour.</a:t>
              </a:r>
              <a:endParaRPr lang="en-US"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Additionally, other team members took time to show me how the different areas of service function, allowing me to gain hands-on experience in the front of the house and providing insights into their methods and practices.</a:t>
              </a:r>
              <a:endParaRPr lang="en-US" sz="1200" dirty="0">
                <a:solidFill>
                  <a:schemeClr val="bg1"/>
                </a:solidFill>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grpSp>
      <p:grpSp>
        <p:nvGrpSpPr>
          <p:cNvPr id="4" name="Group 3">
            <a:extLst>
              <a:ext uri="{FF2B5EF4-FFF2-40B4-BE49-F238E27FC236}">
                <a16:creationId xmlns:a16="http://schemas.microsoft.com/office/drawing/2014/main" id="{3DD61767-A5C9-8D31-F76A-2793C26DF5D7}"/>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EC8EA43F-85A5-4653-2E3B-5ECA8D178F1A}"/>
                </a:ext>
              </a:extLst>
            </p:cNvPr>
            <p:cNvPicPr>
              <a:picLocks noChangeAspect="1"/>
            </p:cNvPicPr>
            <p:nvPr/>
          </p:nvPicPr>
          <p:blipFill rotWithShape="1">
            <a:blip r:embed="rId3"/>
            <a:srcRect l="24454" t="25581" r="26004" b="24419"/>
            <a:stretch/>
          </p:blipFill>
          <p:spPr>
            <a:xfrm>
              <a:off x="5224358" y="1110336"/>
              <a:ext cx="6865852" cy="4627315"/>
            </a:xfrm>
            <a:prstGeom prst="rect">
              <a:avLst/>
            </a:prstGeom>
          </p:spPr>
        </p:pic>
        <p:pic>
          <p:nvPicPr>
            <p:cNvPr id="7" name="Picture 6" descr="A table with a plant on it&#10;&#10;Description automatically generated">
              <a:extLst>
                <a:ext uri="{FF2B5EF4-FFF2-40B4-BE49-F238E27FC236}">
                  <a16:creationId xmlns:a16="http://schemas.microsoft.com/office/drawing/2014/main" id="{D631DECC-1E5D-ECB3-0E0B-F9F6B76E0F47}"/>
                </a:ext>
              </a:extLst>
            </p:cNvPr>
            <p:cNvPicPr>
              <a:picLocks noChangeAspect="1"/>
            </p:cNvPicPr>
            <p:nvPr/>
          </p:nvPicPr>
          <p:blipFill>
            <a:blip r:embed="rId4"/>
            <a:stretch>
              <a:fillRect/>
            </a:stretch>
          </p:blipFill>
          <p:spPr>
            <a:xfrm rot="-5400000">
              <a:off x="5911363" y="1182811"/>
              <a:ext cx="2752969" cy="2763224"/>
            </a:xfrm>
            <a:prstGeom prst="rect">
              <a:avLst/>
            </a:prstGeom>
          </p:spPr>
        </p:pic>
        <p:pic>
          <p:nvPicPr>
            <p:cNvPr id="8" name="Picture 7" descr="A white house with a driveway and trees&#10;&#10;Description automatically generated">
              <a:extLst>
                <a:ext uri="{FF2B5EF4-FFF2-40B4-BE49-F238E27FC236}">
                  <a16:creationId xmlns:a16="http://schemas.microsoft.com/office/drawing/2014/main" id="{A38BA6C8-EEF8-5750-98AB-4A0614A6D513}"/>
                </a:ext>
              </a:extLst>
            </p:cNvPr>
            <p:cNvPicPr>
              <a:picLocks noChangeAspect="1"/>
            </p:cNvPicPr>
            <p:nvPr/>
          </p:nvPicPr>
          <p:blipFill>
            <a:blip r:embed="rId5"/>
            <a:stretch>
              <a:fillRect/>
            </a:stretch>
          </p:blipFill>
          <p:spPr>
            <a:xfrm>
              <a:off x="8729785" y="1191300"/>
              <a:ext cx="2860430" cy="4407016"/>
            </a:xfrm>
            <a:prstGeom prst="rect">
              <a:avLst/>
            </a:prstGeom>
          </p:spPr>
        </p:pic>
        <p:pic>
          <p:nvPicPr>
            <p:cNvPr id="6" name="Picture 5" descr="Two men sitting at a table with wine glasses and bottles&#10;&#10;Description automatically generated">
              <a:extLst>
                <a:ext uri="{FF2B5EF4-FFF2-40B4-BE49-F238E27FC236}">
                  <a16:creationId xmlns:a16="http://schemas.microsoft.com/office/drawing/2014/main" id="{9E4B2A7F-5179-8FA1-2F72-3AF38737D0D7}"/>
                </a:ext>
              </a:extLst>
            </p:cNvPr>
            <p:cNvPicPr>
              <a:picLocks noChangeAspect="1"/>
            </p:cNvPicPr>
            <p:nvPr/>
          </p:nvPicPr>
          <p:blipFill>
            <a:blip r:embed="rId6"/>
            <a:stretch>
              <a:fillRect/>
            </a:stretch>
          </p:blipFill>
          <p:spPr>
            <a:xfrm>
              <a:off x="5916246" y="2902634"/>
              <a:ext cx="2762738" cy="2733039"/>
            </a:xfrm>
            <a:prstGeom prst="rect">
              <a:avLst/>
            </a:prstGeom>
          </p:spPr>
        </p:pic>
        <p:pic>
          <p:nvPicPr>
            <p:cNvPr id="9" name="Picture 8" descr="A close-up of a sign&#10;&#10;Description automatically generated">
              <a:extLst>
                <a:ext uri="{FF2B5EF4-FFF2-40B4-BE49-F238E27FC236}">
                  <a16:creationId xmlns:a16="http://schemas.microsoft.com/office/drawing/2014/main" id="{F81465B5-36BA-62DA-6484-9D728C606EB4}"/>
                </a:ext>
              </a:extLst>
            </p:cNvPr>
            <p:cNvPicPr>
              <a:picLocks noChangeAspect="1"/>
            </p:cNvPicPr>
            <p:nvPr/>
          </p:nvPicPr>
          <p:blipFill>
            <a:blip r:embed="rId7"/>
            <a:stretch>
              <a:fillRect/>
            </a:stretch>
          </p:blipFill>
          <p:spPr>
            <a:xfrm>
              <a:off x="8734202" y="3462214"/>
              <a:ext cx="1102904" cy="2131647"/>
            </a:xfrm>
            <a:prstGeom prst="rect">
              <a:avLst/>
            </a:prstGeom>
          </p:spPr>
        </p:pic>
      </p:grpSp>
    </p:spTree>
    <p:extLst>
      <p:ext uri="{BB962C8B-B14F-4D97-AF65-F5344CB8AC3E}">
        <p14:creationId xmlns:p14="http://schemas.microsoft.com/office/powerpoint/2010/main" val="2007815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886C6F4-9209-9F47-78E5-CF9926672E3C}"/>
              </a:ext>
            </a:extLst>
          </p:cNvPr>
          <p:cNvGrpSpPr/>
          <p:nvPr/>
        </p:nvGrpSpPr>
        <p:grpSpPr>
          <a:xfrm>
            <a:off x="251484" y="303823"/>
            <a:ext cx="6218261" cy="6172200"/>
            <a:chOff x="251484" y="303823"/>
            <a:chExt cx="6218261" cy="6172200"/>
          </a:xfrm>
        </p:grpSpPr>
        <p:pic>
          <p:nvPicPr>
            <p:cNvPr id="3" name="Picture 2" descr="retouch_2023102416483351.jpg">
              <a:extLst>
                <a:ext uri="{FF2B5EF4-FFF2-40B4-BE49-F238E27FC236}">
                  <a16:creationId xmlns:a16="http://schemas.microsoft.com/office/drawing/2014/main" id="{16B5B088-5786-1B02-8AE9-93F27EEB53CC}"/>
                </a:ext>
              </a:extLst>
            </p:cNvPr>
            <p:cNvPicPr>
              <a:picLocks noChangeAspect="1"/>
            </p:cNvPicPr>
            <p:nvPr/>
          </p:nvPicPr>
          <p:blipFill>
            <a:blip r:embed="rId2"/>
            <a:stretch>
              <a:fillRect/>
            </a:stretch>
          </p:blipFill>
          <p:spPr>
            <a:xfrm>
              <a:off x="251484" y="303823"/>
              <a:ext cx="6218261" cy="6172200"/>
            </a:xfrm>
            <a:prstGeom prst="rect">
              <a:avLst/>
            </a:prstGeom>
          </p:spPr>
        </p:pic>
        <p:sp>
          <p:nvSpPr>
            <p:cNvPr id="7" name="TextBox 6">
              <a:extLst>
                <a:ext uri="{FF2B5EF4-FFF2-40B4-BE49-F238E27FC236}">
                  <a16:creationId xmlns:a16="http://schemas.microsoft.com/office/drawing/2014/main" id="{30B368C0-C817-99E0-B2DF-8E28F39F09F0}"/>
                </a:ext>
              </a:extLst>
            </p:cNvPr>
            <p:cNvSpPr txBox="1"/>
            <p:nvPr/>
          </p:nvSpPr>
          <p:spPr>
            <a:xfrm>
              <a:off x="912666" y="2256692"/>
              <a:ext cx="365051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panose="020B0604020202020204" pitchFamily="34" charset="0"/>
                  <a:cs typeface="Arial" panose="020B0604020202020204" pitchFamily="34" charset="0"/>
                </a:rPr>
                <a:t>My initial venture into stage cooking sessions took place at the Swansea Food Festival, where I had the honour of collaborating with our University Director, </a:t>
              </a:r>
              <a:r>
                <a:rPr lang="en-GB" sz="1200" dirty="0" err="1">
                  <a:solidFill>
                    <a:schemeClr val="bg1"/>
                  </a:solidFill>
                  <a:latin typeface="Arial" panose="020B0604020202020204" pitchFamily="34" charset="0"/>
                  <a:cs typeface="Arial" panose="020B0604020202020204" pitchFamily="34" charset="0"/>
                </a:rPr>
                <a:t>Dr.</a:t>
              </a:r>
              <a:r>
                <a:rPr lang="en-GB" sz="1200" dirty="0">
                  <a:solidFill>
                    <a:schemeClr val="bg1"/>
                  </a:solidFill>
                  <a:latin typeface="Arial" panose="020B0604020202020204" pitchFamily="34" charset="0"/>
                  <a:cs typeface="Arial" panose="020B0604020202020204" pitchFamily="34" charset="0"/>
                </a:rPr>
                <a:t> Jayne Griffith and Chris Rogers, my placement coordinator. Together, we demonstrated the art of crafting a delicious meal using leftovers from our fridge. The experience was genuinely extraordinary, marking it as one of the most memorable days I've ever had. Despite my usual nervousness, on that day, I felt a newfound confidence and assurance that I could successfully handle the task at hand.</a:t>
              </a:r>
            </a:p>
          </p:txBody>
        </p:sp>
      </p:grpSp>
      <p:grpSp>
        <p:nvGrpSpPr>
          <p:cNvPr id="8" name="Group 7">
            <a:extLst>
              <a:ext uri="{FF2B5EF4-FFF2-40B4-BE49-F238E27FC236}">
                <a16:creationId xmlns:a16="http://schemas.microsoft.com/office/drawing/2014/main" id="{20018AB0-29C3-18E4-CCD5-529793745222}"/>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18336501-F36A-85D6-631F-258F6F4E44A1}"/>
                </a:ext>
              </a:extLst>
            </p:cNvPr>
            <p:cNvPicPr>
              <a:picLocks noChangeAspect="1"/>
            </p:cNvPicPr>
            <p:nvPr/>
          </p:nvPicPr>
          <p:blipFill rotWithShape="1">
            <a:blip r:embed="rId3"/>
            <a:srcRect l="24454" t="25581" r="26004" b="24419"/>
            <a:stretch/>
          </p:blipFill>
          <p:spPr>
            <a:xfrm>
              <a:off x="5224358" y="1110336"/>
              <a:ext cx="6865852" cy="4627315"/>
            </a:xfrm>
            <a:prstGeom prst="rect">
              <a:avLst/>
            </a:prstGeom>
          </p:spPr>
        </p:pic>
        <p:pic>
          <p:nvPicPr>
            <p:cNvPr id="6" name="Picture 5" descr="A group of people standing under a tent&#10;&#10;Description automatically generated">
              <a:extLst>
                <a:ext uri="{FF2B5EF4-FFF2-40B4-BE49-F238E27FC236}">
                  <a16:creationId xmlns:a16="http://schemas.microsoft.com/office/drawing/2014/main" id="{B7D4CAEA-EBA7-0A17-811D-493298A7B76B}"/>
                </a:ext>
              </a:extLst>
            </p:cNvPr>
            <p:cNvPicPr>
              <a:picLocks noChangeAspect="1"/>
            </p:cNvPicPr>
            <p:nvPr/>
          </p:nvPicPr>
          <p:blipFill>
            <a:blip r:embed="rId4"/>
            <a:stretch>
              <a:fillRect/>
            </a:stretch>
          </p:blipFill>
          <p:spPr>
            <a:xfrm>
              <a:off x="8768862" y="1227398"/>
              <a:ext cx="2821353" cy="2058589"/>
            </a:xfrm>
            <a:prstGeom prst="rect">
              <a:avLst/>
            </a:prstGeom>
          </p:spPr>
        </p:pic>
        <p:pic>
          <p:nvPicPr>
            <p:cNvPr id="2" name="Picture 1" descr="A group of people standing behind a table with food on it&#10;&#10;Description automatically generated">
              <a:extLst>
                <a:ext uri="{FF2B5EF4-FFF2-40B4-BE49-F238E27FC236}">
                  <a16:creationId xmlns:a16="http://schemas.microsoft.com/office/drawing/2014/main" id="{48E925BC-A124-6C05-8B52-C41201262200}"/>
                </a:ext>
              </a:extLst>
            </p:cNvPr>
            <p:cNvPicPr>
              <a:picLocks noChangeAspect="1"/>
            </p:cNvPicPr>
            <p:nvPr/>
          </p:nvPicPr>
          <p:blipFill>
            <a:blip r:embed="rId5"/>
            <a:stretch>
              <a:fillRect/>
            </a:stretch>
          </p:blipFill>
          <p:spPr>
            <a:xfrm>
              <a:off x="8768861" y="3279982"/>
              <a:ext cx="2821355" cy="2290959"/>
            </a:xfrm>
            <a:prstGeom prst="rect">
              <a:avLst/>
            </a:prstGeom>
          </p:spPr>
        </p:pic>
        <p:pic>
          <p:nvPicPr>
            <p:cNvPr id="4" name="Picture 3" descr="A stage with a sign and a microphone&#10;&#10;Description automatically generated">
              <a:extLst>
                <a:ext uri="{FF2B5EF4-FFF2-40B4-BE49-F238E27FC236}">
                  <a16:creationId xmlns:a16="http://schemas.microsoft.com/office/drawing/2014/main" id="{26700AC5-144C-990E-25EA-525C1541E8AE}"/>
                </a:ext>
              </a:extLst>
            </p:cNvPr>
            <p:cNvPicPr>
              <a:picLocks noChangeAspect="1"/>
            </p:cNvPicPr>
            <p:nvPr/>
          </p:nvPicPr>
          <p:blipFill>
            <a:blip r:embed="rId6"/>
            <a:stretch>
              <a:fillRect/>
            </a:stretch>
          </p:blipFill>
          <p:spPr>
            <a:xfrm>
              <a:off x="5939428" y="1225062"/>
              <a:ext cx="2716374" cy="4329722"/>
            </a:xfrm>
            <a:prstGeom prst="rect">
              <a:avLst/>
            </a:prstGeom>
          </p:spPr>
        </p:pic>
      </p:grpSp>
    </p:spTree>
    <p:extLst>
      <p:ext uri="{BB962C8B-B14F-4D97-AF65-F5344CB8AC3E}">
        <p14:creationId xmlns:p14="http://schemas.microsoft.com/office/powerpoint/2010/main" val="1375766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92C8891-EFEF-1A81-400B-5156D63DA471}"/>
              </a:ext>
            </a:extLst>
          </p:cNvPr>
          <p:cNvGrpSpPr/>
          <p:nvPr/>
        </p:nvGrpSpPr>
        <p:grpSpPr>
          <a:xfrm>
            <a:off x="251484" y="303823"/>
            <a:ext cx="6218261" cy="6172200"/>
            <a:chOff x="251484" y="303823"/>
            <a:chExt cx="6218261" cy="6172200"/>
          </a:xfrm>
        </p:grpSpPr>
        <p:pic>
          <p:nvPicPr>
            <p:cNvPr id="3" name="Picture 2" descr="retouch_2023102416483351.jpg">
              <a:extLst>
                <a:ext uri="{FF2B5EF4-FFF2-40B4-BE49-F238E27FC236}">
                  <a16:creationId xmlns:a16="http://schemas.microsoft.com/office/drawing/2014/main" id="{8668D47B-E4C5-2051-BA18-79E6A8F91C66}"/>
                </a:ext>
              </a:extLst>
            </p:cNvPr>
            <p:cNvPicPr>
              <a:picLocks noChangeAspect="1"/>
            </p:cNvPicPr>
            <p:nvPr/>
          </p:nvPicPr>
          <p:blipFill>
            <a:blip r:embed="rId2"/>
            <a:stretch>
              <a:fillRect/>
            </a:stretch>
          </p:blipFill>
          <p:spPr>
            <a:xfrm>
              <a:off x="251484" y="303823"/>
              <a:ext cx="6218261" cy="6172200"/>
            </a:xfrm>
            <a:prstGeom prst="rect">
              <a:avLst/>
            </a:prstGeom>
          </p:spPr>
        </p:pic>
        <p:sp>
          <p:nvSpPr>
            <p:cNvPr id="2" name="TextBox 1">
              <a:extLst>
                <a:ext uri="{FF2B5EF4-FFF2-40B4-BE49-F238E27FC236}">
                  <a16:creationId xmlns:a16="http://schemas.microsoft.com/office/drawing/2014/main" id="{51A61E34-ABA7-2DF6-4951-3334E2B19918}"/>
                </a:ext>
              </a:extLst>
            </p:cNvPr>
            <p:cNvSpPr txBox="1"/>
            <p:nvPr/>
          </p:nvSpPr>
          <p:spPr>
            <a:xfrm>
              <a:off x="1030761" y="2364154"/>
              <a:ext cx="2751438" cy="830997"/>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Swansea Fish Ltd or Copper bay seafood. We learnt so much from a little bit of Swansea bay history to filleting three different kind of fish.</a:t>
              </a:r>
            </a:p>
          </p:txBody>
        </p:sp>
      </p:grpSp>
      <p:grpSp>
        <p:nvGrpSpPr>
          <p:cNvPr id="4" name="Group 3">
            <a:extLst>
              <a:ext uri="{FF2B5EF4-FFF2-40B4-BE49-F238E27FC236}">
                <a16:creationId xmlns:a16="http://schemas.microsoft.com/office/drawing/2014/main" id="{CA712412-533E-09C0-67CD-973A1A97B30F}"/>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9B8B445C-ED30-704B-D926-56E5B89B39D7}"/>
                </a:ext>
              </a:extLst>
            </p:cNvPr>
            <p:cNvPicPr>
              <a:picLocks noChangeAspect="1"/>
            </p:cNvPicPr>
            <p:nvPr/>
          </p:nvPicPr>
          <p:blipFill rotWithShape="1">
            <a:blip r:embed="rId3"/>
            <a:srcRect l="24454" t="25581" r="26004" b="24419"/>
            <a:stretch/>
          </p:blipFill>
          <p:spPr>
            <a:xfrm>
              <a:off x="5224358" y="1110336"/>
              <a:ext cx="6865852" cy="4627315"/>
            </a:xfrm>
            <a:prstGeom prst="rect">
              <a:avLst/>
            </a:prstGeom>
          </p:spPr>
        </p:pic>
        <p:pic>
          <p:nvPicPr>
            <p:cNvPr id="7" name="Picture 6" descr="A person cutting a fish&#10;&#10;Description automatically generated">
              <a:extLst>
                <a:ext uri="{FF2B5EF4-FFF2-40B4-BE49-F238E27FC236}">
                  <a16:creationId xmlns:a16="http://schemas.microsoft.com/office/drawing/2014/main" id="{4AD5F0C5-82EF-5F1B-D090-F5909ED54779}"/>
                </a:ext>
              </a:extLst>
            </p:cNvPr>
            <p:cNvPicPr>
              <a:picLocks noChangeAspect="1"/>
            </p:cNvPicPr>
            <p:nvPr/>
          </p:nvPicPr>
          <p:blipFill>
            <a:blip r:embed="rId4"/>
            <a:stretch>
              <a:fillRect/>
            </a:stretch>
          </p:blipFill>
          <p:spPr>
            <a:xfrm>
              <a:off x="8753249" y="1195754"/>
              <a:ext cx="2852579" cy="4466492"/>
            </a:xfrm>
            <a:prstGeom prst="rect">
              <a:avLst/>
            </a:prstGeom>
          </p:spPr>
        </p:pic>
        <p:pic>
          <p:nvPicPr>
            <p:cNvPr id="8" name="Picture 7" descr="A group of people standing outside&#10;&#10;Description automatically generated">
              <a:extLst>
                <a:ext uri="{FF2B5EF4-FFF2-40B4-BE49-F238E27FC236}">
                  <a16:creationId xmlns:a16="http://schemas.microsoft.com/office/drawing/2014/main" id="{C20DDD17-FEFD-E00C-ECC2-BBC113230D00}"/>
                </a:ext>
              </a:extLst>
            </p:cNvPr>
            <p:cNvPicPr>
              <a:picLocks noChangeAspect="1"/>
            </p:cNvPicPr>
            <p:nvPr/>
          </p:nvPicPr>
          <p:blipFill>
            <a:blip r:embed="rId5"/>
            <a:stretch>
              <a:fillRect/>
            </a:stretch>
          </p:blipFill>
          <p:spPr>
            <a:xfrm>
              <a:off x="5877169" y="1197351"/>
              <a:ext cx="2743200" cy="2333606"/>
            </a:xfrm>
            <a:prstGeom prst="rect">
              <a:avLst/>
            </a:prstGeom>
          </p:spPr>
        </p:pic>
        <p:pic>
          <p:nvPicPr>
            <p:cNvPr id="9" name="Picture 8" descr="A group of people standing on a railing&#10;&#10;Description automatically generated">
              <a:extLst>
                <a:ext uri="{FF2B5EF4-FFF2-40B4-BE49-F238E27FC236}">
                  <a16:creationId xmlns:a16="http://schemas.microsoft.com/office/drawing/2014/main" id="{E88C1BDE-0C9E-8111-3A55-1F62E1D163BC}"/>
                </a:ext>
              </a:extLst>
            </p:cNvPr>
            <p:cNvPicPr>
              <a:picLocks noChangeAspect="1"/>
            </p:cNvPicPr>
            <p:nvPr/>
          </p:nvPicPr>
          <p:blipFill>
            <a:blip r:embed="rId6"/>
            <a:stretch>
              <a:fillRect/>
            </a:stretch>
          </p:blipFill>
          <p:spPr>
            <a:xfrm>
              <a:off x="5877169" y="3070115"/>
              <a:ext cx="2743200" cy="2593462"/>
            </a:xfrm>
            <a:prstGeom prst="rect">
              <a:avLst/>
            </a:prstGeom>
          </p:spPr>
        </p:pic>
      </p:grpSp>
    </p:spTree>
    <p:extLst>
      <p:ext uri="{BB962C8B-B14F-4D97-AF65-F5344CB8AC3E}">
        <p14:creationId xmlns:p14="http://schemas.microsoft.com/office/powerpoint/2010/main" val="4218546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D05DF1E-6497-C763-7B08-9BD7EBD82B2D}"/>
              </a:ext>
            </a:extLst>
          </p:cNvPr>
          <p:cNvGrpSpPr/>
          <p:nvPr/>
        </p:nvGrpSpPr>
        <p:grpSpPr>
          <a:xfrm>
            <a:off x="251484" y="303823"/>
            <a:ext cx="6218261" cy="6172200"/>
            <a:chOff x="251484" y="303823"/>
            <a:chExt cx="6218261" cy="6172200"/>
          </a:xfrm>
        </p:grpSpPr>
        <p:pic>
          <p:nvPicPr>
            <p:cNvPr id="10" name="Picture 9" descr="retouch_2023102416483351.jpg">
              <a:extLst>
                <a:ext uri="{FF2B5EF4-FFF2-40B4-BE49-F238E27FC236}">
                  <a16:creationId xmlns:a16="http://schemas.microsoft.com/office/drawing/2014/main" id="{1CF88982-2FF9-5BC0-F530-D283BDE77665}"/>
                </a:ext>
              </a:extLst>
            </p:cNvPr>
            <p:cNvPicPr>
              <a:picLocks noChangeAspect="1"/>
            </p:cNvPicPr>
            <p:nvPr/>
          </p:nvPicPr>
          <p:blipFill>
            <a:blip r:embed="rId2"/>
            <a:stretch>
              <a:fillRect/>
            </a:stretch>
          </p:blipFill>
          <p:spPr>
            <a:xfrm>
              <a:off x="251484" y="303823"/>
              <a:ext cx="6218261" cy="6172200"/>
            </a:xfrm>
            <a:prstGeom prst="rect">
              <a:avLst/>
            </a:prstGeom>
          </p:spPr>
        </p:pic>
        <p:sp>
          <p:nvSpPr>
            <p:cNvPr id="3" name="TextBox 2">
              <a:extLst>
                <a:ext uri="{FF2B5EF4-FFF2-40B4-BE49-F238E27FC236}">
                  <a16:creationId xmlns:a16="http://schemas.microsoft.com/office/drawing/2014/main" id="{8F03B0FA-4DA8-320D-083B-61EA07E8F129}"/>
                </a:ext>
              </a:extLst>
            </p:cNvPr>
            <p:cNvSpPr txBox="1"/>
            <p:nvPr/>
          </p:nvSpPr>
          <p:spPr>
            <a:xfrm>
              <a:off x="920947" y="2094628"/>
              <a:ext cx="340946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panose="020B0604020202020204" pitchFamily="34" charset="0"/>
                  <a:cs typeface="Arial" panose="020B0604020202020204" pitchFamily="34" charset="0"/>
                </a:rPr>
                <a:t>During our visit to </a:t>
              </a:r>
              <a:r>
                <a:rPr lang="en-GB" sz="1200" dirty="0" err="1">
                  <a:solidFill>
                    <a:schemeClr val="bg1"/>
                  </a:solidFill>
                  <a:latin typeface="Arial" panose="020B0604020202020204" pitchFamily="34" charset="0"/>
                  <a:cs typeface="Arial" panose="020B0604020202020204" pitchFamily="34" charset="0"/>
                </a:rPr>
                <a:t>Llaeth</a:t>
              </a:r>
              <a:r>
                <a:rPr lang="en-GB" sz="1200" dirty="0">
                  <a:solidFill>
                    <a:schemeClr val="bg1"/>
                  </a:solidFill>
                  <a:latin typeface="Arial" panose="020B0604020202020204" pitchFamily="34" charset="0"/>
                  <a:cs typeface="Arial" panose="020B0604020202020204" pitchFamily="34" charset="0"/>
                </a:rPr>
                <a:t> Beynon Dairy Farm, I gained a more profound understanding of the processes involved in producing high-quality milk. It provided a clear picture of the operations of a local producer in the Swansea area. The day was truly memorable, altering my perspective on the dedicated efforts required to produce such high-standard products. Additionally, it highlighted their commitment to supporting the local community through collaborative initiatives.</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According to </a:t>
              </a:r>
              <a:r>
                <a:rPr lang="en-GB" sz="1200" dirty="0" err="1">
                  <a:solidFill>
                    <a:schemeClr val="bg1"/>
                  </a:solidFill>
                  <a:latin typeface="Arial" panose="020B0604020202020204" pitchFamily="34" charset="0"/>
                  <a:cs typeface="Arial" panose="020B0604020202020204" pitchFamily="34" charset="0"/>
                </a:rPr>
                <a:t>LLaeth</a:t>
              </a:r>
              <a:r>
                <a:rPr lang="en-GB" sz="1200" dirty="0">
                  <a:solidFill>
                    <a:schemeClr val="bg1"/>
                  </a:solidFill>
                  <a:latin typeface="Arial" panose="020B0604020202020204" pitchFamily="34" charset="0"/>
                  <a:cs typeface="Arial" panose="020B0604020202020204" pitchFamily="34" charset="0"/>
                </a:rPr>
                <a:t> Beynon Dairy sustainability is a core principle guiding their operations. They are committed to producing the highest quality fresh milk with minimal impact on the environment. By pasteurizing the milk on their farm, they reduce food miles, and their use of reusable glass bottles helps minimize the need for plastic.</a:t>
              </a:r>
            </a:p>
            <a:p>
              <a:endParaRPr lang="en-GB" dirty="0">
                <a:cs typeface="Calibri"/>
              </a:endParaRPr>
            </a:p>
          </p:txBody>
        </p:sp>
      </p:grpSp>
      <p:grpSp>
        <p:nvGrpSpPr>
          <p:cNvPr id="4" name="Group 3">
            <a:extLst>
              <a:ext uri="{FF2B5EF4-FFF2-40B4-BE49-F238E27FC236}">
                <a16:creationId xmlns:a16="http://schemas.microsoft.com/office/drawing/2014/main" id="{79F8F6B9-9101-1673-3B33-11656347AE2D}"/>
              </a:ext>
            </a:extLst>
          </p:cNvPr>
          <p:cNvGrpSpPr/>
          <p:nvPr/>
        </p:nvGrpSpPr>
        <p:grpSpPr>
          <a:xfrm>
            <a:off x="5224358" y="1110336"/>
            <a:ext cx="6865852" cy="4627315"/>
            <a:chOff x="5224358" y="1110336"/>
            <a:chExt cx="6865852" cy="4627315"/>
          </a:xfrm>
        </p:grpSpPr>
        <p:pic>
          <p:nvPicPr>
            <p:cNvPr id="8" name="Picture 7" descr="Open book with blank pages">
              <a:extLst>
                <a:ext uri="{FF2B5EF4-FFF2-40B4-BE49-F238E27FC236}">
                  <a16:creationId xmlns:a16="http://schemas.microsoft.com/office/drawing/2014/main" id="{67E9F2DA-11D1-BBEB-75E3-985A9E129888}"/>
                </a:ext>
              </a:extLst>
            </p:cNvPr>
            <p:cNvPicPr>
              <a:picLocks noChangeAspect="1"/>
            </p:cNvPicPr>
            <p:nvPr/>
          </p:nvPicPr>
          <p:blipFill rotWithShape="1">
            <a:blip r:embed="rId3"/>
            <a:srcRect l="24454" t="25581" r="26004" b="24419"/>
            <a:stretch/>
          </p:blipFill>
          <p:spPr>
            <a:xfrm>
              <a:off x="5224358" y="1110336"/>
              <a:ext cx="6865852" cy="4627315"/>
            </a:xfrm>
            <a:prstGeom prst="rect">
              <a:avLst/>
            </a:prstGeom>
          </p:spPr>
        </p:pic>
        <p:pic>
          <p:nvPicPr>
            <p:cNvPr id="11" name="Picture 10" descr="20231113_101717.jpg">
              <a:extLst>
                <a:ext uri="{FF2B5EF4-FFF2-40B4-BE49-F238E27FC236}">
                  <a16:creationId xmlns:a16="http://schemas.microsoft.com/office/drawing/2014/main" id="{E74C9B22-6CB5-2AB5-6345-0DD7CB4E9483}"/>
                </a:ext>
              </a:extLst>
            </p:cNvPr>
            <p:cNvPicPr>
              <a:picLocks noChangeAspect="1"/>
            </p:cNvPicPr>
            <p:nvPr/>
          </p:nvPicPr>
          <p:blipFill>
            <a:blip r:embed="rId4"/>
            <a:stretch>
              <a:fillRect/>
            </a:stretch>
          </p:blipFill>
          <p:spPr>
            <a:xfrm>
              <a:off x="8710246" y="1170354"/>
              <a:ext cx="2879969" cy="4497753"/>
            </a:xfrm>
            <a:prstGeom prst="rect">
              <a:avLst/>
            </a:prstGeom>
          </p:spPr>
        </p:pic>
        <p:pic>
          <p:nvPicPr>
            <p:cNvPr id="12" name="Picture 11" descr="20231113_114453.jpg">
              <a:extLst>
                <a:ext uri="{FF2B5EF4-FFF2-40B4-BE49-F238E27FC236}">
                  <a16:creationId xmlns:a16="http://schemas.microsoft.com/office/drawing/2014/main" id="{8085FBB9-9027-05A2-AC0A-288A91CB890F}"/>
                </a:ext>
              </a:extLst>
            </p:cNvPr>
            <p:cNvPicPr>
              <a:picLocks noChangeAspect="1"/>
            </p:cNvPicPr>
            <p:nvPr/>
          </p:nvPicPr>
          <p:blipFill>
            <a:blip r:embed="rId5"/>
            <a:stretch>
              <a:fillRect/>
            </a:stretch>
          </p:blipFill>
          <p:spPr>
            <a:xfrm>
              <a:off x="5818553" y="1170353"/>
              <a:ext cx="2850662" cy="4468447"/>
            </a:xfrm>
            <a:prstGeom prst="rect">
              <a:avLst/>
            </a:prstGeom>
          </p:spPr>
        </p:pic>
        <p:pic>
          <p:nvPicPr>
            <p:cNvPr id="2" name="Picture 1" descr="Two men standing outside a building&#10;&#10;Description automatically generated">
              <a:extLst>
                <a:ext uri="{FF2B5EF4-FFF2-40B4-BE49-F238E27FC236}">
                  <a16:creationId xmlns:a16="http://schemas.microsoft.com/office/drawing/2014/main" id="{D2AA8185-04F1-CACF-A64C-AE9CB4B5C27B}"/>
                </a:ext>
              </a:extLst>
            </p:cNvPr>
            <p:cNvPicPr>
              <a:picLocks noChangeAspect="1"/>
            </p:cNvPicPr>
            <p:nvPr/>
          </p:nvPicPr>
          <p:blipFill>
            <a:blip r:embed="rId6"/>
            <a:stretch>
              <a:fillRect/>
            </a:stretch>
          </p:blipFill>
          <p:spPr>
            <a:xfrm rot="-5400000">
              <a:off x="10092592" y="4172194"/>
              <a:ext cx="1707662" cy="1288073"/>
            </a:xfrm>
            <a:prstGeom prst="rect">
              <a:avLst/>
            </a:prstGeom>
          </p:spPr>
        </p:pic>
      </p:grpSp>
    </p:spTree>
    <p:extLst>
      <p:ext uri="{BB962C8B-B14F-4D97-AF65-F5344CB8AC3E}">
        <p14:creationId xmlns:p14="http://schemas.microsoft.com/office/powerpoint/2010/main" val="888633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erson pouring a glass of wine&#10;&#10;Description automatically generated">
            <a:extLst>
              <a:ext uri="{FF2B5EF4-FFF2-40B4-BE49-F238E27FC236}">
                <a16:creationId xmlns:a16="http://schemas.microsoft.com/office/drawing/2014/main" id="{BB1FFE0C-307A-B932-2428-4F7CD58A4FB5}"/>
              </a:ext>
            </a:extLst>
          </p:cNvPr>
          <p:cNvPicPr>
            <a:picLocks noChangeAspect="1"/>
          </p:cNvPicPr>
          <p:nvPr/>
        </p:nvPicPr>
        <p:blipFill>
          <a:blip r:embed="rId2"/>
          <a:stretch>
            <a:fillRect/>
          </a:stretch>
        </p:blipFill>
        <p:spPr>
          <a:xfrm>
            <a:off x="8713414" y="3843215"/>
            <a:ext cx="1369173" cy="1760416"/>
          </a:xfrm>
          <a:prstGeom prst="rect">
            <a:avLst/>
          </a:prstGeom>
        </p:spPr>
      </p:pic>
      <p:grpSp>
        <p:nvGrpSpPr>
          <p:cNvPr id="10" name="Group 9">
            <a:extLst>
              <a:ext uri="{FF2B5EF4-FFF2-40B4-BE49-F238E27FC236}">
                <a16:creationId xmlns:a16="http://schemas.microsoft.com/office/drawing/2014/main" id="{59298E7B-CC39-2872-C1D7-AF827440D3C0}"/>
              </a:ext>
            </a:extLst>
          </p:cNvPr>
          <p:cNvGrpSpPr/>
          <p:nvPr/>
        </p:nvGrpSpPr>
        <p:grpSpPr>
          <a:xfrm>
            <a:off x="251484" y="303823"/>
            <a:ext cx="6218261" cy="6298384"/>
            <a:chOff x="251484" y="303823"/>
            <a:chExt cx="6218261" cy="6298384"/>
          </a:xfrm>
        </p:grpSpPr>
        <p:pic>
          <p:nvPicPr>
            <p:cNvPr id="3" name="Picture 2" descr="retouch_2023102416483351.jpg">
              <a:extLst>
                <a:ext uri="{FF2B5EF4-FFF2-40B4-BE49-F238E27FC236}">
                  <a16:creationId xmlns:a16="http://schemas.microsoft.com/office/drawing/2014/main" id="{4D9B1C28-C1AA-15CA-E152-3656019BAC80}"/>
                </a:ext>
              </a:extLst>
            </p:cNvPr>
            <p:cNvPicPr>
              <a:picLocks noChangeAspect="1"/>
            </p:cNvPicPr>
            <p:nvPr/>
          </p:nvPicPr>
          <p:blipFill>
            <a:blip r:embed="rId3"/>
            <a:stretch>
              <a:fillRect/>
            </a:stretch>
          </p:blipFill>
          <p:spPr>
            <a:xfrm>
              <a:off x="251484" y="303823"/>
              <a:ext cx="6218261" cy="6172200"/>
            </a:xfrm>
            <a:prstGeom prst="rect">
              <a:avLst/>
            </a:prstGeom>
          </p:spPr>
        </p:pic>
        <p:sp>
          <p:nvSpPr>
            <p:cNvPr id="2" name="TextBox 1">
              <a:extLst>
                <a:ext uri="{FF2B5EF4-FFF2-40B4-BE49-F238E27FC236}">
                  <a16:creationId xmlns:a16="http://schemas.microsoft.com/office/drawing/2014/main" id="{EE2B2461-9B4B-EABF-8A65-5BA4B6F18D40}"/>
                </a:ext>
              </a:extLst>
            </p:cNvPr>
            <p:cNvSpPr txBox="1"/>
            <p:nvPr/>
          </p:nvSpPr>
          <p:spPr>
            <a:xfrm>
              <a:off x="946024" y="2077892"/>
              <a:ext cx="402963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panose="020B0604020202020204" pitchFamily="34" charset="0"/>
                  <a:cs typeface="Arial" panose="020B0604020202020204" pitchFamily="34" charset="0"/>
                </a:rPr>
                <a:t>Our lecturer, Chris Rogers, provided us with the fundamentals of the wine industry, a field I am eager to pursue in the future. It's an intriguing topic that has the potential to enhance my skills. The aspect of wine tasting is particularly enjoyable, and I look forward to delving into more topics like this next term. I aspire to obtain my certification from WSET (Wine &amp; Spirit Education Trust) as it promises to provide me with valuable practical skills in the field.</a:t>
              </a:r>
              <a:endParaRPr lang="en-US"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The Wine &amp; Spirit Education Trust (WSET) is a distinguished awarding body and registered charity committed to creating and providing qualifications and courses in wines and spirits. Initially established in 1969 to serve the UK wine trade, WSET has expanded its reach to become a worldwide industry leader.</a:t>
              </a:r>
            </a:p>
            <a:p>
              <a:r>
                <a:rPr lang="en-GB" sz="1200" dirty="0">
                  <a:solidFill>
                    <a:schemeClr val="bg1"/>
                  </a:solidFill>
                  <a:latin typeface="Arial" panose="020B0604020202020204" pitchFamily="34" charset="0"/>
                  <a:cs typeface="Arial" panose="020B0604020202020204" pitchFamily="34" charset="0"/>
                </a:rPr>
                <a:t>Functioning as an independent and not-for-profit organization, WSET focuses on delivering educational products that provide unbiased and comprehensive learning. These resources serve as a solid foundation upon which individuals and businesses can construct knowledge and expertise in the realm of wines and spirits.</a:t>
              </a:r>
            </a:p>
            <a:p>
              <a:endParaRPr lang="en-GB" sz="1200" dirty="0">
                <a:cs typeface="Calibri"/>
              </a:endParaRPr>
            </a:p>
          </p:txBody>
        </p:sp>
      </p:grpSp>
      <p:grpSp>
        <p:nvGrpSpPr>
          <p:cNvPr id="9" name="Group 8">
            <a:extLst>
              <a:ext uri="{FF2B5EF4-FFF2-40B4-BE49-F238E27FC236}">
                <a16:creationId xmlns:a16="http://schemas.microsoft.com/office/drawing/2014/main" id="{FFB88CCC-C969-3207-2962-A90F7646FB18}"/>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55253AB1-A18D-D81D-CE70-52EF718991A2}"/>
                </a:ext>
              </a:extLst>
            </p:cNvPr>
            <p:cNvPicPr>
              <a:picLocks noChangeAspect="1"/>
            </p:cNvPicPr>
            <p:nvPr/>
          </p:nvPicPr>
          <p:blipFill rotWithShape="1">
            <a:blip r:embed="rId4"/>
            <a:srcRect l="24454" t="25581" r="26004" b="24419"/>
            <a:stretch/>
          </p:blipFill>
          <p:spPr>
            <a:xfrm>
              <a:off x="5224358" y="1110336"/>
              <a:ext cx="6865852" cy="4627315"/>
            </a:xfrm>
            <a:prstGeom prst="rect">
              <a:avLst/>
            </a:prstGeom>
          </p:spPr>
        </p:pic>
        <p:pic>
          <p:nvPicPr>
            <p:cNvPr id="6" name="Picture 5" descr="A person standing in front of a projection screen&#10;&#10;Description automatically generated">
              <a:extLst>
                <a:ext uri="{FF2B5EF4-FFF2-40B4-BE49-F238E27FC236}">
                  <a16:creationId xmlns:a16="http://schemas.microsoft.com/office/drawing/2014/main" id="{9C3DA431-0BE9-15EE-8FC4-19E7FDBDF7E7}"/>
                </a:ext>
              </a:extLst>
            </p:cNvPr>
            <p:cNvPicPr>
              <a:picLocks noChangeAspect="1"/>
            </p:cNvPicPr>
            <p:nvPr/>
          </p:nvPicPr>
          <p:blipFill>
            <a:blip r:embed="rId5"/>
            <a:stretch>
              <a:fillRect/>
            </a:stretch>
          </p:blipFill>
          <p:spPr>
            <a:xfrm>
              <a:off x="8710246" y="1184844"/>
              <a:ext cx="2879969" cy="4468773"/>
            </a:xfrm>
            <a:prstGeom prst="rect">
              <a:avLst/>
            </a:prstGeom>
          </p:spPr>
        </p:pic>
        <p:pic>
          <p:nvPicPr>
            <p:cNvPr id="7" name="Picture 6" descr="A blue background with white text&#10;&#10;Description automatically generated">
              <a:extLst>
                <a:ext uri="{FF2B5EF4-FFF2-40B4-BE49-F238E27FC236}">
                  <a16:creationId xmlns:a16="http://schemas.microsoft.com/office/drawing/2014/main" id="{0DF10189-7D1A-EB89-BC8E-60AFA68626F2}"/>
                </a:ext>
              </a:extLst>
            </p:cNvPr>
            <p:cNvPicPr>
              <a:picLocks noChangeAspect="1"/>
            </p:cNvPicPr>
            <p:nvPr/>
          </p:nvPicPr>
          <p:blipFill>
            <a:blip r:embed="rId6"/>
            <a:stretch>
              <a:fillRect/>
            </a:stretch>
          </p:blipFill>
          <p:spPr>
            <a:xfrm>
              <a:off x="5740400" y="1184475"/>
              <a:ext cx="2928815" cy="4469511"/>
            </a:xfrm>
            <a:prstGeom prst="rect">
              <a:avLst/>
            </a:prstGeom>
          </p:spPr>
        </p:pic>
        <p:sp>
          <p:nvSpPr>
            <p:cNvPr id="4" name="TextBox 3">
              <a:extLst>
                <a:ext uri="{FF2B5EF4-FFF2-40B4-BE49-F238E27FC236}">
                  <a16:creationId xmlns:a16="http://schemas.microsoft.com/office/drawing/2014/main" id="{2909BC6E-3F97-C832-9F07-FB980D5143A8}"/>
                </a:ext>
              </a:extLst>
            </p:cNvPr>
            <p:cNvSpPr txBox="1"/>
            <p:nvPr/>
          </p:nvSpPr>
          <p:spPr>
            <a:xfrm>
              <a:off x="5857631" y="4079631"/>
              <a:ext cx="247943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"WSET - its core values and its drive to deliver wine and spirit education to the very highest of standards the world over - is central to the continued growth of the industry" – Michael Broadbent MW</a:t>
              </a:r>
              <a:endParaRPr lang="en-US" sz="1200" dirty="0">
                <a:cs typeface="Calibri"/>
              </a:endParaRPr>
            </a:p>
          </p:txBody>
        </p:sp>
      </p:grpSp>
    </p:spTree>
    <p:extLst>
      <p:ext uri="{BB962C8B-B14F-4D97-AF65-F5344CB8AC3E}">
        <p14:creationId xmlns:p14="http://schemas.microsoft.com/office/powerpoint/2010/main" val="3209890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erson holding a tray of food&#10;&#10;Description automatically generated">
            <a:extLst>
              <a:ext uri="{FF2B5EF4-FFF2-40B4-BE49-F238E27FC236}">
                <a16:creationId xmlns:a16="http://schemas.microsoft.com/office/drawing/2014/main" id="{EE8484BF-6920-D4CC-F5D1-DEFBC15744F1}"/>
              </a:ext>
            </a:extLst>
          </p:cNvPr>
          <p:cNvPicPr>
            <a:picLocks noChangeAspect="1"/>
          </p:cNvPicPr>
          <p:nvPr/>
        </p:nvPicPr>
        <p:blipFill>
          <a:blip r:embed="rId2"/>
          <a:stretch>
            <a:fillRect/>
          </a:stretch>
        </p:blipFill>
        <p:spPr>
          <a:xfrm>
            <a:off x="10341707" y="4063006"/>
            <a:ext cx="1268048" cy="1496678"/>
          </a:xfrm>
          <a:prstGeom prst="rect">
            <a:avLst/>
          </a:prstGeom>
        </p:spPr>
      </p:pic>
      <p:pic>
        <p:nvPicPr>
          <p:cNvPr id="7" name="Picture 6" descr="A person standing in front of a sign&#10;&#10;Description automatically generated">
            <a:extLst>
              <a:ext uri="{FF2B5EF4-FFF2-40B4-BE49-F238E27FC236}">
                <a16:creationId xmlns:a16="http://schemas.microsoft.com/office/drawing/2014/main" id="{1C843257-E421-805D-A28A-9CFDED6702B8}"/>
              </a:ext>
            </a:extLst>
          </p:cNvPr>
          <p:cNvPicPr>
            <a:picLocks noChangeAspect="1"/>
          </p:cNvPicPr>
          <p:nvPr/>
        </p:nvPicPr>
        <p:blipFill>
          <a:blip r:embed="rId3"/>
          <a:stretch>
            <a:fillRect/>
          </a:stretch>
        </p:blipFill>
        <p:spPr>
          <a:xfrm>
            <a:off x="9413631" y="4060393"/>
            <a:ext cx="1150816" cy="1531211"/>
          </a:xfrm>
          <a:prstGeom prst="rect">
            <a:avLst/>
          </a:prstGeom>
        </p:spPr>
      </p:pic>
      <p:pic>
        <p:nvPicPr>
          <p:cNvPr id="12" name="Picture 11" descr="A person standing at a podium with a microphone and a person standing behind him&#10;&#10;Description automatically generated">
            <a:extLst>
              <a:ext uri="{FF2B5EF4-FFF2-40B4-BE49-F238E27FC236}">
                <a16:creationId xmlns:a16="http://schemas.microsoft.com/office/drawing/2014/main" id="{3ED8E3A4-2519-8772-5117-8C81D9781FEE}"/>
              </a:ext>
            </a:extLst>
          </p:cNvPr>
          <p:cNvPicPr>
            <a:picLocks noChangeAspect="1"/>
          </p:cNvPicPr>
          <p:nvPr/>
        </p:nvPicPr>
        <p:blipFill>
          <a:blip r:embed="rId4"/>
          <a:stretch>
            <a:fillRect/>
          </a:stretch>
        </p:blipFill>
        <p:spPr>
          <a:xfrm>
            <a:off x="8729784" y="4060220"/>
            <a:ext cx="994508" cy="1531560"/>
          </a:xfrm>
          <a:prstGeom prst="rect">
            <a:avLst/>
          </a:prstGeom>
        </p:spPr>
      </p:pic>
      <p:grpSp>
        <p:nvGrpSpPr>
          <p:cNvPr id="10" name="Group 9">
            <a:extLst>
              <a:ext uri="{FF2B5EF4-FFF2-40B4-BE49-F238E27FC236}">
                <a16:creationId xmlns:a16="http://schemas.microsoft.com/office/drawing/2014/main" id="{C3559689-CC6B-1728-A94A-73FC601CB6C6}"/>
              </a:ext>
            </a:extLst>
          </p:cNvPr>
          <p:cNvGrpSpPr/>
          <p:nvPr/>
        </p:nvGrpSpPr>
        <p:grpSpPr>
          <a:xfrm>
            <a:off x="251484" y="303823"/>
            <a:ext cx="6218261" cy="6813505"/>
            <a:chOff x="251484" y="303823"/>
            <a:chExt cx="6218261" cy="6813505"/>
          </a:xfrm>
        </p:grpSpPr>
        <p:pic>
          <p:nvPicPr>
            <p:cNvPr id="3" name="Picture 2" descr="retouch_2023102416483351.jpg">
              <a:extLst>
                <a:ext uri="{FF2B5EF4-FFF2-40B4-BE49-F238E27FC236}">
                  <a16:creationId xmlns:a16="http://schemas.microsoft.com/office/drawing/2014/main" id="{7F2E2C20-8A88-578E-80E4-A703598650A6}"/>
                </a:ext>
              </a:extLst>
            </p:cNvPr>
            <p:cNvPicPr>
              <a:picLocks noChangeAspect="1"/>
            </p:cNvPicPr>
            <p:nvPr/>
          </p:nvPicPr>
          <p:blipFill>
            <a:blip r:embed="rId5"/>
            <a:stretch>
              <a:fillRect/>
            </a:stretch>
          </p:blipFill>
          <p:spPr>
            <a:xfrm>
              <a:off x="251484" y="303823"/>
              <a:ext cx="6218261" cy="6172200"/>
            </a:xfrm>
            <a:prstGeom prst="rect">
              <a:avLst/>
            </a:prstGeom>
          </p:spPr>
        </p:pic>
        <p:sp>
          <p:nvSpPr>
            <p:cNvPr id="2" name="TextBox 1">
              <a:extLst>
                <a:ext uri="{FF2B5EF4-FFF2-40B4-BE49-F238E27FC236}">
                  <a16:creationId xmlns:a16="http://schemas.microsoft.com/office/drawing/2014/main" id="{D38E648B-38B3-BFDA-A3A9-B2ED618326A9}"/>
                </a:ext>
              </a:extLst>
            </p:cNvPr>
            <p:cNvSpPr txBox="1"/>
            <p:nvPr/>
          </p:nvSpPr>
          <p:spPr>
            <a:xfrm>
              <a:off x="765331" y="2131348"/>
              <a:ext cx="4152657"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panose="020B0604020202020204" pitchFamily="34" charset="0"/>
                  <a:cs typeface="Arial" panose="020B0604020202020204" pitchFamily="34" charset="0"/>
                </a:rPr>
                <a:t>I've received an invitation to explore the world of produce and provenance in Wales at ICC Wales in Newport. This opportunity provided me with valuable insights into sustainability and the diverse range of local products that the region has to offer.</a:t>
              </a:r>
              <a:endParaRPr lang="en-US"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Food &amp; Drink Wales is dedicated to broadening the range of Welsh food and drink through the Geographical Indication (GI) quality mark. The Welsh Government actively promotes and supports GI applications across all sub-sectors in Wales. The GI process serves as a champion for Welsh food and drink products, allowing them to share stories of expertise, tradition, and sustainability, all rooted in a passionate connection to their unique origins.</a:t>
              </a:r>
              <a:endParaRPr lang="en-US"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The term 'Geographical Indication' (GI), while modest, holds significant weight in showcasing the pride of Welsh food and drink. Products with GI status not only bear the distinctive quality, authenticity, and heritage of their natural place of origin but also have the potential to be sought after by consumers, both in Wales and around the world.</a:t>
              </a:r>
            </a:p>
            <a:p>
              <a:endParaRPr lang="en-GB" sz="1200" dirty="0">
                <a:solidFill>
                  <a:schemeClr val="bg1"/>
                </a:solidFill>
                <a:cs typeface="Calibri"/>
              </a:endParaRPr>
            </a:p>
            <a:p>
              <a:endParaRPr lang="en-GB" sz="1200" dirty="0">
                <a:cs typeface="Calibri"/>
              </a:endParaRPr>
            </a:p>
            <a:p>
              <a:endParaRPr lang="en-GB" dirty="0">
                <a:cs typeface="Calibri"/>
              </a:endParaRPr>
            </a:p>
          </p:txBody>
        </p:sp>
      </p:grpSp>
      <p:grpSp>
        <p:nvGrpSpPr>
          <p:cNvPr id="4" name="Group 3">
            <a:extLst>
              <a:ext uri="{FF2B5EF4-FFF2-40B4-BE49-F238E27FC236}">
                <a16:creationId xmlns:a16="http://schemas.microsoft.com/office/drawing/2014/main" id="{88F55CE1-990A-6D67-DCEF-889FDDDFC166}"/>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29DB4FCE-17B8-4593-04EE-897F341294DA}"/>
                </a:ext>
              </a:extLst>
            </p:cNvPr>
            <p:cNvPicPr>
              <a:picLocks noChangeAspect="1"/>
            </p:cNvPicPr>
            <p:nvPr/>
          </p:nvPicPr>
          <p:blipFill rotWithShape="1">
            <a:blip r:embed="rId6"/>
            <a:srcRect l="24454" t="25581" r="26004" b="24419"/>
            <a:stretch/>
          </p:blipFill>
          <p:spPr>
            <a:xfrm>
              <a:off x="5224358" y="1110336"/>
              <a:ext cx="6865852" cy="4627315"/>
            </a:xfrm>
            <a:prstGeom prst="rect">
              <a:avLst/>
            </a:prstGeom>
          </p:spPr>
        </p:pic>
        <p:pic>
          <p:nvPicPr>
            <p:cNvPr id="6" name="Picture 5" descr="A red dragon statue in front of a building&#10;&#10;Description automatically generated">
              <a:extLst>
                <a:ext uri="{FF2B5EF4-FFF2-40B4-BE49-F238E27FC236}">
                  <a16:creationId xmlns:a16="http://schemas.microsoft.com/office/drawing/2014/main" id="{BF592AA5-0D63-5F34-1C55-F96EEED977E1}"/>
                </a:ext>
              </a:extLst>
            </p:cNvPr>
            <p:cNvPicPr>
              <a:picLocks noChangeAspect="1"/>
            </p:cNvPicPr>
            <p:nvPr/>
          </p:nvPicPr>
          <p:blipFill>
            <a:blip r:embed="rId7"/>
            <a:stretch>
              <a:fillRect/>
            </a:stretch>
          </p:blipFill>
          <p:spPr>
            <a:xfrm>
              <a:off x="5886938" y="1158631"/>
              <a:ext cx="2743200" cy="4462584"/>
            </a:xfrm>
            <a:prstGeom prst="rect">
              <a:avLst/>
            </a:prstGeom>
          </p:spPr>
        </p:pic>
        <p:pic>
          <p:nvPicPr>
            <p:cNvPr id="9" name="Picture 8" descr="A close up of a sign&#10;&#10;Description automatically generated">
              <a:extLst>
                <a:ext uri="{FF2B5EF4-FFF2-40B4-BE49-F238E27FC236}">
                  <a16:creationId xmlns:a16="http://schemas.microsoft.com/office/drawing/2014/main" id="{BFA24EBD-47E0-5558-F33B-946FBC130BC7}"/>
                </a:ext>
              </a:extLst>
            </p:cNvPr>
            <p:cNvPicPr>
              <a:picLocks noChangeAspect="1"/>
            </p:cNvPicPr>
            <p:nvPr/>
          </p:nvPicPr>
          <p:blipFill>
            <a:blip r:embed="rId8"/>
            <a:stretch>
              <a:fillRect/>
            </a:stretch>
          </p:blipFill>
          <p:spPr>
            <a:xfrm rot="16200000">
              <a:off x="7943363" y="1935040"/>
              <a:ext cx="4433276" cy="2880456"/>
            </a:xfrm>
            <a:prstGeom prst="rect">
              <a:avLst/>
            </a:prstGeom>
          </p:spPr>
        </p:pic>
      </p:grpSp>
    </p:spTree>
    <p:extLst>
      <p:ext uri="{BB962C8B-B14F-4D97-AF65-F5344CB8AC3E}">
        <p14:creationId xmlns:p14="http://schemas.microsoft.com/office/powerpoint/2010/main" val="3694433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1FC33E9-9575-BFF6-94B5-1DD5A5BD939C}"/>
              </a:ext>
            </a:extLst>
          </p:cNvPr>
          <p:cNvGrpSpPr/>
          <p:nvPr/>
        </p:nvGrpSpPr>
        <p:grpSpPr>
          <a:xfrm>
            <a:off x="222176" y="333131"/>
            <a:ext cx="6218261" cy="6172200"/>
            <a:chOff x="222176" y="333131"/>
            <a:chExt cx="6218261" cy="6172200"/>
          </a:xfrm>
        </p:grpSpPr>
        <p:pic>
          <p:nvPicPr>
            <p:cNvPr id="6" name="Picture 5" descr="retouch_2023102416483351.jpg">
              <a:extLst>
                <a:ext uri="{FF2B5EF4-FFF2-40B4-BE49-F238E27FC236}">
                  <a16:creationId xmlns:a16="http://schemas.microsoft.com/office/drawing/2014/main" id="{47EB1EC1-8FD2-1B7E-BE71-E98115AFD592}"/>
                </a:ext>
              </a:extLst>
            </p:cNvPr>
            <p:cNvPicPr>
              <a:picLocks noChangeAspect="1"/>
            </p:cNvPicPr>
            <p:nvPr/>
          </p:nvPicPr>
          <p:blipFill>
            <a:blip r:embed="rId2"/>
            <a:stretch>
              <a:fillRect/>
            </a:stretch>
          </p:blipFill>
          <p:spPr>
            <a:xfrm>
              <a:off x="222176" y="333131"/>
              <a:ext cx="6218261" cy="6172200"/>
            </a:xfrm>
            <a:prstGeom prst="rect">
              <a:avLst/>
            </a:prstGeom>
          </p:spPr>
        </p:pic>
        <p:sp>
          <p:nvSpPr>
            <p:cNvPr id="10" name="TextBox 9">
              <a:extLst>
                <a:ext uri="{FF2B5EF4-FFF2-40B4-BE49-F238E27FC236}">
                  <a16:creationId xmlns:a16="http://schemas.microsoft.com/office/drawing/2014/main" id="{8E8CD25F-A13A-91C8-FDC0-8D9050D7B910}"/>
                </a:ext>
              </a:extLst>
            </p:cNvPr>
            <p:cNvSpPr txBox="1"/>
            <p:nvPr/>
          </p:nvSpPr>
          <p:spPr>
            <a:xfrm>
              <a:off x="683846" y="2315307"/>
              <a:ext cx="4259383"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panose="020B0604020202020204" pitchFamily="34" charset="0"/>
                  <a:cs typeface="Arial" panose="020B0604020202020204" pitchFamily="34" charset="0"/>
                </a:rPr>
                <a:t>I was featured in the Taste/Blas Spring edition 2023 magazine, where they highlighted my journey as a student, including details about my placements and my background. It was truly heartwarming to read such lovely feedback about my work ethics from renowned chefs. </a:t>
              </a:r>
              <a:endParaRPr lang="en-US" sz="1200" dirty="0">
                <a:solidFill>
                  <a:schemeClr val="bg1"/>
                </a:solidFill>
                <a:latin typeface="Arial" panose="020B0604020202020204" pitchFamily="34" charset="0"/>
                <a:cs typeface="Arial" panose="020B0604020202020204" pitchFamily="34" charset="0"/>
              </a:endParaRPr>
            </a:p>
            <a:p>
              <a:br>
                <a:rPr lang="en-US" sz="1200" dirty="0">
                  <a:solidFill>
                    <a:schemeClr val="bg1"/>
                  </a:solidFill>
                  <a:latin typeface="Arial" panose="020B0604020202020204" pitchFamily="34" charset="0"/>
                  <a:cs typeface="Arial" panose="020B0604020202020204" pitchFamily="34" charset="0"/>
                </a:rPr>
              </a:br>
              <a:endParaRPr lang="en-US" sz="1200" dirty="0">
                <a:solidFill>
                  <a:schemeClr val="bg1"/>
                </a:solidFill>
                <a:latin typeface="Arial" panose="020B0604020202020204" pitchFamily="34" charset="0"/>
                <a:cs typeface="Arial" panose="020B0604020202020204" pitchFamily="34" charset="0"/>
              </a:endParaRPr>
            </a:p>
            <a:p>
              <a:endParaRPr lang="en-GB" dirty="0">
                <a:cs typeface="Calibri"/>
              </a:endParaRPr>
            </a:p>
          </p:txBody>
        </p:sp>
      </p:grpSp>
      <p:grpSp>
        <p:nvGrpSpPr>
          <p:cNvPr id="2" name="Group 1">
            <a:extLst>
              <a:ext uri="{FF2B5EF4-FFF2-40B4-BE49-F238E27FC236}">
                <a16:creationId xmlns:a16="http://schemas.microsoft.com/office/drawing/2014/main" id="{58BBB2B9-7256-41A1-5CF7-908B2A6E857A}"/>
              </a:ext>
            </a:extLst>
          </p:cNvPr>
          <p:cNvGrpSpPr/>
          <p:nvPr/>
        </p:nvGrpSpPr>
        <p:grpSpPr>
          <a:xfrm>
            <a:off x="5224358" y="1110336"/>
            <a:ext cx="6865852" cy="4627315"/>
            <a:chOff x="5224358" y="1110336"/>
            <a:chExt cx="6865852" cy="4627315"/>
          </a:xfrm>
        </p:grpSpPr>
        <p:grpSp>
          <p:nvGrpSpPr>
            <p:cNvPr id="9" name="Group 8">
              <a:extLst>
                <a:ext uri="{FF2B5EF4-FFF2-40B4-BE49-F238E27FC236}">
                  <a16:creationId xmlns:a16="http://schemas.microsoft.com/office/drawing/2014/main" id="{5F340EDA-0576-A64A-0EF5-CDC934235970}"/>
                </a:ext>
              </a:extLst>
            </p:cNvPr>
            <p:cNvGrpSpPr/>
            <p:nvPr/>
          </p:nvGrpSpPr>
          <p:grpSpPr>
            <a:xfrm>
              <a:off x="5224358" y="1110336"/>
              <a:ext cx="6865852" cy="4627315"/>
              <a:chOff x="5224358" y="1110336"/>
              <a:chExt cx="6865852" cy="4627315"/>
            </a:xfrm>
          </p:grpSpPr>
          <p:pic>
            <p:nvPicPr>
              <p:cNvPr id="3" name="Picture 2" descr="Open book with blank pages">
                <a:extLst>
                  <a:ext uri="{FF2B5EF4-FFF2-40B4-BE49-F238E27FC236}">
                    <a16:creationId xmlns:a16="http://schemas.microsoft.com/office/drawing/2014/main" id="{DB484D4F-F69C-4541-3D5D-475E60B927E7}"/>
                  </a:ext>
                </a:extLst>
              </p:cNvPr>
              <p:cNvPicPr>
                <a:picLocks noChangeAspect="1"/>
              </p:cNvPicPr>
              <p:nvPr/>
            </p:nvPicPr>
            <p:blipFill rotWithShape="1">
              <a:blip r:embed="rId3"/>
              <a:srcRect l="24454" t="25581" r="26004" b="24419"/>
              <a:stretch/>
            </p:blipFill>
            <p:spPr>
              <a:xfrm>
                <a:off x="5224358" y="1110336"/>
                <a:ext cx="6865852" cy="4627315"/>
              </a:xfrm>
              <a:prstGeom prst="rect">
                <a:avLst/>
              </a:prstGeom>
            </p:spPr>
          </p:pic>
          <p:pic>
            <p:nvPicPr>
              <p:cNvPr id="7" name="Picture 6" descr="A newspaper with a couple of people&#10;&#10;Description automatically generated">
                <a:extLst>
                  <a:ext uri="{FF2B5EF4-FFF2-40B4-BE49-F238E27FC236}">
                    <a16:creationId xmlns:a16="http://schemas.microsoft.com/office/drawing/2014/main" id="{A72D1BF0-6E15-E78C-DABC-97BAE807A656}"/>
                  </a:ext>
                </a:extLst>
              </p:cNvPr>
              <p:cNvPicPr>
                <a:picLocks noChangeAspect="1"/>
              </p:cNvPicPr>
              <p:nvPr/>
            </p:nvPicPr>
            <p:blipFill>
              <a:blip r:embed="rId4"/>
              <a:stretch>
                <a:fillRect/>
              </a:stretch>
            </p:blipFill>
            <p:spPr>
              <a:xfrm>
                <a:off x="8710247" y="1166954"/>
                <a:ext cx="2909276" cy="4462070"/>
              </a:xfrm>
              <a:prstGeom prst="rect">
                <a:avLst/>
              </a:prstGeom>
            </p:spPr>
          </p:pic>
        </p:grpSp>
        <p:pic>
          <p:nvPicPr>
            <p:cNvPr id="4" name="Picture 3" descr="A tray of food on a wooden surface&#10;&#10;Description automatically generated">
              <a:extLst>
                <a:ext uri="{FF2B5EF4-FFF2-40B4-BE49-F238E27FC236}">
                  <a16:creationId xmlns:a16="http://schemas.microsoft.com/office/drawing/2014/main" id="{F65DF989-8328-7021-4A7A-99D2781FEA92}"/>
                </a:ext>
              </a:extLst>
            </p:cNvPr>
            <p:cNvPicPr>
              <a:picLocks noChangeAspect="1"/>
            </p:cNvPicPr>
            <p:nvPr/>
          </p:nvPicPr>
          <p:blipFill>
            <a:blip r:embed="rId5"/>
            <a:stretch>
              <a:fillRect/>
            </a:stretch>
          </p:blipFill>
          <p:spPr>
            <a:xfrm>
              <a:off x="5876135" y="1194391"/>
              <a:ext cx="2778892" cy="4442637"/>
            </a:xfrm>
            <a:prstGeom prst="rect">
              <a:avLst/>
            </a:prstGeom>
          </p:spPr>
        </p:pic>
      </p:grpSp>
    </p:spTree>
    <p:extLst>
      <p:ext uri="{BB962C8B-B14F-4D97-AF65-F5344CB8AC3E}">
        <p14:creationId xmlns:p14="http://schemas.microsoft.com/office/powerpoint/2010/main" val="3586204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69507FB-38A6-0C12-BEAD-699E27FF3378}"/>
              </a:ext>
            </a:extLst>
          </p:cNvPr>
          <p:cNvGrpSpPr/>
          <p:nvPr/>
        </p:nvGrpSpPr>
        <p:grpSpPr>
          <a:xfrm>
            <a:off x="276198" y="303823"/>
            <a:ext cx="6218261" cy="6172200"/>
            <a:chOff x="276198" y="303823"/>
            <a:chExt cx="6218261" cy="6172200"/>
          </a:xfrm>
        </p:grpSpPr>
        <p:pic>
          <p:nvPicPr>
            <p:cNvPr id="3" name="Picture 2" descr="retouch_2023102416483351.jpg">
              <a:extLst>
                <a:ext uri="{FF2B5EF4-FFF2-40B4-BE49-F238E27FC236}">
                  <a16:creationId xmlns:a16="http://schemas.microsoft.com/office/drawing/2014/main" id="{421D0D45-ABE1-80AD-D78C-6CB6D1FE9B57}"/>
                </a:ext>
              </a:extLst>
            </p:cNvPr>
            <p:cNvPicPr>
              <a:picLocks noChangeAspect="1"/>
            </p:cNvPicPr>
            <p:nvPr/>
          </p:nvPicPr>
          <p:blipFill>
            <a:blip r:embed="rId2"/>
            <a:stretch>
              <a:fillRect/>
            </a:stretch>
          </p:blipFill>
          <p:spPr>
            <a:xfrm>
              <a:off x="276198" y="303823"/>
              <a:ext cx="6218261" cy="6172200"/>
            </a:xfrm>
            <a:prstGeom prst="rect">
              <a:avLst/>
            </a:prstGeom>
          </p:spPr>
        </p:pic>
        <p:sp>
          <p:nvSpPr>
            <p:cNvPr id="2" name="TextBox 1">
              <a:extLst>
                <a:ext uri="{FF2B5EF4-FFF2-40B4-BE49-F238E27FC236}">
                  <a16:creationId xmlns:a16="http://schemas.microsoft.com/office/drawing/2014/main" id="{1034D57F-8FEF-A9BD-19BF-EE46175C5B2F}"/>
                </a:ext>
              </a:extLst>
            </p:cNvPr>
            <p:cNvSpPr txBox="1"/>
            <p:nvPr/>
          </p:nvSpPr>
          <p:spPr>
            <a:xfrm>
              <a:off x="691115" y="2223976"/>
              <a:ext cx="374907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panose="020B0604020202020204" pitchFamily="34" charset="0"/>
                  <a:cs typeface="Arial" panose="020B0604020202020204" pitchFamily="34" charset="0"/>
                </a:rPr>
                <a:t>Being involved in the YCYW competition (as a helping hand) was not only a wonderful experience but also a privilege. I gained insights into how competitions operate and learned the ropes of organising as a competitor. The day concluded with a fun-filled night at the Gala, where I enjoyed the company of my team at the beach house.</a:t>
              </a:r>
              <a:endParaRPr lang="en-US"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Another surprise came through my way when I was nominated in "one to watch category" in The Staff Canteen a month ago. I wasn't expecting to be recognised in this level. Just being nominated is already an accomplishment when you have </a:t>
              </a:r>
            </a:p>
            <a:p>
              <a:br>
                <a:rPr lang="en-US" sz="1200" dirty="0">
                  <a:solidFill>
                    <a:schemeClr val="bg1"/>
                  </a:solidFill>
                  <a:latin typeface="Arial" panose="020B0604020202020204" pitchFamily="34" charset="0"/>
                  <a:cs typeface="Arial" panose="020B0604020202020204" pitchFamily="34" charset="0"/>
                </a:rPr>
              </a:br>
              <a:endParaRPr lang="en-US"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cs typeface="Calibri"/>
              </a:endParaRPr>
            </a:p>
          </p:txBody>
        </p:sp>
      </p:grpSp>
      <p:grpSp>
        <p:nvGrpSpPr>
          <p:cNvPr id="4" name="Group 3">
            <a:extLst>
              <a:ext uri="{FF2B5EF4-FFF2-40B4-BE49-F238E27FC236}">
                <a16:creationId xmlns:a16="http://schemas.microsoft.com/office/drawing/2014/main" id="{C6CB0ED4-3D7A-548B-C9F7-79DEFD239F15}"/>
              </a:ext>
            </a:extLst>
          </p:cNvPr>
          <p:cNvGrpSpPr/>
          <p:nvPr/>
        </p:nvGrpSpPr>
        <p:grpSpPr>
          <a:xfrm>
            <a:off x="5224358" y="1110336"/>
            <a:ext cx="6865852" cy="4627315"/>
            <a:chOff x="5224358" y="1110336"/>
            <a:chExt cx="6865852" cy="4627315"/>
          </a:xfrm>
        </p:grpSpPr>
        <p:pic>
          <p:nvPicPr>
            <p:cNvPr id="5" name="Picture 4" descr="Open book with blank pages">
              <a:extLst>
                <a:ext uri="{FF2B5EF4-FFF2-40B4-BE49-F238E27FC236}">
                  <a16:creationId xmlns:a16="http://schemas.microsoft.com/office/drawing/2014/main" id="{30551717-408E-5D94-8909-EC8929FD59B0}"/>
                </a:ext>
              </a:extLst>
            </p:cNvPr>
            <p:cNvPicPr>
              <a:picLocks noChangeAspect="1"/>
            </p:cNvPicPr>
            <p:nvPr/>
          </p:nvPicPr>
          <p:blipFill rotWithShape="1">
            <a:blip r:embed="rId3"/>
            <a:srcRect l="24454" t="25581" r="26004" b="24419"/>
            <a:stretch/>
          </p:blipFill>
          <p:spPr>
            <a:xfrm>
              <a:off x="5224358" y="1110336"/>
              <a:ext cx="6865852" cy="4627315"/>
            </a:xfrm>
            <a:prstGeom prst="rect">
              <a:avLst/>
            </a:prstGeom>
          </p:spPr>
        </p:pic>
        <p:pic>
          <p:nvPicPr>
            <p:cNvPr id="6" name="Picture 5" descr="A person standing in front of a sign&#10;&#10;Description automatically generated">
              <a:extLst>
                <a:ext uri="{FF2B5EF4-FFF2-40B4-BE49-F238E27FC236}">
                  <a16:creationId xmlns:a16="http://schemas.microsoft.com/office/drawing/2014/main" id="{BE32B5C9-E986-E5D6-6C40-9F58820C51A1}"/>
                </a:ext>
              </a:extLst>
            </p:cNvPr>
            <p:cNvPicPr>
              <a:picLocks noChangeAspect="1"/>
            </p:cNvPicPr>
            <p:nvPr/>
          </p:nvPicPr>
          <p:blipFill>
            <a:blip r:embed="rId4"/>
            <a:stretch>
              <a:fillRect/>
            </a:stretch>
          </p:blipFill>
          <p:spPr>
            <a:xfrm>
              <a:off x="8736778" y="1195117"/>
              <a:ext cx="2881787" cy="4428690"/>
            </a:xfrm>
            <a:prstGeom prst="rect">
              <a:avLst/>
            </a:prstGeom>
          </p:spPr>
        </p:pic>
        <p:pic>
          <p:nvPicPr>
            <p:cNvPr id="7" name="Picture 6" descr="A group of people posing for a photo&#10;&#10;Description automatically generated">
              <a:extLst>
                <a:ext uri="{FF2B5EF4-FFF2-40B4-BE49-F238E27FC236}">
                  <a16:creationId xmlns:a16="http://schemas.microsoft.com/office/drawing/2014/main" id="{16F3FB64-80C7-0E38-E08A-A65301C363C3}"/>
                </a:ext>
              </a:extLst>
            </p:cNvPr>
            <p:cNvPicPr>
              <a:picLocks noChangeAspect="1"/>
            </p:cNvPicPr>
            <p:nvPr/>
          </p:nvPicPr>
          <p:blipFill>
            <a:blip r:embed="rId5"/>
            <a:stretch>
              <a:fillRect/>
            </a:stretch>
          </p:blipFill>
          <p:spPr>
            <a:xfrm>
              <a:off x="5964865" y="1190836"/>
              <a:ext cx="2695490" cy="4426573"/>
            </a:xfrm>
            <a:prstGeom prst="rect">
              <a:avLst/>
            </a:prstGeom>
          </p:spPr>
        </p:pic>
      </p:grpSp>
    </p:spTree>
    <p:extLst>
      <p:ext uri="{BB962C8B-B14F-4D97-AF65-F5344CB8AC3E}">
        <p14:creationId xmlns:p14="http://schemas.microsoft.com/office/powerpoint/2010/main" val="210445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DDE8C9A-BD82-E103-979C-BA91B1D00FD2}"/>
              </a:ext>
            </a:extLst>
          </p:cNvPr>
          <p:cNvGrpSpPr/>
          <p:nvPr/>
        </p:nvGrpSpPr>
        <p:grpSpPr>
          <a:xfrm>
            <a:off x="301625" y="155088"/>
            <a:ext cx="5016744" cy="5987962"/>
            <a:chOff x="301625" y="155088"/>
            <a:chExt cx="5016744" cy="5987962"/>
          </a:xfrm>
        </p:grpSpPr>
        <p:sp>
          <p:nvSpPr>
            <p:cNvPr id="2" name="TextBox 1">
              <a:extLst>
                <a:ext uri="{FF2B5EF4-FFF2-40B4-BE49-F238E27FC236}">
                  <a16:creationId xmlns:a16="http://schemas.microsoft.com/office/drawing/2014/main" id="{D22B4B41-D32A-757C-6F07-167FCCF03C52}"/>
                </a:ext>
              </a:extLst>
            </p:cNvPr>
            <p:cNvSpPr txBox="1"/>
            <p:nvPr/>
          </p:nvSpPr>
          <p:spPr>
            <a:xfrm>
              <a:off x="1119554" y="1803400"/>
              <a:ext cx="4198815"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latin typeface="Arial" panose="020B0604020202020204" pitchFamily="34" charset="0"/>
                  <a:cs typeface="Arial" panose="020B0604020202020204" pitchFamily="34" charset="0"/>
                </a:rPr>
                <a:t>In my experience, the hospitality industry proves to be a dynamic field that nurtures creativity, teamwork, and the chance to craft memorable experiences. I personally find fulfillment and joy in delivering excellent service, refining my skills, and establishing enduring connections with both colleagues and guests.</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As a student within the industry, I currently observe negativity around working in hospitality like mental health issues, anxiety and such in social media. However, I haven't noticed much emphasis on the positive aspects of hospitality, and it's crucial that we shift that perspective.</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Through the consistent sharing of positive stories, insights, and initiatives on social media, we, as individuals in the hospitality industry, have the power to reshape our collective image. This effort can cultivate a more optimistic and supportive atmosphere for ourselves, our fellow professionals, students, and colleagues alike.</a:t>
              </a:r>
            </a:p>
            <a:p>
              <a:endParaRPr lang="en-US" sz="1200" dirty="0">
                <a:solidFill>
                  <a:srgbClr val="FFFFFF"/>
                </a:solidFill>
                <a:cs typeface="Calibri"/>
              </a:endParaRPr>
            </a:p>
            <a:p>
              <a:br>
                <a:rPr lang="en-US" dirty="0"/>
              </a:br>
              <a:endParaRPr lang="en-US" dirty="0">
                <a:solidFill>
                  <a:schemeClr val="bg1"/>
                </a:solidFill>
                <a:cs typeface="Calibri"/>
              </a:endParaRPr>
            </a:p>
          </p:txBody>
        </p:sp>
        <p:pic>
          <p:nvPicPr>
            <p:cNvPr id="5" name="Picture 4" descr="A blue background with yellow text and numbers&#10;&#10;Description automatically generated">
              <a:extLst>
                <a:ext uri="{FF2B5EF4-FFF2-40B4-BE49-F238E27FC236}">
                  <a16:creationId xmlns:a16="http://schemas.microsoft.com/office/drawing/2014/main" id="{A42089AC-6BEB-5471-98F8-FD9E4058A114}"/>
                </a:ext>
              </a:extLst>
            </p:cNvPr>
            <p:cNvPicPr>
              <a:picLocks noChangeAspect="1"/>
            </p:cNvPicPr>
            <p:nvPr/>
          </p:nvPicPr>
          <p:blipFill>
            <a:blip r:embed="rId2"/>
            <a:stretch>
              <a:fillRect/>
            </a:stretch>
          </p:blipFill>
          <p:spPr>
            <a:xfrm>
              <a:off x="301625" y="155088"/>
              <a:ext cx="1506904" cy="1370135"/>
            </a:xfrm>
            <a:prstGeom prst="rect">
              <a:avLst/>
            </a:prstGeom>
          </p:spPr>
        </p:pic>
      </p:grpSp>
    </p:spTree>
    <p:extLst>
      <p:ext uri="{BB962C8B-B14F-4D97-AF65-F5344CB8AC3E}">
        <p14:creationId xmlns:p14="http://schemas.microsoft.com/office/powerpoint/2010/main" val="2122857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006322-F9B1-D2F7-A5D7-ED441DE13449}"/>
              </a:ext>
            </a:extLst>
          </p:cNvPr>
          <p:cNvSpPr txBox="1"/>
          <p:nvPr/>
        </p:nvSpPr>
        <p:spPr>
          <a:xfrm>
            <a:off x="227485" y="421083"/>
            <a:ext cx="5596667"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chemeClr val="bg1"/>
                </a:solidFill>
                <a:latin typeface="Arial" panose="020B0604020202020204" pitchFamily="34" charset="0"/>
                <a:cs typeface="Arial" panose="020B0604020202020204" pitchFamily="34" charset="0"/>
              </a:rPr>
              <a:t>References:</a:t>
            </a:r>
          </a:p>
          <a:p>
            <a:endParaRPr lang="en-US"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Harris, P. R., &amp; Harris, K. G. (1996). </a:t>
            </a:r>
            <a:r>
              <a:rPr lang="en-US" sz="1000" i="1" dirty="0">
                <a:solidFill>
                  <a:schemeClr val="bg1"/>
                </a:solidFill>
                <a:latin typeface="Arial" panose="020B0604020202020204" pitchFamily="34" charset="0"/>
                <a:cs typeface="Arial" panose="020B0604020202020204" pitchFamily="34" charset="0"/>
              </a:rPr>
              <a:t>Managing effectively through teams. Team Performance Management: An International Journal, </a:t>
            </a:r>
            <a:r>
              <a:rPr lang="en-US" sz="1000" dirty="0">
                <a:solidFill>
                  <a:schemeClr val="bg1"/>
                </a:solidFill>
                <a:latin typeface="Arial" panose="020B0604020202020204" pitchFamily="34" charset="0"/>
                <a:cs typeface="Arial" panose="020B0604020202020204" pitchFamily="34" charset="0"/>
              </a:rPr>
              <a:t>2(3), 23-36 (Accessed on 14 November 2023).</a:t>
            </a:r>
          </a:p>
          <a:p>
            <a:endParaRPr lang="en-US" sz="1000" dirty="0">
              <a:solidFill>
                <a:schemeClr val="bg1"/>
              </a:solidFill>
              <a:latin typeface="Arial" panose="020B0604020202020204" pitchFamily="34" charset="0"/>
              <a:cs typeface="Arial" panose="020B0604020202020204" pitchFamily="34" charset="0"/>
            </a:endParaRPr>
          </a:p>
          <a:p>
            <a:r>
              <a:rPr lang="en-US" sz="1000" i="1" dirty="0" err="1">
                <a:solidFill>
                  <a:schemeClr val="bg1"/>
                </a:solidFill>
                <a:latin typeface="Arial" panose="020B0604020202020204" pitchFamily="34" charset="0"/>
                <a:cs typeface="Arial" panose="020B0604020202020204" pitchFamily="34" charset="0"/>
              </a:rPr>
              <a:t>Llaeth</a:t>
            </a:r>
            <a:r>
              <a:rPr lang="en-US" sz="1000" i="1" dirty="0">
                <a:solidFill>
                  <a:schemeClr val="bg1"/>
                </a:solidFill>
                <a:latin typeface="Arial" panose="020B0604020202020204" pitchFamily="34" charset="0"/>
                <a:cs typeface="Arial" panose="020B0604020202020204" pitchFamily="34" charset="0"/>
              </a:rPr>
              <a:t> Beynon Dairy (n.d.). </a:t>
            </a:r>
            <a:r>
              <a:rPr lang="en-US" sz="1000" dirty="0">
                <a:solidFill>
                  <a:srgbClr val="0563C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https://www.llaethbeynondairy.co.uk/</a:t>
            </a:r>
            <a:r>
              <a:rPr lang="en-US" sz="1000" dirty="0">
                <a:solidFill>
                  <a:schemeClr val="bg1"/>
                </a:solidFill>
                <a:latin typeface="Arial" panose="020B0604020202020204" pitchFamily="34" charset="0"/>
                <a:cs typeface="Arial" panose="020B0604020202020204" pitchFamily="34" charset="0"/>
              </a:rPr>
              <a:t>  (Accessed on 16 November 2023)</a:t>
            </a:r>
          </a:p>
          <a:p>
            <a:endParaRPr lang="en-US" sz="1000" dirty="0">
              <a:solidFill>
                <a:schemeClr val="bg1"/>
              </a:solidFill>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Manghani</a:t>
            </a:r>
            <a:r>
              <a:rPr lang="en-US" sz="1000" dirty="0">
                <a:solidFill>
                  <a:schemeClr val="bg1"/>
                </a:solidFill>
                <a:latin typeface="Arial" panose="020B0604020202020204" pitchFamily="34" charset="0"/>
                <a:cs typeface="Arial" panose="020B0604020202020204" pitchFamily="34" charset="0"/>
              </a:rPr>
              <a:t> K.</a:t>
            </a:r>
            <a:r>
              <a:rPr lang="en-US" sz="1000" i="1" dirty="0">
                <a:solidFill>
                  <a:schemeClr val="bg1"/>
                </a:solidFill>
                <a:latin typeface="Arial" panose="020B0604020202020204" pitchFamily="34" charset="0"/>
                <a:cs typeface="Arial" panose="020B0604020202020204" pitchFamily="34" charset="0"/>
              </a:rPr>
              <a:t> (2011). Quality assurance: Importance of systems and standard operating procedures</a:t>
            </a:r>
            <a:r>
              <a:rPr lang="en-US" sz="1000" dirty="0">
                <a:solidFill>
                  <a:schemeClr val="bg1"/>
                </a:solidFill>
                <a:latin typeface="Arial" panose="020B0604020202020204" pitchFamily="34" charset="0"/>
                <a:cs typeface="Arial" panose="020B0604020202020204" pitchFamily="34" charset="0"/>
              </a:rPr>
              <a:t>. </a:t>
            </a:r>
            <a:r>
              <a:rPr lang="en-US" sz="1000" dirty="0" err="1">
                <a:solidFill>
                  <a:schemeClr val="bg1"/>
                </a:solidFill>
                <a:latin typeface="Arial" panose="020B0604020202020204" pitchFamily="34" charset="0"/>
                <a:cs typeface="Arial" panose="020B0604020202020204" pitchFamily="34" charset="0"/>
              </a:rPr>
              <a:t>Perspect</a:t>
            </a:r>
            <a:r>
              <a:rPr lang="en-US" sz="1000" dirty="0">
                <a:solidFill>
                  <a:schemeClr val="bg1"/>
                </a:solidFill>
                <a:latin typeface="Arial" panose="020B0604020202020204" pitchFamily="34" charset="0"/>
                <a:cs typeface="Arial" panose="020B0604020202020204" pitchFamily="34" charset="0"/>
              </a:rPr>
              <a:t> Clin Res. 2011 Jan;2(1):34-7. </a:t>
            </a:r>
            <a:r>
              <a:rPr lang="en-US" sz="1000" dirty="0" err="1">
                <a:solidFill>
                  <a:schemeClr val="bg1"/>
                </a:solidFill>
                <a:latin typeface="Arial" panose="020B0604020202020204" pitchFamily="34" charset="0"/>
                <a:cs typeface="Arial" panose="020B0604020202020204" pitchFamily="34" charset="0"/>
              </a:rPr>
              <a:t>doi</a:t>
            </a:r>
            <a:r>
              <a:rPr lang="en-US" sz="1000" dirty="0">
                <a:solidFill>
                  <a:schemeClr val="bg1"/>
                </a:solidFill>
                <a:latin typeface="Arial" panose="020B0604020202020204" pitchFamily="34" charset="0"/>
                <a:cs typeface="Arial" panose="020B0604020202020204" pitchFamily="34" charset="0"/>
              </a:rPr>
              <a:t>: 10.4103/2229-3485.76288. PMID: 21584180; PMCID: PMC3088954. (Accessed on 14 November 2023).</a:t>
            </a:r>
          </a:p>
          <a:p>
            <a:endParaRPr lang="en-US" sz="1000" dirty="0">
              <a:solidFill>
                <a:schemeClr val="bg1"/>
              </a:solidFill>
              <a:latin typeface="Arial" panose="020B0604020202020204" pitchFamily="34" charset="0"/>
              <a:cs typeface="Arial" panose="020B0604020202020204" pitchFamily="34" charset="0"/>
            </a:endParaRPr>
          </a:p>
          <a:p>
            <a:r>
              <a:rPr lang="en-US" sz="1000" i="1" dirty="0">
                <a:solidFill>
                  <a:schemeClr val="bg1"/>
                </a:solidFill>
                <a:latin typeface="Arial" panose="020B0604020202020204" pitchFamily="34" charset="0"/>
                <a:cs typeface="Arial" panose="020B0604020202020204" pitchFamily="34" charset="0"/>
              </a:rPr>
              <a:t>New UK Geographical Indication (GI) Schemes | Business Wales - Food and drink </a:t>
            </a:r>
            <a:r>
              <a:rPr lang="en-US" sz="1000" dirty="0">
                <a:solidFill>
                  <a:schemeClr val="bg1"/>
                </a:solidFill>
                <a:latin typeface="Arial" panose="020B0604020202020204" pitchFamily="34" charset="0"/>
                <a:cs typeface="Arial" panose="020B0604020202020204" pitchFamily="34" charset="0"/>
              </a:rPr>
              <a:t>(n.d.)</a:t>
            </a:r>
            <a:r>
              <a:rPr lang="en-US" sz="1000" i="1" dirty="0">
                <a:solidFill>
                  <a:schemeClr val="bg1"/>
                </a:solidFill>
                <a:latin typeface="Arial" panose="020B0604020202020204" pitchFamily="34" charset="0"/>
                <a:cs typeface="Arial" panose="020B0604020202020204" pitchFamily="34" charset="0"/>
              </a:rPr>
              <a:t> </a:t>
            </a:r>
            <a:r>
              <a:rPr lang="en-US" sz="1000" dirty="0">
                <a:solidFill>
                  <a:schemeClr val="bg1"/>
                </a:solidFill>
                <a:latin typeface="Arial" panose="020B0604020202020204" pitchFamily="34" charset="0"/>
                <a:cs typeface="Arial" panose="020B0604020202020204" pitchFamily="34" charset="0"/>
                <a:hlinkClick r:id="rId3"/>
              </a:rPr>
              <a:t>https://businesswales.gov.wales/foodanddrink/how-we-can-help/new-uk-geographical-indication-gi-schemes-0</a:t>
            </a:r>
            <a:r>
              <a:rPr lang="en-US" sz="1000" dirty="0">
                <a:solidFill>
                  <a:schemeClr val="bg1"/>
                </a:solidFill>
                <a:latin typeface="Arial" panose="020B0604020202020204" pitchFamily="34" charset="0"/>
                <a:cs typeface="Arial" panose="020B0604020202020204" pitchFamily="34" charset="0"/>
              </a:rPr>
              <a:t> (Accessed on 10 November 2023)</a:t>
            </a:r>
          </a:p>
          <a:p>
            <a:endParaRPr lang="en-US"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Pascual M. (2023) Interview with Executive chef Hywel Griffith, 8 November.</a:t>
            </a:r>
          </a:p>
          <a:p>
            <a:endParaRPr lang="en-US" sz="1000" dirty="0">
              <a:solidFill>
                <a:schemeClr val="bg1"/>
              </a:solidFill>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Scarnati</a:t>
            </a:r>
            <a:r>
              <a:rPr lang="en-US" sz="1000" dirty="0">
                <a:solidFill>
                  <a:schemeClr val="bg1"/>
                </a:solidFill>
                <a:latin typeface="Arial" panose="020B0604020202020204" pitchFamily="34" charset="0"/>
                <a:cs typeface="Arial" panose="020B0604020202020204" pitchFamily="34" charset="0"/>
              </a:rPr>
              <a:t>, J. T. (2001). </a:t>
            </a:r>
            <a:r>
              <a:rPr lang="en-US" sz="1000" i="1" dirty="0">
                <a:solidFill>
                  <a:schemeClr val="bg1"/>
                </a:solidFill>
                <a:latin typeface="Arial" panose="020B0604020202020204" pitchFamily="34" charset="0"/>
                <a:cs typeface="Arial" panose="020B0604020202020204" pitchFamily="34" charset="0"/>
              </a:rPr>
              <a:t>On becoming a team player. Team Performance Management: An International Journal</a:t>
            </a:r>
            <a:r>
              <a:rPr lang="en-US" sz="1000" dirty="0">
                <a:solidFill>
                  <a:schemeClr val="bg1"/>
                </a:solidFill>
                <a:latin typeface="Arial" panose="020B0604020202020204" pitchFamily="34" charset="0"/>
                <a:cs typeface="Arial" panose="020B0604020202020204" pitchFamily="34" charset="0"/>
              </a:rPr>
              <a:t>, 7(1/2), 5-10. (Accessed on 14 November 2023).</a:t>
            </a:r>
          </a:p>
          <a:p>
            <a:endParaRPr lang="en-US" sz="1000" dirty="0">
              <a:solidFill>
                <a:schemeClr val="bg1"/>
              </a:solidFill>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SushiSushi</a:t>
            </a:r>
            <a:r>
              <a:rPr lang="en-US" sz="1000" dirty="0">
                <a:solidFill>
                  <a:schemeClr val="bg1"/>
                </a:solidFill>
                <a:latin typeface="Arial" panose="020B0604020202020204" pitchFamily="34" charset="0"/>
                <a:cs typeface="Arial" panose="020B0604020202020204" pitchFamily="34" charset="0"/>
              </a:rPr>
              <a:t> (2023) </a:t>
            </a:r>
            <a:r>
              <a:rPr lang="en-US" sz="1000" i="1" dirty="0">
                <a:solidFill>
                  <a:schemeClr val="bg1"/>
                </a:solidFill>
                <a:latin typeface="Arial" panose="020B0604020202020204" pitchFamily="34" charset="0"/>
                <a:cs typeface="Arial" panose="020B0604020202020204" pitchFamily="34" charset="0"/>
              </a:rPr>
              <a:t>Sushi TV Episode 7, </a:t>
            </a:r>
            <a:r>
              <a:rPr lang="en-US" sz="1000" i="1" dirty="0" err="1">
                <a:solidFill>
                  <a:schemeClr val="bg1"/>
                </a:solidFill>
                <a:latin typeface="Arial" panose="020B0604020202020204" pitchFamily="34" charset="0"/>
                <a:cs typeface="Arial" panose="020B0604020202020204" pitchFamily="34" charset="0"/>
              </a:rPr>
              <a:t>Ynyshir</a:t>
            </a:r>
            <a:r>
              <a:rPr lang="en-US" sz="1000" i="1" dirty="0">
                <a:solidFill>
                  <a:schemeClr val="bg1"/>
                </a:solidFill>
                <a:latin typeface="Arial" panose="020B0604020202020204" pitchFamily="34" charset="0"/>
                <a:cs typeface="Arial" panose="020B0604020202020204" pitchFamily="34" charset="0"/>
              </a:rPr>
              <a:t>. Gareth Ward and Sushi Stu – </a:t>
            </a:r>
            <a:r>
              <a:rPr lang="en-US" sz="1000" dirty="0">
                <a:latin typeface="Arial" panose="020B0604020202020204" pitchFamily="34" charset="0"/>
                <a:cs typeface="Arial" panose="020B0604020202020204" pitchFamily="34" charset="0"/>
              </a:rPr>
              <a:t>Sushi TV </a:t>
            </a:r>
            <a:r>
              <a:rPr lang="en-US" sz="1000" dirty="0">
                <a:solidFill>
                  <a:schemeClr val="bg1"/>
                </a:solidFill>
                <a:latin typeface="Arial" panose="020B0604020202020204" pitchFamily="34" charset="0"/>
                <a:cs typeface="Arial" panose="020B0604020202020204" pitchFamily="34" charset="0"/>
              </a:rPr>
              <a:t>Available at: </a:t>
            </a:r>
            <a:r>
              <a:rPr lang="en-US" sz="1000" dirty="0">
                <a:latin typeface="Arial" panose="020B0604020202020204" pitchFamily="34" charset="0"/>
                <a:cs typeface="Arial" panose="020B0604020202020204" pitchFamily="34" charset="0"/>
                <a:hlinkClick r:id="rId4"/>
              </a:rPr>
              <a:t>https://www.youtube.com/watch?v=sEEpXlLSTkQ</a:t>
            </a:r>
            <a:r>
              <a:rPr lang="en-US" sz="1000" dirty="0">
                <a:latin typeface="Arial" panose="020B0604020202020204" pitchFamily="34" charset="0"/>
                <a:cs typeface="Arial" panose="020B0604020202020204" pitchFamily="34" charset="0"/>
              </a:rPr>
              <a:t> (</a:t>
            </a:r>
            <a:r>
              <a:rPr lang="en-US" sz="1000" dirty="0">
                <a:solidFill>
                  <a:schemeClr val="bg1"/>
                </a:solidFill>
                <a:latin typeface="Arial" panose="020B0604020202020204" pitchFamily="34" charset="0"/>
                <a:cs typeface="Arial" panose="020B0604020202020204" pitchFamily="34" charset="0"/>
              </a:rPr>
              <a:t>(Accessed on 8 November 2023)</a:t>
            </a:r>
          </a:p>
          <a:p>
            <a:endParaRPr lang="en-US" sz="1000" i="1" dirty="0">
              <a:solidFill>
                <a:schemeClr val="bg1"/>
              </a:solidFill>
              <a:latin typeface="Arial" panose="020B0604020202020204" pitchFamily="34" charset="0"/>
              <a:cs typeface="Arial" panose="020B0604020202020204" pitchFamily="34" charset="0"/>
            </a:endParaRPr>
          </a:p>
          <a:p>
            <a:r>
              <a:rPr lang="en-US" sz="1000" i="1" dirty="0">
                <a:solidFill>
                  <a:schemeClr val="bg1"/>
                </a:solidFill>
                <a:latin typeface="Arial" panose="020B0604020202020204" pitchFamily="34" charset="0"/>
                <a:cs typeface="Arial" panose="020B0604020202020204" pitchFamily="34" charset="0"/>
              </a:rPr>
              <a:t>Swansea Fish Ltd. (n.d.) </a:t>
            </a:r>
            <a:r>
              <a:rPr lang="en-US" sz="1000" dirty="0">
                <a:solidFill>
                  <a:schemeClr val="bg1"/>
                </a:solidFill>
                <a:latin typeface="Arial" panose="020B0604020202020204" pitchFamily="34" charset="0"/>
                <a:cs typeface="Arial" panose="020B0604020202020204" pitchFamily="34" charset="0"/>
                <a:hlinkClick r:id="rId5"/>
              </a:rPr>
              <a:t>https://www.swanseafish.net/contact/</a:t>
            </a:r>
            <a:r>
              <a:rPr lang="en-US" sz="1000" dirty="0">
                <a:solidFill>
                  <a:schemeClr val="bg1"/>
                </a:solidFill>
                <a:latin typeface="Arial" panose="020B0604020202020204" pitchFamily="34" charset="0"/>
                <a:cs typeface="Arial" panose="020B0604020202020204" pitchFamily="34" charset="0"/>
              </a:rPr>
              <a:t> (Accessed on 14 November 2023)</a:t>
            </a:r>
          </a:p>
          <a:p>
            <a:endParaRPr lang="en-US"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Taste Blas Magazine (2023). </a:t>
            </a:r>
            <a:r>
              <a:rPr lang="en-US" sz="1000" i="1" dirty="0">
                <a:solidFill>
                  <a:schemeClr val="bg1"/>
                </a:solidFill>
                <a:latin typeface="Arial" panose="020B0604020202020204" pitchFamily="34" charset="0"/>
                <a:cs typeface="Arial" panose="020B0604020202020204" pitchFamily="34" charset="0"/>
              </a:rPr>
              <a:t>Celebrating great food and drinks in Wales</a:t>
            </a:r>
            <a:r>
              <a:rPr lang="en-US" sz="1000" dirty="0">
                <a:solidFill>
                  <a:schemeClr val="bg1"/>
                </a:solidFill>
                <a:latin typeface="Arial" panose="020B0604020202020204" pitchFamily="34" charset="0"/>
                <a:cs typeface="Arial" panose="020B0604020202020204" pitchFamily="34" charset="0"/>
              </a:rPr>
              <a:t>. p.38</a:t>
            </a:r>
          </a:p>
          <a:p>
            <a:endParaRPr lang="en-US" sz="1000" dirty="0">
              <a:solidFill>
                <a:schemeClr val="bg1"/>
              </a:solidFill>
              <a:latin typeface="Arial" panose="020B0604020202020204" pitchFamily="34" charset="0"/>
              <a:cs typeface="Arial" panose="020B0604020202020204" pitchFamily="34" charset="0"/>
            </a:endParaRPr>
          </a:p>
          <a:p>
            <a:r>
              <a:rPr lang="en-US" sz="1000" i="1" dirty="0">
                <a:solidFill>
                  <a:schemeClr val="bg1"/>
                </a:solidFill>
                <a:latin typeface="Arial" panose="020B0604020202020204" pitchFamily="34" charset="0"/>
                <a:cs typeface="Arial" panose="020B0604020202020204" pitchFamily="34" charset="0"/>
              </a:rPr>
              <a:t>The Staff Canteen (</a:t>
            </a:r>
            <a:r>
              <a:rPr lang="en-US" sz="1000" i="1" dirty="0" err="1">
                <a:solidFill>
                  <a:schemeClr val="bg1"/>
                </a:solidFill>
                <a:latin typeface="Arial" panose="020B0604020202020204" pitchFamily="34" charset="0"/>
                <a:cs typeface="Arial" panose="020B0604020202020204" pitchFamily="34" charset="0"/>
              </a:rPr>
              <a:t>n.d</a:t>
            </a:r>
            <a:r>
              <a:rPr lang="en-US" sz="1000" i="1" dirty="0">
                <a:solidFill>
                  <a:schemeClr val="bg1"/>
                </a:solidFill>
                <a:latin typeface="Arial" panose="020B0604020202020204" pitchFamily="34" charset="0"/>
                <a:cs typeface="Arial" panose="020B0604020202020204" pitchFamily="34" charset="0"/>
              </a:rPr>
              <a:t>). </a:t>
            </a:r>
            <a:r>
              <a:rPr lang="en-GB" sz="1000" dirty="0">
                <a:solidFill>
                  <a:schemeClr val="bg1"/>
                </a:solidFill>
                <a:latin typeface="Arial" panose="020B0604020202020204" pitchFamily="34" charset="0"/>
                <a:cs typeface="Arial" panose="020B0604020202020204" pitchFamily="34" charset="0"/>
                <a:hlinkClick r:id="rId6"/>
              </a:rPr>
              <a:t>https://www.thestaffcanteen.com/nomination/jef-pascual-commi-chef-beach-house-oxwich-1694763547</a:t>
            </a:r>
            <a:r>
              <a:rPr lang="en-GB" sz="1000" dirty="0">
                <a:solidFill>
                  <a:schemeClr val="bg1"/>
                </a:solidFill>
                <a:latin typeface="Arial" panose="020B0604020202020204" pitchFamily="34" charset="0"/>
                <a:cs typeface="Arial" panose="020B0604020202020204" pitchFamily="34" charset="0"/>
              </a:rPr>
              <a:t> </a:t>
            </a:r>
            <a:endParaRPr lang="en-US" sz="1000" dirty="0">
              <a:solidFill>
                <a:schemeClr val="bg1"/>
              </a:solidFill>
              <a:latin typeface="Arial" panose="020B0604020202020204" pitchFamily="34" charset="0"/>
              <a:cs typeface="Arial" panose="020B0604020202020204" pitchFamily="34" charset="0"/>
            </a:endParaRPr>
          </a:p>
          <a:p>
            <a:endParaRPr lang="en-US"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Wine &amp; Spirit Education Trust (n.d.). </a:t>
            </a:r>
            <a:r>
              <a:rPr lang="en-US" sz="1000" i="1" dirty="0">
                <a:solidFill>
                  <a:schemeClr val="bg1"/>
                </a:solidFill>
                <a:latin typeface="Arial" panose="020B0604020202020204" pitchFamily="34" charset="0"/>
                <a:cs typeface="Arial" panose="020B0604020202020204" pitchFamily="34" charset="0"/>
              </a:rPr>
              <a:t>What we do. </a:t>
            </a:r>
            <a:r>
              <a:rPr lang="en-US" sz="1000" dirty="0">
                <a:solidFill>
                  <a:schemeClr val="bg1"/>
                </a:solidFill>
                <a:latin typeface="Arial" panose="020B0604020202020204" pitchFamily="34" charset="0"/>
                <a:cs typeface="Arial" panose="020B0604020202020204" pitchFamily="34" charset="0"/>
                <a:hlinkClick r:id="rId7"/>
              </a:rPr>
              <a:t>https://www.wsetglobal.com/about-us/what-we-do/</a:t>
            </a:r>
            <a:r>
              <a:rPr lang="en-US" sz="1000" dirty="0">
                <a:solidFill>
                  <a:schemeClr val="bg1"/>
                </a:solidFill>
                <a:latin typeface="Arial" panose="020B0604020202020204" pitchFamily="34" charset="0"/>
                <a:cs typeface="Arial" panose="020B0604020202020204" pitchFamily="34" charset="0"/>
              </a:rPr>
              <a:t> (Accessed on 10 November 2023).</a:t>
            </a:r>
          </a:p>
          <a:p>
            <a:endParaRPr lang="en-US" sz="1000" dirty="0">
              <a:solidFill>
                <a:schemeClr val="bg1"/>
              </a:solidFill>
              <a:latin typeface="Arial" panose="020B0604020202020204" pitchFamily="34" charset="0"/>
              <a:cs typeface="Arial" panose="020B0604020202020204" pitchFamily="34" charset="0"/>
            </a:endParaRPr>
          </a:p>
          <a:p>
            <a:r>
              <a:rPr lang="en-US" sz="1000" i="1" dirty="0">
                <a:solidFill>
                  <a:schemeClr val="bg1"/>
                </a:solidFill>
                <a:latin typeface="Arial" panose="020B0604020202020204" pitchFamily="34" charset="0"/>
                <a:cs typeface="Arial" panose="020B0604020202020204" pitchFamily="34" charset="0"/>
              </a:rPr>
              <a:t>Young Chef Young Waiter (n.d.) </a:t>
            </a:r>
            <a:r>
              <a:rPr lang="en-US" sz="1000" dirty="0">
                <a:solidFill>
                  <a:schemeClr val="bg1"/>
                </a:solidFill>
                <a:latin typeface="Arial" panose="020B0604020202020204" pitchFamily="34" charset="0"/>
                <a:cs typeface="Arial" panose="020B0604020202020204" pitchFamily="34" charset="0"/>
                <a:hlinkClick r:id="rId8"/>
              </a:rPr>
              <a:t>https://youngchefyoungwaiter.com/</a:t>
            </a:r>
            <a:r>
              <a:rPr lang="en-US" sz="1000" dirty="0">
                <a:solidFill>
                  <a:schemeClr val="bg1"/>
                </a:solidFill>
                <a:latin typeface="Arial" panose="020B0604020202020204" pitchFamily="34" charset="0"/>
                <a:cs typeface="Arial" panose="020B0604020202020204" pitchFamily="34" charset="0"/>
              </a:rPr>
              <a:t> (Accessed on 8 November 2023)</a:t>
            </a:r>
          </a:p>
          <a:p>
            <a:endParaRPr lang="en-US" sz="1000" dirty="0">
              <a:solidFill>
                <a:schemeClr val="bg1"/>
              </a:solidFill>
              <a:latin typeface="Arial" panose="020B0604020202020204" pitchFamily="34" charset="0"/>
              <a:cs typeface="Arial" panose="020B0604020202020204" pitchFamily="34" charset="0"/>
            </a:endParaRPr>
          </a:p>
          <a:p>
            <a:endParaRPr lang="en-US" sz="1200" dirty="0">
              <a:solidFill>
                <a:schemeClr val="bg1"/>
              </a:solidFill>
              <a:cs typeface="Calibri"/>
            </a:endParaRPr>
          </a:p>
          <a:p>
            <a:endParaRPr lang="en-GB" sz="1200" dirty="0">
              <a:solidFill>
                <a:schemeClr val="bg1"/>
              </a:solidFill>
              <a:cs typeface="Calibri"/>
            </a:endParaRPr>
          </a:p>
          <a:p>
            <a:endParaRPr lang="en-US" sz="1200" dirty="0">
              <a:solidFill>
                <a:schemeClr val="bg1"/>
              </a:solidFill>
              <a:cs typeface="Calibri"/>
            </a:endParaRPr>
          </a:p>
        </p:txBody>
      </p:sp>
    </p:spTree>
    <p:extLst>
      <p:ext uri="{BB962C8B-B14F-4D97-AF65-F5344CB8AC3E}">
        <p14:creationId xmlns:p14="http://schemas.microsoft.com/office/powerpoint/2010/main" val="15830868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8" ma:contentTypeDescription="Create a new document." ma:contentTypeScope="" ma:versionID="555ef2168edd18a1f84275e93be7bb3a">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ec8770156c2eec23f0bdb47cef970dca"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DAB544A2-897C-4AA8-9B59-5AA27A4512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ABCBAD-9882-4E47-A5A2-66DA07F38752}">
  <ds:schemaRefs>
    <ds:schemaRef ds:uri="http://schemas.microsoft.com/sharepoint/v3/contenttype/forms"/>
  </ds:schemaRefs>
</ds:datastoreItem>
</file>

<file path=customXml/itemProps3.xml><?xml version="1.0" encoding="utf-8"?>
<ds:datastoreItem xmlns:ds="http://schemas.openxmlformats.org/officeDocument/2006/customXml" ds:itemID="{10ED20E3-8593-44CB-AA51-D52346770D83}">
  <ds:schemaRefs>
    <ds:schemaRef ds:uri="d8e79d84-78fb-44a9-92e9-d04bdd8f0359"/>
    <ds:schemaRef ds:uri="http://purl.org/dc/dcmitype/"/>
    <ds:schemaRef ds:uri="http://purl.org/dc/elements/1.1/"/>
    <ds:schemaRef ds:uri="http://purl.org/dc/terms/"/>
    <ds:schemaRef ds:uri="http://schemas.openxmlformats.org/package/2006/metadata/core-properties"/>
    <ds:schemaRef ds:uri="http://schemas.microsoft.com/office/2006/documentManagement/types"/>
    <ds:schemaRef ds:uri="http://schemas.microsoft.com/office/2006/metadata/properties"/>
    <ds:schemaRef ds:uri="04c7059f-bde8-4ce9-bb0f-e52888740953"/>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101</TotalTime>
  <Words>2542</Words>
  <Application>Microsoft Office PowerPoint</Application>
  <PresentationFormat>Widescreen</PresentationFormat>
  <Paragraphs>113</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Jef Pascual (2229176)</cp:lastModifiedBy>
  <cp:revision>1109</cp:revision>
  <dcterms:created xsi:type="dcterms:W3CDTF">2023-11-15T06:47:34Z</dcterms:created>
  <dcterms:modified xsi:type="dcterms:W3CDTF">2023-11-17T20:48:51Z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