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1" d="100"/>
          <a:sy n="51" d="100"/>
        </p:scale>
        <p:origin x="5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407127-9217-4D25-818A-17F08E7D70BA}" type="doc">
      <dgm:prSet loTypeId="urn:microsoft.com/office/officeart/2018/2/layout/IconCircleList" loCatId="icon" qsTypeId="urn:microsoft.com/office/officeart/2005/8/quickstyle/simple1" qsCatId="simple" csTypeId="urn:microsoft.com/office/officeart/2005/8/colors/accent6_3" csCatId="accent6" phldr="1"/>
      <dgm:spPr/>
      <dgm:t>
        <a:bodyPr/>
        <a:lstStyle/>
        <a:p>
          <a:endParaRPr lang="en-US"/>
        </a:p>
      </dgm:t>
    </dgm:pt>
    <dgm:pt modelId="{2A850572-FAE6-48E4-B18C-5381DAB86545}">
      <dgm:prSet/>
      <dgm:spPr/>
      <dgm:t>
        <a:bodyPr/>
        <a:lstStyle/>
        <a:p>
          <a:pPr>
            <a:lnSpc>
              <a:spcPct val="100000"/>
            </a:lnSpc>
          </a:pPr>
          <a:r>
            <a:rPr lang="en-GB" dirty="0"/>
            <a:t>Digital skills are important for any professional environment such as school and work</a:t>
          </a:r>
          <a:r>
            <a:rPr lang="en-GB" dirty="0">
              <a:latin typeface="Garamond" panose="02020404030301010803"/>
            </a:rPr>
            <a:t>. Learning essential digital skills is the first step towards new things.</a:t>
          </a:r>
          <a:endParaRPr lang="en-GB" dirty="0"/>
        </a:p>
      </dgm:t>
    </dgm:pt>
    <dgm:pt modelId="{3E56E013-7164-4297-9557-BE71DEB17AEF}" type="parTrans" cxnId="{8AA68BB7-8911-458F-8332-21891FF34FE1}">
      <dgm:prSet/>
      <dgm:spPr/>
      <dgm:t>
        <a:bodyPr/>
        <a:lstStyle/>
        <a:p>
          <a:endParaRPr lang="en-US"/>
        </a:p>
      </dgm:t>
    </dgm:pt>
    <dgm:pt modelId="{AD8B4AEB-B03C-41DB-94DF-85C2EE8E744C}" type="sibTrans" cxnId="{8AA68BB7-8911-458F-8332-21891FF34FE1}">
      <dgm:prSet/>
      <dgm:spPr/>
      <dgm:t>
        <a:bodyPr/>
        <a:lstStyle/>
        <a:p>
          <a:pPr>
            <a:lnSpc>
              <a:spcPct val="100000"/>
            </a:lnSpc>
          </a:pPr>
          <a:endParaRPr lang="en-US"/>
        </a:p>
      </dgm:t>
    </dgm:pt>
    <dgm:pt modelId="{FBB55B81-DBE6-45CB-B9F0-B2A45081B535}">
      <dgm:prSet/>
      <dgm:spPr/>
      <dgm:t>
        <a:bodyPr/>
        <a:lstStyle/>
        <a:p>
          <a:pPr>
            <a:lnSpc>
              <a:spcPct val="100000"/>
            </a:lnSpc>
          </a:pPr>
          <a:r>
            <a:rPr lang="en-GB" dirty="0"/>
            <a:t>Digital skills are needed </a:t>
          </a:r>
          <a:r>
            <a:rPr lang="en-GB" dirty="0">
              <a:latin typeface="Garamond" panose="02020404030301010803"/>
            </a:rPr>
            <a:t>because they can boost your confidence in using technology for schoolwork, learning and daily life.</a:t>
          </a:r>
        </a:p>
      </dgm:t>
    </dgm:pt>
    <dgm:pt modelId="{11907A2D-D1DE-42CC-A014-5C3FDAD5250D}" type="parTrans" cxnId="{85DC9788-15F4-4227-8759-BB6EFED7B199}">
      <dgm:prSet/>
      <dgm:spPr/>
      <dgm:t>
        <a:bodyPr/>
        <a:lstStyle/>
        <a:p>
          <a:endParaRPr lang="en-US"/>
        </a:p>
      </dgm:t>
    </dgm:pt>
    <dgm:pt modelId="{FC1EBE8D-B6C2-4D3A-96BF-C5EF5374224A}" type="sibTrans" cxnId="{85DC9788-15F4-4227-8759-BB6EFED7B199}">
      <dgm:prSet/>
      <dgm:spPr/>
      <dgm:t>
        <a:bodyPr/>
        <a:lstStyle/>
        <a:p>
          <a:pPr>
            <a:lnSpc>
              <a:spcPct val="100000"/>
            </a:lnSpc>
          </a:pPr>
          <a:endParaRPr lang="en-US"/>
        </a:p>
      </dgm:t>
    </dgm:pt>
    <dgm:pt modelId="{5A6969FA-1409-4C7E-BF9C-A13E57801CF3}">
      <dgm:prSet phldr="0"/>
      <dgm:spPr/>
      <dgm:t>
        <a:bodyPr/>
        <a:lstStyle/>
        <a:p>
          <a:pPr>
            <a:lnSpc>
              <a:spcPct val="100000"/>
            </a:lnSpc>
          </a:pPr>
          <a:r>
            <a:rPr lang="en-GB" dirty="0">
              <a:latin typeface="Garamond" panose="02020404030301010803"/>
            </a:rPr>
            <a:t> Reasons why Digital skills are important: "For personal, and academic tasks, use devices such as a computer, tablet, or a mobile phone."</a:t>
          </a:r>
        </a:p>
      </dgm:t>
    </dgm:pt>
    <dgm:pt modelId="{E62A28F8-AA59-4431-A325-F1A770D529A7}" type="parTrans" cxnId="{92781438-AF9C-4A95-9A9D-6AD583925214}">
      <dgm:prSet/>
      <dgm:spPr/>
      <dgm:t>
        <a:bodyPr/>
        <a:lstStyle/>
        <a:p>
          <a:endParaRPr lang="en-GB"/>
        </a:p>
      </dgm:t>
    </dgm:pt>
    <dgm:pt modelId="{8AF5F12C-D367-4003-8CE2-75DFCEA05E92}" type="sibTrans" cxnId="{92781438-AF9C-4A95-9A9D-6AD583925214}">
      <dgm:prSet/>
      <dgm:spPr/>
      <dgm:t>
        <a:bodyPr/>
        <a:lstStyle/>
        <a:p>
          <a:pPr>
            <a:lnSpc>
              <a:spcPct val="100000"/>
            </a:lnSpc>
          </a:pPr>
          <a:endParaRPr lang="en-GB"/>
        </a:p>
      </dgm:t>
    </dgm:pt>
    <dgm:pt modelId="{BA41C120-D902-4680-9B62-9A552E8CDACC}">
      <dgm:prSet phldr="0"/>
      <dgm:spPr/>
      <dgm:t>
        <a:bodyPr/>
        <a:lstStyle/>
        <a:p>
          <a:pPr>
            <a:lnSpc>
              <a:spcPct val="100000"/>
            </a:lnSpc>
          </a:pPr>
          <a:r>
            <a:rPr lang="en-GB" dirty="0">
              <a:latin typeface="Garamond" panose="02020404030301010803"/>
            </a:rPr>
            <a:t> Find information on the internet and understand and responsible online  how to be safe. Email, messaging, and social media are used to communicate socially and professionally.</a:t>
          </a:r>
          <a:endParaRPr lang="en-GB" dirty="0"/>
        </a:p>
      </dgm:t>
    </dgm:pt>
    <dgm:pt modelId="{FC664583-2A96-4818-8730-1FE664673E79}" type="parTrans" cxnId="{C7A438AD-F5C4-4C4E-8050-D893E38A4EC0}">
      <dgm:prSet/>
      <dgm:spPr/>
      <dgm:t>
        <a:bodyPr/>
        <a:lstStyle/>
        <a:p>
          <a:endParaRPr lang="en-GB"/>
        </a:p>
      </dgm:t>
    </dgm:pt>
    <dgm:pt modelId="{376446B2-3E5E-46FD-904B-789E7AB1FB69}" type="sibTrans" cxnId="{C7A438AD-F5C4-4C4E-8050-D893E38A4EC0}">
      <dgm:prSet/>
      <dgm:spPr/>
      <dgm:t>
        <a:bodyPr/>
        <a:lstStyle/>
        <a:p>
          <a:pPr>
            <a:lnSpc>
              <a:spcPct val="100000"/>
            </a:lnSpc>
          </a:pPr>
          <a:endParaRPr lang="en-GB"/>
        </a:p>
      </dgm:t>
    </dgm:pt>
    <dgm:pt modelId="{B21363EB-FBA2-42C6-8594-FBABE763FD94}">
      <dgm:prSet/>
      <dgm:spPr/>
      <dgm:t>
        <a:bodyPr/>
        <a:lstStyle/>
        <a:p>
          <a:pPr>
            <a:lnSpc>
              <a:spcPct val="100000"/>
            </a:lnSpc>
          </a:pPr>
          <a:r>
            <a:rPr lang="en-GB" b="1" i="0" u="sng" dirty="0"/>
            <a:t>Which digital tool is most used by students at UWTSD?</a:t>
          </a:r>
          <a:r>
            <a:rPr lang="en-GB" b="0" i="0" u="none" dirty="0"/>
            <a:t> The most digital tool used my then students is  OneDrive as everything that the students produce is stored there.</a:t>
          </a:r>
        </a:p>
      </dgm:t>
    </dgm:pt>
    <dgm:pt modelId="{978B5DC5-8C83-4918-8E9F-9C0B7EF8D9E4}" type="parTrans" cxnId="{262B11A4-2C58-4410-9996-C4C8994930F6}">
      <dgm:prSet/>
      <dgm:spPr/>
      <dgm:t>
        <a:bodyPr/>
        <a:lstStyle/>
        <a:p>
          <a:endParaRPr lang="en-GB"/>
        </a:p>
      </dgm:t>
    </dgm:pt>
    <dgm:pt modelId="{D6D79FF2-EAA8-4B76-AC5C-8AE92D1FB1DD}" type="sibTrans" cxnId="{262B11A4-2C58-4410-9996-C4C8994930F6}">
      <dgm:prSet/>
      <dgm:spPr/>
      <dgm:t>
        <a:bodyPr/>
        <a:lstStyle/>
        <a:p>
          <a:pPr>
            <a:lnSpc>
              <a:spcPct val="100000"/>
            </a:lnSpc>
          </a:pPr>
          <a:endParaRPr lang="en-GB"/>
        </a:p>
      </dgm:t>
    </dgm:pt>
    <dgm:pt modelId="{B4174A44-DCB5-4D03-A90E-FEA46E16FC1A}" type="pres">
      <dgm:prSet presAssocID="{7C407127-9217-4D25-818A-17F08E7D70BA}" presName="root" presStyleCnt="0">
        <dgm:presLayoutVars>
          <dgm:dir/>
          <dgm:resizeHandles val="exact"/>
        </dgm:presLayoutVars>
      </dgm:prSet>
      <dgm:spPr/>
    </dgm:pt>
    <dgm:pt modelId="{ACC6AD1C-9C4C-46E0-8D66-32904E7C9196}" type="pres">
      <dgm:prSet presAssocID="{7C407127-9217-4D25-818A-17F08E7D70BA}" presName="container" presStyleCnt="0">
        <dgm:presLayoutVars>
          <dgm:dir/>
          <dgm:resizeHandles val="exact"/>
        </dgm:presLayoutVars>
      </dgm:prSet>
      <dgm:spPr/>
    </dgm:pt>
    <dgm:pt modelId="{F155BE2B-1E34-40AF-80DA-6E3E49A1A10A}" type="pres">
      <dgm:prSet presAssocID="{B21363EB-FBA2-42C6-8594-FBABE763FD94}" presName="compNode" presStyleCnt="0"/>
      <dgm:spPr/>
    </dgm:pt>
    <dgm:pt modelId="{EE3D8F4B-31CA-496A-B784-A1A89FDF92E9}" type="pres">
      <dgm:prSet presAssocID="{B21363EB-FBA2-42C6-8594-FBABE763FD94}" presName="iconBgRect" presStyleLbl="bgShp" presStyleIdx="0" presStyleCnt="5"/>
      <dgm:spPr/>
    </dgm:pt>
    <dgm:pt modelId="{BBFCE122-FB6A-45C5-A9C1-9B145D2D79D4}" type="pres">
      <dgm:prSet presAssocID="{B21363EB-FBA2-42C6-8594-FBABE763FD94}" presName="iconRect" presStyleLbl="node1" presStyleIdx="0" presStyleCnt="5"/>
      <dgm:spPr/>
    </dgm:pt>
    <dgm:pt modelId="{B4DE5CFB-413B-4AE4-985B-C58D88708370}" type="pres">
      <dgm:prSet presAssocID="{B21363EB-FBA2-42C6-8594-FBABE763FD94}" presName="spaceRect" presStyleCnt="0"/>
      <dgm:spPr/>
    </dgm:pt>
    <dgm:pt modelId="{954A37F1-5AD6-4E61-BB9B-415294091E5C}" type="pres">
      <dgm:prSet presAssocID="{B21363EB-FBA2-42C6-8594-FBABE763FD94}" presName="textRect" presStyleLbl="revTx" presStyleIdx="0" presStyleCnt="5">
        <dgm:presLayoutVars>
          <dgm:chMax val="1"/>
          <dgm:chPref val="1"/>
        </dgm:presLayoutVars>
      </dgm:prSet>
      <dgm:spPr/>
    </dgm:pt>
    <dgm:pt modelId="{0AB8B2ED-B6FF-4576-8331-7CFF240C42E3}" type="pres">
      <dgm:prSet presAssocID="{D6D79FF2-EAA8-4B76-AC5C-8AE92D1FB1DD}" presName="sibTrans" presStyleLbl="sibTrans2D1" presStyleIdx="0" presStyleCnt="0"/>
      <dgm:spPr/>
    </dgm:pt>
    <dgm:pt modelId="{05BDFFB5-4EB1-402C-AD9C-94940C52B522}" type="pres">
      <dgm:prSet presAssocID="{2A850572-FAE6-48E4-B18C-5381DAB86545}" presName="compNode" presStyleCnt="0"/>
      <dgm:spPr/>
    </dgm:pt>
    <dgm:pt modelId="{8AA391E9-517C-4787-AFB5-5DD0751FCD3A}" type="pres">
      <dgm:prSet presAssocID="{2A850572-FAE6-48E4-B18C-5381DAB86545}" presName="iconBgRect" presStyleLbl="bgShp" presStyleIdx="1" presStyleCnt="5"/>
      <dgm:spPr/>
    </dgm:pt>
    <dgm:pt modelId="{6119252C-EFDF-46F6-9B22-50643E861102}" type="pres">
      <dgm:prSet presAssocID="{2A850572-FAE6-48E4-B18C-5381DAB86545}" presName="iconRect" presStyleLbl="node1" presStyleIdx="1"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8569047B-50EE-4C72-91F1-8F0D72DEF29B}" type="pres">
      <dgm:prSet presAssocID="{2A850572-FAE6-48E4-B18C-5381DAB86545}" presName="spaceRect" presStyleCnt="0"/>
      <dgm:spPr/>
    </dgm:pt>
    <dgm:pt modelId="{D5356D62-A36D-4CA9-938F-312D1360A621}" type="pres">
      <dgm:prSet presAssocID="{2A850572-FAE6-48E4-B18C-5381DAB86545}" presName="textRect" presStyleLbl="revTx" presStyleIdx="1" presStyleCnt="5">
        <dgm:presLayoutVars>
          <dgm:chMax val="1"/>
          <dgm:chPref val="1"/>
        </dgm:presLayoutVars>
      </dgm:prSet>
      <dgm:spPr/>
    </dgm:pt>
    <dgm:pt modelId="{1914D31C-D1A3-40ED-8FC5-5B968BB9091C}" type="pres">
      <dgm:prSet presAssocID="{AD8B4AEB-B03C-41DB-94DF-85C2EE8E744C}" presName="sibTrans" presStyleLbl="sibTrans2D1" presStyleIdx="0" presStyleCnt="0"/>
      <dgm:spPr/>
    </dgm:pt>
    <dgm:pt modelId="{72F273F2-6957-4C5A-9932-1D46B43106C1}" type="pres">
      <dgm:prSet presAssocID="{FBB55B81-DBE6-45CB-B9F0-B2A45081B535}" presName="compNode" presStyleCnt="0"/>
      <dgm:spPr/>
    </dgm:pt>
    <dgm:pt modelId="{14484C79-4E1C-46DE-A788-88921270D05C}" type="pres">
      <dgm:prSet presAssocID="{FBB55B81-DBE6-45CB-B9F0-B2A45081B535}" presName="iconBgRect" presStyleLbl="bgShp" presStyleIdx="2" presStyleCnt="5"/>
      <dgm:spPr/>
    </dgm:pt>
    <dgm:pt modelId="{1AB78019-E362-40C7-97FB-DBF95599F56D}" type="pres">
      <dgm:prSet presAssocID="{FBB55B81-DBE6-45CB-B9F0-B2A45081B535}" presName="iconRect" presStyleLbl="node1" presStyleIdx="2"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34A68B3D-12B1-4359-8FCD-88F0B33D19C8}" type="pres">
      <dgm:prSet presAssocID="{FBB55B81-DBE6-45CB-B9F0-B2A45081B535}" presName="spaceRect" presStyleCnt="0"/>
      <dgm:spPr/>
    </dgm:pt>
    <dgm:pt modelId="{086A5889-9C81-4DBC-876C-8E8CD99CB3FD}" type="pres">
      <dgm:prSet presAssocID="{FBB55B81-DBE6-45CB-B9F0-B2A45081B535}" presName="textRect" presStyleLbl="revTx" presStyleIdx="2" presStyleCnt="5">
        <dgm:presLayoutVars>
          <dgm:chMax val="1"/>
          <dgm:chPref val="1"/>
        </dgm:presLayoutVars>
      </dgm:prSet>
      <dgm:spPr/>
    </dgm:pt>
    <dgm:pt modelId="{F9FBFDBB-6E34-466C-9E0A-F8DDCE9328BF}" type="pres">
      <dgm:prSet presAssocID="{FC1EBE8D-B6C2-4D3A-96BF-C5EF5374224A}" presName="sibTrans" presStyleLbl="sibTrans2D1" presStyleIdx="0" presStyleCnt="0"/>
      <dgm:spPr/>
    </dgm:pt>
    <dgm:pt modelId="{B17B5528-86D7-45D0-8DEE-E1CA430BB18C}" type="pres">
      <dgm:prSet presAssocID="{5A6969FA-1409-4C7E-BF9C-A13E57801CF3}" presName="compNode" presStyleCnt="0"/>
      <dgm:spPr/>
    </dgm:pt>
    <dgm:pt modelId="{FABF0032-4C4D-4CF5-B478-BEA51D746F75}" type="pres">
      <dgm:prSet presAssocID="{5A6969FA-1409-4C7E-BF9C-A13E57801CF3}" presName="iconBgRect" presStyleLbl="bgShp" presStyleIdx="3" presStyleCnt="5"/>
      <dgm:spPr/>
    </dgm:pt>
    <dgm:pt modelId="{818ED45E-A88A-4690-8A19-57CAEA005980}" type="pres">
      <dgm:prSet presAssocID="{5A6969FA-1409-4C7E-BF9C-A13E57801CF3}" presName="iconRect" presStyleLbl="node1" presStyleIdx="3"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ablet"/>
        </a:ext>
      </dgm:extLst>
    </dgm:pt>
    <dgm:pt modelId="{EA7E7A77-395D-4ABE-B8C4-FC3A9AD9F77A}" type="pres">
      <dgm:prSet presAssocID="{5A6969FA-1409-4C7E-BF9C-A13E57801CF3}" presName="spaceRect" presStyleCnt="0"/>
      <dgm:spPr/>
    </dgm:pt>
    <dgm:pt modelId="{BCF9F1C3-516D-4FD3-910C-25B71A7C7197}" type="pres">
      <dgm:prSet presAssocID="{5A6969FA-1409-4C7E-BF9C-A13E57801CF3}" presName="textRect" presStyleLbl="revTx" presStyleIdx="3" presStyleCnt="5">
        <dgm:presLayoutVars>
          <dgm:chMax val="1"/>
          <dgm:chPref val="1"/>
        </dgm:presLayoutVars>
      </dgm:prSet>
      <dgm:spPr/>
    </dgm:pt>
    <dgm:pt modelId="{98C3F9F1-E723-4714-8416-C0584449C86C}" type="pres">
      <dgm:prSet presAssocID="{8AF5F12C-D367-4003-8CE2-75DFCEA05E92}" presName="sibTrans" presStyleLbl="sibTrans2D1" presStyleIdx="0" presStyleCnt="0"/>
      <dgm:spPr/>
    </dgm:pt>
    <dgm:pt modelId="{5638DFFD-5D76-4CFB-91E7-1C7FC89D6B45}" type="pres">
      <dgm:prSet presAssocID="{BA41C120-D902-4680-9B62-9A552E8CDACC}" presName="compNode" presStyleCnt="0"/>
      <dgm:spPr/>
    </dgm:pt>
    <dgm:pt modelId="{633190B7-D09E-4A9C-A98C-9B4E19D0EB12}" type="pres">
      <dgm:prSet presAssocID="{BA41C120-D902-4680-9B62-9A552E8CDACC}" presName="iconBgRect" presStyleLbl="bgShp" presStyleIdx="4" presStyleCnt="5"/>
      <dgm:spPr/>
    </dgm:pt>
    <dgm:pt modelId="{6353B43C-8376-49D7-98E9-42057B24F0F5}" type="pres">
      <dgm:prSet presAssocID="{BA41C120-D902-4680-9B62-9A552E8CDACC}" presName="iconRect" presStyleLbl="node1" presStyleIdx="4"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mail"/>
        </a:ext>
      </dgm:extLst>
    </dgm:pt>
    <dgm:pt modelId="{B8525BE9-7E06-4F85-985F-2811BF7859C0}" type="pres">
      <dgm:prSet presAssocID="{BA41C120-D902-4680-9B62-9A552E8CDACC}" presName="spaceRect" presStyleCnt="0"/>
      <dgm:spPr/>
    </dgm:pt>
    <dgm:pt modelId="{71BD0103-170B-4655-A886-C0F69F94B762}" type="pres">
      <dgm:prSet presAssocID="{BA41C120-D902-4680-9B62-9A552E8CDACC}" presName="textRect" presStyleLbl="revTx" presStyleIdx="4" presStyleCnt="5">
        <dgm:presLayoutVars>
          <dgm:chMax val="1"/>
          <dgm:chPref val="1"/>
        </dgm:presLayoutVars>
      </dgm:prSet>
      <dgm:spPr/>
    </dgm:pt>
  </dgm:ptLst>
  <dgm:cxnLst>
    <dgm:cxn modelId="{7D754804-50A2-4963-9CEE-2D948C25E7CB}" type="presOf" srcId="{FC1EBE8D-B6C2-4D3A-96BF-C5EF5374224A}" destId="{F9FBFDBB-6E34-466C-9E0A-F8DDCE9328BF}" srcOrd="0" destOrd="0" presId="urn:microsoft.com/office/officeart/2018/2/layout/IconCircleList"/>
    <dgm:cxn modelId="{4BF42B0D-63AC-490F-9D89-68F86D7B1314}" type="presOf" srcId="{BA41C120-D902-4680-9B62-9A552E8CDACC}" destId="{71BD0103-170B-4655-A886-C0F69F94B762}" srcOrd="0" destOrd="0" presId="urn:microsoft.com/office/officeart/2018/2/layout/IconCircleList"/>
    <dgm:cxn modelId="{F4C36D28-76E7-48FF-A63F-5482399DF6B5}" type="presOf" srcId="{D6D79FF2-EAA8-4B76-AC5C-8AE92D1FB1DD}" destId="{0AB8B2ED-B6FF-4576-8331-7CFF240C42E3}" srcOrd="0" destOrd="0" presId="urn:microsoft.com/office/officeart/2018/2/layout/IconCircleList"/>
    <dgm:cxn modelId="{6BF4DC2A-55F8-4161-9EB8-9011F35CCDC0}" type="presOf" srcId="{8AF5F12C-D367-4003-8CE2-75DFCEA05E92}" destId="{98C3F9F1-E723-4714-8416-C0584449C86C}" srcOrd="0" destOrd="0" presId="urn:microsoft.com/office/officeart/2018/2/layout/IconCircleList"/>
    <dgm:cxn modelId="{92781438-AF9C-4A95-9A9D-6AD583925214}" srcId="{7C407127-9217-4D25-818A-17F08E7D70BA}" destId="{5A6969FA-1409-4C7E-BF9C-A13E57801CF3}" srcOrd="3" destOrd="0" parTransId="{E62A28F8-AA59-4431-A325-F1A770D529A7}" sibTransId="{8AF5F12C-D367-4003-8CE2-75DFCEA05E92}"/>
    <dgm:cxn modelId="{E6C5D23C-530C-4FC4-B260-EE23C8E4C1D5}" type="presOf" srcId="{2A850572-FAE6-48E4-B18C-5381DAB86545}" destId="{D5356D62-A36D-4CA9-938F-312D1360A621}" srcOrd="0" destOrd="0" presId="urn:microsoft.com/office/officeart/2018/2/layout/IconCircleList"/>
    <dgm:cxn modelId="{C834834A-4E33-4677-A3FC-F8E31DD3666D}" type="presOf" srcId="{5A6969FA-1409-4C7E-BF9C-A13E57801CF3}" destId="{BCF9F1C3-516D-4FD3-910C-25B71A7C7197}" srcOrd="0" destOrd="0" presId="urn:microsoft.com/office/officeart/2018/2/layout/IconCircleList"/>
    <dgm:cxn modelId="{85DC9788-15F4-4227-8759-BB6EFED7B199}" srcId="{7C407127-9217-4D25-818A-17F08E7D70BA}" destId="{FBB55B81-DBE6-45CB-B9F0-B2A45081B535}" srcOrd="2" destOrd="0" parTransId="{11907A2D-D1DE-42CC-A014-5C3FDAD5250D}" sibTransId="{FC1EBE8D-B6C2-4D3A-96BF-C5EF5374224A}"/>
    <dgm:cxn modelId="{D00F438C-8A7F-41A7-910A-73860AE19F26}" type="presOf" srcId="{FBB55B81-DBE6-45CB-B9F0-B2A45081B535}" destId="{086A5889-9C81-4DBC-876C-8E8CD99CB3FD}" srcOrd="0" destOrd="0" presId="urn:microsoft.com/office/officeart/2018/2/layout/IconCircleList"/>
    <dgm:cxn modelId="{19D09296-C4E1-4281-8D3E-79887C59ED7E}" type="presOf" srcId="{AD8B4AEB-B03C-41DB-94DF-85C2EE8E744C}" destId="{1914D31C-D1A3-40ED-8FC5-5B968BB9091C}" srcOrd="0" destOrd="0" presId="urn:microsoft.com/office/officeart/2018/2/layout/IconCircleList"/>
    <dgm:cxn modelId="{262B11A4-2C58-4410-9996-C4C8994930F6}" srcId="{7C407127-9217-4D25-818A-17F08E7D70BA}" destId="{B21363EB-FBA2-42C6-8594-FBABE763FD94}" srcOrd="0" destOrd="0" parTransId="{978B5DC5-8C83-4918-8E9F-9C0B7EF8D9E4}" sibTransId="{D6D79FF2-EAA8-4B76-AC5C-8AE92D1FB1DD}"/>
    <dgm:cxn modelId="{C7A438AD-F5C4-4C4E-8050-D893E38A4EC0}" srcId="{7C407127-9217-4D25-818A-17F08E7D70BA}" destId="{BA41C120-D902-4680-9B62-9A552E8CDACC}" srcOrd="4" destOrd="0" parTransId="{FC664583-2A96-4818-8730-1FE664673E79}" sibTransId="{376446B2-3E5E-46FD-904B-789E7AB1FB69}"/>
    <dgm:cxn modelId="{8AA68BB7-8911-458F-8332-21891FF34FE1}" srcId="{7C407127-9217-4D25-818A-17F08E7D70BA}" destId="{2A850572-FAE6-48E4-B18C-5381DAB86545}" srcOrd="1" destOrd="0" parTransId="{3E56E013-7164-4297-9557-BE71DEB17AEF}" sibTransId="{AD8B4AEB-B03C-41DB-94DF-85C2EE8E744C}"/>
    <dgm:cxn modelId="{1864A0D3-EE4B-4824-BCB6-0EAFD8B92B58}" type="presOf" srcId="{7C407127-9217-4D25-818A-17F08E7D70BA}" destId="{B4174A44-DCB5-4D03-A90E-FEA46E16FC1A}" srcOrd="0" destOrd="0" presId="urn:microsoft.com/office/officeart/2018/2/layout/IconCircleList"/>
    <dgm:cxn modelId="{FAD498E4-FC94-479D-83EF-925734C7F296}" type="presOf" srcId="{B21363EB-FBA2-42C6-8594-FBABE763FD94}" destId="{954A37F1-5AD6-4E61-BB9B-415294091E5C}" srcOrd="0" destOrd="0" presId="urn:microsoft.com/office/officeart/2018/2/layout/IconCircleList"/>
    <dgm:cxn modelId="{51F2FC4A-4A56-4CFB-BA2B-57C51F38D664}" type="presParOf" srcId="{B4174A44-DCB5-4D03-A90E-FEA46E16FC1A}" destId="{ACC6AD1C-9C4C-46E0-8D66-32904E7C9196}" srcOrd="0" destOrd="0" presId="urn:microsoft.com/office/officeart/2018/2/layout/IconCircleList"/>
    <dgm:cxn modelId="{EB5E3AC0-A8ED-4317-863A-A57E5C730F67}" type="presParOf" srcId="{ACC6AD1C-9C4C-46E0-8D66-32904E7C9196}" destId="{F155BE2B-1E34-40AF-80DA-6E3E49A1A10A}" srcOrd="0" destOrd="0" presId="urn:microsoft.com/office/officeart/2018/2/layout/IconCircleList"/>
    <dgm:cxn modelId="{517CB0DD-C3E2-4067-BA01-EB4F9DBF83FF}" type="presParOf" srcId="{F155BE2B-1E34-40AF-80DA-6E3E49A1A10A}" destId="{EE3D8F4B-31CA-496A-B784-A1A89FDF92E9}" srcOrd="0" destOrd="0" presId="urn:microsoft.com/office/officeart/2018/2/layout/IconCircleList"/>
    <dgm:cxn modelId="{23C4317F-04EA-48E7-8C01-94C4409C1781}" type="presParOf" srcId="{F155BE2B-1E34-40AF-80DA-6E3E49A1A10A}" destId="{BBFCE122-FB6A-45C5-A9C1-9B145D2D79D4}" srcOrd="1" destOrd="0" presId="urn:microsoft.com/office/officeart/2018/2/layout/IconCircleList"/>
    <dgm:cxn modelId="{20AC69CD-14F1-44E2-BCB1-84FAB1D82134}" type="presParOf" srcId="{F155BE2B-1E34-40AF-80DA-6E3E49A1A10A}" destId="{B4DE5CFB-413B-4AE4-985B-C58D88708370}" srcOrd="2" destOrd="0" presId="urn:microsoft.com/office/officeart/2018/2/layout/IconCircleList"/>
    <dgm:cxn modelId="{997D463F-2BC8-4E9E-BBED-77CCA8B12838}" type="presParOf" srcId="{F155BE2B-1E34-40AF-80DA-6E3E49A1A10A}" destId="{954A37F1-5AD6-4E61-BB9B-415294091E5C}" srcOrd="3" destOrd="0" presId="urn:microsoft.com/office/officeart/2018/2/layout/IconCircleList"/>
    <dgm:cxn modelId="{58A1C695-978A-40CB-B8EC-39600B95C682}" type="presParOf" srcId="{ACC6AD1C-9C4C-46E0-8D66-32904E7C9196}" destId="{0AB8B2ED-B6FF-4576-8331-7CFF240C42E3}" srcOrd="1" destOrd="0" presId="urn:microsoft.com/office/officeart/2018/2/layout/IconCircleList"/>
    <dgm:cxn modelId="{637702D4-4B51-4CCD-A4F9-D4EF748516F2}" type="presParOf" srcId="{ACC6AD1C-9C4C-46E0-8D66-32904E7C9196}" destId="{05BDFFB5-4EB1-402C-AD9C-94940C52B522}" srcOrd="2" destOrd="0" presId="urn:microsoft.com/office/officeart/2018/2/layout/IconCircleList"/>
    <dgm:cxn modelId="{25D8E526-70B0-4699-BC92-135FD38843AF}" type="presParOf" srcId="{05BDFFB5-4EB1-402C-AD9C-94940C52B522}" destId="{8AA391E9-517C-4787-AFB5-5DD0751FCD3A}" srcOrd="0" destOrd="0" presId="urn:microsoft.com/office/officeart/2018/2/layout/IconCircleList"/>
    <dgm:cxn modelId="{5FFF32F7-A6F9-4B79-8C1F-A13076967064}" type="presParOf" srcId="{05BDFFB5-4EB1-402C-AD9C-94940C52B522}" destId="{6119252C-EFDF-46F6-9B22-50643E861102}" srcOrd="1" destOrd="0" presId="urn:microsoft.com/office/officeart/2018/2/layout/IconCircleList"/>
    <dgm:cxn modelId="{C99E54D3-2F73-4D7D-895A-A781E48E9037}" type="presParOf" srcId="{05BDFFB5-4EB1-402C-AD9C-94940C52B522}" destId="{8569047B-50EE-4C72-91F1-8F0D72DEF29B}" srcOrd="2" destOrd="0" presId="urn:microsoft.com/office/officeart/2018/2/layout/IconCircleList"/>
    <dgm:cxn modelId="{7E875D76-39DB-4DB2-828E-2E63E9D08623}" type="presParOf" srcId="{05BDFFB5-4EB1-402C-AD9C-94940C52B522}" destId="{D5356D62-A36D-4CA9-938F-312D1360A621}" srcOrd="3" destOrd="0" presId="urn:microsoft.com/office/officeart/2018/2/layout/IconCircleList"/>
    <dgm:cxn modelId="{204E8B13-B1D3-4F3E-A29A-243C6A654573}" type="presParOf" srcId="{ACC6AD1C-9C4C-46E0-8D66-32904E7C9196}" destId="{1914D31C-D1A3-40ED-8FC5-5B968BB9091C}" srcOrd="3" destOrd="0" presId="urn:microsoft.com/office/officeart/2018/2/layout/IconCircleList"/>
    <dgm:cxn modelId="{AAF1FAAA-4326-4141-B710-7D284A11287C}" type="presParOf" srcId="{ACC6AD1C-9C4C-46E0-8D66-32904E7C9196}" destId="{72F273F2-6957-4C5A-9932-1D46B43106C1}" srcOrd="4" destOrd="0" presId="urn:microsoft.com/office/officeart/2018/2/layout/IconCircleList"/>
    <dgm:cxn modelId="{042DDE09-2FCC-46A6-8A2C-F1491845E4B8}" type="presParOf" srcId="{72F273F2-6957-4C5A-9932-1D46B43106C1}" destId="{14484C79-4E1C-46DE-A788-88921270D05C}" srcOrd="0" destOrd="0" presId="urn:microsoft.com/office/officeart/2018/2/layout/IconCircleList"/>
    <dgm:cxn modelId="{E4A26F39-86C8-43F3-8716-82581D682705}" type="presParOf" srcId="{72F273F2-6957-4C5A-9932-1D46B43106C1}" destId="{1AB78019-E362-40C7-97FB-DBF95599F56D}" srcOrd="1" destOrd="0" presId="urn:microsoft.com/office/officeart/2018/2/layout/IconCircleList"/>
    <dgm:cxn modelId="{4F717902-DB21-487B-88C4-6BC650AD3261}" type="presParOf" srcId="{72F273F2-6957-4C5A-9932-1D46B43106C1}" destId="{34A68B3D-12B1-4359-8FCD-88F0B33D19C8}" srcOrd="2" destOrd="0" presId="urn:microsoft.com/office/officeart/2018/2/layout/IconCircleList"/>
    <dgm:cxn modelId="{F2DDB93D-146F-449A-8073-768DCE44E786}" type="presParOf" srcId="{72F273F2-6957-4C5A-9932-1D46B43106C1}" destId="{086A5889-9C81-4DBC-876C-8E8CD99CB3FD}" srcOrd="3" destOrd="0" presId="urn:microsoft.com/office/officeart/2018/2/layout/IconCircleList"/>
    <dgm:cxn modelId="{6F05F404-1E22-436D-A6C5-44BFD71A9757}" type="presParOf" srcId="{ACC6AD1C-9C4C-46E0-8D66-32904E7C9196}" destId="{F9FBFDBB-6E34-466C-9E0A-F8DDCE9328BF}" srcOrd="5" destOrd="0" presId="urn:microsoft.com/office/officeart/2018/2/layout/IconCircleList"/>
    <dgm:cxn modelId="{AC62E4AF-2CF9-4550-B624-ED5A3B89738E}" type="presParOf" srcId="{ACC6AD1C-9C4C-46E0-8D66-32904E7C9196}" destId="{B17B5528-86D7-45D0-8DEE-E1CA430BB18C}" srcOrd="6" destOrd="0" presId="urn:microsoft.com/office/officeart/2018/2/layout/IconCircleList"/>
    <dgm:cxn modelId="{E5FC6C03-595A-4704-A4E0-793577D78999}" type="presParOf" srcId="{B17B5528-86D7-45D0-8DEE-E1CA430BB18C}" destId="{FABF0032-4C4D-4CF5-B478-BEA51D746F75}" srcOrd="0" destOrd="0" presId="urn:microsoft.com/office/officeart/2018/2/layout/IconCircleList"/>
    <dgm:cxn modelId="{603DF39B-40EB-47ED-9929-7D99A1F17DFC}" type="presParOf" srcId="{B17B5528-86D7-45D0-8DEE-E1CA430BB18C}" destId="{818ED45E-A88A-4690-8A19-57CAEA005980}" srcOrd="1" destOrd="0" presId="urn:microsoft.com/office/officeart/2018/2/layout/IconCircleList"/>
    <dgm:cxn modelId="{985285F8-AC9C-45D2-846D-0899CB4565DA}" type="presParOf" srcId="{B17B5528-86D7-45D0-8DEE-E1CA430BB18C}" destId="{EA7E7A77-395D-4ABE-B8C4-FC3A9AD9F77A}" srcOrd="2" destOrd="0" presId="urn:microsoft.com/office/officeart/2018/2/layout/IconCircleList"/>
    <dgm:cxn modelId="{64B19381-83C4-41F1-89B1-3663273295AB}" type="presParOf" srcId="{B17B5528-86D7-45D0-8DEE-E1CA430BB18C}" destId="{BCF9F1C3-516D-4FD3-910C-25B71A7C7197}" srcOrd="3" destOrd="0" presId="urn:microsoft.com/office/officeart/2018/2/layout/IconCircleList"/>
    <dgm:cxn modelId="{27740365-50AD-4AD9-8DA6-5799728E8CD2}" type="presParOf" srcId="{ACC6AD1C-9C4C-46E0-8D66-32904E7C9196}" destId="{98C3F9F1-E723-4714-8416-C0584449C86C}" srcOrd="7" destOrd="0" presId="urn:microsoft.com/office/officeart/2018/2/layout/IconCircleList"/>
    <dgm:cxn modelId="{027DC0DD-C218-470D-B3D8-8498CFE5BECD}" type="presParOf" srcId="{ACC6AD1C-9C4C-46E0-8D66-32904E7C9196}" destId="{5638DFFD-5D76-4CFB-91E7-1C7FC89D6B45}" srcOrd="8" destOrd="0" presId="urn:microsoft.com/office/officeart/2018/2/layout/IconCircleList"/>
    <dgm:cxn modelId="{17740E12-B6FE-460D-956F-D764E002F19C}" type="presParOf" srcId="{5638DFFD-5D76-4CFB-91E7-1C7FC89D6B45}" destId="{633190B7-D09E-4A9C-A98C-9B4E19D0EB12}" srcOrd="0" destOrd="0" presId="urn:microsoft.com/office/officeart/2018/2/layout/IconCircleList"/>
    <dgm:cxn modelId="{1899F4D1-5E00-4D64-AF4E-59747DF87E80}" type="presParOf" srcId="{5638DFFD-5D76-4CFB-91E7-1C7FC89D6B45}" destId="{6353B43C-8376-49D7-98E9-42057B24F0F5}" srcOrd="1" destOrd="0" presId="urn:microsoft.com/office/officeart/2018/2/layout/IconCircleList"/>
    <dgm:cxn modelId="{7BB4671F-896A-47F8-BCD8-588D6FB9F290}" type="presParOf" srcId="{5638DFFD-5D76-4CFB-91E7-1C7FC89D6B45}" destId="{B8525BE9-7E06-4F85-985F-2811BF7859C0}" srcOrd="2" destOrd="0" presId="urn:microsoft.com/office/officeart/2018/2/layout/IconCircleList"/>
    <dgm:cxn modelId="{93AEB375-562C-4EF0-86E4-C2EAD87FA2B5}" type="presParOf" srcId="{5638DFFD-5D76-4CFB-91E7-1C7FC89D6B45}" destId="{71BD0103-170B-4655-A886-C0F69F94B76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D8F4B-31CA-496A-B784-A1A89FDF92E9}">
      <dsp:nvSpPr>
        <dsp:cNvPr id="0" name=""/>
        <dsp:cNvSpPr/>
      </dsp:nvSpPr>
      <dsp:spPr>
        <a:xfrm>
          <a:off x="252507" y="616021"/>
          <a:ext cx="805173" cy="805173"/>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FCE122-FB6A-45C5-A9C1-9B145D2D79D4}">
      <dsp:nvSpPr>
        <dsp:cNvPr id="0" name=""/>
        <dsp:cNvSpPr/>
      </dsp:nvSpPr>
      <dsp:spPr>
        <a:xfrm>
          <a:off x="421593" y="785107"/>
          <a:ext cx="467000" cy="467000"/>
        </a:xfrm>
        <a:prstGeom prst="rect">
          <a:avLst/>
        </a:prstGeom>
        <a:solidFill>
          <a:schemeClr val="accent6">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4A37F1-5AD6-4E61-BB9B-415294091E5C}">
      <dsp:nvSpPr>
        <dsp:cNvPr id="0" name=""/>
        <dsp:cNvSpPr/>
      </dsp:nvSpPr>
      <dsp:spPr>
        <a:xfrm>
          <a:off x="1230217" y="616021"/>
          <a:ext cx="1897908" cy="805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u="sng" kern="1200" dirty="0"/>
            <a:t>Which digital tool is most used by students at UWTSD?</a:t>
          </a:r>
          <a:r>
            <a:rPr lang="en-GB" sz="1100" b="0" i="0" u="none" kern="1200" dirty="0"/>
            <a:t> The most digital tool used my then students is  OneDrive as everything that the students produce is stored there.</a:t>
          </a:r>
        </a:p>
      </dsp:txBody>
      <dsp:txXfrm>
        <a:off x="1230217" y="616021"/>
        <a:ext cx="1897908" cy="805173"/>
      </dsp:txXfrm>
    </dsp:sp>
    <dsp:sp modelId="{8AA391E9-517C-4787-AFB5-5DD0751FCD3A}">
      <dsp:nvSpPr>
        <dsp:cNvPr id="0" name=""/>
        <dsp:cNvSpPr/>
      </dsp:nvSpPr>
      <dsp:spPr>
        <a:xfrm>
          <a:off x="3458821" y="616021"/>
          <a:ext cx="805173" cy="805173"/>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19252C-EFDF-46F6-9B22-50643E861102}">
      <dsp:nvSpPr>
        <dsp:cNvPr id="0" name=""/>
        <dsp:cNvSpPr/>
      </dsp:nvSpPr>
      <dsp:spPr>
        <a:xfrm>
          <a:off x="3627908" y="785107"/>
          <a:ext cx="467000" cy="467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356D62-A36D-4CA9-938F-312D1360A621}">
      <dsp:nvSpPr>
        <dsp:cNvPr id="0" name=""/>
        <dsp:cNvSpPr/>
      </dsp:nvSpPr>
      <dsp:spPr>
        <a:xfrm>
          <a:off x="4436532" y="616021"/>
          <a:ext cx="1897908" cy="805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Digital skills are important for any professional environment such as school and work</a:t>
          </a:r>
          <a:r>
            <a:rPr lang="en-GB" sz="1100" kern="1200" dirty="0">
              <a:latin typeface="Garamond" panose="02020404030301010803"/>
            </a:rPr>
            <a:t>. Learning essential digital skills is the first step towards new things.</a:t>
          </a:r>
          <a:endParaRPr lang="en-GB" sz="1100" kern="1200" dirty="0"/>
        </a:p>
      </dsp:txBody>
      <dsp:txXfrm>
        <a:off x="4436532" y="616021"/>
        <a:ext cx="1897908" cy="805173"/>
      </dsp:txXfrm>
    </dsp:sp>
    <dsp:sp modelId="{14484C79-4E1C-46DE-A788-88921270D05C}">
      <dsp:nvSpPr>
        <dsp:cNvPr id="0" name=""/>
        <dsp:cNvSpPr/>
      </dsp:nvSpPr>
      <dsp:spPr>
        <a:xfrm>
          <a:off x="6665136" y="616021"/>
          <a:ext cx="805173" cy="805173"/>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B78019-E362-40C7-97FB-DBF95599F56D}">
      <dsp:nvSpPr>
        <dsp:cNvPr id="0" name=""/>
        <dsp:cNvSpPr/>
      </dsp:nvSpPr>
      <dsp:spPr>
        <a:xfrm>
          <a:off x="6834222" y="785107"/>
          <a:ext cx="467000" cy="467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6A5889-9C81-4DBC-876C-8E8CD99CB3FD}">
      <dsp:nvSpPr>
        <dsp:cNvPr id="0" name=""/>
        <dsp:cNvSpPr/>
      </dsp:nvSpPr>
      <dsp:spPr>
        <a:xfrm>
          <a:off x="7642846" y="616021"/>
          <a:ext cx="1897908" cy="805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Digital skills are needed </a:t>
          </a:r>
          <a:r>
            <a:rPr lang="en-GB" sz="1100" kern="1200" dirty="0">
              <a:latin typeface="Garamond" panose="02020404030301010803"/>
            </a:rPr>
            <a:t>because they can boost your confidence in using technology for schoolwork, learning and daily life.</a:t>
          </a:r>
        </a:p>
      </dsp:txBody>
      <dsp:txXfrm>
        <a:off x="7642846" y="616021"/>
        <a:ext cx="1897908" cy="805173"/>
      </dsp:txXfrm>
    </dsp:sp>
    <dsp:sp modelId="{FABF0032-4C4D-4CF5-B478-BEA51D746F75}">
      <dsp:nvSpPr>
        <dsp:cNvPr id="0" name=""/>
        <dsp:cNvSpPr/>
      </dsp:nvSpPr>
      <dsp:spPr>
        <a:xfrm>
          <a:off x="252507" y="2003370"/>
          <a:ext cx="805173" cy="805173"/>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ED45E-A88A-4690-8A19-57CAEA005980}">
      <dsp:nvSpPr>
        <dsp:cNvPr id="0" name=""/>
        <dsp:cNvSpPr/>
      </dsp:nvSpPr>
      <dsp:spPr>
        <a:xfrm>
          <a:off x="421593" y="2172456"/>
          <a:ext cx="467000" cy="467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F9F1C3-516D-4FD3-910C-25B71A7C7197}">
      <dsp:nvSpPr>
        <dsp:cNvPr id="0" name=""/>
        <dsp:cNvSpPr/>
      </dsp:nvSpPr>
      <dsp:spPr>
        <a:xfrm>
          <a:off x="1230217" y="2003370"/>
          <a:ext cx="1897908" cy="805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Garamond" panose="02020404030301010803"/>
            </a:rPr>
            <a:t> Reasons why Digital skills are important: "For personal, and academic tasks, use devices such as a computer, tablet, or a mobile phone."</a:t>
          </a:r>
        </a:p>
      </dsp:txBody>
      <dsp:txXfrm>
        <a:off x="1230217" y="2003370"/>
        <a:ext cx="1897908" cy="805173"/>
      </dsp:txXfrm>
    </dsp:sp>
    <dsp:sp modelId="{633190B7-D09E-4A9C-A98C-9B4E19D0EB12}">
      <dsp:nvSpPr>
        <dsp:cNvPr id="0" name=""/>
        <dsp:cNvSpPr/>
      </dsp:nvSpPr>
      <dsp:spPr>
        <a:xfrm>
          <a:off x="3458821" y="2003370"/>
          <a:ext cx="805173" cy="805173"/>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3B43C-8376-49D7-98E9-42057B24F0F5}">
      <dsp:nvSpPr>
        <dsp:cNvPr id="0" name=""/>
        <dsp:cNvSpPr/>
      </dsp:nvSpPr>
      <dsp:spPr>
        <a:xfrm>
          <a:off x="3627908" y="2172456"/>
          <a:ext cx="467000" cy="467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BD0103-170B-4655-A886-C0F69F94B762}">
      <dsp:nvSpPr>
        <dsp:cNvPr id="0" name=""/>
        <dsp:cNvSpPr/>
      </dsp:nvSpPr>
      <dsp:spPr>
        <a:xfrm>
          <a:off x="4436532" y="2003370"/>
          <a:ext cx="1897908" cy="805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Garamond" panose="02020404030301010803"/>
            </a:rPr>
            <a:t> Find information on the internet and understand and responsible online  how to be safe. Email, messaging, and social media are used to communicate socially and professionally.</a:t>
          </a:r>
          <a:endParaRPr lang="en-GB" sz="1100" kern="1200" dirty="0"/>
        </a:p>
      </dsp:txBody>
      <dsp:txXfrm>
        <a:off x="4436532" y="2003370"/>
        <a:ext cx="1897908" cy="80517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a:xfrm>
            <a:off x="2692397" y="5037663"/>
            <a:ext cx="5214635" cy="279400"/>
          </a:xfrm>
        </p:spPr>
        <p:txBody>
          <a:bodyPr/>
          <a:lstStyle/>
          <a:p>
            <a:endParaRPr lang="en-GB" dirty="0"/>
          </a:p>
        </p:txBody>
      </p:sp>
      <p:sp>
        <p:nvSpPr>
          <p:cNvPr id="6" name="Slide Number Placeholder 5"/>
          <p:cNvSpPr>
            <a:spLocks noGrp="1"/>
          </p:cNvSpPr>
          <p:nvPr>
            <p:ph type="sldNum" sz="quarter" idx="12"/>
          </p:nvPr>
        </p:nvSpPr>
        <p:spPr>
          <a:xfrm>
            <a:off x="8956900" y="5037663"/>
            <a:ext cx="551167" cy="279400"/>
          </a:xfrm>
        </p:spPr>
        <p:txBody>
          <a:bodyPr/>
          <a:lstStyle/>
          <a:p>
            <a:fld id="{7E08E7A2-77AC-494F-BC5E-7B7AF85F4488}" type="slidenum">
              <a:rPr lang="en-GB" smtClean="0"/>
              <a:t>‹#›</a:t>
            </a:fld>
            <a:endParaRPr lang="en-GB"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445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2318574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4665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2055846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E08E7A2-77AC-494F-BC5E-7B7AF85F4488}" type="slidenum">
              <a:rPr lang="en-GB" smtClean="0"/>
              <a:t>‹#›</a:t>
            </a:fld>
            <a:endParaRPr lang="en-GB"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0745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E08E7A2-77AC-494F-BC5E-7B7AF85F4488}" type="slidenum">
              <a:rPr lang="en-GB" smtClean="0"/>
              <a:t>‹#›</a:t>
            </a:fld>
            <a:endParaRPr lang="en-GB"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7724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3191443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08E7A2-77AC-494F-BC5E-7B7AF85F4488}" type="slidenum">
              <a:rPr lang="en-GB" smtClean="0"/>
              <a:t>‹#›</a:t>
            </a:fld>
            <a:endParaRPr lang="en-GB"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7861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3261531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3923141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8301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6193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spTree>
    <p:extLst>
      <p:ext uri="{BB962C8B-B14F-4D97-AF65-F5344CB8AC3E}">
        <p14:creationId xmlns:p14="http://schemas.microsoft.com/office/powerpoint/2010/main" val="12872082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03145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5376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00833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9AC2C6-27DA-4CEF-8A6E-A8D776AFCF86}" type="datetimeFigureOut">
              <a:rPr lang="en-GB" smtClean="0"/>
              <a:t>18/02/2023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08E7A2-77AC-494F-BC5E-7B7AF85F4488}" type="slidenum">
              <a:rPr lang="en-GB" smtClean="0"/>
              <a:t>‹#›</a:t>
            </a:fld>
            <a:endParaRPr lang="en-GB"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5244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D9AC2C6-27DA-4CEF-8A6E-A8D776AFCF86}" type="datetimeFigureOut">
              <a:rPr lang="en-GB" smtClean="0"/>
              <a:t>18/02/2023</a:t>
            </a:fld>
            <a:endParaRPr lang="en-GB"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E08E7A2-77AC-494F-BC5E-7B7AF85F4488}" type="slidenum">
              <a:rPr lang="en-GB" smtClean="0"/>
              <a:t>‹#›</a:t>
            </a:fld>
            <a:endParaRPr lang="en-GB" dirty="0"/>
          </a:p>
        </p:txBody>
      </p:sp>
    </p:spTree>
    <p:extLst>
      <p:ext uri="{BB962C8B-B14F-4D97-AF65-F5344CB8AC3E}">
        <p14:creationId xmlns:p14="http://schemas.microsoft.com/office/powerpoint/2010/main" val="215326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eur01.safelinks.protection.outlook.com/?url=https%3A%2F%2Fforms.office.com%2FPages%2FResponsePage.aspx%3Fid%3D-REPTm4EBUWcuNshUjEeIX9S4xTdBF1CjgVW7pQXzrJUMlRWTTdSMjlCRVdOQjcxMzc1TDBBSlNKRy4u&amp;data=05%7C01%7C2232370%40student.uwtsd.ac.uk%7Cba1c8104f7a847136de408db0a9b4c65%7C4e0f11f9046e45059cb8db2152311e21%7C0%7C0%7C638115434328997555%7CUnknown%7CTWFpbGZsb3d8eyJWIjoiMC4wLjAwMDAiLCJQIjoiV2luMzIiLCJBTiI6Ik1haWwiLCJXVCI6Mn0%3D%7C3000%7C%7C%7C&amp;sdata=t%2BAxdpFf7LNsUTrYWf1uE5n5il%2F7IFZp0qlzksGKAAw%3D&amp;reserved=0"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scribbr.com/methodology/qualitative-quantitative-research/#:~:text=Quantitative%20research%20is%20expressed%20in%20numbers%20and%20graphs" TargetMode="External"/><Relationship Id="rId3" Type="http://schemas.openxmlformats.org/officeDocument/2006/relationships/hyperlink" Target="https://www.skillsyouneed.com/rhubarb/digital-skills-modern-workplace.html#:~:text=By%20this%20definition%2C%20digital%20skills%20are%20any%20skills" TargetMode="External"/><Relationship Id="rId7" Type="http://schemas.openxmlformats.org/officeDocument/2006/relationships/hyperlink" Target="https://www.scribbr.co.uk/research-methods/secondary-research-explained/#:~:text=Secondary%20research%20is%20a%20research%20method%20that%20uses" TargetMode="External"/><Relationship Id="rId2" Type="http://schemas.openxmlformats.org/officeDocument/2006/relationships/hyperlink" Target="http://www.skillsyouneed.com" TargetMode="External"/><Relationship Id="rId1" Type="http://schemas.openxmlformats.org/officeDocument/2006/relationships/slideLayout" Target="../slideLayouts/slideLayout2.xml"/><Relationship Id="rId6" Type="http://schemas.openxmlformats.org/officeDocument/2006/relationships/hyperlink" Target="https://www.bbc.co.uk/bitesize/guides/z9rn3k7/revision/7#:~:text=Primary%20research%20is%20information%20that%20is%20collected%20by" TargetMode="External"/><Relationship Id="rId5" Type="http://schemas.openxmlformats.org/officeDocument/2006/relationships/hyperlink" Target="https://www.merriam-webster.com/dictionary/ethic" TargetMode="External"/><Relationship Id="rId4" Type="http://schemas.openxmlformats.org/officeDocument/2006/relationships/hyperlink" Target="https://nationalcareers.service.gov.uk/careers-advice/build-foundation-digital-skills-to-help-your-career#:~:text=Essential%20digital%20skills%20are%20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2" name="Picture 41">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3" name="Rectangle 42">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4" name="Picture 43">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5" name="Picture 44">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47" name="Straight Connector 46">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49" name="Rectangle 48">
            <a:extLst>
              <a:ext uri="{FF2B5EF4-FFF2-40B4-BE49-F238E27FC236}">
                <a16:creationId xmlns:a16="http://schemas.microsoft.com/office/drawing/2014/main" id="{F5F01BD1-E3CB-4562-A77C-00A3ED246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492030E9-8BC2-4840-8C6B-991B68C51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2" name="Picture 51">
              <a:extLst>
                <a:ext uri="{FF2B5EF4-FFF2-40B4-BE49-F238E27FC236}">
                  <a16:creationId xmlns:a16="http://schemas.microsoft.com/office/drawing/2014/main" id="{651493CA-1EAE-4C5B-9C46-8437DD51C6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3" name="Rectangle 52">
              <a:extLst>
                <a:ext uri="{FF2B5EF4-FFF2-40B4-BE49-F238E27FC236}">
                  <a16:creationId xmlns:a16="http://schemas.microsoft.com/office/drawing/2014/main" id="{81B01891-F01D-4D0D-A631-E29F0EA8E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4" name="Picture 53">
              <a:extLst>
                <a:ext uri="{FF2B5EF4-FFF2-40B4-BE49-F238E27FC236}">
                  <a16:creationId xmlns:a16="http://schemas.microsoft.com/office/drawing/2014/main" id="{38B1DE3F-E4E6-4E5E-9213-CB6C7AA92C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5" name="Picture 54">
              <a:extLst>
                <a:ext uri="{FF2B5EF4-FFF2-40B4-BE49-F238E27FC236}">
                  <a16:creationId xmlns:a16="http://schemas.microsoft.com/office/drawing/2014/main" id="{8AFE6BB3-9290-46EA-8067-AA9277C708B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ctrTitle"/>
          </p:nvPr>
        </p:nvSpPr>
        <p:spPr>
          <a:xfrm>
            <a:off x="4626508" y="982132"/>
            <a:ext cx="6270090" cy="1303867"/>
          </a:xfrm>
        </p:spPr>
        <p:txBody>
          <a:bodyPr vert="horz" lIns="91440" tIns="45720" rIns="91440" bIns="45720" rtlCol="0" anchor="ctr">
            <a:normAutofit/>
          </a:bodyPr>
          <a:lstStyle/>
          <a:p>
            <a:pPr>
              <a:lnSpc>
                <a:spcPct val="90000"/>
              </a:lnSpc>
            </a:pPr>
            <a:r>
              <a:rPr lang="en-US" sz="3700" b="1" i="1" u="sng" dirty="0">
                <a:solidFill>
                  <a:srgbClr val="262626"/>
                </a:solidFill>
              </a:rPr>
              <a:t>The importance of digital skills in studying and in work</a:t>
            </a:r>
          </a:p>
        </p:txBody>
      </p:sp>
      <p:sp>
        <p:nvSpPr>
          <p:cNvPr id="57" name="Rectangle 56">
            <a:extLst>
              <a:ext uri="{FF2B5EF4-FFF2-40B4-BE49-F238E27FC236}">
                <a16:creationId xmlns:a16="http://schemas.microsoft.com/office/drawing/2014/main" id="{75325209-1BB3-4A1C-97C2-17DCDC165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descr="Computer">
            <a:extLst>
              <a:ext uri="{FF2B5EF4-FFF2-40B4-BE49-F238E27FC236}">
                <a16:creationId xmlns:a16="http://schemas.microsoft.com/office/drawing/2014/main" id="{05C99074-C85C-9A76-0649-81F03C0C857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12683" y="2122701"/>
            <a:ext cx="2433793" cy="2433793"/>
          </a:xfrm>
          <a:prstGeom prst="rect">
            <a:avLst/>
          </a:prstGeom>
        </p:spPr>
      </p:pic>
      <p:cxnSp>
        <p:nvCxnSpPr>
          <p:cNvPr id="59" name="Straight Connector 58">
            <a:extLst>
              <a:ext uri="{FF2B5EF4-FFF2-40B4-BE49-F238E27FC236}">
                <a16:creationId xmlns:a16="http://schemas.microsoft.com/office/drawing/2014/main" id="{043EE5F5-AF73-46E3-90B6-27EEFDAC35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ubtitle 2"/>
          <p:cNvSpPr>
            <a:spLocks noGrp="1"/>
          </p:cNvSpPr>
          <p:nvPr>
            <p:ph type="subTitle" idx="1"/>
          </p:nvPr>
        </p:nvSpPr>
        <p:spPr>
          <a:xfrm>
            <a:off x="4636482" y="2556932"/>
            <a:ext cx="6260114" cy="3318936"/>
          </a:xfrm>
        </p:spPr>
        <p:txBody>
          <a:bodyPr vert="horz" lIns="91440" tIns="45720" rIns="91440" bIns="45720" rtlCol="0" anchor="t">
            <a:normAutofit/>
          </a:bodyPr>
          <a:lstStyle/>
          <a:p>
            <a:pPr algn="l">
              <a:buFont typeface="Arial"/>
              <a:buChar char="•"/>
            </a:pPr>
            <a:r>
              <a:rPr lang="en-US" b="1" i="1" dirty="0">
                <a:solidFill>
                  <a:srgbClr val="262626"/>
                </a:solidFill>
              </a:rPr>
              <a:t>Module code – LCSH4002</a:t>
            </a:r>
          </a:p>
          <a:p>
            <a:pPr algn="l">
              <a:buFont typeface="Arial"/>
              <a:buChar char="•"/>
            </a:pPr>
            <a:r>
              <a:rPr lang="en-US" b="1" i="1" dirty="0">
                <a:solidFill>
                  <a:srgbClr val="262626"/>
                </a:solidFill>
              </a:rPr>
              <a:t>Module title – digital skills and research methods</a:t>
            </a:r>
          </a:p>
          <a:p>
            <a:pPr algn="l">
              <a:buFont typeface="Arial"/>
              <a:buChar char="•"/>
            </a:pPr>
            <a:r>
              <a:rPr lang="en-US" b="1" i="1" dirty="0">
                <a:solidFill>
                  <a:srgbClr val="262626"/>
                </a:solidFill>
              </a:rPr>
              <a:t>Group members – Valentina Micu and Florence Babalola</a:t>
            </a:r>
          </a:p>
          <a:p>
            <a:pPr algn="l">
              <a:buFont typeface="Arial"/>
              <a:buChar char="•"/>
            </a:pPr>
            <a:r>
              <a:rPr lang="en-US" b="1" i="1" dirty="0">
                <a:solidFill>
                  <a:srgbClr val="262626"/>
                </a:solidFill>
              </a:rPr>
              <a:t>Student number – 2232370 / 2209916</a:t>
            </a:r>
          </a:p>
          <a:p>
            <a:pPr algn="l">
              <a:buFont typeface="Arial"/>
              <a:buChar char="•"/>
            </a:pPr>
            <a:r>
              <a:rPr lang="en-US" b="1" i="1" dirty="0">
                <a:solidFill>
                  <a:srgbClr val="262626"/>
                </a:solidFill>
              </a:rPr>
              <a:t>Date of assignment – 20</a:t>
            </a:r>
            <a:r>
              <a:rPr lang="en-US" b="1" i="1" baseline="30000" dirty="0">
                <a:solidFill>
                  <a:srgbClr val="262626"/>
                </a:solidFill>
              </a:rPr>
              <a:t>th</a:t>
            </a:r>
            <a:r>
              <a:rPr lang="en-US" b="1" i="1" dirty="0">
                <a:solidFill>
                  <a:srgbClr val="262626"/>
                </a:solidFill>
              </a:rPr>
              <a:t> February 2023</a:t>
            </a:r>
          </a:p>
        </p:txBody>
      </p:sp>
    </p:spTree>
    <p:extLst>
      <p:ext uri="{BB962C8B-B14F-4D97-AF65-F5344CB8AC3E}">
        <p14:creationId xmlns:p14="http://schemas.microsoft.com/office/powerpoint/2010/main" val="36852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9369C1F-C4A4-40B4-B6E0-2858C840F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Garamond" panose="02020404030301010803"/>
              <a:ea typeface="+mn-ea"/>
              <a:cs typeface="+mn-cs"/>
            </a:endParaRPr>
          </a:p>
        </p:txBody>
      </p:sp>
      <p:pic>
        <p:nvPicPr>
          <p:cNvPr id="26" name="Picture 25">
            <a:extLst>
              <a:ext uri="{FF2B5EF4-FFF2-40B4-BE49-F238E27FC236}">
                <a16:creationId xmlns:a16="http://schemas.microsoft.com/office/drawing/2014/main" id="{D2C6A0EE-D2D9-448F-B083-7DEEB674BA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295402" y="982132"/>
            <a:ext cx="9601196" cy="1303867"/>
          </a:xfrm>
        </p:spPr>
        <p:txBody>
          <a:bodyPr>
            <a:normAutofit/>
          </a:bodyPr>
          <a:lstStyle/>
          <a:p>
            <a:r>
              <a:rPr lang="en-GB" dirty="0"/>
              <a:t>Content slide </a:t>
            </a:r>
          </a:p>
        </p:txBody>
      </p:sp>
      <p:cxnSp>
        <p:nvCxnSpPr>
          <p:cNvPr id="28" name="Straight Connector 27">
            <a:extLst>
              <a:ext uri="{FF2B5EF4-FFF2-40B4-BE49-F238E27FC236}">
                <a16:creationId xmlns:a16="http://schemas.microsoft.com/office/drawing/2014/main" id="{96DC9B3E-DC68-4FF2-9781-CB1E626F55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1295401" y="2556932"/>
            <a:ext cx="9601196" cy="3318936"/>
          </a:xfrm>
        </p:spPr>
        <p:txBody>
          <a:bodyPr>
            <a:normAutofit/>
          </a:bodyPr>
          <a:lstStyle/>
          <a:p>
            <a:r>
              <a:rPr lang="en-GB" dirty="0"/>
              <a:t>Introduction </a:t>
            </a:r>
          </a:p>
          <a:p>
            <a:r>
              <a:rPr lang="en-GB" dirty="0"/>
              <a:t>Research question </a:t>
            </a:r>
          </a:p>
          <a:p>
            <a:r>
              <a:rPr lang="en-GB" dirty="0"/>
              <a:t>Literature reviews</a:t>
            </a:r>
          </a:p>
          <a:p>
            <a:r>
              <a:rPr lang="en-GB" dirty="0"/>
              <a:t>Ethical consideration </a:t>
            </a:r>
          </a:p>
          <a:p>
            <a:r>
              <a:rPr lang="en-GB" dirty="0"/>
              <a:t>Methods </a:t>
            </a:r>
          </a:p>
          <a:p>
            <a:r>
              <a:rPr lang="en-GB" dirty="0"/>
              <a:t>Reference list </a:t>
            </a:r>
          </a:p>
        </p:txBody>
      </p:sp>
    </p:spTree>
    <p:extLst>
      <p:ext uri="{BB962C8B-B14F-4D97-AF65-F5344CB8AC3E}">
        <p14:creationId xmlns:p14="http://schemas.microsoft.com/office/powerpoint/2010/main" val="3529706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dirty="0"/>
              <a:t>Introduction </a:t>
            </a:r>
          </a:p>
        </p:txBody>
      </p:sp>
      <p:sp>
        <p:nvSpPr>
          <p:cNvPr id="3" name="Content Placeholder 2"/>
          <p:cNvSpPr>
            <a:spLocks noGrp="1"/>
          </p:cNvSpPr>
          <p:nvPr>
            <p:ph idx="1"/>
          </p:nvPr>
        </p:nvSpPr>
        <p:spPr>
          <a:xfrm>
            <a:off x="1295402" y="2556932"/>
            <a:ext cx="6256866" cy="3318936"/>
          </a:xfrm>
        </p:spPr>
        <p:txBody>
          <a:bodyPr>
            <a:normAutofit fontScale="92500" lnSpcReduction="10000"/>
          </a:bodyPr>
          <a:lstStyle/>
          <a:p>
            <a:pPr>
              <a:lnSpc>
                <a:spcPct val="90000"/>
              </a:lnSpc>
            </a:pPr>
            <a:r>
              <a:rPr lang="en-GB" sz="1400" dirty="0"/>
              <a:t>What is digital skills? </a:t>
            </a:r>
          </a:p>
          <a:p>
            <a:pPr>
              <a:lnSpc>
                <a:spcPct val="90000"/>
              </a:lnSpc>
              <a:buSzPct val="114999"/>
            </a:pPr>
            <a:r>
              <a:rPr lang="en-GB" sz="1400" dirty="0"/>
              <a:t>They can be defined as "skills related to being digitally literate, anything from the ability to find out your high-score on Minesweeper to coding a website counts as a digital skill."</a:t>
            </a:r>
          </a:p>
          <a:p>
            <a:pPr>
              <a:lnSpc>
                <a:spcPct val="90000"/>
              </a:lnSpc>
            </a:pPr>
            <a:r>
              <a:rPr lang="en-GB" sz="1400" dirty="0"/>
              <a:t>What are the different types of digital tools?</a:t>
            </a:r>
          </a:p>
          <a:p>
            <a:pPr>
              <a:lnSpc>
                <a:spcPct val="90000"/>
              </a:lnSpc>
              <a:buSzPct val="114999"/>
            </a:pPr>
            <a:r>
              <a:rPr lang="en-GB" sz="1400" dirty="0"/>
              <a:t>Ms word</a:t>
            </a:r>
          </a:p>
          <a:p>
            <a:pPr marL="342900" indent="-342900">
              <a:lnSpc>
                <a:spcPct val="90000"/>
              </a:lnSpc>
              <a:buSzPct val="114999"/>
            </a:pPr>
            <a:r>
              <a:rPr lang="en-GB" sz="1400" dirty="0"/>
              <a:t>Ms PowerPoint</a:t>
            </a:r>
          </a:p>
          <a:p>
            <a:pPr>
              <a:lnSpc>
                <a:spcPct val="90000"/>
              </a:lnSpc>
              <a:buSzPct val="114999"/>
            </a:pPr>
            <a:r>
              <a:rPr lang="en-GB" sz="1400" dirty="0"/>
              <a:t>Ms Team</a:t>
            </a:r>
          </a:p>
          <a:p>
            <a:pPr>
              <a:lnSpc>
                <a:spcPct val="90000"/>
              </a:lnSpc>
              <a:buSzPct val="114999"/>
            </a:pPr>
            <a:r>
              <a:rPr lang="en-GB" sz="1400" dirty="0"/>
              <a:t>Outlook</a:t>
            </a:r>
          </a:p>
          <a:p>
            <a:pPr>
              <a:lnSpc>
                <a:spcPct val="90000"/>
              </a:lnSpc>
              <a:buSzPct val="114999"/>
            </a:pPr>
            <a:r>
              <a:rPr lang="en-GB" sz="1400" dirty="0"/>
              <a:t>One-Drive</a:t>
            </a:r>
          </a:p>
          <a:p>
            <a:pPr>
              <a:lnSpc>
                <a:spcPct val="90000"/>
              </a:lnSpc>
              <a:buSzPct val="114999"/>
            </a:pPr>
            <a:r>
              <a:rPr lang="en-GB" sz="1400" dirty="0"/>
              <a:t>Google</a:t>
            </a:r>
          </a:p>
          <a:p>
            <a:pPr>
              <a:lnSpc>
                <a:spcPct val="90000"/>
              </a:lnSpc>
              <a:buSzPct val="114999"/>
            </a:pPr>
            <a:r>
              <a:rPr lang="en-GB" sz="1400" dirty="0"/>
              <a:t>Digital skills and tools are important in studying and at work as it develops an advanced way of getting things done successfully.</a:t>
            </a:r>
          </a:p>
          <a:p>
            <a:pPr>
              <a:lnSpc>
                <a:spcPct val="90000"/>
              </a:lnSpc>
            </a:pPr>
            <a:endParaRPr lang="en-GB" sz="1300" dirty="0"/>
          </a:p>
          <a:p>
            <a:pPr>
              <a:lnSpc>
                <a:spcPct val="90000"/>
              </a:lnSpc>
            </a:pPr>
            <a:endParaRPr lang="en-GB" sz="1300" dirty="0"/>
          </a:p>
          <a:p>
            <a:pPr>
              <a:lnSpc>
                <a:spcPct val="90000"/>
              </a:lnSpc>
            </a:pPr>
            <a:endParaRPr lang="en-GB" sz="1300" dirty="0"/>
          </a:p>
        </p:txBody>
      </p:sp>
      <p:pic>
        <p:nvPicPr>
          <p:cNvPr id="6" name="Picture 5"/>
          <p:cNvPicPr>
            <a:picLocks noChangeAspect="1"/>
          </p:cNvPicPr>
          <p:nvPr/>
        </p:nvPicPr>
        <p:blipFill rotWithShape="1">
          <a:blip r:embed="rId3"/>
          <a:srcRect l="30601" r="9754" b="2"/>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713510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pPr>
              <a:lnSpc>
                <a:spcPct val="90000"/>
              </a:lnSpc>
            </a:pPr>
            <a:r>
              <a:rPr lang="en-GB" sz="4100" b="1" i="1" u="sng" dirty="0">
                <a:solidFill>
                  <a:srgbClr val="262626"/>
                </a:solidFill>
              </a:rPr>
              <a:t>Are digital skills important for study and work?</a:t>
            </a:r>
          </a:p>
        </p:txBody>
      </p:sp>
      <p:graphicFrame>
        <p:nvGraphicFramePr>
          <p:cNvPr id="17" name="Content Placeholder 2">
            <a:extLst>
              <a:ext uri="{FF2B5EF4-FFF2-40B4-BE49-F238E27FC236}">
                <a16:creationId xmlns:a16="http://schemas.microsoft.com/office/drawing/2014/main" id="{BDE4368B-B8D1-695C-DE18-E3C0757CBF61}"/>
              </a:ext>
            </a:extLst>
          </p:cNvPr>
          <p:cNvGraphicFramePr>
            <a:graphicFrameLocks noGrp="1"/>
          </p:cNvGraphicFramePr>
          <p:nvPr>
            <p:ph idx="1"/>
            <p:extLst>
              <p:ext uri="{D42A27DB-BD31-4B8C-83A1-F6EECF244321}">
                <p14:modId xmlns:p14="http://schemas.microsoft.com/office/powerpoint/2010/main" val="1858309779"/>
              </p:ext>
            </p:extLst>
          </p:nvPr>
        </p:nvGraphicFramePr>
        <p:xfrm>
          <a:off x="1299163" y="2629621"/>
          <a:ext cx="9793262" cy="3424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9712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b="1" i="1" u="sng" dirty="0">
                <a:solidFill>
                  <a:srgbClr val="262626"/>
                </a:solidFill>
              </a:rPr>
              <a:t>Ethics </a:t>
            </a:r>
          </a:p>
        </p:txBody>
      </p:sp>
      <p:pic>
        <p:nvPicPr>
          <p:cNvPr id="4" name="Picture 4">
            <a:extLst>
              <a:ext uri="{FF2B5EF4-FFF2-40B4-BE49-F238E27FC236}">
                <a16:creationId xmlns:a16="http://schemas.microsoft.com/office/drawing/2014/main" id="{7ACDDC74-C8E5-AFD3-BF15-AE92396132B1}"/>
              </a:ext>
            </a:extLst>
          </p:cNvPr>
          <p:cNvPicPr>
            <a:picLocks noChangeAspect="1"/>
          </p:cNvPicPr>
          <p:nvPr/>
        </p:nvPicPr>
        <p:blipFill rotWithShape="1">
          <a:blip r:embed="rId3"/>
          <a:srcRect l="29416" r="10805" b="-2"/>
          <a:stretch/>
        </p:blipFill>
        <p:spPr>
          <a:xfrm>
            <a:off x="1434269" y="2764002"/>
            <a:ext cx="2739728" cy="2726995"/>
          </a:xfrm>
          <a:prstGeom prst="rect">
            <a:avLst/>
          </a:prstGeom>
          <a:ln w="57150" cmpd="thickThin">
            <a:solidFill>
              <a:srgbClr val="7F7F7F"/>
            </a:solidFill>
            <a:miter lim="800000"/>
          </a:ln>
        </p:spPr>
      </p:pic>
      <p:sp>
        <p:nvSpPr>
          <p:cNvPr id="66" name="Content Placeholder 2"/>
          <p:cNvSpPr>
            <a:spLocks noGrp="1"/>
          </p:cNvSpPr>
          <p:nvPr>
            <p:ph idx="1"/>
          </p:nvPr>
        </p:nvSpPr>
        <p:spPr>
          <a:xfrm>
            <a:off x="4639732" y="2556932"/>
            <a:ext cx="6256863" cy="3318936"/>
          </a:xfrm>
        </p:spPr>
        <p:txBody>
          <a:bodyPr vert="horz" lIns="91440" tIns="45720" rIns="91440" bIns="45720" rtlCol="0">
            <a:normAutofit/>
          </a:bodyPr>
          <a:lstStyle/>
          <a:p>
            <a:pPr>
              <a:lnSpc>
                <a:spcPct val="90000"/>
              </a:lnSpc>
            </a:pPr>
            <a:r>
              <a:rPr lang="en-GB" sz="1500" dirty="0">
                <a:solidFill>
                  <a:srgbClr val="262626"/>
                </a:solidFill>
              </a:rPr>
              <a:t>What are ethics ?</a:t>
            </a:r>
          </a:p>
          <a:p>
            <a:pPr>
              <a:lnSpc>
                <a:spcPct val="90000"/>
              </a:lnSpc>
            </a:pPr>
            <a:r>
              <a:rPr lang="en-GB" sz="1500" dirty="0">
                <a:solidFill>
                  <a:srgbClr val="262626"/>
                </a:solidFill>
              </a:rPr>
              <a:t>Ethics are " </a:t>
            </a:r>
            <a:r>
              <a:rPr lang="en-GB" sz="1500" b="1" dirty="0">
                <a:solidFill>
                  <a:srgbClr val="262626"/>
                </a:solidFill>
                <a:ea typeface="+mn-lt"/>
                <a:cs typeface="+mn-lt"/>
              </a:rPr>
              <a:t> </a:t>
            </a:r>
            <a:r>
              <a:rPr lang="en-GB" sz="1500" dirty="0">
                <a:solidFill>
                  <a:srgbClr val="262626"/>
                </a:solidFill>
                <a:ea typeface="+mn-lt"/>
                <a:cs typeface="+mn-lt"/>
              </a:rPr>
              <a:t>a set of moral principles </a:t>
            </a:r>
            <a:r>
              <a:rPr lang="en-GB" sz="1500" b="1" dirty="0">
                <a:solidFill>
                  <a:srgbClr val="262626"/>
                </a:solidFill>
                <a:ea typeface="+mn-lt"/>
                <a:cs typeface="+mn-lt"/>
              </a:rPr>
              <a:t>: </a:t>
            </a:r>
            <a:r>
              <a:rPr lang="en-GB" sz="1500" dirty="0">
                <a:solidFill>
                  <a:srgbClr val="262626"/>
                </a:solidFill>
                <a:ea typeface="+mn-lt"/>
                <a:cs typeface="+mn-lt"/>
              </a:rPr>
              <a:t>a theory or system of moral values". </a:t>
            </a:r>
          </a:p>
          <a:p>
            <a:pPr>
              <a:lnSpc>
                <a:spcPct val="90000"/>
              </a:lnSpc>
            </a:pPr>
            <a:r>
              <a:rPr lang="en-GB" sz="1500" dirty="0">
                <a:solidFill>
                  <a:srgbClr val="262626"/>
                </a:solidFill>
              </a:rPr>
              <a:t>Why are ethics used for ?</a:t>
            </a:r>
          </a:p>
          <a:p>
            <a:pPr>
              <a:lnSpc>
                <a:spcPct val="90000"/>
              </a:lnSpc>
            </a:pPr>
            <a:r>
              <a:rPr lang="en-GB" sz="1500" dirty="0">
                <a:solidFill>
                  <a:srgbClr val="262626"/>
                </a:solidFill>
              </a:rPr>
              <a:t>Ethics are used in order to decide if the procedure that will take place is comfortable and fair in all aspects for the participants that will take part in completing the tasks.</a:t>
            </a:r>
          </a:p>
          <a:p>
            <a:pPr>
              <a:lnSpc>
                <a:spcPct val="90000"/>
              </a:lnSpc>
            </a:pPr>
            <a:r>
              <a:rPr lang="en-GB" sz="1500" dirty="0">
                <a:solidFill>
                  <a:srgbClr val="262626"/>
                </a:solidFill>
              </a:rPr>
              <a:t>Why is ethics consideration important ?</a:t>
            </a:r>
          </a:p>
          <a:p>
            <a:pPr>
              <a:lnSpc>
                <a:spcPct val="90000"/>
              </a:lnSpc>
            </a:pPr>
            <a:r>
              <a:rPr lang="en-GB" sz="1500" dirty="0">
                <a:solidFill>
                  <a:srgbClr val="262626"/>
                </a:solidFill>
              </a:rPr>
              <a:t>Taking ethics into consideration and applying them is important as the procedure deeds to be planned in order to respect the dignity, rights and wellbeing of the participants. It is necessary to ensure that their privacy is protected. </a:t>
            </a:r>
          </a:p>
          <a:p>
            <a:pPr>
              <a:lnSpc>
                <a:spcPct val="90000"/>
              </a:lnSpc>
            </a:pPr>
            <a:endParaRPr lang="en-GB" sz="1500" dirty="0">
              <a:solidFill>
                <a:srgbClr val="262626"/>
              </a:solidFill>
            </a:endParaRPr>
          </a:p>
        </p:txBody>
      </p:sp>
    </p:spTree>
    <p:extLst>
      <p:ext uri="{BB962C8B-B14F-4D97-AF65-F5344CB8AC3E}">
        <p14:creationId xmlns:p14="http://schemas.microsoft.com/office/powerpoint/2010/main" val="1131399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567514"/>
            <a:ext cx="9601196" cy="1303867"/>
          </a:xfrm>
        </p:spPr>
        <p:txBody>
          <a:bodyPr/>
          <a:lstStyle/>
          <a:p>
            <a:r>
              <a:rPr lang="en-GB" b="1" i="1" u="sng" dirty="0"/>
              <a:t>Research methods </a:t>
            </a:r>
          </a:p>
        </p:txBody>
      </p:sp>
      <p:sp>
        <p:nvSpPr>
          <p:cNvPr id="3" name="Content Placeholder 2"/>
          <p:cNvSpPr>
            <a:spLocks noGrp="1"/>
          </p:cNvSpPr>
          <p:nvPr>
            <p:ph idx="1"/>
          </p:nvPr>
        </p:nvSpPr>
        <p:spPr>
          <a:xfrm>
            <a:off x="1228166" y="1716491"/>
            <a:ext cx="9668431" cy="4542795"/>
          </a:xfrm>
        </p:spPr>
        <p:txBody>
          <a:bodyPr>
            <a:normAutofit fontScale="70000" lnSpcReduction="20000"/>
          </a:bodyPr>
          <a:lstStyle/>
          <a:p>
            <a:r>
              <a:rPr lang="en-GB" dirty="0"/>
              <a:t>Survey- in order to find out the most used tool by the students at the </a:t>
            </a:r>
            <a:r>
              <a:rPr lang="en-GB" dirty="0" err="1"/>
              <a:t>uwstd</a:t>
            </a:r>
            <a:r>
              <a:rPr lang="en-GB" dirty="0"/>
              <a:t> university, we have made a survey based on digital tools. The survey contains opened and closed questions along with rating and scale options. Click on the link below in order to open the survey.</a:t>
            </a:r>
          </a:p>
          <a:p>
            <a:pPr>
              <a:buSzPct val="114999"/>
            </a:pPr>
            <a:r>
              <a:rPr lang="en-GB" dirty="0"/>
              <a:t>Primary research- " </a:t>
            </a:r>
            <a:r>
              <a:rPr lang="en-GB" dirty="0">
                <a:ea typeface="+mn-lt"/>
                <a:cs typeface="+mn-lt"/>
              </a:rPr>
              <a:t>Primary research is</a:t>
            </a:r>
            <a:r>
              <a:rPr lang="en-GB" b="1" dirty="0">
                <a:ea typeface="+mn-lt"/>
                <a:cs typeface="+mn-lt"/>
              </a:rPr>
              <a:t> information that is collected by the researcher</a:t>
            </a:r>
            <a:r>
              <a:rPr lang="en-GB" dirty="0">
                <a:ea typeface="+mn-lt"/>
                <a:cs typeface="+mn-lt"/>
              </a:rPr>
              <a:t>. The data collected in primary research is being collected for the first time and is specific to the researcher’s objective or purpose. Advantages of primary research The information is up-to-date. The data is unique – no one else will have access to it. "</a:t>
            </a:r>
          </a:p>
          <a:p>
            <a:pPr>
              <a:buSzPct val="114999"/>
            </a:pPr>
            <a:r>
              <a:rPr lang="en-GB" dirty="0"/>
              <a:t>Secondary research- "</a:t>
            </a:r>
            <a:r>
              <a:rPr lang="en-GB" dirty="0">
                <a:ea typeface="+mn-lt"/>
                <a:cs typeface="+mn-lt"/>
              </a:rPr>
              <a:t> Secondary research is a</a:t>
            </a:r>
            <a:r>
              <a:rPr lang="en-GB" b="1" dirty="0">
                <a:ea typeface="+mn-lt"/>
                <a:cs typeface="+mn-lt"/>
              </a:rPr>
              <a:t> research method that uses data that was collected by someone else</a:t>
            </a:r>
            <a:r>
              <a:rPr lang="en-GB" dirty="0">
                <a:ea typeface="+mn-lt"/>
                <a:cs typeface="+mn-lt"/>
              </a:rPr>
              <a:t>. In other words, whenever you conduct research using data that already exists, you are conducting secondary research. On the other hand, any type of research that you undertake yourself is called primary research. "</a:t>
            </a:r>
          </a:p>
          <a:p>
            <a:pPr>
              <a:buSzPct val="114999"/>
            </a:pPr>
            <a:r>
              <a:rPr lang="en-GB" dirty="0"/>
              <a:t>Quantitative research- " </a:t>
            </a:r>
            <a:r>
              <a:rPr lang="en-GB" dirty="0">
                <a:ea typeface="+mn-lt"/>
                <a:cs typeface="+mn-lt"/>
              </a:rPr>
              <a:t>Quantitative research is</a:t>
            </a:r>
            <a:r>
              <a:rPr lang="en-GB" b="1" dirty="0">
                <a:ea typeface="+mn-lt"/>
                <a:cs typeface="+mn-lt"/>
              </a:rPr>
              <a:t> expressed in numbers and graphs</a:t>
            </a:r>
            <a:r>
              <a:rPr lang="en-GB" dirty="0">
                <a:ea typeface="+mn-lt"/>
                <a:cs typeface="+mn-lt"/>
              </a:rPr>
              <a:t>. It is used to test or confirm theories and assumptions. This type of research can be used to establish generalizable facts about a topic. " </a:t>
            </a:r>
          </a:p>
          <a:p>
            <a:pPr>
              <a:buSzPct val="114999"/>
            </a:pPr>
            <a:endParaRPr lang="en-GB" dirty="0"/>
          </a:p>
          <a:p>
            <a:pPr>
              <a:buSzPct val="114999"/>
            </a:pPr>
            <a:r>
              <a:rPr lang="en-GB" dirty="0"/>
              <a:t> </a:t>
            </a:r>
            <a:r>
              <a:rPr lang="en-GB" sz="2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https://forms.office.com/Pages/ResponsePage.aspx?id=-REPTm4EBUWcuNshUjEeIX9S4xTdBF1CjgVW7pQXzrJUMlRWTTdSMjlCRVdOQjcxMzc1TDBBSlNKRy4u</a:t>
            </a:r>
            <a:endParaRPr lang="en-GB" dirty="0"/>
          </a:p>
          <a:p>
            <a:pPr>
              <a:buSzPct val="114999"/>
            </a:pPr>
            <a:endParaRPr lang="en-GB" dirty="0"/>
          </a:p>
          <a:p>
            <a:pPr>
              <a:buSzPct val="114999"/>
            </a:pPr>
            <a:endParaRPr lang="en-GB" dirty="0"/>
          </a:p>
          <a:p>
            <a:pPr>
              <a:buSzPct val="114999"/>
            </a:pPr>
            <a:endParaRPr lang="en-GB" dirty="0"/>
          </a:p>
          <a:p>
            <a:pPr algn="r">
              <a:buSzPct val="114999"/>
            </a:pPr>
            <a:endParaRPr lang="en-GB" dirty="0"/>
          </a:p>
          <a:p>
            <a:pPr>
              <a:buSzPct val="114999"/>
            </a:pPr>
            <a:endParaRPr lang="en-GB" dirty="0"/>
          </a:p>
        </p:txBody>
      </p:sp>
      <p:pic>
        <p:nvPicPr>
          <p:cNvPr id="4" name="Picture 3">
            <a:extLst>
              <a:ext uri="{FF2B5EF4-FFF2-40B4-BE49-F238E27FC236}">
                <a16:creationId xmlns:a16="http://schemas.microsoft.com/office/drawing/2014/main" id="{45BE1AED-0DEF-281A-8558-9DA09D908C28}"/>
              </a:ext>
            </a:extLst>
          </p:cNvPr>
          <p:cNvPicPr>
            <a:picLocks noChangeAspect="1"/>
          </p:cNvPicPr>
          <p:nvPr/>
        </p:nvPicPr>
        <p:blipFill>
          <a:blip r:embed="rId3"/>
          <a:stretch>
            <a:fillRect/>
          </a:stretch>
        </p:blipFill>
        <p:spPr>
          <a:xfrm>
            <a:off x="9321232" y="4216400"/>
            <a:ext cx="1931534" cy="1910308"/>
          </a:xfrm>
          <a:prstGeom prst="rect">
            <a:avLst/>
          </a:prstGeom>
        </p:spPr>
      </p:pic>
    </p:spTree>
    <p:extLst>
      <p:ext uri="{BB962C8B-B14F-4D97-AF65-F5344CB8AC3E}">
        <p14:creationId xmlns:p14="http://schemas.microsoft.com/office/powerpoint/2010/main" val="2574166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B782F-4DF2-F9DF-0216-BDEE5B2608A6}"/>
              </a:ext>
            </a:extLst>
          </p:cNvPr>
          <p:cNvSpPr>
            <a:spLocks noGrp="1"/>
          </p:cNvSpPr>
          <p:nvPr>
            <p:ph type="title"/>
          </p:nvPr>
        </p:nvSpPr>
        <p:spPr>
          <a:xfrm>
            <a:off x="1295402" y="612338"/>
            <a:ext cx="9601196" cy="1303867"/>
          </a:xfrm>
        </p:spPr>
        <p:txBody>
          <a:bodyPr/>
          <a:lstStyle/>
          <a:p>
            <a:r>
              <a:rPr lang="en-US" b="1" i="1" u="sng" dirty="0"/>
              <a:t>Reference </a:t>
            </a:r>
          </a:p>
        </p:txBody>
      </p:sp>
      <p:sp>
        <p:nvSpPr>
          <p:cNvPr id="3" name="Content Placeholder 2">
            <a:extLst>
              <a:ext uri="{FF2B5EF4-FFF2-40B4-BE49-F238E27FC236}">
                <a16:creationId xmlns:a16="http://schemas.microsoft.com/office/drawing/2014/main" id="{34CE66EE-CA27-A13E-8596-BDE00F075D06}"/>
              </a:ext>
            </a:extLst>
          </p:cNvPr>
          <p:cNvSpPr>
            <a:spLocks noGrp="1"/>
          </p:cNvSpPr>
          <p:nvPr>
            <p:ph idx="1"/>
          </p:nvPr>
        </p:nvSpPr>
        <p:spPr>
          <a:xfrm>
            <a:off x="1160931" y="1716491"/>
            <a:ext cx="9735666" cy="4159377"/>
          </a:xfrm>
        </p:spPr>
        <p:txBody>
          <a:bodyPr>
            <a:normAutofit fontScale="62500" lnSpcReduction="20000"/>
          </a:bodyPr>
          <a:lstStyle/>
          <a:p>
            <a:r>
              <a:rPr lang="en-US" dirty="0">
                <a:ea typeface="+mn-lt"/>
                <a:cs typeface="+mn-lt"/>
                <a:hlinkClick r:id="rId2"/>
              </a:rPr>
              <a:t>www.skillsyouneed.com</a:t>
            </a:r>
            <a:r>
              <a:rPr lang="en-US" dirty="0">
                <a:ea typeface="+mn-lt"/>
                <a:cs typeface="+mn-lt"/>
              </a:rPr>
              <a:t>. (n.d.). </a:t>
            </a:r>
            <a:r>
              <a:rPr lang="en-US" i="1" dirty="0">
                <a:ea typeface="+mn-lt"/>
                <a:cs typeface="+mn-lt"/>
              </a:rPr>
              <a:t>Digital Skills in the Workplace | SkillsYouNeed</a:t>
            </a:r>
            <a:r>
              <a:rPr lang="en-US" dirty="0">
                <a:ea typeface="+mn-lt"/>
                <a:cs typeface="+mn-lt"/>
              </a:rPr>
              <a:t>. [online] Available at: </a:t>
            </a:r>
            <a:r>
              <a:rPr lang="en-US" dirty="0">
                <a:ea typeface="+mn-lt"/>
                <a:cs typeface="+mn-lt"/>
                <a:hlinkClick r:id="rId3"/>
              </a:rPr>
              <a:t>https://www.skillsyouneed.com/rhubarb/digital-skills-modern-workplace.html#:~:text=By%20this%20definition%2C%20digital%20skills%20are%20any%20skills</a:t>
            </a:r>
            <a:r>
              <a:rPr lang="en-US" dirty="0">
                <a:ea typeface="+mn-lt"/>
                <a:cs typeface="+mn-lt"/>
              </a:rPr>
              <a:t>.</a:t>
            </a:r>
          </a:p>
          <a:p>
            <a:pPr>
              <a:buSzPct val="114999"/>
            </a:pPr>
            <a:r>
              <a:rPr lang="en-US" dirty="0">
                <a:ea typeface="+mn-lt"/>
                <a:cs typeface="+mn-lt"/>
              </a:rPr>
              <a:t>nationalcareers.service.gov.uk. (n.d.). </a:t>
            </a:r>
            <a:r>
              <a:rPr lang="en-US" i="1" dirty="0">
                <a:ea typeface="+mn-lt"/>
                <a:cs typeface="+mn-lt"/>
              </a:rPr>
              <a:t>Improve your digital skills | National Careers Service</a:t>
            </a:r>
            <a:r>
              <a:rPr lang="en-US" dirty="0">
                <a:ea typeface="+mn-lt"/>
                <a:cs typeface="+mn-lt"/>
              </a:rPr>
              <a:t>. [online] Available at: </a:t>
            </a:r>
            <a:r>
              <a:rPr lang="en-US" dirty="0">
                <a:ea typeface="+mn-lt"/>
                <a:cs typeface="+mn-lt"/>
                <a:hlinkClick r:id="rId4"/>
              </a:rPr>
              <a:t>https://nationalcareers.service.gov.uk/careers-advice/build-foundation-digital-skills-to-help-your-career#:~:text=Essential%20digital%20skills%20are%20a</a:t>
            </a:r>
            <a:r>
              <a:rPr lang="en-US" dirty="0">
                <a:ea typeface="+mn-lt"/>
                <a:cs typeface="+mn-lt"/>
              </a:rPr>
              <a:t>.</a:t>
            </a:r>
            <a:endParaRPr lang="en-US" dirty="0"/>
          </a:p>
          <a:p>
            <a:pPr>
              <a:buSzPct val="114999"/>
            </a:pPr>
            <a:r>
              <a:rPr lang="en-US" dirty="0">
                <a:ea typeface="+mn-lt"/>
                <a:cs typeface="+mn-lt"/>
              </a:rPr>
              <a:t>‌Merriam-Webster (2019). </a:t>
            </a:r>
            <a:r>
              <a:rPr lang="en-US" i="1" dirty="0">
                <a:ea typeface="+mn-lt"/>
                <a:cs typeface="+mn-lt"/>
              </a:rPr>
              <a:t>Definition of ETHIC</a:t>
            </a:r>
            <a:r>
              <a:rPr lang="en-US" dirty="0">
                <a:ea typeface="+mn-lt"/>
                <a:cs typeface="+mn-lt"/>
              </a:rPr>
              <a:t>. [online] Merriam-webster.com. Available at: </a:t>
            </a:r>
            <a:r>
              <a:rPr lang="en-US" dirty="0">
                <a:ea typeface="+mn-lt"/>
                <a:cs typeface="+mn-lt"/>
                <a:hlinkClick r:id="rId5"/>
              </a:rPr>
              <a:t>https://www.merriam-webster.com/dictionary/ethic</a:t>
            </a:r>
            <a:r>
              <a:rPr lang="en-US" dirty="0">
                <a:ea typeface="+mn-lt"/>
                <a:cs typeface="+mn-lt"/>
              </a:rPr>
              <a:t>.</a:t>
            </a:r>
          </a:p>
          <a:p>
            <a:pPr>
              <a:buSzPct val="114999"/>
            </a:pPr>
            <a:r>
              <a:rPr lang="en-US" dirty="0">
                <a:ea typeface="+mn-lt"/>
                <a:cs typeface="+mn-lt"/>
              </a:rPr>
              <a:t>‌BBC Bitesize. (n.d.). </a:t>
            </a:r>
            <a:r>
              <a:rPr lang="en-US" i="1" dirty="0">
                <a:ea typeface="+mn-lt"/>
                <a:cs typeface="+mn-lt"/>
              </a:rPr>
              <a:t>Primary research - Planning and </a:t>
            </a:r>
            <a:r>
              <a:rPr lang="en-US" i="1" dirty="0" err="1">
                <a:ea typeface="+mn-lt"/>
                <a:cs typeface="+mn-lt"/>
              </a:rPr>
              <a:t>organisation</a:t>
            </a:r>
            <a:r>
              <a:rPr lang="en-US" i="1" dirty="0">
                <a:ea typeface="+mn-lt"/>
                <a:cs typeface="+mn-lt"/>
              </a:rPr>
              <a:t> - WBQ National: Foundation KS4 Revision</a:t>
            </a:r>
            <a:r>
              <a:rPr lang="en-US" dirty="0">
                <a:ea typeface="+mn-lt"/>
                <a:cs typeface="+mn-lt"/>
              </a:rPr>
              <a:t>. [online] Available at: </a:t>
            </a:r>
            <a:r>
              <a:rPr lang="en-US" dirty="0">
                <a:ea typeface="+mn-lt"/>
                <a:cs typeface="+mn-lt"/>
                <a:hlinkClick r:id="rId6"/>
              </a:rPr>
              <a:t>https://www.bbc.co.uk/bitesize/guides/z9rn3k7/revision/7#:~:text=Primary%20research%20is%20information%20that%20is%20collected%20by</a:t>
            </a:r>
            <a:r>
              <a:rPr lang="en-US" dirty="0">
                <a:ea typeface="+mn-lt"/>
                <a:cs typeface="+mn-lt"/>
              </a:rPr>
              <a:t>.</a:t>
            </a:r>
          </a:p>
          <a:p>
            <a:pPr>
              <a:buSzPct val="114999"/>
            </a:pPr>
            <a:r>
              <a:rPr lang="en-US" dirty="0">
                <a:ea typeface="+mn-lt"/>
                <a:cs typeface="+mn-lt"/>
              </a:rPr>
              <a:t>‌George, T. (2023). </a:t>
            </a:r>
            <a:r>
              <a:rPr lang="en-US" i="1" dirty="0">
                <a:ea typeface="+mn-lt"/>
                <a:cs typeface="+mn-lt"/>
              </a:rPr>
              <a:t>What is Secondary Research? | Definition, Types, &amp; Examples</a:t>
            </a:r>
            <a:r>
              <a:rPr lang="en-US" dirty="0">
                <a:ea typeface="+mn-lt"/>
                <a:cs typeface="+mn-lt"/>
              </a:rPr>
              <a:t>. [online] </a:t>
            </a:r>
            <a:r>
              <a:rPr lang="en-US" dirty="0" err="1">
                <a:ea typeface="+mn-lt"/>
                <a:cs typeface="+mn-lt"/>
              </a:rPr>
              <a:t>Scribbr</a:t>
            </a:r>
            <a:r>
              <a:rPr lang="en-US" dirty="0">
                <a:ea typeface="+mn-lt"/>
                <a:cs typeface="+mn-lt"/>
              </a:rPr>
              <a:t>. Available at: </a:t>
            </a:r>
            <a:r>
              <a:rPr lang="en-US" dirty="0">
                <a:ea typeface="+mn-lt"/>
                <a:cs typeface="+mn-lt"/>
                <a:hlinkClick r:id="rId7"/>
              </a:rPr>
              <a:t>https://www.scribbr.co.uk/research-methods/secondary-research-explained/#:~:text=Secondary%20research%20is%20a%20research%20method%20that%20uses</a:t>
            </a:r>
            <a:r>
              <a:rPr lang="en-US" dirty="0">
                <a:ea typeface="+mn-lt"/>
                <a:cs typeface="+mn-lt"/>
              </a:rPr>
              <a:t> [Accessed 18 Feb. 2023].</a:t>
            </a:r>
          </a:p>
          <a:p>
            <a:pPr>
              <a:buSzPct val="114999"/>
            </a:pPr>
            <a:r>
              <a:rPr lang="en-US" dirty="0">
                <a:ea typeface="+mn-lt"/>
                <a:cs typeface="+mn-lt"/>
              </a:rPr>
              <a:t>‌</a:t>
            </a:r>
            <a:r>
              <a:rPr lang="en-US" dirty="0" err="1">
                <a:ea typeface="+mn-lt"/>
                <a:cs typeface="+mn-lt"/>
              </a:rPr>
              <a:t>Streefkerk</a:t>
            </a:r>
            <a:r>
              <a:rPr lang="en-US" dirty="0">
                <a:ea typeface="+mn-lt"/>
                <a:cs typeface="+mn-lt"/>
              </a:rPr>
              <a:t>, R. (2019). </a:t>
            </a:r>
            <a:r>
              <a:rPr lang="en-US" i="1" dirty="0">
                <a:ea typeface="+mn-lt"/>
                <a:cs typeface="+mn-lt"/>
              </a:rPr>
              <a:t>Qualitative vs. Quantitative Research | Differences &amp; Methods</a:t>
            </a:r>
            <a:r>
              <a:rPr lang="en-US" dirty="0">
                <a:ea typeface="+mn-lt"/>
                <a:cs typeface="+mn-lt"/>
              </a:rPr>
              <a:t>. [online] </a:t>
            </a:r>
            <a:r>
              <a:rPr lang="en-US" dirty="0" err="1">
                <a:ea typeface="+mn-lt"/>
                <a:cs typeface="+mn-lt"/>
              </a:rPr>
              <a:t>Scribbr</a:t>
            </a:r>
            <a:r>
              <a:rPr lang="en-US" dirty="0">
                <a:ea typeface="+mn-lt"/>
                <a:cs typeface="+mn-lt"/>
              </a:rPr>
              <a:t>. Available at: </a:t>
            </a:r>
            <a:r>
              <a:rPr lang="en-US" dirty="0">
                <a:ea typeface="+mn-lt"/>
                <a:cs typeface="+mn-lt"/>
                <a:hlinkClick r:id="rId8"/>
              </a:rPr>
              <a:t>https://www.scribbr.com/methodology/qualitative-quantitative-research/#:~:text=Quantitative%20research%20is%20expressed%20in%20numbers%20and%20graphs</a:t>
            </a:r>
            <a:r>
              <a:rPr lang="en-US" dirty="0">
                <a:ea typeface="+mn-lt"/>
                <a:cs typeface="+mn-lt"/>
              </a:rPr>
              <a:t>..</a:t>
            </a:r>
          </a:p>
          <a:p>
            <a:pPr>
              <a:buSzPct val="114999"/>
            </a:pPr>
            <a:endParaRPr lang="en-US" dirty="0">
              <a:ea typeface="+mn-lt"/>
              <a:cs typeface="+mn-lt"/>
            </a:endParaRPr>
          </a:p>
          <a:p>
            <a:pPr>
              <a:buSzPct val="114999"/>
            </a:pPr>
            <a:endParaRPr lang="en-US" dirty="0">
              <a:ea typeface="+mn-lt"/>
              <a:cs typeface="+mn-lt"/>
            </a:endParaRPr>
          </a:p>
          <a:p>
            <a:pPr>
              <a:buSzPct val="114999"/>
            </a:pPr>
            <a:endParaRPr lang="en-US" dirty="0">
              <a:ea typeface="+mn-lt"/>
              <a:cs typeface="+mn-lt"/>
            </a:endParaRPr>
          </a:p>
          <a:p>
            <a:pPr>
              <a:buSzPct val="114999"/>
            </a:pPr>
            <a:endParaRPr lang="en-US" dirty="0">
              <a:ea typeface="+mn-lt"/>
              <a:cs typeface="+mn-lt"/>
            </a:endParaRPr>
          </a:p>
        </p:txBody>
      </p:sp>
    </p:spTree>
    <p:extLst>
      <p:ext uri="{BB962C8B-B14F-4D97-AF65-F5344CB8AC3E}">
        <p14:creationId xmlns:p14="http://schemas.microsoft.com/office/powerpoint/2010/main" val="157068839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3" ma:contentTypeDescription="Create a new document." ma:contentTypeScope="" ma:versionID="8ace6dd96b4973698129002cd52085b0">
  <xsd:schema xmlns:xsd="http://www.w3.org/2001/XMLSchema" xmlns:xs="http://www.w3.org/2001/XMLSchema" xmlns:p="http://schemas.microsoft.com/office/2006/metadata/properties" xmlns:ns3="d8e79d84-78fb-44a9-92e9-d04bdd8f0359" targetNamespace="http://schemas.microsoft.com/office/2006/metadata/properties" ma:root="true" ma:fieldsID="fa78d7c9d0521df640f8f2864a499ac5" ns3:_="">
    <xsd:import namespace="d8e79d84-78fb-44a9-92e9-d04bdd8f0359"/>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54B03A-CA6D-4B7F-9DBB-E4D2CCF9124F}">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F104E1E2-A3FB-4911-A018-69DBBCB07650}">
  <ds:schemaRefs>
    <ds:schemaRef ds:uri="http://schemas.microsoft.com/sharepoint/v3/contenttype/forms"/>
  </ds:schemaRefs>
</ds:datastoreItem>
</file>

<file path=customXml/itemProps3.xml><?xml version="1.0" encoding="utf-8"?>
<ds:datastoreItem xmlns:ds="http://schemas.openxmlformats.org/officeDocument/2006/customXml" ds:itemID="{FDF28DBD-C281-46BC-A3F9-C4F3318A241D}">
  <ds:schemaRefs>
    <ds:schemaRef ds:uri="http://schemas.microsoft.com/office/2006/metadata/contentType"/>
    <ds:schemaRef ds:uri="http://schemas.microsoft.com/office/2006/metadata/properties/metaAttributes"/>
    <ds:schemaRef ds:uri="http://www.w3.org/2000/xmlns/"/>
    <ds:schemaRef ds:uri="http://www.w3.org/2001/XMLSchema"/>
    <ds:schemaRef ds:uri="d8e79d84-78fb-44a9-92e9-d04bdd8f0359"/>
  </ds:schemaRefs>
</ds:datastoreItem>
</file>

<file path=docProps/app.xml><?xml version="1.0" encoding="utf-8"?>
<Properties xmlns="http://schemas.openxmlformats.org/officeDocument/2006/extended-properties" xmlns:vt="http://schemas.openxmlformats.org/officeDocument/2006/docPropsVTypes">
  <Template>TM02900743[[fn=Organic]]</Template>
  <TotalTime>64</TotalTime>
  <Words>596</Words>
  <Application>Microsoft Office PowerPoint</Application>
  <PresentationFormat>Widescreen</PresentationFormat>
  <Paragraphs>52</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Organic</vt:lpstr>
      <vt:lpstr>The importance of digital skills in studying and in work</vt:lpstr>
      <vt:lpstr>Content slide </vt:lpstr>
      <vt:lpstr>Introduction </vt:lpstr>
      <vt:lpstr>Are digital skills important for study and work?</vt:lpstr>
      <vt:lpstr>Ethics </vt:lpstr>
      <vt:lpstr>Research methods </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digital skills in studying and in work</dc:title>
  <dc:creator>UWTSD</dc:creator>
  <cp:lastModifiedBy>valentina micu</cp:lastModifiedBy>
  <cp:revision>51</cp:revision>
  <dcterms:created xsi:type="dcterms:W3CDTF">2023-02-02T14:05:21Z</dcterms:created>
  <dcterms:modified xsi:type="dcterms:W3CDTF">2023-02-18T19:59:25Z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