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332" r:id="rId3"/>
    <p:sldId id="260" r:id="rId4"/>
    <p:sldId id="259" r:id="rId5"/>
    <p:sldId id="335" r:id="rId6"/>
    <p:sldId id="336" r:id="rId7"/>
    <p:sldId id="262" r:id="rId8"/>
    <p:sldId id="338" r:id="rId9"/>
    <p:sldId id="337" r:id="rId10"/>
    <p:sldId id="340" r:id="rId11"/>
    <p:sldId id="341" r:id="rId12"/>
    <p:sldId id="344" r:id="rId13"/>
    <p:sldId id="384" r:id="rId14"/>
    <p:sldId id="466" r:id="rId15"/>
    <p:sldId id="464" r:id="rId16"/>
    <p:sldId id="345" r:id="rId17"/>
    <p:sldId id="383" r:id="rId18"/>
    <p:sldId id="349" r:id="rId19"/>
    <p:sldId id="352" r:id="rId20"/>
    <p:sldId id="353" r:id="rId21"/>
    <p:sldId id="355" r:id="rId22"/>
    <p:sldId id="360" r:id="rId23"/>
    <p:sldId id="365" r:id="rId24"/>
    <p:sldId id="465" r:id="rId25"/>
    <p:sldId id="347" r:id="rId26"/>
    <p:sldId id="348" r:id="rId27"/>
    <p:sldId id="385" r:id="rId28"/>
    <p:sldId id="27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79" d="100"/>
          <a:sy n="79" d="100"/>
        </p:scale>
        <p:origin x="75" y="5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A1E466-7615-4C9C-919F-C173F9DA000A}" type="datetimeFigureOut">
              <a:rPr lang="en-GB" smtClean="0"/>
              <a:t>03/06/2024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8AFD10-1154-42AD-B471-51A1B6F3335B}" type="slidenum">
              <a:rPr lang="en-GB" smtClean="0"/>
              <a:t>‹#›</a:t>
            </a:fld>
            <a:endParaRPr lang="en-GB"/>
          </a:p>
        </p:txBody>
      </p:sp>
    </p:spTree>
    <p:extLst>
      <p:ext uri="{BB962C8B-B14F-4D97-AF65-F5344CB8AC3E}">
        <p14:creationId xmlns:p14="http://schemas.microsoft.com/office/powerpoint/2010/main" val="1832687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6ED9454C-883C-957F-31C6-EC71529480B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37B0913-CFFC-47E5-88AB-D373EF875806}" type="slidenum">
              <a:rPr lang="en-US" altLang="en-US">
                <a:latin typeface="Arial" panose="020B0604020202020204" pitchFamily="34" charset="0"/>
              </a:rPr>
              <a:pPr>
                <a:spcBef>
                  <a:spcPct val="0"/>
                </a:spcBef>
              </a:pPr>
              <a:t>5</a:t>
            </a:fld>
            <a:endParaRPr lang="en-US" altLang="en-US">
              <a:latin typeface="Arial" panose="020B0604020202020204" pitchFamily="34" charset="0"/>
            </a:endParaRPr>
          </a:p>
        </p:txBody>
      </p:sp>
      <p:sp>
        <p:nvSpPr>
          <p:cNvPr id="14339" name="Rectangle 2">
            <a:extLst>
              <a:ext uri="{FF2B5EF4-FFF2-40B4-BE49-F238E27FC236}">
                <a16:creationId xmlns:a16="http://schemas.microsoft.com/office/drawing/2014/main" id="{4F42F7C3-A8C5-DDD8-D670-B4F674F2557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1C54F60-3F7E-46D4-9D98-2FB496ABFB5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latin typeface="Arial" panose="020B0604020202020204" pitchFamily="34" charset="0"/>
              </a:rPr>
              <a:t>Sampling frame errors: university versus personal email addresses; changing class rosters; are all students in your population of interest represented?</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C6B35264-7ACE-E9E0-E1EB-18311351352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498643E-F769-47E9-965C-29F5829CFF1B}" type="slidenum">
              <a:rPr lang="en-US" altLang="en-US">
                <a:latin typeface="Arial" panose="020B0604020202020204" pitchFamily="34" charset="0"/>
              </a:rPr>
              <a:pPr>
                <a:spcBef>
                  <a:spcPct val="0"/>
                </a:spcBef>
              </a:pPr>
              <a:t>6</a:t>
            </a:fld>
            <a:endParaRPr lang="en-US" altLang="en-US">
              <a:latin typeface="Arial" panose="020B0604020202020204" pitchFamily="34" charset="0"/>
            </a:endParaRPr>
          </a:p>
        </p:txBody>
      </p:sp>
      <p:sp>
        <p:nvSpPr>
          <p:cNvPr id="16387" name="Rectangle 2">
            <a:extLst>
              <a:ext uri="{FF2B5EF4-FFF2-40B4-BE49-F238E27FC236}">
                <a16:creationId xmlns:a16="http://schemas.microsoft.com/office/drawing/2014/main" id="{388331FD-CCC6-88A4-A71F-71E25C7AB3B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8" name="Rectangle 3">
            <a:extLst>
              <a:ext uri="{FF2B5EF4-FFF2-40B4-BE49-F238E27FC236}">
                <a16:creationId xmlns:a16="http://schemas.microsoft.com/office/drawing/2014/main" id="{BE57C12E-D0AA-E10D-4051-D40968E9683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latin typeface="Arial" panose="020B0604020202020204" pitchFamily="34" charset="0"/>
              </a:rPr>
              <a:t>How do we determine our population of interest?</a:t>
            </a:r>
          </a:p>
          <a:p>
            <a:pPr eaLnBrk="1" hangingPunct="1">
              <a:buFontTx/>
              <a:buChar char="•"/>
            </a:pPr>
            <a:r>
              <a:rPr lang="en-US" altLang="en-US">
                <a:latin typeface="Arial" panose="020B0604020202020204" pitchFamily="34" charset="0"/>
              </a:rPr>
              <a:t>Administrators can tell us</a:t>
            </a:r>
          </a:p>
          <a:p>
            <a:pPr eaLnBrk="1" hangingPunct="1">
              <a:buFontTx/>
              <a:buChar char="•"/>
            </a:pPr>
            <a:r>
              <a:rPr lang="en-US" altLang="en-US">
                <a:latin typeface="Arial" panose="020B0604020202020204" pitchFamily="34" charset="0"/>
              </a:rPr>
              <a:t>We notice anecdotally or through qualitative research that a particular subgroup of students is experiencing higher risk</a:t>
            </a:r>
          </a:p>
          <a:p>
            <a:pPr eaLnBrk="1" hangingPunct="1">
              <a:buFontTx/>
              <a:buChar char="•"/>
            </a:pPr>
            <a:r>
              <a:rPr lang="en-US" altLang="en-US">
                <a:latin typeface="Arial" panose="020B0604020202020204" pitchFamily="34" charset="0"/>
              </a:rPr>
              <a:t>We decide to do everyone and go from there</a:t>
            </a:r>
          </a:p>
          <a:p>
            <a:pPr eaLnBrk="1" hangingPunct="1"/>
            <a:r>
              <a:rPr lang="en-US" altLang="en-US">
                <a:latin typeface="Arial" panose="020B0604020202020204" pitchFamily="34" charset="0"/>
              </a:rPr>
              <a:t>3 factors that influence sample representativeness</a:t>
            </a:r>
          </a:p>
          <a:p>
            <a:pPr eaLnBrk="1" hangingPunct="1">
              <a:buFontTx/>
              <a:buChar char="•"/>
            </a:pPr>
            <a:r>
              <a:rPr lang="en-US" altLang="en-US">
                <a:latin typeface="Arial" panose="020B0604020202020204" pitchFamily="34" charset="0"/>
              </a:rPr>
              <a:t>Sampling procedure</a:t>
            </a:r>
          </a:p>
          <a:p>
            <a:pPr eaLnBrk="1" hangingPunct="1">
              <a:buFontTx/>
              <a:buChar char="•"/>
            </a:pPr>
            <a:r>
              <a:rPr lang="en-US" altLang="en-US">
                <a:latin typeface="Arial" panose="020B0604020202020204" pitchFamily="34" charset="0"/>
              </a:rPr>
              <a:t>Sample size</a:t>
            </a:r>
          </a:p>
          <a:p>
            <a:pPr eaLnBrk="1" hangingPunct="1">
              <a:buFontTx/>
              <a:buChar char="•"/>
            </a:pPr>
            <a:r>
              <a:rPr lang="en-US" altLang="en-US">
                <a:latin typeface="Arial" panose="020B0604020202020204" pitchFamily="34" charset="0"/>
              </a:rPr>
              <a:t>Participation (response)</a:t>
            </a:r>
          </a:p>
          <a:p>
            <a:pPr eaLnBrk="1" hangingPunct="1"/>
            <a:r>
              <a:rPr lang="en-US" altLang="en-US">
                <a:latin typeface="Arial" panose="020B0604020202020204" pitchFamily="34" charset="0"/>
              </a:rPr>
              <a:t>When might you sample the entire population?</a:t>
            </a:r>
          </a:p>
          <a:p>
            <a:pPr eaLnBrk="1" hangingPunct="1">
              <a:buFontTx/>
              <a:buChar char="•"/>
            </a:pPr>
            <a:r>
              <a:rPr lang="en-US" altLang="en-US">
                <a:latin typeface="Arial" panose="020B0604020202020204" pitchFamily="34" charset="0"/>
              </a:rPr>
              <a:t>When your population is very small</a:t>
            </a:r>
          </a:p>
          <a:p>
            <a:pPr eaLnBrk="1" hangingPunct="1">
              <a:buFontTx/>
              <a:buChar char="•"/>
            </a:pPr>
            <a:r>
              <a:rPr lang="en-US" altLang="en-US">
                <a:latin typeface="Arial" panose="020B0604020202020204" pitchFamily="34" charset="0"/>
              </a:rPr>
              <a:t>When you have extensive resources</a:t>
            </a:r>
          </a:p>
          <a:p>
            <a:pPr eaLnBrk="1" hangingPunct="1">
              <a:buFontTx/>
              <a:buChar char="•"/>
            </a:pPr>
            <a:r>
              <a:rPr lang="en-US" altLang="en-US">
                <a:latin typeface="Arial" panose="020B0604020202020204" pitchFamily="34" charset="0"/>
              </a:rPr>
              <a:t>When you don’t expect a very high response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5C4A26AE-7BC2-EB93-2A04-E34CBB04652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2DE5C7C-600F-444B-A75D-01F06034E59B}" type="slidenum">
              <a:rPr lang="en-US" altLang="en-US">
                <a:latin typeface="Arial" panose="020B0604020202020204" pitchFamily="34" charset="0"/>
              </a:rPr>
              <a:pPr>
                <a:spcBef>
                  <a:spcPct val="0"/>
                </a:spcBef>
              </a:pPr>
              <a:t>8</a:t>
            </a:fld>
            <a:endParaRPr lang="en-US" altLang="en-US">
              <a:latin typeface="Arial" panose="020B0604020202020204" pitchFamily="34" charset="0"/>
            </a:endParaRPr>
          </a:p>
        </p:txBody>
      </p:sp>
      <p:sp>
        <p:nvSpPr>
          <p:cNvPr id="19459" name="Rectangle 2">
            <a:extLst>
              <a:ext uri="{FF2B5EF4-FFF2-40B4-BE49-F238E27FC236}">
                <a16:creationId xmlns:a16="http://schemas.microsoft.com/office/drawing/2014/main" id="{6DCB69D5-0727-55DB-A92B-B4C05260DD4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a:extLst>
              <a:ext uri="{FF2B5EF4-FFF2-40B4-BE49-F238E27FC236}">
                <a16:creationId xmlns:a16="http://schemas.microsoft.com/office/drawing/2014/main" id="{18CD4EA3-0FE1-B4AF-1095-C2146FC7E15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latin typeface="Arial" panose="020B0604020202020204" pitchFamily="34" charset="0"/>
              </a:rPr>
              <a:t>Picture of sampling breakdown</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EF0AED52-60DC-A65F-CAE5-C6737523B0C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7E9519B-00AA-4146-A32E-188E902E66FC}" type="slidenum">
              <a:rPr lang="en-US" altLang="en-US">
                <a:latin typeface="Arial" panose="020B0604020202020204" pitchFamily="34" charset="0"/>
              </a:rPr>
              <a:pPr>
                <a:spcBef>
                  <a:spcPct val="0"/>
                </a:spcBef>
              </a:pPr>
              <a:t>10</a:t>
            </a:fld>
            <a:endParaRPr lang="en-US" altLang="en-US">
              <a:latin typeface="Arial" panose="020B0604020202020204" pitchFamily="34" charset="0"/>
            </a:endParaRPr>
          </a:p>
        </p:txBody>
      </p:sp>
      <p:sp>
        <p:nvSpPr>
          <p:cNvPr id="22531" name="Rectangle 2">
            <a:extLst>
              <a:ext uri="{FF2B5EF4-FFF2-40B4-BE49-F238E27FC236}">
                <a16:creationId xmlns:a16="http://schemas.microsoft.com/office/drawing/2014/main" id="{9C02F181-B9E4-AD1A-285E-C89C21C6346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2" name="Rectangle 3">
            <a:extLst>
              <a:ext uri="{FF2B5EF4-FFF2-40B4-BE49-F238E27FC236}">
                <a16:creationId xmlns:a16="http://schemas.microsoft.com/office/drawing/2014/main" id="{7A5B1B72-5F12-98EF-87F5-31983D1973D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5C4A26AE-7BC2-EB93-2A04-E34CBB04652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2DE5C7C-600F-444B-A75D-01F06034E59B}" type="slidenum">
              <a:rPr lang="en-US" altLang="en-US">
                <a:latin typeface="Arial" panose="020B0604020202020204" pitchFamily="34" charset="0"/>
              </a:rPr>
              <a:pPr>
                <a:spcBef>
                  <a:spcPct val="0"/>
                </a:spcBef>
              </a:pPr>
              <a:t>14</a:t>
            </a:fld>
            <a:endParaRPr lang="en-US" altLang="en-US">
              <a:latin typeface="Arial" panose="020B0604020202020204" pitchFamily="34" charset="0"/>
            </a:endParaRPr>
          </a:p>
        </p:txBody>
      </p:sp>
      <p:sp>
        <p:nvSpPr>
          <p:cNvPr id="19459" name="Rectangle 2">
            <a:extLst>
              <a:ext uri="{FF2B5EF4-FFF2-40B4-BE49-F238E27FC236}">
                <a16:creationId xmlns:a16="http://schemas.microsoft.com/office/drawing/2014/main" id="{6DCB69D5-0727-55DB-A92B-B4C05260DD4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a:extLst>
              <a:ext uri="{FF2B5EF4-FFF2-40B4-BE49-F238E27FC236}">
                <a16:creationId xmlns:a16="http://schemas.microsoft.com/office/drawing/2014/main" id="{18CD4EA3-0FE1-B4AF-1095-C2146FC7E15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latin typeface="Arial" panose="020B0604020202020204" pitchFamily="34" charset="0"/>
              </a:rPr>
              <a:t>Picture of sampling breakdown</a:t>
            </a:r>
          </a:p>
        </p:txBody>
      </p:sp>
    </p:spTree>
    <p:extLst>
      <p:ext uri="{BB962C8B-B14F-4D97-AF65-F5344CB8AC3E}">
        <p14:creationId xmlns:p14="http://schemas.microsoft.com/office/powerpoint/2010/main" val="14920812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47C2A7B8-B25A-074A-905F-DDCB9751D1F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D714B073-4248-C63B-B991-C925FC2094B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8A62D2F0-38E4-A3AE-6EAD-B3062CFA42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7D5D7792-EE38-40F0-921D-5CCA31624523}" type="slidenum">
              <a:rPr lang="en-GB" altLang="en-US">
                <a:latin typeface="Calibri" panose="020F0502020204030204" pitchFamily="34" charset="0"/>
              </a:rPr>
              <a:pPr/>
              <a:t>19</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92EA61A8-A32C-3566-0A9A-281207600C0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8583207B-274B-E01E-8752-F81EE6EA37C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5844" name="Slide Number Placeholder 3">
            <a:extLst>
              <a:ext uri="{FF2B5EF4-FFF2-40B4-BE49-F238E27FC236}">
                <a16:creationId xmlns:a16="http://schemas.microsoft.com/office/drawing/2014/main" id="{9FB3A266-3E83-56D3-D454-5FB2B554FF8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43CE2466-975F-431F-A000-EC656FD920A2}" type="slidenum">
              <a:rPr lang="en-GB" altLang="en-US">
                <a:latin typeface="Calibri" panose="020F0502020204030204" pitchFamily="34" charset="0"/>
              </a:rPr>
              <a:pPr/>
              <a:t>22</a:t>
            </a:fld>
            <a:endParaRPr lang="en-GB"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C6569153-C002-D0B7-28C5-6BC817CBA92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51EC2E9-CDEB-42AA-A3DB-C9215F94BE94}" type="slidenum">
              <a:rPr lang="en-US" altLang="en-US">
                <a:latin typeface="Arial" panose="020B0604020202020204" pitchFamily="34" charset="0"/>
              </a:rPr>
              <a:pPr>
                <a:spcBef>
                  <a:spcPct val="0"/>
                </a:spcBef>
              </a:pPr>
              <a:t>27</a:t>
            </a:fld>
            <a:endParaRPr lang="en-US" altLang="en-US">
              <a:latin typeface="Arial" panose="020B0604020202020204" pitchFamily="34" charset="0"/>
            </a:endParaRPr>
          </a:p>
        </p:txBody>
      </p:sp>
      <p:sp>
        <p:nvSpPr>
          <p:cNvPr id="40963" name="Slide Image Placeholder 1">
            <a:extLst>
              <a:ext uri="{FF2B5EF4-FFF2-40B4-BE49-F238E27FC236}">
                <a16:creationId xmlns:a16="http://schemas.microsoft.com/office/drawing/2014/main" id="{A781468E-8537-D497-04AD-7FB3CBE2F4D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4" name="Notes Placeholder 2">
            <a:extLst>
              <a:ext uri="{FF2B5EF4-FFF2-40B4-BE49-F238E27FC236}">
                <a16:creationId xmlns:a16="http://schemas.microsoft.com/office/drawing/2014/main" id="{3572CB00-C014-946E-83A4-F52D9A727F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59" tIns="45030" rIns="90059" bIns="45030" numCol="1" anchor="t" anchorCtr="0" compatLnSpc="1">
            <a:prstTxWarp prst="textNoShape">
              <a:avLst/>
            </a:prstTxWarp>
          </a:bodyPr>
          <a:lstStyle/>
          <a:p>
            <a:pPr eaLnBrk="1" hangingPunct="1"/>
            <a:endParaRPr lang="en-US" altLang="en-US">
              <a:latin typeface="Arial" panose="020B0604020202020204" pitchFamily="34" charset="0"/>
            </a:endParaRPr>
          </a:p>
        </p:txBody>
      </p:sp>
      <p:sp>
        <p:nvSpPr>
          <p:cNvPr id="40965" name="Slide Number Placeholder 3">
            <a:extLst>
              <a:ext uri="{FF2B5EF4-FFF2-40B4-BE49-F238E27FC236}">
                <a16:creationId xmlns:a16="http://schemas.microsoft.com/office/drawing/2014/main" id="{0B544409-B03F-09AF-F50B-51C84E55A0A2}"/>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59" tIns="45030" rIns="90059" bIns="45030" anchor="b"/>
          <a:lstStyle>
            <a:lvl1pPr defTabSz="900113">
              <a:spcBef>
                <a:spcPct val="30000"/>
              </a:spcBef>
              <a:defRPr sz="1200">
                <a:solidFill>
                  <a:schemeClr val="tx1"/>
                </a:solidFill>
                <a:latin typeface="Calibri" panose="020F0502020204030204" pitchFamily="34" charset="0"/>
              </a:defRPr>
            </a:lvl1pPr>
            <a:lvl2pPr marL="742950" indent="-285750" defTabSz="900113">
              <a:spcBef>
                <a:spcPct val="30000"/>
              </a:spcBef>
              <a:defRPr sz="1200">
                <a:solidFill>
                  <a:schemeClr val="tx1"/>
                </a:solidFill>
                <a:latin typeface="Calibri" panose="020F0502020204030204" pitchFamily="34" charset="0"/>
              </a:defRPr>
            </a:lvl2pPr>
            <a:lvl3pPr marL="1143000" indent="-228600" defTabSz="900113">
              <a:spcBef>
                <a:spcPct val="30000"/>
              </a:spcBef>
              <a:defRPr sz="1200">
                <a:solidFill>
                  <a:schemeClr val="tx1"/>
                </a:solidFill>
                <a:latin typeface="Calibri" panose="020F0502020204030204" pitchFamily="34" charset="0"/>
              </a:defRPr>
            </a:lvl3pPr>
            <a:lvl4pPr marL="1600200" indent="-228600" defTabSz="900113">
              <a:spcBef>
                <a:spcPct val="30000"/>
              </a:spcBef>
              <a:defRPr sz="1200">
                <a:solidFill>
                  <a:schemeClr val="tx1"/>
                </a:solidFill>
                <a:latin typeface="Calibri" panose="020F0502020204030204" pitchFamily="34" charset="0"/>
              </a:defRPr>
            </a:lvl4pPr>
            <a:lvl5pPr marL="2057400" indent="-228600" defTabSz="900113">
              <a:spcBef>
                <a:spcPct val="30000"/>
              </a:spcBef>
              <a:defRPr sz="1200">
                <a:solidFill>
                  <a:schemeClr val="tx1"/>
                </a:solidFill>
                <a:latin typeface="Calibri" panose="020F0502020204030204" pitchFamily="34" charset="0"/>
              </a:defRPr>
            </a:lvl5pPr>
            <a:lvl6pPr marL="2514600" indent="-228600" defTabSz="900113"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00113"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00113"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00113" eaLnBrk="0" fontAlgn="base" hangingPunct="0">
              <a:spcBef>
                <a:spcPct val="30000"/>
              </a:spcBef>
              <a:spcAft>
                <a:spcPct val="0"/>
              </a:spcAft>
              <a:defRPr sz="1200">
                <a:solidFill>
                  <a:schemeClr val="tx1"/>
                </a:solidFill>
                <a:latin typeface="Calibri" panose="020F0502020204030204" pitchFamily="34" charset="0"/>
              </a:defRPr>
            </a:lvl9pPr>
          </a:lstStyle>
          <a:p>
            <a:pPr algn="r" eaLnBrk="1" latinLnBrk="1" hangingPunct="1">
              <a:spcBef>
                <a:spcPct val="0"/>
              </a:spcBef>
            </a:pPr>
            <a:fld id="{6965ED6D-7D4E-4E5E-9B92-0FF2FDFD5E63}" type="slidenum">
              <a:rPr kumimoji="1" lang="ko-KR" altLang="en-US">
                <a:latin typeface="굴림" panose="020B0600000101010101" pitchFamily="34" charset="-127"/>
                <a:ea typeface="굴림" panose="020B0600000101010101" pitchFamily="34" charset="-127"/>
              </a:rPr>
              <a:pPr algn="r" eaLnBrk="1" latinLnBrk="1" hangingPunct="1">
                <a:spcBef>
                  <a:spcPct val="0"/>
                </a:spcBef>
              </a:pPr>
              <a:t>27</a:t>
            </a:fld>
            <a:endParaRPr kumimoji="1" lang="en-US" altLang="ko-KR">
              <a:latin typeface="굴림" panose="020B0600000101010101" pitchFamily="34" charset="-127"/>
              <a:ea typeface="굴림" panose="020B0600000101010101" pitchFamily="34" charset="-127"/>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67324-C95A-7601-F473-A8B3B2AF3D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FD7A4C-CAEE-EFC8-9FC9-BAF38A1636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1CC6AA-44AE-6F56-0260-F2F9D8F01886}"/>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5" name="Footer Placeholder 4">
            <a:extLst>
              <a:ext uri="{FF2B5EF4-FFF2-40B4-BE49-F238E27FC236}">
                <a16:creationId xmlns:a16="http://schemas.microsoft.com/office/drawing/2014/main" id="{F99DA9D1-CE61-8637-3F6E-354341813D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188022-6A17-58CA-235C-C9D1F03C9F3D}"/>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3963120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7F836-37EB-312A-17EA-17AE29CDA7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52318D-E951-6E0F-E1B1-77BE3DB5C4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2A88E5-9ACB-9714-A3F6-D773C0CE3230}"/>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5" name="Footer Placeholder 4">
            <a:extLst>
              <a:ext uri="{FF2B5EF4-FFF2-40B4-BE49-F238E27FC236}">
                <a16:creationId xmlns:a16="http://schemas.microsoft.com/office/drawing/2014/main" id="{6213A968-330B-809E-146E-3225717FCE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F3F9BF-0F09-64B5-2C83-D0D19EEAF131}"/>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15576765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822AF-D239-822C-BF2F-493AB2ABBE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8900FE7-C19B-AC47-A765-ED8398D2089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49BB6D-62CA-9CF5-DE07-E57C013EB9B4}"/>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5" name="Footer Placeholder 4">
            <a:extLst>
              <a:ext uri="{FF2B5EF4-FFF2-40B4-BE49-F238E27FC236}">
                <a16:creationId xmlns:a16="http://schemas.microsoft.com/office/drawing/2014/main" id="{EF391A5D-C64A-54D0-488E-D47D955322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EC4B5A-75D7-E994-8D2F-4B64D2F6652E}"/>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3293179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AF7AE-355B-4733-ED8B-F87730931C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486BB8-07CA-2E80-C3F7-20DF0D137C1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DCEFCF7-97A7-8FD5-00A9-B70096A968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942558-BEB5-0E35-42F1-CCC75EADC6C6}"/>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6" name="Footer Placeholder 5">
            <a:extLst>
              <a:ext uri="{FF2B5EF4-FFF2-40B4-BE49-F238E27FC236}">
                <a16:creationId xmlns:a16="http://schemas.microsoft.com/office/drawing/2014/main" id="{77B8B033-1DFB-3FCA-8608-5FD718BC0F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B22734-AC83-D4CD-C613-2FCEC9905F57}"/>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2745616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E2D6A-5DDF-2509-7AAC-30CBD49562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255415-788A-6321-2CE5-79E752A752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8F2FDE7-806A-EC5D-389A-92CE32B1F27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633B23-6333-D1D9-C226-E3B6D70858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5979B7-0F92-159F-84EB-E606B5EE0D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E11D49-3282-D211-55BC-6B7F8B603551}"/>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8" name="Footer Placeholder 7">
            <a:extLst>
              <a:ext uri="{FF2B5EF4-FFF2-40B4-BE49-F238E27FC236}">
                <a16:creationId xmlns:a16="http://schemas.microsoft.com/office/drawing/2014/main" id="{131779F9-C597-CCD6-F719-DF8353F4758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C8C7F31-F1D4-E501-9279-D7B72DC59187}"/>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3367522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8F39A-1A93-7B51-A1C9-FBA19CAB4D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034D73-5FA3-774D-AA13-C15ED01C4492}"/>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4" name="Footer Placeholder 3">
            <a:extLst>
              <a:ext uri="{FF2B5EF4-FFF2-40B4-BE49-F238E27FC236}">
                <a16:creationId xmlns:a16="http://schemas.microsoft.com/office/drawing/2014/main" id="{862E9367-7BF0-0060-01F1-42EA955B0C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ECF1CBB-C7F8-5665-8144-42217482DA38}"/>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725826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C15B2C5-F534-0126-8438-A8039C21F8C6}"/>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3" name="Footer Placeholder 2">
            <a:extLst>
              <a:ext uri="{FF2B5EF4-FFF2-40B4-BE49-F238E27FC236}">
                <a16:creationId xmlns:a16="http://schemas.microsoft.com/office/drawing/2014/main" id="{FEEC753D-FFA3-D8EC-BA24-A88C990772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1C7999D-B545-6856-46F2-0405FAD4745E}"/>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681605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54C45-4268-9B4A-5E50-A9866D1CEC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BC2350E-FCBF-227E-CBF5-54F2E55513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21B83D8-F6ED-4D1E-59CB-820429FA6C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3F63C4-CBD6-8B0F-3EA1-05203B279542}"/>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6" name="Footer Placeholder 5">
            <a:extLst>
              <a:ext uri="{FF2B5EF4-FFF2-40B4-BE49-F238E27FC236}">
                <a16:creationId xmlns:a16="http://schemas.microsoft.com/office/drawing/2014/main" id="{FC8218B5-BBE3-06F9-CDC4-1F243FB192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C9A0E6-D4A3-087C-443E-2F3525ACD154}"/>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387664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6D25D-8CC3-35F6-1B0C-2875F21B4E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DA71EE7-BA9A-3EF9-E932-4F1CDD53644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74DBDA-C3E9-25DA-3901-55B2753CAC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33E183-B5B3-1718-6FF5-2AD57228A75F}"/>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6" name="Footer Placeholder 5">
            <a:extLst>
              <a:ext uri="{FF2B5EF4-FFF2-40B4-BE49-F238E27FC236}">
                <a16:creationId xmlns:a16="http://schemas.microsoft.com/office/drawing/2014/main" id="{82AE17CF-FD98-64AE-5201-CAAA00BCE6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3131D8-4997-C631-F9ED-1B0C4872FCB7}"/>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500593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29005-AEFE-00C2-4373-D68E0F6395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23E2BF-7D4E-3D2E-657E-24D9B2540E2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DDB926-3081-92D6-1332-8EF4D472507C}"/>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5" name="Footer Placeholder 4">
            <a:extLst>
              <a:ext uri="{FF2B5EF4-FFF2-40B4-BE49-F238E27FC236}">
                <a16:creationId xmlns:a16="http://schemas.microsoft.com/office/drawing/2014/main" id="{FF222A60-9583-C07E-A355-3286C8113C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0D6178-5622-77CF-8EBB-2C252E594BF2}"/>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2822093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0051D9-66FC-CB41-900C-FB29899C9F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8844C2-F837-AF0D-5E25-F26253749B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F99CE8-B675-6542-09C3-AAB4C865943E}"/>
              </a:ext>
            </a:extLst>
          </p:cNvPr>
          <p:cNvSpPr>
            <a:spLocks noGrp="1"/>
          </p:cNvSpPr>
          <p:nvPr>
            <p:ph type="dt" sz="half" idx="10"/>
          </p:nvPr>
        </p:nvSpPr>
        <p:spPr/>
        <p:txBody>
          <a:bodyPr/>
          <a:lstStyle/>
          <a:p>
            <a:fld id="{58B3C6DA-E1F6-4A8A-8FB5-D6922A4DFF98}" type="datetimeFigureOut">
              <a:rPr lang="en-GB" smtClean="0"/>
              <a:t>03/06/2024</a:t>
            </a:fld>
            <a:endParaRPr lang="en-GB"/>
          </a:p>
        </p:txBody>
      </p:sp>
      <p:sp>
        <p:nvSpPr>
          <p:cNvPr id="5" name="Footer Placeholder 4">
            <a:extLst>
              <a:ext uri="{FF2B5EF4-FFF2-40B4-BE49-F238E27FC236}">
                <a16:creationId xmlns:a16="http://schemas.microsoft.com/office/drawing/2014/main" id="{6D2D936A-CEA0-F95D-48AC-4038FBB72C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6472F2-8D35-898A-B398-C1629CF9C67B}"/>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1960829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3FE1ED-8541-69F9-535F-A3C3E110E0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A84D2E-C0AC-32EF-8804-C10581769A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23A316-64E5-E98C-F14B-A999F84249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B3C6DA-E1F6-4A8A-8FB5-D6922A4DFF98}" type="datetimeFigureOut">
              <a:rPr lang="en-GB" smtClean="0"/>
              <a:t>03/06/2024</a:t>
            </a:fld>
            <a:endParaRPr lang="en-GB"/>
          </a:p>
        </p:txBody>
      </p:sp>
      <p:sp>
        <p:nvSpPr>
          <p:cNvPr id="5" name="Footer Placeholder 4">
            <a:extLst>
              <a:ext uri="{FF2B5EF4-FFF2-40B4-BE49-F238E27FC236}">
                <a16:creationId xmlns:a16="http://schemas.microsoft.com/office/drawing/2014/main" id="{4BD146EE-D1EB-BD08-9921-37C4EEB45C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7B8C523-73F5-DF5C-BA3E-BEC95FAFD3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1227E3-30FB-4498-AEAD-8E7FA1AA4B4D}" type="slidenum">
              <a:rPr lang="en-GB" smtClean="0"/>
              <a:t>‹#›</a:t>
            </a:fld>
            <a:endParaRPr lang="en-GB"/>
          </a:p>
        </p:txBody>
      </p:sp>
    </p:spTree>
    <p:extLst>
      <p:ext uri="{BB962C8B-B14F-4D97-AF65-F5344CB8AC3E}">
        <p14:creationId xmlns:p14="http://schemas.microsoft.com/office/powerpoint/2010/main" val="18000606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hyperlink" Target="https://www.youtube.com/watch?v=54vOZg2WpfA" TargetMode="External"/><Relationship Id="rId5" Type="http://schemas.openxmlformats.org/officeDocument/2006/relationships/image" Target="../media/image3.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hyperlink" Target="http://stattrek.com/Help/Glossary.aspx?Target=Homogeneous" TargetMode="External"/><Relationship Id="rId7" Type="http://schemas.openxmlformats.org/officeDocument/2006/relationships/image" Target="../media/image3.png"/><Relationship Id="rId2" Type="http://schemas.openxmlformats.org/officeDocument/2006/relationships/hyperlink" Target="http://stattrek.com/Help/Glossary.aspx?Target=Strata" TargetMode="Externa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hyperlink" Target="http://stattrek.com/Help/Glossary.aspx?Target=Heterogeneous"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hyperlink" Target="https://youtu.be/be9e-Q-jC-0" TargetMode="External"/><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ttps://youtu.be/be9e-Q-jC-0"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581AC23-F4CA-917C-D3FC-C965BA2B57AA}"/>
              </a:ext>
            </a:extLst>
          </p:cNvPr>
          <p:cNvSpPr>
            <a:spLocks noGrp="1"/>
          </p:cNvSpPr>
          <p:nvPr>
            <p:ph type="subTitle" idx="1"/>
          </p:nvPr>
        </p:nvSpPr>
        <p:spPr>
          <a:xfrm>
            <a:off x="4475109" y="3614150"/>
            <a:ext cx="7194603" cy="1655762"/>
          </a:xfrm>
        </p:spPr>
        <p:txBody>
          <a:bodyPr>
            <a:normAutofit/>
          </a:bodyPr>
          <a:lstStyle/>
          <a:p>
            <a:r>
              <a:rPr lang="en-US" sz="5200" dirty="0"/>
              <a:t>Week 2 – </a:t>
            </a:r>
            <a:r>
              <a:rPr lang="en-US" altLang="en-US" sz="5200" dirty="0"/>
              <a:t>Sampling</a:t>
            </a:r>
            <a:endParaRPr lang="en-US" sz="5200" dirty="0"/>
          </a:p>
          <a:p>
            <a:r>
              <a:rPr lang="en-US" sz="5200" dirty="0"/>
              <a:t>Dr. Helen LEE</a:t>
            </a:r>
          </a:p>
          <a:p>
            <a:endParaRPr lang="en-GB" dirty="0"/>
          </a:p>
        </p:txBody>
      </p:sp>
      <p:grpSp>
        <p:nvGrpSpPr>
          <p:cNvPr id="4" name="Group 3">
            <a:extLst>
              <a:ext uri="{FF2B5EF4-FFF2-40B4-BE49-F238E27FC236}">
                <a16:creationId xmlns:a16="http://schemas.microsoft.com/office/drawing/2014/main" id="{0BA78E39-CA2C-8DEF-7FF1-D63BA1DE1A40}"/>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A769E510-E939-40D3-9F06-44E671FE164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132B3D0-B19A-8C05-A9E9-81B87D86BD9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3E2B145-8FB9-785D-92CF-D67725053DB6}"/>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C24F22A-6F2E-C30F-A09B-B5E3E9225C7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0C44ACC-87D6-8109-325E-B9854049B844}"/>
              </a:ext>
            </a:extLst>
          </p:cNvPr>
          <p:cNvPicPr>
            <a:picLocks noChangeAspect="1"/>
          </p:cNvPicPr>
          <p:nvPr/>
        </p:nvPicPr>
        <p:blipFill>
          <a:blip r:embed="rId5"/>
          <a:stretch>
            <a:fillRect/>
          </a:stretch>
        </p:blipFill>
        <p:spPr>
          <a:xfrm>
            <a:off x="0" y="10418"/>
            <a:ext cx="4045296" cy="6177597"/>
          </a:xfrm>
          <a:prstGeom prst="rect">
            <a:avLst/>
          </a:prstGeom>
        </p:spPr>
      </p:pic>
      <p:sp>
        <p:nvSpPr>
          <p:cNvPr id="10" name="Title 1">
            <a:extLst>
              <a:ext uri="{FF2B5EF4-FFF2-40B4-BE49-F238E27FC236}">
                <a16:creationId xmlns:a16="http://schemas.microsoft.com/office/drawing/2014/main" id="{16F7B4C4-5211-A3BE-2653-646A604E676C}"/>
              </a:ext>
            </a:extLst>
          </p:cNvPr>
          <p:cNvSpPr>
            <a:spLocks noGrp="1"/>
          </p:cNvSpPr>
          <p:nvPr>
            <p:ph type="ctrTitle"/>
          </p:nvPr>
        </p:nvSpPr>
        <p:spPr>
          <a:xfrm>
            <a:off x="4044950" y="749300"/>
            <a:ext cx="7624763" cy="2387600"/>
          </a:xfrm>
        </p:spPr>
        <p:txBody>
          <a:bodyPr>
            <a:normAutofit/>
          </a:bodyPr>
          <a:lstStyle/>
          <a:p>
            <a:r>
              <a:rPr lang="en-GB" dirty="0"/>
              <a:t>LCDB7011 Quantitative Research Methods</a:t>
            </a:r>
          </a:p>
        </p:txBody>
      </p:sp>
    </p:spTree>
    <p:extLst>
      <p:ext uri="{BB962C8B-B14F-4D97-AF65-F5344CB8AC3E}">
        <p14:creationId xmlns:p14="http://schemas.microsoft.com/office/powerpoint/2010/main" val="1153298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DECB6B17-CA4A-67FB-B729-372926FFF3EC}"/>
              </a:ext>
            </a:extLst>
          </p:cNvPr>
          <p:cNvSpPr>
            <a:spLocks noGrp="1" noChangeArrowheads="1"/>
          </p:cNvSpPr>
          <p:nvPr>
            <p:ph type="title"/>
          </p:nvPr>
        </p:nvSpPr>
        <p:spPr>
          <a:xfrm>
            <a:off x="1981200" y="122238"/>
            <a:ext cx="7543800" cy="862012"/>
          </a:xfrm>
        </p:spPr>
        <p:txBody>
          <a:bodyPr/>
          <a:lstStyle/>
          <a:p>
            <a:pPr eaLnBrk="1" hangingPunct="1">
              <a:defRPr/>
            </a:pPr>
            <a:r>
              <a:rPr lang="en-US">
                <a:solidFill>
                  <a:srgbClr val="008000"/>
                </a:solidFill>
                <a:latin typeface="Arial" panose="020B0604020202020204" pitchFamily="34" charset="0"/>
                <a:cs typeface="Arial" panose="020B0604020202020204" pitchFamily="34" charset="0"/>
              </a:rPr>
              <a:t>LEARNING OBJECTIVES</a:t>
            </a:r>
            <a:r>
              <a:rPr lang="en-US">
                <a:latin typeface="Arial" panose="020B0604020202020204" pitchFamily="34" charset="0"/>
                <a:cs typeface="Arial" panose="020B0604020202020204" pitchFamily="34" charset="0"/>
              </a:rPr>
              <a:t> </a:t>
            </a:r>
          </a:p>
        </p:txBody>
      </p:sp>
      <p:sp>
        <p:nvSpPr>
          <p:cNvPr id="12291" name="Slide Number Placeholder 5">
            <a:extLst>
              <a:ext uri="{FF2B5EF4-FFF2-40B4-BE49-F238E27FC236}">
                <a16:creationId xmlns:a16="http://schemas.microsoft.com/office/drawing/2014/main" id="{3D530B91-8ED8-F8F1-ACA5-41DA3899DC6C}"/>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E6E26929-9132-4630-B46C-F6E156616DA8}" type="slidenum">
              <a:rPr lang="en-US" altLang="en-US">
                <a:solidFill>
                  <a:srgbClr val="FFFFFF"/>
                </a:solidFill>
                <a:latin typeface="Arial" panose="020B0604020202020204" pitchFamily="34" charset="0"/>
              </a:rPr>
              <a:pPr algn="l"/>
              <a:t>2</a:t>
            </a:fld>
            <a:endParaRPr lang="en-US" altLang="en-US">
              <a:solidFill>
                <a:srgbClr val="FFFFFF"/>
              </a:solidFill>
              <a:latin typeface="Arial" panose="020B0604020202020204" pitchFamily="34" charset="0"/>
            </a:endParaRPr>
          </a:p>
        </p:txBody>
      </p:sp>
      <p:sp>
        <p:nvSpPr>
          <p:cNvPr id="12292" name="Rectangle 3">
            <a:extLst>
              <a:ext uri="{FF2B5EF4-FFF2-40B4-BE49-F238E27FC236}">
                <a16:creationId xmlns:a16="http://schemas.microsoft.com/office/drawing/2014/main" id="{D0620D04-A2DD-F41B-F271-425B9AEE074D}"/>
              </a:ext>
            </a:extLst>
          </p:cNvPr>
          <p:cNvSpPr>
            <a:spLocks noGrp="1" noChangeArrowheads="1"/>
          </p:cNvSpPr>
          <p:nvPr>
            <p:ph sz="quarter" idx="1"/>
          </p:nvPr>
        </p:nvSpPr>
        <p:spPr>
          <a:xfrm>
            <a:off x="1752600" y="1371600"/>
            <a:ext cx="8382000" cy="4953000"/>
          </a:xfrm>
        </p:spPr>
        <p:txBody>
          <a:bodyPr/>
          <a:lstStyle/>
          <a:p>
            <a:pPr eaLnBrk="1" hangingPunct="1"/>
            <a:r>
              <a:rPr lang="en-US" altLang="en-US">
                <a:latin typeface="Arial" panose="020B0604020202020204" pitchFamily="34" charset="0"/>
                <a:cs typeface="Arial" panose="020B0604020202020204" pitchFamily="34" charset="0"/>
              </a:rPr>
              <a:t>Understand sampling</a:t>
            </a:r>
          </a:p>
          <a:p>
            <a:pPr eaLnBrk="1" hangingPunct="1"/>
            <a:endParaRPr lang="en-US" altLang="en-US">
              <a:latin typeface="Arial" panose="020B0604020202020204" pitchFamily="34" charset="0"/>
              <a:cs typeface="Arial" panose="020B0604020202020204" pitchFamily="34" charset="0"/>
            </a:endParaRPr>
          </a:p>
          <a:p>
            <a:pPr eaLnBrk="1" hangingPunct="1"/>
            <a:r>
              <a:rPr lang="en-US" altLang="en-US">
                <a:latin typeface="Arial" panose="020B0604020202020204" pitchFamily="34" charset="0"/>
                <a:cs typeface="Arial" panose="020B0604020202020204" pitchFamily="34" charset="0"/>
              </a:rPr>
              <a:t>Develop an understanding of different sampling methods</a:t>
            </a:r>
          </a:p>
          <a:p>
            <a:pPr eaLnBrk="1" hangingPunct="1"/>
            <a:endParaRPr lang="en-US" altLang="en-US">
              <a:latin typeface="Arial" panose="020B0604020202020204" pitchFamily="34" charset="0"/>
              <a:cs typeface="Arial" panose="020B0604020202020204" pitchFamily="34" charset="0"/>
            </a:endParaRPr>
          </a:p>
          <a:p>
            <a:pPr eaLnBrk="1" hangingPunct="1"/>
            <a:r>
              <a:rPr lang="en-US" altLang="en-US">
                <a:latin typeface="Arial" panose="020B0604020202020204" pitchFamily="34" charset="0"/>
                <a:cs typeface="Arial" panose="020B0604020202020204" pitchFamily="34" charset="0"/>
              </a:rPr>
              <a:t>Develop the ability to differntiate between probability &amp; non probability sampling</a:t>
            </a:r>
          </a:p>
          <a:p>
            <a:pPr eaLnBrk="1" hangingPunct="1"/>
            <a:endParaRPr lang="en-US" altLang="en-US">
              <a:latin typeface="Arial" panose="020B0604020202020204" pitchFamily="34" charset="0"/>
              <a:cs typeface="Arial" panose="020B0604020202020204" pitchFamily="34" charset="0"/>
            </a:endParaRPr>
          </a:p>
          <a:p>
            <a:pPr eaLnBrk="1" hangingPunct="1"/>
            <a:r>
              <a:rPr lang="en-US" altLang="en-US">
                <a:latin typeface="Arial" panose="020B0604020202020204" pitchFamily="34" charset="0"/>
                <a:cs typeface="Arial" panose="020B0604020202020204" pitchFamily="34" charset="0"/>
              </a:rPr>
              <a:t>Be aware of the advantages &amp; disadvantages of each sampling methods</a:t>
            </a:r>
          </a:p>
        </p:txBody>
      </p:sp>
      <p:grpSp>
        <p:nvGrpSpPr>
          <p:cNvPr id="2" name="Group 1">
            <a:extLst>
              <a:ext uri="{FF2B5EF4-FFF2-40B4-BE49-F238E27FC236}">
                <a16:creationId xmlns:a16="http://schemas.microsoft.com/office/drawing/2014/main" id="{EC9631DC-E4B3-3AEE-C362-2E583F42E6A9}"/>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C2BA7B04-4EF7-3ADD-54FE-633A56EECF2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E4DC4D59-7537-AAA2-89EA-91FB24358765}"/>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8365DE98-6CFD-E05A-534A-96B74021B75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52A59FE0-B9FC-FA09-D4DC-B3E7D0E5374B}"/>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transition advTm="343"/>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el 1">
            <a:extLst>
              <a:ext uri="{FF2B5EF4-FFF2-40B4-BE49-F238E27FC236}">
                <a16:creationId xmlns:a16="http://schemas.microsoft.com/office/drawing/2014/main" id="{293DB842-CD4B-F55B-5A35-DCB4BB188903}"/>
              </a:ext>
            </a:extLst>
          </p:cNvPr>
          <p:cNvSpPr>
            <a:spLocks noGrp="1"/>
          </p:cNvSpPr>
          <p:nvPr>
            <p:ph type="title"/>
          </p:nvPr>
        </p:nvSpPr>
        <p:spPr>
          <a:xfrm>
            <a:off x="1524000" y="71439"/>
            <a:ext cx="9144000" cy="765175"/>
          </a:xfrm>
        </p:spPr>
        <p:txBody>
          <a:bodyPr/>
          <a:lstStyle/>
          <a:p>
            <a:pPr algn="ctr"/>
            <a:r>
              <a:rPr lang="de-DE" altLang="de-DE" sz="3200">
                <a:latin typeface="Times New Roman" panose="02020603050405020304" pitchFamily="18" charset="0"/>
                <a:cs typeface="Times New Roman" panose="02020603050405020304" pitchFamily="18" charset="0"/>
              </a:rPr>
              <a:t>Population and Sample</a:t>
            </a:r>
            <a:endParaRPr lang="en-GB" altLang="de-DE" sz="3200">
              <a:latin typeface="Times New Roman" panose="02020603050405020304" pitchFamily="18" charset="0"/>
              <a:cs typeface="Times New Roman" panose="02020603050405020304" pitchFamily="18" charset="0"/>
            </a:endParaRPr>
          </a:p>
        </p:txBody>
      </p:sp>
      <p:pic>
        <p:nvPicPr>
          <p:cNvPr id="8195" name="Inhaltsplatzhalter 3" descr="Population vs sample">
            <a:extLst>
              <a:ext uri="{FF2B5EF4-FFF2-40B4-BE49-F238E27FC236}">
                <a16:creationId xmlns:a16="http://schemas.microsoft.com/office/drawing/2014/main" id="{CD01A458-98E2-6F6F-475D-E41B49C8A668}"/>
              </a:ext>
            </a:extLst>
          </p:cNvPr>
          <p:cNvPicPr>
            <a:picLocks noGrp="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524000" y="1052513"/>
            <a:ext cx="9144000" cy="4392612"/>
          </a:xfrm>
        </p:spPr>
      </p:pic>
      <p:sp>
        <p:nvSpPr>
          <p:cNvPr id="8196" name="Textfeld 4">
            <a:extLst>
              <a:ext uri="{FF2B5EF4-FFF2-40B4-BE49-F238E27FC236}">
                <a16:creationId xmlns:a16="http://schemas.microsoft.com/office/drawing/2014/main" id="{D66CBBC3-0131-22DD-2748-46577E765761}"/>
              </a:ext>
            </a:extLst>
          </p:cNvPr>
          <p:cNvSpPr txBox="1">
            <a:spLocks noChangeArrowheads="1"/>
          </p:cNvSpPr>
          <p:nvPr/>
        </p:nvSpPr>
        <p:spPr bwMode="auto">
          <a:xfrm>
            <a:off x="1524000" y="5445125"/>
            <a:ext cx="91440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de-DE" sz="1800" dirty="0">
                <a:latin typeface="Arial" panose="020B0604020202020204" pitchFamily="34" charset="0"/>
              </a:rPr>
              <a:t>https://www.scribbr.com/methodology/population-vs-sample/</a:t>
            </a:r>
          </a:p>
        </p:txBody>
      </p:sp>
      <p:grpSp>
        <p:nvGrpSpPr>
          <p:cNvPr id="2" name="Group 1">
            <a:extLst>
              <a:ext uri="{FF2B5EF4-FFF2-40B4-BE49-F238E27FC236}">
                <a16:creationId xmlns:a16="http://schemas.microsoft.com/office/drawing/2014/main" id="{E99568E5-CB3A-C654-28F8-05321EEDA34F}"/>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481F41FF-2522-AF87-5684-3B60F7760E3E}"/>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8F05780-892A-2F4D-1938-A4C8AAFD2ECE}"/>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CE1C6C12-BCDC-E2B2-2A94-25857F714B0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849D8444-7FD5-F541-3FD3-19F65C51E2DC}"/>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el 1">
            <a:extLst>
              <a:ext uri="{FF2B5EF4-FFF2-40B4-BE49-F238E27FC236}">
                <a16:creationId xmlns:a16="http://schemas.microsoft.com/office/drawing/2014/main" id="{2E737526-1E41-0556-6720-F6B21CBC7D4A}"/>
              </a:ext>
            </a:extLst>
          </p:cNvPr>
          <p:cNvSpPr>
            <a:spLocks noGrp="1"/>
          </p:cNvSpPr>
          <p:nvPr>
            <p:ph type="title"/>
          </p:nvPr>
        </p:nvSpPr>
        <p:spPr>
          <a:xfrm>
            <a:off x="1524000" y="1"/>
            <a:ext cx="8686800" cy="836613"/>
          </a:xfrm>
        </p:spPr>
        <p:txBody>
          <a:bodyPr/>
          <a:lstStyle/>
          <a:p>
            <a:pPr algn="ctr"/>
            <a:r>
              <a:rPr lang="de-DE" altLang="de-DE" sz="3200">
                <a:latin typeface="Times New Roman" panose="02020603050405020304" pitchFamily="18" charset="0"/>
                <a:cs typeface="Times New Roman" panose="02020603050405020304" pitchFamily="18" charset="0"/>
              </a:rPr>
              <a:t>Population and Sample (Field, 2005)</a:t>
            </a:r>
            <a:endParaRPr lang="en-GB" altLang="de-DE" sz="3200">
              <a:latin typeface="Times New Roman" panose="02020603050405020304" pitchFamily="18" charset="0"/>
              <a:cs typeface="Times New Roman" panose="02020603050405020304" pitchFamily="18" charset="0"/>
            </a:endParaRPr>
          </a:p>
        </p:txBody>
      </p:sp>
      <p:sp>
        <p:nvSpPr>
          <p:cNvPr id="7171" name="Inhaltsplatzhalter 2">
            <a:extLst>
              <a:ext uri="{FF2B5EF4-FFF2-40B4-BE49-F238E27FC236}">
                <a16:creationId xmlns:a16="http://schemas.microsoft.com/office/drawing/2014/main" id="{398A5882-7FC0-D830-F873-289465102661}"/>
              </a:ext>
            </a:extLst>
          </p:cNvPr>
          <p:cNvSpPr>
            <a:spLocks noGrp="1"/>
          </p:cNvSpPr>
          <p:nvPr>
            <p:ph idx="1"/>
          </p:nvPr>
        </p:nvSpPr>
        <p:spPr>
          <a:xfrm>
            <a:off x="1524000" y="1052514"/>
            <a:ext cx="9144000" cy="5805487"/>
          </a:xfrm>
        </p:spPr>
        <p:txBody>
          <a:bodyPr/>
          <a:lstStyle/>
          <a:p>
            <a:r>
              <a:rPr lang="de-DE" altLang="de-DE" b="1">
                <a:latin typeface="Times New Roman" panose="02020603050405020304" pitchFamily="18" charset="0"/>
                <a:cs typeface="Times New Roman" panose="02020603050405020304" pitchFamily="18" charset="0"/>
              </a:rPr>
              <a:t>Population</a:t>
            </a:r>
            <a:r>
              <a:rPr lang="de-DE" altLang="de-DE">
                <a:latin typeface="Times New Roman" panose="02020603050405020304" pitchFamily="18" charset="0"/>
                <a:cs typeface="Times New Roman" panose="02020603050405020304" pitchFamily="18" charset="0"/>
              </a:rPr>
              <a:t>: </a:t>
            </a:r>
            <a:r>
              <a:rPr lang="en-GB" altLang="de-DE">
                <a:latin typeface="Times New Roman" panose="02020603050405020304" pitchFamily="18" charset="0"/>
                <a:cs typeface="Times New Roman" panose="02020603050405020304" pitchFamily="18" charset="0"/>
              </a:rPr>
              <a:t>Business researchers are interested in understanding organisational dynamics, be it from the marketing, consumers, strategy, accounting aspects, amongst others. Population implies the entire people in a setting.</a:t>
            </a:r>
          </a:p>
          <a:p>
            <a:r>
              <a:rPr lang="de-DE" altLang="de-DE" b="1">
                <a:latin typeface="Times New Roman" panose="02020603050405020304" pitchFamily="18" charset="0"/>
                <a:cs typeface="Times New Roman" panose="02020603050405020304" pitchFamily="18" charset="0"/>
              </a:rPr>
              <a:t>Population</a:t>
            </a:r>
            <a:r>
              <a:rPr lang="de-DE" altLang="de-DE">
                <a:latin typeface="Times New Roman" panose="02020603050405020304" pitchFamily="18" charset="0"/>
                <a:cs typeface="Times New Roman" panose="02020603050405020304" pitchFamily="18" charset="0"/>
              </a:rPr>
              <a:t> could be:</a:t>
            </a:r>
          </a:p>
          <a:p>
            <a:pPr>
              <a:buFont typeface="Wingdings 2" panose="05020102010507070707" pitchFamily="18" charset="2"/>
              <a:buNone/>
            </a:pPr>
            <a:r>
              <a:rPr lang="de-DE" altLang="de-DE">
                <a:latin typeface="Times New Roman" panose="02020603050405020304" pitchFamily="18" charset="0"/>
                <a:cs typeface="Times New Roman" panose="02020603050405020304" pitchFamily="18" charset="0"/>
              </a:rPr>
              <a:t>    a. Very general – implies all human beings in a setting</a:t>
            </a:r>
          </a:p>
          <a:p>
            <a:pPr>
              <a:buFont typeface="Wingdings 2" panose="05020102010507070707" pitchFamily="18" charset="2"/>
              <a:buNone/>
            </a:pPr>
            <a:r>
              <a:rPr lang="de-DE" altLang="de-DE">
                <a:latin typeface="Times New Roman" panose="02020603050405020304" pitchFamily="18" charset="0"/>
                <a:cs typeface="Times New Roman" panose="02020603050405020304" pitchFamily="18" charset="0"/>
              </a:rPr>
              <a:t>    b. very small – e.g. all males of a certain age born in a certain location; all male Chinese students at UWTSD, etc.</a:t>
            </a:r>
          </a:p>
          <a:p>
            <a:r>
              <a:rPr lang="de-DE" altLang="de-DE" b="1">
                <a:latin typeface="Times New Roman" panose="02020603050405020304" pitchFamily="18" charset="0"/>
                <a:cs typeface="Times New Roman" panose="02020603050405020304" pitchFamily="18" charset="0"/>
              </a:rPr>
              <a:t>Sample</a:t>
            </a:r>
            <a:r>
              <a:rPr lang="de-DE" altLang="de-DE">
                <a:latin typeface="Times New Roman" panose="02020603050405020304" pitchFamily="18" charset="0"/>
                <a:cs typeface="Times New Roman" panose="02020603050405020304" pitchFamily="18" charset="0"/>
              </a:rPr>
              <a:t>: Populations are usually large, we never have access to the entire population, So, we collect data from a sub-set. That sub-set is called Sample.</a:t>
            </a:r>
            <a:endParaRPr lang="en-GB" altLang="de-DE">
              <a:latin typeface="Times New Roman" panose="02020603050405020304" pitchFamily="18" charset="0"/>
              <a:cs typeface="Times New Roman" panose="02020603050405020304" pitchFamily="18" charset="0"/>
            </a:endParaRPr>
          </a:p>
        </p:txBody>
      </p:sp>
      <p:grpSp>
        <p:nvGrpSpPr>
          <p:cNvPr id="2" name="Group 1">
            <a:extLst>
              <a:ext uri="{FF2B5EF4-FFF2-40B4-BE49-F238E27FC236}">
                <a16:creationId xmlns:a16="http://schemas.microsoft.com/office/drawing/2014/main" id="{D83BDBA6-FE0F-6E7A-62DD-A3B5DD7D498D}"/>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1A5861F6-D391-A0DA-5486-20538C63C58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D9272FAC-71C7-6B85-2927-FC1FA02E1B2B}"/>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B58816D5-3AB6-433F-13D5-03D13E23D0A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02B8EABC-93D6-8D88-5125-0DBDB7E3C55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C20A2A2B-DF0C-D21F-0590-F332634B16D4}"/>
              </a:ext>
            </a:extLst>
          </p:cNvPr>
          <p:cNvSpPr>
            <a:spLocks noGrp="1" noChangeArrowheads="1"/>
          </p:cNvSpPr>
          <p:nvPr>
            <p:ph type="title"/>
          </p:nvPr>
        </p:nvSpPr>
        <p:spPr>
          <a:xfrm>
            <a:off x="1981200" y="0"/>
            <a:ext cx="8229600" cy="838200"/>
          </a:xfrm>
        </p:spPr>
        <p:txBody>
          <a:bodyPr/>
          <a:lstStyle/>
          <a:p>
            <a:pPr eaLnBrk="1" hangingPunct="1">
              <a:defRPr/>
            </a:pPr>
            <a:r>
              <a:rPr lang="en-US" sz="3200">
                <a:solidFill>
                  <a:srgbClr val="008000"/>
                </a:solidFill>
                <a:latin typeface="Arial" panose="020B0604020202020204" pitchFamily="34" charset="0"/>
                <a:cs typeface="Arial" panose="020B0604020202020204" pitchFamily="34" charset="0"/>
              </a:rPr>
              <a:t>SAMPLING</a:t>
            </a:r>
          </a:p>
        </p:txBody>
      </p:sp>
      <p:sp>
        <p:nvSpPr>
          <p:cNvPr id="13315" name="Slide Number Placeholder 5">
            <a:extLst>
              <a:ext uri="{FF2B5EF4-FFF2-40B4-BE49-F238E27FC236}">
                <a16:creationId xmlns:a16="http://schemas.microsoft.com/office/drawing/2014/main" id="{01209471-1E07-4976-1545-9BDE08D7CAF6}"/>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68305DA6-2D75-42F1-9C04-7F001D7C2D6D}" type="slidenum">
              <a:rPr lang="en-US" altLang="en-US" sz="2400">
                <a:solidFill>
                  <a:srgbClr val="FFFFFF"/>
                </a:solidFill>
                <a:latin typeface="Arial" panose="020B0604020202020204" pitchFamily="34" charset="0"/>
              </a:rPr>
              <a:pPr algn="l"/>
              <a:t>5</a:t>
            </a:fld>
            <a:endParaRPr lang="en-US" altLang="en-US" sz="2400">
              <a:solidFill>
                <a:srgbClr val="FFFFFF"/>
              </a:solidFill>
              <a:latin typeface="Arial" panose="020B0604020202020204" pitchFamily="34" charset="0"/>
            </a:endParaRPr>
          </a:p>
        </p:txBody>
      </p:sp>
      <p:sp>
        <p:nvSpPr>
          <p:cNvPr id="13316" name="Rectangle 3">
            <a:extLst>
              <a:ext uri="{FF2B5EF4-FFF2-40B4-BE49-F238E27FC236}">
                <a16:creationId xmlns:a16="http://schemas.microsoft.com/office/drawing/2014/main" id="{2803F956-71DE-556D-CEF2-8529E69F6ADF}"/>
              </a:ext>
            </a:extLst>
          </p:cNvPr>
          <p:cNvSpPr>
            <a:spLocks noGrp="1" noChangeArrowheads="1"/>
          </p:cNvSpPr>
          <p:nvPr>
            <p:ph sz="quarter" idx="1"/>
          </p:nvPr>
        </p:nvSpPr>
        <p:spPr>
          <a:xfrm>
            <a:off x="1722322" y="787232"/>
            <a:ext cx="8209078" cy="5384968"/>
          </a:xfrm>
        </p:spPr>
        <p:txBody>
          <a:bodyPr>
            <a:normAutofit fontScale="92500"/>
          </a:bodyPr>
          <a:lstStyle/>
          <a:p>
            <a:pPr eaLnBrk="1" hangingPunct="1">
              <a:lnSpc>
                <a:spcPct val="80000"/>
              </a:lnSpc>
            </a:pPr>
            <a:r>
              <a:rPr lang="en-US" altLang="en-US" dirty="0">
                <a:latin typeface="Arial" panose="020B0604020202020204" pitchFamily="34" charset="0"/>
                <a:cs typeface="Arial" panose="020B0604020202020204" pitchFamily="34" charset="0"/>
              </a:rPr>
              <a:t>A </a:t>
            </a:r>
            <a:r>
              <a:rPr lang="en-US" altLang="en-US" dirty="0">
                <a:solidFill>
                  <a:srgbClr val="0091DA"/>
                </a:solidFill>
                <a:latin typeface="Arial" panose="020B0604020202020204" pitchFamily="34" charset="0"/>
                <a:cs typeface="Arial" panose="020B0604020202020204" pitchFamily="34" charset="0"/>
              </a:rPr>
              <a:t>sample</a:t>
            </a:r>
            <a:r>
              <a:rPr lang="en-US" altLang="en-US" dirty="0">
                <a:latin typeface="Arial" panose="020B0604020202020204" pitchFamily="34" charset="0"/>
                <a:cs typeface="Arial" panose="020B0604020202020204" pitchFamily="34" charset="0"/>
              </a:rPr>
              <a:t> is “a smaller (but hopefully representative) collection of units from a population used to determine truths about that population” (Field, 2005)</a:t>
            </a:r>
          </a:p>
          <a:p>
            <a:pPr eaLnBrk="1" hangingPunct="1">
              <a:lnSpc>
                <a:spcPct val="80000"/>
              </a:lnSpc>
            </a:pPr>
            <a:endParaRPr lang="en-US" altLang="en-US" dirty="0">
              <a:latin typeface="Arial" panose="020B0604020202020204" pitchFamily="34" charset="0"/>
              <a:cs typeface="Arial" panose="020B0604020202020204" pitchFamily="34" charset="0"/>
            </a:endParaRPr>
          </a:p>
          <a:p>
            <a:pPr eaLnBrk="1" hangingPunct="1">
              <a:lnSpc>
                <a:spcPct val="80000"/>
              </a:lnSpc>
            </a:pPr>
            <a:r>
              <a:rPr lang="en-US" altLang="en-US" dirty="0">
                <a:latin typeface="Arial" panose="020B0604020202020204" pitchFamily="34" charset="0"/>
                <a:cs typeface="Arial" panose="020B0604020202020204" pitchFamily="34" charset="0"/>
              </a:rPr>
              <a:t>Why sample?</a:t>
            </a:r>
          </a:p>
          <a:p>
            <a:pPr lvl="1" eaLnBrk="1" hangingPunct="1">
              <a:lnSpc>
                <a:spcPct val="80000"/>
              </a:lnSpc>
            </a:pPr>
            <a:r>
              <a:rPr lang="en-US" altLang="en-US" dirty="0">
                <a:latin typeface="Arial" panose="020B0604020202020204" pitchFamily="34" charset="0"/>
                <a:cs typeface="Arial" panose="020B0604020202020204" pitchFamily="34" charset="0"/>
              </a:rPr>
              <a:t>Resources (time, money) and workload – we cannot do it all!</a:t>
            </a:r>
          </a:p>
          <a:p>
            <a:pPr lvl="1" eaLnBrk="1" hangingPunct="1">
              <a:lnSpc>
                <a:spcPct val="80000"/>
              </a:lnSpc>
            </a:pPr>
            <a:r>
              <a:rPr lang="en-US" altLang="en-US" dirty="0">
                <a:latin typeface="Arial" panose="020B0604020202020204" pitchFamily="34" charset="0"/>
                <a:cs typeface="Arial" panose="020B0604020202020204" pitchFamily="34" charset="0"/>
              </a:rPr>
              <a:t>Gives results with known accuracy that can be calculated mathematically</a:t>
            </a:r>
          </a:p>
          <a:p>
            <a:pPr eaLnBrk="1" hangingPunct="1">
              <a:lnSpc>
                <a:spcPct val="80000"/>
              </a:lnSpc>
            </a:pPr>
            <a:endParaRPr lang="en-US" altLang="en-US" dirty="0">
              <a:latin typeface="Arial" panose="020B0604020202020204" pitchFamily="34" charset="0"/>
              <a:cs typeface="Arial" panose="020B0604020202020204" pitchFamily="34" charset="0"/>
            </a:endParaRPr>
          </a:p>
          <a:p>
            <a:pPr eaLnBrk="1" hangingPunct="1">
              <a:lnSpc>
                <a:spcPct val="80000"/>
              </a:lnSpc>
            </a:pPr>
            <a:r>
              <a:rPr lang="en-US" altLang="en-US" dirty="0">
                <a:latin typeface="Arial" panose="020B0604020202020204" pitchFamily="34" charset="0"/>
                <a:cs typeface="Arial" panose="020B0604020202020204" pitchFamily="34" charset="0"/>
              </a:rPr>
              <a:t>The </a:t>
            </a:r>
            <a:r>
              <a:rPr lang="en-US" altLang="en-US" dirty="0">
                <a:solidFill>
                  <a:srgbClr val="0091DA"/>
                </a:solidFill>
                <a:latin typeface="Arial" panose="020B0604020202020204" pitchFamily="34" charset="0"/>
                <a:cs typeface="Arial" panose="020B0604020202020204" pitchFamily="34" charset="0"/>
              </a:rPr>
              <a:t>sampling frame</a:t>
            </a:r>
            <a:r>
              <a:rPr lang="en-US" altLang="en-US" dirty="0">
                <a:latin typeface="Arial" panose="020B0604020202020204" pitchFamily="34" charset="0"/>
                <a:cs typeface="Arial" panose="020B0604020202020204" pitchFamily="34" charset="0"/>
              </a:rPr>
              <a:t> is the list from which the potential respondents are drawn </a:t>
            </a:r>
          </a:p>
          <a:p>
            <a:pPr lvl="1" eaLnBrk="1" hangingPunct="1">
              <a:lnSpc>
                <a:spcPct val="80000"/>
              </a:lnSpc>
            </a:pPr>
            <a:r>
              <a:rPr lang="en-US" altLang="en-US" dirty="0">
                <a:latin typeface="Arial" panose="020B0604020202020204" pitchFamily="34" charset="0"/>
                <a:cs typeface="Arial" panose="020B0604020202020204" pitchFamily="34" charset="0"/>
              </a:rPr>
              <a:t>E.g. the population of a town</a:t>
            </a:r>
          </a:p>
          <a:p>
            <a:pPr lvl="1" eaLnBrk="1" hangingPunct="1">
              <a:lnSpc>
                <a:spcPct val="80000"/>
              </a:lnSpc>
            </a:pPr>
            <a:r>
              <a:rPr lang="en-US" altLang="en-US" dirty="0">
                <a:latin typeface="Arial" panose="020B0604020202020204" pitchFamily="34" charset="0"/>
                <a:cs typeface="Arial" panose="020B0604020202020204" pitchFamily="34" charset="0"/>
              </a:rPr>
              <a:t>E.g. Course participants</a:t>
            </a:r>
          </a:p>
          <a:p>
            <a:pPr lvl="1" eaLnBrk="1" hangingPunct="1">
              <a:lnSpc>
                <a:spcPct val="80000"/>
              </a:lnSpc>
            </a:pPr>
            <a:r>
              <a:rPr lang="en-US" altLang="en-US" dirty="0">
                <a:latin typeface="Arial" panose="020B0604020202020204" pitchFamily="34" charset="0"/>
                <a:cs typeface="Arial" panose="020B0604020202020204" pitchFamily="34" charset="0"/>
              </a:rPr>
              <a:t>Must assess sampling frame errors</a:t>
            </a:r>
          </a:p>
          <a:p>
            <a:pPr lvl="1" eaLnBrk="1" hangingPunct="1">
              <a:lnSpc>
                <a:spcPct val="80000"/>
              </a:lnSpc>
            </a:pPr>
            <a:endParaRPr lang="en-US" altLang="en-US" sz="2800" dirty="0">
              <a:latin typeface="Arial" panose="020B0604020202020204" pitchFamily="34" charset="0"/>
              <a:cs typeface="Arial" panose="020B0604020202020204" pitchFamily="34" charset="0"/>
            </a:endParaRPr>
          </a:p>
          <a:p>
            <a:pPr eaLnBrk="1" hangingPunct="1">
              <a:lnSpc>
                <a:spcPct val="80000"/>
              </a:lnSpc>
            </a:pPr>
            <a:endParaRPr lang="en-US" altLang="en-US" dirty="0">
              <a:latin typeface="Arial" panose="020B0604020202020204" pitchFamily="34" charset="0"/>
              <a:cs typeface="Arial" panose="020B0604020202020204" pitchFamily="34" charset="0"/>
            </a:endParaRPr>
          </a:p>
          <a:p>
            <a:pPr eaLnBrk="1" hangingPunct="1">
              <a:lnSpc>
                <a:spcPct val="80000"/>
              </a:lnSpc>
            </a:pPr>
            <a:endParaRPr lang="en-US" altLang="en-US" dirty="0">
              <a:latin typeface="Arial" panose="020B0604020202020204" pitchFamily="34" charset="0"/>
              <a:cs typeface="Arial" panose="020B0604020202020204" pitchFamily="34" charset="0"/>
            </a:endParaRPr>
          </a:p>
        </p:txBody>
      </p:sp>
      <p:grpSp>
        <p:nvGrpSpPr>
          <p:cNvPr id="2" name="Group 1">
            <a:extLst>
              <a:ext uri="{FF2B5EF4-FFF2-40B4-BE49-F238E27FC236}">
                <a16:creationId xmlns:a16="http://schemas.microsoft.com/office/drawing/2014/main" id="{7DDE8162-AD77-2A59-EAD9-39DE197A0499}"/>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B8302F4B-003E-855E-C910-6F87EF4F8FFA}"/>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5EB0F18-C4B3-3C7C-7E2F-B5919DCABAE6}"/>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6BE1E585-5B0F-A5D3-A07B-13AA039A1680}"/>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1241CDF2-7E5C-06CE-D901-C5CE929B42C6}"/>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advTm="593"/>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2915A968-1DB6-4CD5-CD1D-EA57908CCBA9}"/>
              </a:ext>
            </a:extLst>
          </p:cNvPr>
          <p:cNvSpPr>
            <a:spLocks noGrp="1" noChangeArrowheads="1"/>
          </p:cNvSpPr>
          <p:nvPr>
            <p:ph type="title"/>
          </p:nvPr>
        </p:nvSpPr>
        <p:spPr>
          <a:xfrm>
            <a:off x="1981200" y="122238"/>
            <a:ext cx="7543800" cy="811212"/>
          </a:xfrm>
        </p:spPr>
        <p:txBody>
          <a:bodyPr/>
          <a:lstStyle/>
          <a:p>
            <a:pPr eaLnBrk="1" hangingPunct="1">
              <a:defRPr/>
            </a:pPr>
            <a:r>
              <a:rPr lang="en-US" sz="3500">
                <a:solidFill>
                  <a:srgbClr val="008000"/>
                </a:solidFill>
                <a:latin typeface="Arial" panose="020B0604020202020204" pitchFamily="34" charset="0"/>
                <a:cs typeface="Arial" panose="020B0604020202020204" pitchFamily="34" charset="0"/>
              </a:rPr>
              <a:t>SAMPLING……</a:t>
            </a:r>
          </a:p>
        </p:txBody>
      </p:sp>
      <p:sp>
        <p:nvSpPr>
          <p:cNvPr id="15363" name="Slide Number Placeholder 5">
            <a:extLst>
              <a:ext uri="{FF2B5EF4-FFF2-40B4-BE49-F238E27FC236}">
                <a16:creationId xmlns:a16="http://schemas.microsoft.com/office/drawing/2014/main" id="{7A477E3D-74BF-CFF3-3FA4-DE60EC235994}"/>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9C8B089E-DA6B-416C-A7DE-8A1EABCD7090}" type="slidenum">
              <a:rPr lang="en-US" altLang="en-US">
                <a:solidFill>
                  <a:srgbClr val="FFFFFF"/>
                </a:solidFill>
                <a:latin typeface="Arial" panose="020B0604020202020204" pitchFamily="34" charset="0"/>
              </a:rPr>
              <a:pPr algn="l"/>
              <a:t>6</a:t>
            </a:fld>
            <a:endParaRPr lang="en-US" altLang="en-US">
              <a:solidFill>
                <a:srgbClr val="FFFFFF"/>
              </a:solidFill>
              <a:latin typeface="Arial" panose="020B0604020202020204" pitchFamily="34" charset="0"/>
            </a:endParaRPr>
          </a:p>
        </p:txBody>
      </p:sp>
      <p:sp>
        <p:nvSpPr>
          <p:cNvPr id="11268" name="Rectangle 3">
            <a:extLst>
              <a:ext uri="{FF2B5EF4-FFF2-40B4-BE49-F238E27FC236}">
                <a16:creationId xmlns:a16="http://schemas.microsoft.com/office/drawing/2014/main" id="{562E076B-6FF7-00AB-D5DC-DF896AABE80A}"/>
              </a:ext>
            </a:extLst>
          </p:cNvPr>
          <p:cNvSpPr>
            <a:spLocks noGrp="1" noChangeArrowheads="1"/>
          </p:cNvSpPr>
          <p:nvPr>
            <p:ph sz="quarter" idx="1"/>
          </p:nvPr>
        </p:nvSpPr>
        <p:spPr>
          <a:xfrm>
            <a:off x="1981199" y="933451"/>
            <a:ext cx="8840209" cy="4183556"/>
          </a:xfrm>
        </p:spPr>
        <p:txBody>
          <a:bodyPr/>
          <a:lstStyle/>
          <a:p>
            <a:pPr eaLnBrk="1" hangingPunct="1">
              <a:defRPr/>
            </a:pPr>
            <a:r>
              <a:rPr lang="en-US" dirty="0">
                <a:cs typeface="Arial" panose="020B0604020202020204" pitchFamily="34" charset="0"/>
              </a:rPr>
              <a:t>Decide: What is your population of interest?</a:t>
            </a:r>
          </a:p>
          <a:p>
            <a:pPr lvl="2" eaLnBrk="1" hangingPunct="1">
              <a:defRPr/>
            </a:pPr>
            <a:r>
              <a:rPr lang="en-US" sz="2800" dirty="0">
                <a:cs typeface="Arial" panose="020B0604020202020204" pitchFamily="34" charset="0"/>
              </a:rPr>
              <a:t>To whom do you want to generalize your results?</a:t>
            </a:r>
          </a:p>
          <a:p>
            <a:pPr lvl="3" eaLnBrk="1" hangingPunct="1">
              <a:defRPr/>
            </a:pPr>
            <a:r>
              <a:rPr lang="en-US" sz="2800" dirty="0">
                <a:cs typeface="Arial" panose="020B0604020202020204" pitchFamily="34" charset="0"/>
              </a:rPr>
              <a:t> E.g. All people in a certain place</a:t>
            </a:r>
          </a:p>
          <a:p>
            <a:pPr lvl="3" eaLnBrk="1" hangingPunct="1">
              <a:defRPr/>
            </a:pPr>
            <a:r>
              <a:rPr lang="en-US" sz="2800" dirty="0">
                <a:cs typeface="Arial" panose="020B0604020202020204" pitchFamily="34" charset="0"/>
              </a:rPr>
              <a:t> E.g. Students</a:t>
            </a:r>
          </a:p>
          <a:p>
            <a:pPr lvl="3" eaLnBrk="1" hangingPunct="1">
              <a:defRPr/>
            </a:pPr>
            <a:r>
              <a:rPr lang="en-US" sz="2800" dirty="0">
                <a:cs typeface="Arial" panose="020B0604020202020204" pitchFamily="34" charset="0"/>
              </a:rPr>
              <a:t> Young people (18-25)</a:t>
            </a:r>
          </a:p>
          <a:p>
            <a:pPr lvl="3" eaLnBrk="1" hangingPunct="1">
              <a:defRPr/>
            </a:pPr>
            <a:r>
              <a:rPr lang="en-US" sz="2800" dirty="0">
                <a:cs typeface="Arial" panose="020B0604020202020204" pitchFamily="34" charset="0"/>
              </a:rPr>
              <a:t> </a:t>
            </a:r>
            <a:r>
              <a:rPr lang="en-US" sz="2800" dirty="0" err="1">
                <a:cs typeface="Arial" panose="020B0604020202020204" pitchFamily="34" charset="0"/>
              </a:rPr>
              <a:t>E.g.Women</a:t>
            </a:r>
            <a:r>
              <a:rPr lang="en-US" sz="2800" dirty="0">
                <a:cs typeface="Arial" panose="020B0604020202020204" pitchFamily="34" charset="0"/>
              </a:rPr>
              <a:t> aged 15-45 years</a:t>
            </a:r>
          </a:p>
          <a:p>
            <a:pPr marL="1004887" lvl="3" indent="0">
              <a:buNone/>
              <a:defRPr/>
            </a:pPr>
            <a:endParaRPr lang="en-US" sz="2800" dirty="0">
              <a:cs typeface="Arial" panose="020B0604020202020204" pitchFamily="34" charset="0"/>
            </a:endParaRPr>
          </a:p>
          <a:p>
            <a:pPr eaLnBrk="1" hangingPunct="1">
              <a:defRPr/>
            </a:pPr>
            <a:r>
              <a:rPr lang="en-US" dirty="0">
                <a:cs typeface="Arial" panose="020B0604020202020204" pitchFamily="34" charset="0"/>
              </a:rPr>
              <a:t>Can you sample the entire population?</a:t>
            </a:r>
          </a:p>
        </p:txBody>
      </p:sp>
      <p:grpSp>
        <p:nvGrpSpPr>
          <p:cNvPr id="2" name="Group 1">
            <a:extLst>
              <a:ext uri="{FF2B5EF4-FFF2-40B4-BE49-F238E27FC236}">
                <a16:creationId xmlns:a16="http://schemas.microsoft.com/office/drawing/2014/main" id="{38BEF5F6-8AE7-C0E5-0B96-D665A1622D85}"/>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28F4FDD5-8CD5-EEA5-10C1-6863D84F3441}"/>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C3DBD6E9-80C4-D20E-A85F-1E07BA8ACECA}"/>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D16D0DEB-7E4B-DA02-E165-12D2577094B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5F5DF908-3F21-1CE9-63B8-BBD4E10FB185}"/>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advTm="530"/>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el 1">
            <a:extLst>
              <a:ext uri="{FF2B5EF4-FFF2-40B4-BE49-F238E27FC236}">
                <a16:creationId xmlns:a16="http://schemas.microsoft.com/office/drawing/2014/main" id="{76045415-B662-B1F5-88D6-2EADD3B8CCBA}"/>
              </a:ext>
            </a:extLst>
          </p:cNvPr>
          <p:cNvSpPr>
            <a:spLocks noGrp="1"/>
          </p:cNvSpPr>
          <p:nvPr>
            <p:ph type="title"/>
          </p:nvPr>
        </p:nvSpPr>
        <p:spPr>
          <a:xfrm>
            <a:off x="1981200" y="1"/>
            <a:ext cx="8229600" cy="765175"/>
          </a:xfrm>
        </p:spPr>
        <p:txBody>
          <a:bodyPr/>
          <a:lstStyle/>
          <a:p>
            <a:pPr algn="ctr"/>
            <a:r>
              <a:rPr lang="de-DE" altLang="de-DE" sz="3200">
                <a:latin typeface="Times New Roman" panose="02020603050405020304" pitchFamily="18" charset="0"/>
                <a:cs typeface="Times New Roman" panose="02020603050405020304" pitchFamily="18" charset="0"/>
              </a:rPr>
              <a:t>Sample Representativeness</a:t>
            </a:r>
            <a:endParaRPr lang="en-GB" altLang="de-DE" sz="3200">
              <a:latin typeface="Times New Roman" panose="02020603050405020304" pitchFamily="18" charset="0"/>
              <a:cs typeface="Times New Roman" panose="02020603050405020304" pitchFamily="18" charset="0"/>
            </a:endParaRPr>
          </a:p>
        </p:txBody>
      </p:sp>
      <p:sp>
        <p:nvSpPr>
          <p:cNvPr id="10243" name="Inhaltsplatzhalter 2">
            <a:extLst>
              <a:ext uri="{FF2B5EF4-FFF2-40B4-BE49-F238E27FC236}">
                <a16:creationId xmlns:a16="http://schemas.microsoft.com/office/drawing/2014/main" id="{5ED1A1DA-8756-880F-4702-F63A5A1489E6}"/>
              </a:ext>
            </a:extLst>
          </p:cNvPr>
          <p:cNvSpPr>
            <a:spLocks noGrp="1"/>
          </p:cNvSpPr>
          <p:nvPr>
            <p:ph idx="1"/>
          </p:nvPr>
        </p:nvSpPr>
        <p:spPr>
          <a:xfrm>
            <a:off x="1524000" y="836613"/>
            <a:ext cx="9144000" cy="5040312"/>
          </a:xfrm>
        </p:spPr>
        <p:txBody>
          <a:bodyPr/>
          <a:lstStyle/>
          <a:p>
            <a:pPr>
              <a:buFont typeface="Wingdings 2" panose="05020102010507070707" pitchFamily="18" charset="2"/>
              <a:buNone/>
            </a:pPr>
            <a:endParaRPr lang="de-DE" altLang="de-DE" dirty="0"/>
          </a:p>
          <a:p>
            <a:pPr>
              <a:buFont typeface="Wingdings 2" panose="05020102010507070707" pitchFamily="18" charset="2"/>
              <a:buNone/>
            </a:pPr>
            <a:endParaRPr lang="de-DE" altLang="de-DE" sz="600" dirty="0"/>
          </a:p>
          <a:p>
            <a:pPr>
              <a:buFont typeface="Wingdings 2" panose="05020102010507070707" pitchFamily="18" charset="2"/>
              <a:buNone/>
            </a:pPr>
            <a:r>
              <a:rPr lang="en-GB" altLang="de-DE" sz="3200" b="1" dirty="0">
                <a:latin typeface="Times New Roman" panose="02020603050405020304" pitchFamily="18" charset="0"/>
                <a:cs typeface="Times New Roman" panose="02020603050405020304" pitchFamily="18" charset="0"/>
              </a:rPr>
              <a:t>Three factors influence sample representativeness</a:t>
            </a:r>
            <a:r>
              <a:rPr lang="en-GB" altLang="de-DE" sz="3200" dirty="0">
                <a:latin typeface="Times New Roman" panose="02020603050405020304" pitchFamily="18" charset="0"/>
                <a:cs typeface="Times New Roman" panose="02020603050405020304" pitchFamily="18" charset="0"/>
              </a:rPr>
              <a:t>:</a:t>
            </a:r>
          </a:p>
          <a:p>
            <a:pPr marL="0" indent="0">
              <a:buNone/>
            </a:pPr>
            <a:r>
              <a:rPr lang="en-GB" altLang="de-DE" sz="3200" dirty="0">
                <a:latin typeface="Times New Roman" panose="02020603050405020304" pitchFamily="18" charset="0"/>
                <a:cs typeface="Times New Roman" panose="02020603050405020304" pitchFamily="18" charset="0"/>
              </a:rPr>
              <a:t>1. Sampling procedure</a:t>
            </a:r>
          </a:p>
          <a:p>
            <a:pPr marL="0" indent="0">
              <a:buNone/>
            </a:pPr>
            <a:r>
              <a:rPr lang="en-GB" altLang="de-DE" sz="3200" dirty="0">
                <a:latin typeface="Times New Roman" panose="02020603050405020304" pitchFamily="18" charset="0"/>
                <a:cs typeface="Times New Roman" panose="02020603050405020304" pitchFamily="18" charset="0"/>
              </a:rPr>
              <a:t>2. Sample Size</a:t>
            </a:r>
          </a:p>
          <a:p>
            <a:pPr marL="0" indent="0">
              <a:buNone/>
            </a:pPr>
            <a:r>
              <a:rPr lang="en-GB" altLang="de-DE" sz="3200" dirty="0">
                <a:latin typeface="Times New Roman" panose="02020603050405020304" pitchFamily="18" charset="0"/>
                <a:cs typeface="Times New Roman" panose="02020603050405020304" pitchFamily="18" charset="0"/>
              </a:rPr>
              <a:t>3. Participation</a:t>
            </a:r>
          </a:p>
          <a:p>
            <a:pPr marL="0" indent="0">
              <a:buNone/>
            </a:pPr>
            <a:endParaRPr lang="en-GB" altLang="de-DE" sz="3200" dirty="0">
              <a:latin typeface="Times New Roman" panose="02020603050405020304" pitchFamily="18" charset="0"/>
              <a:cs typeface="Times New Roman" panose="02020603050405020304" pitchFamily="18" charset="0"/>
            </a:endParaRPr>
          </a:p>
          <a:p>
            <a:pPr>
              <a:buFont typeface="Wingdings 2" panose="05020102010507070707" pitchFamily="18" charset="2"/>
              <a:buNone/>
            </a:pPr>
            <a:endParaRPr lang="de-DE" altLang="de-DE" dirty="0"/>
          </a:p>
          <a:p>
            <a:endParaRPr lang="de-DE" altLang="de-DE" dirty="0"/>
          </a:p>
          <a:p>
            <a:endParaRPr lang="en-GB" altLang="de-DE" dirty="0"/>
          </a:p>
        </p:txBody>
      </p:sp>
      <p:grpSp>
        <p:nvGrpSpPr>
          <p:cNvPr id="2" name="Group 1">
            <a:extLst>
              <a:ext uri="{FF2B5EF4-FFF2-40B4-BE49-F238E27FC236}">
                <a16:creationId xmlns:a16="http://schemas.microsoft.com/office/drawing/2014/main" id="{DF32A7D5-7342-4D9E-1D94-A0AD23D7449B}"/>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C327447C-6BCF-F437-9F11-5705CB13E16F}"/>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CE9AADD5-1FEE-C47E-C73B-EA1D3E8ACCBF}"/>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0CC90341-CC32-ADEE-1077-B34911D9775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61ABF066-2822-52EE-A120-FFA2E9A0D285}"/>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3">
            <a:extLst>
              <a:ext uri="{FF2B5EF4-FFF2-40B4-BE49-F238E27FC236}">
                <a16:creationId xmlns:a16="http://schemas.microsoft.com/office/drawing/2014/main" id="{26ACC599-0C10-A279-B686-CBB2743D407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9A5F3BCF-0013-44CD-893D-963342B93F97}" type="slidenum">
              <a:rPr lang="en-US" altLang="en-US">
                <a:solidFill>
                  <a:srgbClr val="FFFFFF"/>
                </a:solidFill>
                <a:latin typeface="Franklin Gothic Book" panose="020B0503020102020204" pitchFamily="34" charset="0"/>
              </a:rPr>
              <a:pPr/>
              <a:t>8</a:t>
            </a:fld>
            <a:endParaRPr lang="en-US" altLang="en-US">
              <a:solidFill>
                <a:srgbClr val="FFFFFF"/>
              </a:solidFill>
              <a:latin typeface="Franklin Gothic Book" panose="020B0503020102020204" pitchFamily="34" charset="0"/>
            </a:endParaRPr>
          </a:p>
        </p:txBody>
      </p:sp>
      <p:pic>
        <p:nvPicPr>
          <p:cNvPr id="18435" name="Picture 2" descr="sampterm">
            <a:extLst>
              <a:ext uri="{FF2B5EF4-FFF2-40B4-BE49-F238E27FC236}">
                <a16:creationId xmlns:a16="http://schemas.microsoft.com/office/drawing/2014/main" id="{C85B3D26-C8F0-EB8C-BBC8-72E5FCE4D6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0" y="381000"/>
            <a:ext cx="8153400" cy="579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6" name="Rectangle 3">
            <a:extLst>
              <a:ext uri="{FF2B5EF4-FFF2-40B4-BE49-F238E27FC236}">
                <a16:creationId xmlns:a16="http://schemas.microsoft.com/office/drawing/2014/main" id="{6B3FD6AB-09E6-C914-DFD9-EB8F7607609C}"/>
              </a:ext>
            </a:extLst>
          </p:cNvPr>
          <p:cNvSpPr>
            <a:spLocks noChangeArrowheads="1"/>
          </p:cNvSpPr>
          <p:nvPr/>
        </p:nvSpPr>
        <p:spPr bwMode="auto">
          <a:xfrm>
            <a:off x="7181977" y="5883275"/>
            <a:ext cx="4800600" cy="381000"/>
          </a:xfrm>
          <a:prstGeom prst="rect">
            <a:avLst/>
          </a:prstGeom>
          <a:solidFill>
            <a:schemeClr val="accent1"/>
          </a:solidFill>
          <a:ln w="9525">
            <a:solidFill>
              <a:schemeClr val="tx1"/>
            </a:solidFill>
            <a:miter lim="800000"/>
            <a:headEnd/>
            <a:tailEnd/>
          </a:ln>
        </p:spPr>
        <p:txBody>
          <a:bodyPr wrap="none" anchor="ct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ctr" eaLnBrk="1" hangingPunct="1"/>
            <a:r>
              <a:rPr lang="en-US" altLang="en-US" sz="2000" dirty="0">
                <a:solidFill>
                  <a:srgbClr val="FFFF99"/>
                </a:solidFill>
                <a:latin typeface="Comic Sans MS" panose="030F0702030302020204" pitchFamily="66" charset="0"/>
              </a:rPr>
              <a:t>SAMPLING BREAKDOWN</a:t>
            </a:r>
          </a:p>
        </p:txBody>
      </p:sp>
      <p:grpSp>
        <p:nvGrpSpPr>
          <p:cNvPr id="2" name="Group 1">
            <a:extLst>
              <a:ext uri="{FF2B5EF4-FFF2-40B4-BE49-F238E27FC236}">
                <a16:creationId xmlns:a16="http://schemas.microsoft.com/office/drawing/2014/main" id="{9249EC5B-7915-E972-C510-B03F0A3CF58D}"/>
              </a:ext>
            </a:extLst>
          </p:cNvPr>
          <p:cNvGrpSpPr/>
          <p:nvPr/>
        </p:nvGrpSpPr>
        <p:grpSpPr>
          <a:xfrm>
            <a:off x="0" y="6412911"/>
            <a:ext cx="12192000" cy="445089"/>
            <a:chOff x="0" y="5578608"/>
            <a:chExt cx="12192000" cy="1279393"/>
          </a:xfrm>
        </p:grpSpPr>
        <p:pic>
          <p:nvPicPr>
            <p:cNvPr id="3" name="Picture 2">
              <a:extLst>
                <a:ext uri="{FF2B5EF4-FFF2-40B4-BE49-F238E27FC236}">
                  <a16:creationId xmlns:a16="http://schemas.microsoft.com/office/drawing/2014/main" id="{928011A3-B301-0A60-DED1-42F1FA62CE8C}"/>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4EAD5C8-2259-9C72-89FC-02E3BB8E9D35}"/>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522458DB-9355-70F7-6A78-B6D59B0B7F37}"/>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2608AF96-ACC9-5614-94EC-D0A9554C094E}"/>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cSld>
  <p:clrMapOvr>
    <a:masterClrMapping/>
  </p:clrMapOvr>
  <p:transition advTm="530"/>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1B7ECF62-93AC-1798-C466-E7B9DDF41F9C}"/>
              </a:ext>
            </a:extLst>
          </p:cNvPr>
          <p:cNvSpPr>
            <a:spLocks noGrp="1" noChangeArrowheads="1"/>
          </p:cNvSpPr>
          <p:nvPr>
            <p:ph type="title"/>
          </p:nvPr>
        </p:nvSpPr>
        <p:spPr>
          <a:xfrm>
            <a:off x="1752600" y="0"/>
            <a:ext cx="7772400" cy="1143000"/>
          </a:xfrm>
        </p:spPr>
        <p:txBody>
          <a:bodyPr/>
          <a:lstStyle/>
          <a:p>
            <a:pPr eaLnBrk="1" hangingPunct="1">
              <a:defRPr/>
            </a:pPr>
            <a:r>
              <a:rPr lang="en-US" sz="3500">
                <a:solidFill>
                  <a:srgbClr val="008000"/>
                </a:solidFill>
                <a:latin typeface="Arial" panose="020B0604020202020204" pitchFamily="34" charset="0"/>
                <a:cs typeface="Arial" panose="020B0604020202020204" pitchFamily="34" charset="0"/>
              </a:rPr>
              <a:t>SAMPLING</a:t>
            </a:r>
            <a:r>
              <a:rPr lang="en-US" sz="4300">
                <a:solidFill>
                  <a:srgbClr val="008000"/>
                </a:solidFill>
                <a:latin typeface="Arial" panose="020B0604020202020204" pitchFamily="34" charset="0"/>
                <a:cs typeface="Arial" panose="020B0604020202020204" pitchFamily="34" charset="0"/>
              </a:rPr>
              <a:t>…….</a:t>
            </a:r>
          </a:p>
        </p:txBody>
      </p:sp>
      <p:sp>
        <p:nvSpPr>
          <p:cNvPr id="17411" name="Slide Number Placeholder 5">
            <a:extLst>
              <a:ext uri="{FF2B5EF4-FFF2-40B4-BE49-F238E27FC236}">
                <a16:creationId xmlns:a16="http://schemas.microsoft.com/office/drawing/2014/main" id="{F6385D4E-8130-7202-4FCE-84D1B095F9DA}"/>
              </a:ext>
            </a:extLst>
          </p:cNvPr>
          <p:cNvSpPr>
            <a:spLocks noGrp="1"/>
          </p:cNvSpPr>
          <p:nvPr>
            <p:ph type="sldNum" sz="quarter" idx="11"/>
          </p:nvPr>
        </p:nvSpPr>
        <p:spPr bwMode="auto">
          <a:xfrm>
            <a:off x="1752600" y="6172200"/>
            <a:ext cx="4572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7D697B25-691E-44B2-9567-2EA3226CBF58}" type="slidenum">
              <a:rPr lang="en-US" altLang="en-US">
                <a:solidFill>
                  <a:srgbClr val="FFFFFF"/>
                </a:solidFill>
                <a:latin typeface="Arial" panose="020B0604020202020204" pitchFamily="34" charset="0"/>
              </a:rPr>
              <a:pPr algn="l"/>
              <a:t>9</a:t>
            </a:fld>
            <a:endParaRPr lang="en-US" altLang="en-US">
              <a:solidFill>
                <a:srgbClr val="FFFFFF"/>
              </a:solidFill>
              <a:latin typeface="Arial" panose="020B0604020202020204" pitchFamily="34" charset="0"/>
            </a:endParaRPr>
          </a:p>
        </p:txBody>
      </p:sp>
      <p:sp>
        <p:nvSpPr>
          <p:cNvPr id="17412" name="Rectangle 3">
            <a:extLst>
              <a:ext uri="{FF2B5EF4-FFF2-40B4-BE49-F238E27FC236}">
                <a16:creationId xmlns:a16="http://schemas.microsoft.com/office/drawing/2014/main" id="{D8B7D656-AB4C-B115-5E68-661830E26C8A}"/>
              </a:ext>
            </a:extLst>
          </p:cNvPr>
          <p:cNvSpPr>
            <a:spLocks noGrp="1" noChangeArrowheads="1"/>
          </p:cNvSpPr>
          <p:nvPr>
            <p:ph sz="quarter" idx="1"/>
          </p:nvPr>
        </p:nvSpPr>
        <p:spPr>
          <a:xfrm>
            <a:off x="1905000" y="1600200"/>
            <a:ext cx="8153400" cy="4724400"/>
          </a:xfrm>
        </p:spPr>
        <p:txBody>
          <a:bodyPr/>
          <a:lstStyle/>
          <a:p>
            <a:pPr eaLnBrk="1" hangingPunct="1">
              <a:lnSpc>
                <a:spcPct val="80000"/>
              </a:lnSpc>
            </a:pPr>
            <a:r>
              <a:rPr lang="en-US" altLang="en-US">
                <a:cs typeface="Arial" panose="020B0604020202020204" pitchFamily="34" charset="0"/>
              </a:rPr>
              <a:t>3 factors that influence sample representative-ness</a:t>
            </a:r>
          </a:p>
          <a:p>
            <a:pPr lvl="2" eaLnBrk="1" hangingPunct="1">
              <a:lnSpc>
                <a:spcPct val="80000"/>
              </a:lnSpc>
            </a:pPr>
            <a:r>
              <a:rPr lang="en-US" altLang="en-US" sz="2400">
                <a:cs typeface="Arial" panose="020B0604020202020204" pitchFamily="34" charset="0"/>
              </a:rPr>
              <a:t>Sampling procedure</a:t>
            </a:r>
          </a:p>
          <a:p>
            <a:pPr lvl="2" eaLnBrk="1" hangingPunct="1">
              <a:lnSpc>
                <a:spcPct val="80000"/>
              </a:lnSpc>
            </a:pPr>
            <a:r>
              <a:rPr lang="en-US" altLang="en-US" sz="2400">
                <a:cs typeface="Arial" panose="020B0604020202020204" pitchFamily="34" charset="0"/>
              </a:rPr>
              <a:t>Sample size</a:t>
            </a:r>
          </a:p>
          <a:p>
            <a:pPr lvl="2" eaLnBrk="1" hangingPunct="1">
              <a:lnSpc>
                <a:spcPct val="80000"/>
              </a:lnSpc>
            </a:pPr>
            <a:r>
              <a:rPr lang="en-US" altLang="en-US" sz="2400">
                <a:cs typeface="Arial" panose="020B0604020202020204" pitchFamily="34" charset="0"/>
              </a:rPr>
              <a:t>Participation (response)</a:t>
            </a:r>
          </a:p>
          <a:p>
            <a:pPr eaLnBrk="1" hangingPunct="1">
              <a:lnSpc>
                <a:spcPct val="80000"/>
              </a:lnSpc>
            </a:pPr>
            <a:endParaRPr lang="en-US" altLang="en-US">
              <a:cs typeface="Arial" panose="020B0604020202020204" pitchFamily="34" charset="0"/>
            </a:endParaRPr>
          </a:p>
          <a:p>
            <a:pPr eaLnBrk="1" hangingPunct="1">
              <a:lnSpc>
                <a:spcPct val="80000"/>
              </a:lnSpc>
            </a:pPr>
            <a:r>
              <a:rPr lang="en-US" altLang="en-US">
                <a:cs typeface="Arial" panose="020B0604020202020204" pitchFamily="34" charset="0"/>
              </a:rPr>
              <a:t>When might you sample the entire population?</a:t>
            </a:r>
          </a:p>
          <a:p>
            <a:pPr lvl="2" eaLnBrk="1" hangingPunct="1">
              <a:lnSpc>
                <a:spcPct val="80000"/>
              </a:lnSpc>
            </a:pPr>
            <a:r>
              <a:rPr lang="en-US" altLang="en-US" sz="2400">
                <a:cs typeface="Arial" panose="020B0604020202020204" pitchFamily="34" charset="0"/>
              </a:rPr>
              <a:t>When your population is very small</a:t>
            </a:r>
          </a:p>
          <a:p>
            <a:pPr lvl="2" eaLnBrk="1" hangingPunct="1">
              <a:lnSpc>
                <a:spcPct val="80000"/>
              </a:lnSpc>
            </a:pPr>
            <a:r>
              <a:rPr lang="en-US" altLang="en-US" sz="2400">
                <a:cs typeface="Arial" panose="020B0604020202020204" pitchFamily="34" charset="0"/>
              </a:rPr>
              <a:t>When you have extensive resources</a:t>
            </a:r>
          </a:p>
          <a:p>
            <a:pPr lvl="2" eaLnBrk="1" hangingPunct="1">
              <a:lnSpc>
                <a:spcPct val="80000"/>
              </a:lnSpc>
            </a:pPr>
            <a:r>
              <a:rPr lang="en-US" altLang="en-US" sz="2400">
                <a:cs typeface="Arial" panose="020B0604020202020204" pitchFamily="34" charset="0"/>
              </a:rPr>
              <a:t>When you don’t expect a very high response</a:t>
            </a:r>
          </a:p>
          <a:p>
            <a:pPr eaLnBrk="1" hangingPunct="1">
              <a:lnSpc>
                <a:spcPct val="80000"/>
              </a:lnSpc>
            </a:pPr>
            <a:endParaRPr lang="en-US" altLang="en-US">
              <a:cs typeface="Arial" panose="020B0604020202020204" pitchFamily="34" charset="0"/>
            </a:endParaRPr>
          </a:p>
        </p:txBody>
      </p:sp>
      <p:grpSp>
        <p:nvGrpSpPr>
          <p:cNvPr id="2" name="Group 1">
            <a:extLst>
              <a:ext uri="{FF2B5EF4-FFF2-40B4-BE49-F238E27FC236}">
                <a16:creationId xmlns:a16="http://schemas.microsoft.com/office/drawing/2014/main" id="{FB8D2F64-75B3-0A0E-EF40-FBDF5855478D}"/>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F6B88967-7BB8-C129-2A99-63B18F44C7F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BD991E0-8266-9722-2DFC-6DAA3E5B992C}"/>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FB508286-7FA8-5C15-A225-190D81CE8CE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F684CE41-ADC3-3E7F-E056-140FD6D1FA2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transition advTm="452"/>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520D1F4A-2919-D74A-F6F5-F44A70E70CD6}"/>
              </a:ext>
            </a:extLst>
          </p:cNvPr>
          <p:cNvSpPr>
            <a:spLocks noGrp="1" noChangeArrowheads="1"/>
          </p:cNvSpPr>
          <p:nvPr>
            <p:ph type="title"/>
          </p:nvPr>
        </p:nvSpPr>
        <p:spPr>
          <a:xfrm>
            <a:off x="1981200" y="122239"/>
            <a:ext cx="7543800" cy="638175"/>
          </a:xfrm>
        </p:spPr>
        <p:txBody>
          <a:bodyPr/>
          <a:lstStyle/>
          <a:p>
            <a:pPr>
              <a:defRPr/>
            </a:pPr>
            <a:r>
              <a:rPr lang="en-US" sz="3500" dirty="0">
                <a:solidFill>
                  <a:srgbClr val="008000"/>
                </a:solidFill>
              </a:rPr>
              <a:t>Types of Samples</a:t>
            </a:r>
          </a:p>
        </p:txBody>
      </p:sp>
      <p:sp>
        <p:nvSpPr>
          <p:cNvPr id="21507" name="Slide Number Placeholder 5">
            <a:extLst>
              <a:ext uri="{FF2B5EF4-FFF2-40B4-BE49-F238E27FC236}">
                <a16:creationId xmlns:a16="http://schemas.microsoft.com/office/drawing/2014/main" id="{CDF1F2AC-0890-0DFF-E49C-607E432591E5}"/>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769F72DB-1DE4-4136-B5A7-D57ACDC68067}" type="slidenum">
              <a:rPr lang="en-US" altLang="en-US">
                <a:solidFill>
                  <a:srgbClr val="FFFFFF"/>
                </a:solidFill>
                <a:latin typeface="Franklin Gothic Book" panose="020B0503020102020204" pitchFamily="34" charset="0"/>
              </a:rPr>
              <a:pPr algn="l"/>
              <a:t>10</a:t>
            </a:fld>
            <a:endParaRPr lang="en-US" altLang="en-US">
              <a:solidFill>
                <a:srgbClr val="FFFFFF"/>
              </a:solidFill>
              <a:latin typeface="Franklin Gothic Book" panose="020B0503020102020204" pitchFamily="34" charset="0"/>
            </a:endParaRPr>
          </a:p>
        </p:txBody>
      </p:sp>
      <p:sp>
        <p:nvSpPr>
          <p:cNvPr id="15364" name="Rectangle 3">
            <a:extLst>
              <a:ext uri="{FF2B5EF4-FFF2-40B4-BE49-F238E27FC236}">
                <a16:creationId xmlns:a16="http://schemas.microsoft.com/office/drawing/2014/main" id="{065B1B61-81D8-4052-010F-02A077E56D5C}"/>
              </a:ext>
            </a:extLst>
          </p:cNvPr>
          <p:cNvSpPr>
            <a:spLocks noGrp="1" noChangeArrowheads="1"/>
          </p:cNvSpPr>
          <p:nvPr>
            <p:ph sz="quarter" idx="1"/>
          </p:nvPr>
        </p:nvSpPr>
        <p:spPr>
          <a:xfrm>
            <a:off x="1895474" y="760414"/>
            <a:ext cx="8610600" cy="5149880"/>
          </a:xfrm>
        </p:spPr>
        <p:txBody>
          <a:bodyPr/>
          <a:lstStyle/>
          <a:p>
            <a:pPr eaLnBrk="1" hangingPunct="1">
              <a:defRPr/>
            </a:pPr>
            <a:r>
              <a:rPr lang="en-US" dirty="0"/>
              <a:t>Probability (Random) Samples </a:t>
            </a:r>
          </a:p>
          <a:p>
            <a:pPr eaLnBrk="1" hangingPunct="1">
              <a:defRPr/>
            </a:pPr>
            <a:endParaRPr lang="en-US" dirty="0"/>
          </a:p>
          <a:p>
            <a:pPr marL="0" indent="0">
              <a:buNone/>
              <a:defRPr/>
            </a:pPr>
            <a:r>
              <a:rPr lang="en-US" dirty="0"/>
              <a:t>All members of your target population have the same chance to be included in your research)</a:t>
            </a:r>
          </a:p>
          <a:p>
            <a:pPr eaLnBrk="1" hangingPunct="1">
              <a:defRPr/>
            </a:pPr>
            <a:endParaRPr lang="en-US" dirty="0">
              <a:sym typeface="Wingdings" panose="05000000000000000000" pitchFamily="2" charset="2"/>
            </a:endParaRPr>
          </a:p>
          <a:p>
            <a:pPr eaLnBrk="1" hangingPunct="1">
              <a:defRPr/>
            </a:pPr>
            <a:r>
              <a:rPr lang="en-US" dirty="0"/>
              <a:t>Non-Probability Samples</a:t>
            </a:r>
          </a:p>
          <a:p>
            <a:pPr marL="0" indent="0">
              <a:buNone/>
              <a:defRPr/>
            </a:pPr>
            <a:r>
              <a:rPr lang="en-US" dirty="0"/>
              <a:t>Only some elements of the population are included, based on convenience availability or because the researcher decides they are representative. Therefore, it is not known to which extent the sample really represents the population.</a:t>
            </a:r>
          </a:p>
        </p:txBody>
      </p:sp>
      <p:grpSp>
        <p:nvGrpSpPr>
          <p:cNvPr id="2" name="Group 1">
            <a:extLst>
              <a:ext uri="{FF2B5EF4-FFF2-40B4-BE49-F238E27FC236}">
                <a16:creationId xmlns:a16="http://schemas.microsoft.com/office/drawing/2014/main" id="{9886D02A-C8EA-598E-08EC-14DE9984478E}"/>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A529340B-0955-8187-456E-E1DDF75F8AA0}"/>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BC10E0B0-E9FA-A762-E248-B380D08F58AB}"/>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475CCB08-E292-CEA4-88B0-19F5E011466F}"/>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BCD96563-9C04-98F6-876E-A06A989BB41D}"/>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advTm="624"/>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7244F9D-7F76-3319-1577-D53C40B90C3F}"/>
              </a:ext>
            </a:extLst>
          </p:cNvPr>
          <p:cNvSpPr>
            <a:spLocks noGrp="1" noChangeArrowheads="1"/>
          </p:cNvSpPr>
          <p:nvPr>
            <p:ph type="title"/>
          </p:nvPr>
        </p:nvSpPr>
        <p:spPr>
          <a:xfrm>
            <a:off x="1981200" y="0"/>
            <a:ext cx="8229600" cy="914400"/>
          </a:xfrm>
        </p:spPr>
        <p:txBody>
          <a:bodyPr/>
          <a:lstStyle/>
          <a:p>
            <a:pPr eaLnBrk="1" hangingPunct="1">
              <a:defRPr/>
            </a:pPr>
            <a:r>
              <a:rPr lang="en-US" dirty="0">
                <a:solidFill>
                  <a:srgbClr val="008000"/>
                </a:solidFill>
              </a:rPr>
              <a:t>Process</a:t>
            </a:r>
            <a:r>
              <a:rPr lang="en-US" dirty="0"/>
              <a:t> </a:t>
            </a:r>
          </a:p>
        </p:txBody>
      </p:sp>
      <p:sp>
        <p:nvSpPr>
          <p:cNvPr id="23555" name="Slide Number Placeholder 5">
            <a:extLst>
              <a:ext uri="{FF2B5EF4-FFF2-40B4-BE49-F238E27FC236}">
                <a16:creationId xmlns:a16="http://schemas.microsoft.com/office/drawing/2014/main" id="{C633510A-FB1A-41F5-92B3-A83B90236A6A}"/>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0C3EDBF0-B684-45E6-8613-D3FE4DB8F42F}" type="slidenum">
              <a:rPr lang="en-US" altLang="en-US">
                <a:solidFill>
                  <a:srgbClr val="FFFFFF"/>
                </a:solidFill>
                <a:latin typeface="Franklin Gothic Book" panose="020B0503020102020204" pitchFamily="34" charset="0"/>
              </a:rPr>
              <a:pPr algn="l"/>
              <a:t>11</a:t>
            </a:fld>
            <a:endParaRPr lang="en-US" altLang="en-US">
              <a:solidFill>
                <a:srgbClr val="FFFFFF"/>
              </a:solidFill>
              <a:latin typeface="Franklin Gothic Book" panose="020B0503020102020204" pitchFamily="34" charset="0"/>
            </a:endParaRPr>
          </a:p>
        </p:txBody>
      </p:sp>
      <p:sp>
        <p:nvSpPr>
          <p:cNvPr id="23556" name="Rectangle 3">
            <a:extLst>
              <a:ext uri="{FF2B5EF4-FFF2-40B4-BE49-F238E27FC236}">
                <a16:creationId xmlns:a16="http://schemas.microsoft.com/office/drawing/2014/main" id="{B71D7C05-C8FF-2B44-1785-6ADE64438C65}"/>
              </a:ext>
            </a:extLst>
          </p:cNvPr>
          <p:cNvSpPr>
            <a:spLocks noGrp="1" noChangeArrowheads="1"/>
          </p:cNvSpPr>
          <p:nvPr>
            <p:ph sz="quarter" idx="1"/>
          </p:nvPr>
        </p:nvSpPr>
        <p:spPr>
          <a:xfrm>
            <a:off x="1752600" y="838200"/>
            <a:ext cx="8686800" cy="5791200"/>
          </a:xfrm>
        </p:spPr>
        <p:txBody>
          <a:bodyPr/>
          <a:lstStyle/>
          <a:p>
            <a:pPr>
              <a:spcAft>
                <a:spcPts val="600"/>
              </a:spcAft>
            </a:pPr>
            <a:r>
              <a:rPr lang="en-US" altLang="en-US"/>
              <a:t>The sampling process comprises several stages:</a:t>
            </a:r>
          </a:p>
          <a:p>
            <a:pPr lvl="1">
              <a:spcBef>
                <a:spcPts val="600"/>
              </a:spcBef>
              <a:spcAft>
                <a:spcPts val="600"/>
              </a:spcAft>
            </a:pPr>
            <a:r>
              <a:rPr lang="en-US" altLang="en-US" sz="2800"/>
              <a:t>Defining the population of concern </a:t>
            </a:r>
          </a:p>
          <a:p>
            <a:pPr lvl="1">
              <a:spcBef>
                <a:spcPts val="600"/>
              </a:spcBef>
              <a:spcAft>
                <a:spcPts val="600"/>
              </a:spcAft>
            </a:pPr>
            <a:r>
              <a:rPr lang="en-US" altLang="en-US" sz="2800"/>
              <a:t>Specifying a sampling frame, i.e.a set of items or events possible to measure </a:t>
            </a:r>
          </a:p>
          <a:p>
            <a:pPr lvl="1">
              <a:spcBef>
                <a:spcPts val="600"/>
              </a:spcBef>
              <a:spcAft>
                <a:spcPts val="600"/>
              </a:spcAft>
            </a:pPr>
            <a:r>
              <a:rPr lang="en-US" altLang="en-US" sz="2800"/>
              <a:t>Specifying a sampling method for selecting items or events from the frame </a:t>
            </a:r>
          </a:p>
          <a:p>
            <a:pPr lvl="1">
              <a:spcBef>
                <a:spcPts val="600"/>
              </a:spcBef>
              <a:spcAft>
                <a:spcPts val="600"/>
              </a:spcAft>
            </a:pPr>
            <a:r>
              <a:rPr lang="en-US" altLang="en-US" sz="2800"/>
              <a:t>Determining the sample size </a:t>
            </a:r>
          </a:p>
          <a:p>
            <a:pPr lvl="1">
              <a:spcBef>
                <a:spcPts val="600"/>
              </a:spcBef>
              <a:spcAft>
                <a:spcPts val="600"/>
              </a:spcAft>
            </a:pPr>
            <a:r>
              <a:rPr lang="en-US" altLang="en-US" sz="2800"/>
              <a:t>Implementing the sampling plan </a:t>
            </a:r>
          </a:p>
          <a:p>
            <a:pPr lvl="1">
              <a:spcBef>
                <a:spcPts val="600"/>
              </a:spcBef>
              <a:spcAft>
                <a:spcPts val="600"/>
              </a:spcAft>
            </a:pPr>
            <a:r>
              <a:rPr lang="en-US" altLang="en-US" sz="2800"/>
              <a:t>Sampling and data collecting </a:t>
            </a:r>
          </a:p>
          <a:p>
            <a:pPr lvl="1">
              <a:spcBef>
                <a:spcPts val="600"/>
              </a:spcBef>
              <a:spcAft>
                <a:spcPts val="600"/>
              </a:spcAft>
            </a:pPr>
            <a:r>
              <a:rPr lang="en-US" altLang="en-US" sz="2800"/>
              <a:t>Reviewing the sampling process </a:t>
            </a:r>
          </a:p>
          <a:p>
            <a:pPr>
              <a:spcAft>
                <a:spcPts val="600"/>
              </a:spcAft>
            </a:pPr>
            <a:endParaRPr lang="en-US" altLang="en-US"/>
          </a:p>
        </p:txBody>
      </p:sp>
      <p:grpSp>
        <p:nvGrpSpPr>
          <p:cNvPr id="2" name="Group 1">
            <a:extLst>
              <a:ext uri="{FF2B5EF4-FFF2-40B4-BE49-F238E27FC236}">
                <a16:creationId xmlns:a16="http://schemas.microsoft.com/office/drawing/2014/main" id="{AD44DFB7-51CF-1A39-0721-6C4EA87A1F6D}"/>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37611CCD-2259-D7D7-13BD-953ABEEAF57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490B8454-A969-002F-2576-5EAC8A6CFEFC}"/>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25049A60-0188-E8EA-F8F1-82F48CF539BE}"/>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FF6E8AC4-779E-FB77-82DA-F0A40911927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transition advTm="499"/>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C1147B4C-453D-020C-FC6B-DC2F803537DD}"/>
              </a:ext>
            </a:extLst>
          </p:cNvPr>
          <p:cNvSpPr>
            <a:spLocks noGrp="1" noChangeArrowheads="1"/>
          </p:cNvSpPr>
          <p:nvPr>
            <p:ph type="title"/>
          </p:nvPr>
        </p:nvSpPr>
        <p:spPr>
          <a:xfrm>
            <a:off x="1981200" y="0"/>
            <a:ext cx="8229600" cy="685800"/>
          </a:xfrm>
        </p:spPr>
        <p:txBody>
          <a:bodyPr/>
          <a:lstStyle/>
          <a:p>
            <a:pPr eaLnBrk="1" hangingPunct="1">
              <a:defRPr/>
            </a:pPr>
            <a:r>
              <a:rPr lang="en-US" sz="3500" dirty="0">
                <a:solidFill>
                  <a:srgbClr val="008000"/>
                </a:solidFill>
              </a:rPr>
              <a:t>SAMPLING FRAME</a:t>
            </a:r>
          </a:p>
        </p:txBody>
      </p:sp>
      <p:sp>
        <p:nvSpPr>
          <p:cNvPr id="25603" name="Slide Number Placeholder 5">
            <a:extLst>
              <a:ext uri="{FF2B5EF4-FFF2-40B4-BE49-F238E27FC236}">
                <a16:creationId xmlns:a16="http://schemas.microsoft.com/office/drawing/2014/main" id="{A86DA96D-C3FF-8B3D-159D-07B599212964}"/>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7FC781A2-EA40-471C-B96F-3C3704B532B8}" type="slidenum">
              <a:rPr lang="en-US" altLang="en-US">
                <a:solidFill>
                  <a:srgbClr val="FFFFFF"/>
                </a:solidFill>
                <a:latin typeface="Franklin Gothic Book" panose="020B0503020102020204" pitchFamily="34" charset="0"/>
              </a:rPr>
              <a:pPr algn="l"/>
              <a:t>12</a:t>
            </a:fld>
            <a:endParaRPr lang="en-US" altLang="en-US">
              <a:solidFill>
                <a:srgbClr val="FFFFFF"/>
              </a:solidFill>
              <a:latin typeface="Franklin Gothic Book" panose="020B0503020102020204" pitchFamily="34" charset="0"/>
            </a:endParaRPr>
          </a:p>
        </p:txBody>
      </p:sp>
      <p:sp>
        <p:nvSpPr>
          <p:cNvPr id="19460" name="Rectangle 3">
            <a:extLst>
              <a:ext uri="{FF2B5EF4-FFF2-40B4-BE49-F238E27FC236}">
                <a16:creationId xmlns:a16="http://schemas.microsoft.com/office/drawing/2014/main" id="{08259B5F-DA62-D6BA-62FA-E3CCBB0A857C}"/>
              </a:ext>
            </a:extLst>
          </p:cNvPr>
          <p:cNvSpPr>
            <a:spLocks noGrp="1" noChangeArrowheads="1"/>
          </p:cNvSpPr>
          <p:nvPr>
            <p:ph sz="quarter" idx="1"/>
          </p:nvPr>
        </p:nvSpPr>
        <p:spPr>
          <a:xfrm>
            <a:off x="1905000" y="838200"/>
            <a:ext cx="8077200" cy="5562600"/>
          </a:xfrm>
        </p:spPr>
        <p:txBody>
          <a:bodyPr>
            <a:normAutofit fontScale="92500" lnSpcReduction="10000"/>
          </a:bodyPr>
          <a:lstStyle/>
          <a:p>
            <a:pPr eaLnBrk="1" hangingPunct="1">
              <a:lnSpc>
                <a:spcPct val="90000"/>
              </a:lnSpc>
              <a:defRPr/>
            </a:pPr>
            <a:r>
              <a:rPr lang="en-GB" dirty="0"/>
              <a:t>Because a researcher rarely has direct access to the entire population of interest in social science research, a researcher must rely upon a </a:t>
            </a:r>
            <a:r>
              <a:rPr lang="en-GB" b="1" dirty="0"/>
              <a:t>sampling frame </a:t>
            </a:r>
            <a:r>
              <a:rPr lang="en-GB" dirty="0"/>
              <a:t>to represent all of the elements of the population of interest. </a:t>
            </a:r>
          </a:p>
          <a:p>
            <a:pPr eaLnBrk="1" hangingPunct="1">
              <a:lnSpc>
                <a:spcPct val="90000"/>
              </a:lnSpc>
              <a:defRPr/>
            </a:pPr>
            <a:r>
              <a:rPr lang="en-GB" dirty="0"/>
              <a:t>A sampling frame is a list or other device used to define a researcher's population of interest. </a:t>
            </a:r>
          </a:p>
          <a:p>
            <a:pPr eaLnBrk="1" hangingPunct="1">
              <a:lnSpc>
                <a:spcPct val="90000"/>
              </a:lnSpc>
              <a:defRPr/>
            </a:pPr>
            <a:r>
              <a:rPr lang="en-US" dirty="0"/>
              <a:t>The sampling frame must be representative of the population.</a:t>
            </a:r>
          </a:p>
          <a:p>
            <a:pPr eaLnBrk="1" hangingPunct="1">
              <a:lnSpc>
                <a:spcPct val="90000"/>
              </a:lnSpc>
              <a:defRPr/>
            </a:pPr>
            <a:r>
              <a:rPr lang="en-US" dirty="0"/>
              <a:t>Examples:</a:t>
            </a:r>
          </a:p>
          <a:p>
            <a:pPr lvl="1" eaLnBrk="1" hangingPunct="1">
              <a:lnSpc>
                <a:spcPct val="90000"/>
              </a:lnSpc>
              <a:defRPr/>
            </a:pPr>
            <a:r>
              <a:rPr lang="en-US" dirty="0"/>
              <a:t>Class list</a:t>
            </a:r>
          </a:p>
          <a:p>
            <a:pPr lvl="1" eaLnBrk="1" hangingPunct="1">
              <a:lnSpc>
                <a:spcPct val="90000"/>
              </a:lnSpc>
              <a:defRPr/>
            </a:pPr>
            <a:r>
              <a:rPr lang="en-US" dirty="0"/>
              <a:t>Business directory</a:t>
            </a:r>
          </a:p>
          <a:p>
            <a:pPr lvl="1" eaLnBrk="1" hangingPunct="1">
              <a:lnSpc>
                <a:spcPct val="90000"/>
              </a:lnSpc>
              <a:defRPr/>
            </a:pPr>
            <a:r>
              <a:rPr lang="en-US" dirty="0"/>
              <a:t>Client list</a:t>
            </a:r>
          </a:p>
          <a:p>
            <a:pPr lvl="1" eaLnBrk="1" hangingPunct="1">
              <a:lnSpc>
                <a:spcPct val="90000"/>
              </a:lnSpc>
              <a:defRPr/>
            </a:pPr>
            <a:r>
              <a:rPr lang="en-US" sz="1000" dirty="0">
                <a:solidFill>
                  <a:schemeClr val="tx1">
                    <a:lumMod val="65000"/>
                    <a:lumOff val="35000"/>
                  </a:schemeClr>
                </a:solidFill>
              </a:rPr>
              <a:t>(</a:t>
            </a:r>
            <a:r>
              <a:rPr lang="en-GB" sz="1000" dirty="0">
                <a:solidFill>
                  <a:schemeClr val="tx1">
                    <a:lumMod val="65000"/>
                    <a:lumOff val="35000"/>
                  </a:schemeClr>
                </a:solidFill>
              </a:rPr>
              <a:t>Douglas B. </a:t>
            </a:r>
            <a:r>
              <a:rPr lang="en-GB" sz="1000" dirty="0" err="1">
                <a:solidFill>
                  <a:schemeClr val="tx1">
                    <a:lumMod val="65000"/>
                    <a:lumOff val="35000"/>
                  </a:schemeClr>
                </a:solidFill>
              </a:rPr>
              <a:t>Currivan</a:t>
            </a:r>
            <a:r>
              <a:rPr lang="en-GB" sz="1000" dirty="0">
                <a:solidFill>
                  <a:schemeClr val="tx1">
                    <a:lumMod val="65000"/>
                    <a:lumOff val="35000"/>
                  </a:schemeClr>
                </a:solidFill>
              </a:rPr>
              <a:t> (2004) “Sampling Frame” Sage </a:t>
            </a:r>
            <a:r>
              <a:rPr lang="en-GB" sz="1000" dirty="0" err="1">
                <a:solidFill>
                  <a:schemeClr val="tx1">
                    <a:lumMod val="65000"/>
                    <a:lumOff val="35000"/>
                  </a:schemeClr>
                </a:solidFill>
              </a:rPr>
              <a:t>Encyclopedia</a:t>
            </a:r>
            <a:r>
              <a:rPr lang="en-GB" sz="1000" dirty="0">
                <a:solidFill>
                  <a:schemeClr val="tx1">
                    <a:lumMod val="65000"/>
                    <a:lumOff val="35000"/>
                  </a:schemeClr>
                </a:solidFill>
              </a:rPr>
              <a:t> of Research Methods, srmo.sagepub.com/view/the-sage-</a:t>
            </a:r>
            <a:r>
              <a:rPr lang="en-GB" sz="1000" dirty="0" err="1">
                <a:solidFill>
                  <a:schemeClr val="tx1">
                    <a:lumMod val="65000"/>
                    <a:lumOff val="35000"/>
                  </a:schemeClr>
                </a:solidFill>
              </a:rPr>
              <a:t>encyclopedia</a:t>
            </a:r>
            <a:r>
              <a:rPr lang="en-GB" sz="1000" dirty="0">
                <a:solidFill>
                  <a:schemeClr val="tx1">
                    <a:lumMod val="65000"/>
                    <a:lumOff val="35000"/>
                  </a:schemeClr>
                </a:solidFill>
              </a:rPr>
              <a:t>-of-social-science-research-methods/n884.xml</a:t>
            </a:r>
            <a:endParaRPr lang="en-US" sz="1000" dirty="0"/>
          </a:p>
          <a:p>
            <a:pPr marL="0" indent="0">
              <a:buNone/>
              <a:defRPr/>
            </a:pPr>
            <a:endParaRPr lang="en-US" sz="1200" dirty="0">
              <a:solidFill>
                <a:schemeClr val="tx1">
                  <a:lumMod val="65000"/>
                  <a:lumOff val="35000"/>
                </a:schemeClr>
              </a:solidFill>
            </a:endParaRPr>
          </a:p>
          <a:p>
            <a:pPr marL="0" indent="0">
              <a:buNone/>
              <a:defRPr/>
            </a:pPr>
            <a:r>
              <a:rPr lang="en-GB" sz="1200" dirty="0">
                <a:solidFill>
                  <a:schemeClr val="tx1">
                    <a:lumMod val="65000"/>
                    <a:lumOff val="35000"/>
                  </a:schemeClr>
                </a:solidFill>
              </a:rPr>
              <a:t>)</a:t>
            </a:r>
          </a:p>
          <a:p>
            <a:pPr eaLnBrk="1" hangingPunct="1">
              <a:defRPr/>
            </a:pPr>
            <a:endParaRPr lang="en-GB" b="1" dirty="0"/>
          </a:p>
          <a:p>
            <a:pPr marL="0" indent="0">
              <a:buNone/>
              <a:defRPr/>
            </a:pPr>
            <a:endParaRPr lang="en-US" dirty="0"/>
          </a:p>
        </p:txBody>
      </p:sp>
      <p:grpSp>
        <p:nvGrpSpPr>
          <p:cNvPr id="2" name="Group 1">
            <a:extLst>
              <a:ext uri="{FF2B5EF4-FFF2-40B4-BE49-F238E27FC236}">
                <a16:creationId xmlns:a16="http://schemas.microsoft.com/office/drawing/2014/main" id="{E926F32B-3CAE-9182-B6DD-C671CF6EE698}"/>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4E417316-550C-7E4D-17C4-167AE96EF23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A9D587EB-1EFC-10DB-314C-03304FAAC6CD}"/>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B2553B25-91CA-1D4E-E811-E37F406DF49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7E3C9A27-0BA8-92CA-D8FE-78A5727A4F3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transition advTm="250"/>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A7FFF-C230-5D9A-902F-AB89C635674D}"/>
              </a:ext>
            </a:extLst>
          </p:cNvPr>
          <p:cNvSpPr>
            <a:spLocks noGrp="1"/>
          </p:cNvSpPr>
          <p:nvPr>
            <p:ph type="title"/>
          </p:nvPr>
        </p:nvSpPr>
        <p:spPr/>
        <p:txBody>
          <a:bodyPr/>
          <a:lstStyle/>
          <a:p>
            <a:pPr eaLnBrk="1" hangingPunct="1">
              <a:defRPr/>
            </a:pPr>
            <a:r>
              <a:rPr lang="en-GB" dirty="0"/>
              <a:t>Practical</a:t>
            </a:r>
          </a:p>
        </p:txBody>
      </p:sp>
      <p:sp>
        <p:nvSpPr>
          <p:cNvPr id="26627" name="Content Placeholder 2">
            <a:extLst>
              <a:ext uri="{FF2B5EF4-FFF2-40B4-BE49-F238E27FC236}">
                <a16:creationId xmlns:a16="http://schemas.microsoft.com/office/drawing/2014/main" id="{C30BB6F8-F63B-6092-0F4C-3186A4DB710A}"/>
              </a:ext>
            </a:extLst>
          </p:cNvPr>
          <p:cNvSpPr>
            <a:spLocks noGrp="1"/>
          </p:cNvSpPr>
          <p:nvPr>
            <p:ph sz="quarter" idx="1"/>
          </p:nvPr>
        </p:nvSpPr>
        <p:spPr>
          <a:xfrm>
            <a:off x="1981200" y="1600201"/>
            <a:ext cx="7467600" cy="4873625"/>
          </a:xfrm>
        </p:spPr>
        <p:txBody>
          <a:bodyPr/>
          <a:lstStyle/>
          <a:p>
            <a:pPr eaLnBrk="1" hangingPunct="1"/>
            <a:r>
              <a:rPr lang="en-GB" altLang="en-US"/>
              <a:t>Identify possible sampling frames in your area of interest. In other words, where are you going to get your respondents from?</a:t>
            </a:r>
          </a:p>
          <a:p>
            <a:pPr eaLnBrk="1" hangingPunct="1"/>
            <a:r>
              <a:rPr lang="en-GB" altLang="en-US"/>
              <a:t>Ensure that your suggestions are representative.</a:t>
            </a:r>
          </a:p>
        </p:txBody>
      </p:sp>
      <p:grpSp>
        <p:nvGrpSpPr>
          <p:cNvPr id="3" name="Group 2">
            <a:extLst>
              <a:ext uri="{FF2B5EF4-FFF2-40B4-BE49-F238E27FC236}">
                <a16:creationId xmlns:a16="http://schemas.microsoft.com/office/drawing/2014/main" id="{7F87F93E-15F3-4023-70B8-D216A109256B}"/>
              </a:ext>
            </a:extLst>
          </p:cNvPr>
          <p:cNvGrpSpPr/>
          <p:nvPr/>
        </p:nvGrpSpPr>
        <p:grpSpPr>
          <a:xfrm>
            <a:off x="0" y="6237297"/>
            <a:ext cx="12192000" cy="620703"/>
            <a:chOff x="0" y="5578608"/>
            <a:chExt cx="12192000" cy="1279393"/>
          </a:xfrm>
        </p:grpSpPr>
        <p:pic>
          <p:nvPicPr>
            <p:cNvPr id="4" name="Picture 3">
              <a:extLst>
                <a:ext uri="{FF2B5EF4-FFF2-40B4-BE49-F238E27FC236}">
                  <a16:creationId xmlns:a16="http://schemas.microsoft.com/office/drawing/2014/main" id="{F61A3C3F-FD65-FB71-C12E-E5C26CB440B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09FE45AB-4724-C9DB-61CA-14077D1F16AF}"/>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766D4AAE-D9E8-7EC5-AC7F-F52A0DBAA24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1812D8A0-79DE-A170-7584-6831F7356CF8}"/>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3">
            <a:extLst>
              <a:ext uri="{FF2B5EF4-FFF2-40B4-BE49-F238E27FC236}">
                <a16:creationId xmlns:a16="http://schemas.microsoft.com/office/drawing/2014/main" id="{26ACC599-0C10-A279-B686-CBB2743D407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9A5F3BCF-0013-44CD-893D-963342B93F97}" type="slidenum">
              <a:rPr lang="en-US" altLang="en-US">
                <a:solidFill>
                  <a:srgbClr val="FFFFFF"/>
                </a:solidFill>
                <a:latin typeface="Franklin Gothic Book" panose="020B0503020102020204" pitchFamily="34" charset="0"/>
              </a:rPr>
              <a:pPr/>
              <a:t>14</a:t>
            </a:fld>
            <a:endParaRPr lang="en-US" altLang="en-US">
              <a:solidFill>
                <a:srgbClr val="FFFFFF"/>
              </a:solidFill>
              <a:latin typeface="Franklin Gothic Book" panose="020B0503020102020204" pitchFamily="34" charset="0"/>
            </a:endParaRPr>
          </a:p>
        </p:txBody>
      </p:sp>
      <p:sp>
        <p:nvSpPr>
          <p:cNvPr id="18436" name="Rectangle 3">
            <a:extLst>
              <a:ext uri="{FF2B5EF4-FFF2-40B4-BE49-F238E27FC236}">
                <a16:creationId xmlns:a16="http://schemas.microsoft.com/office/drawing/2014/main" id="{6B3FD6AB-09E6-C914-DFD9-EB8F7607609C}"/>
              </a:ext>
            </a:extLst>
          </p:cNvPr>
          <p:cNvSpPr>
            <a:spLocks noChangeArrowheads="1"/>
          </p:cNvSpPr>
          <p:nvPr/>
        </p:nvSpPr>
        <p:spPr bwMode="auto">
          <a:xfrm>
            <a:off x="7181977" y="5883275"/>
            <a:ext cx="4800600" cy="381000"/>
          </a:xfrm>
          <a:prstGeom prst="rect">
            <a:avLst/>
          </a:prstGeom>
          <a:solidFill>
            <a:schemeClr val="accent1"/>
          </a:solidFill>
          <a:ln w="9525">
            <a:solidFill>
              <a:schemeClr val="tx1"/>
            </a:solidFill>
            <a:miter lim="800000"/>
            <a:headEnd/>
            <a:tailEnd/>
          </a:ln>
        </p:spPr>
        <p:txBody>
          <a:bodyPr wrap="none" anchor="ct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ctr" eaLnBrk="1" hangingPunct="1"/>
            <a:r>
              <a:rPr lang="en-US" altLang="en-US" sz="2000" dirty="0">
                <a:solidFill>
                  <a:srgbClr val="FFFF99"/>
                </a:solidFill>
                <a:latin typeface="Comic Sans MS" panose="030F0702030302020204" pitchFamily="66" charset="0"/>
              </a:rPr>
              <a:t>SAMPLING BREAKDOWN</a:t>
            </a:r>
          </a:p>
        </p:txBody>
      </p:sp>
      <p:grpSp>
        <p:nvGrpSpPr>
          <p:cNvPr id="2" name="Group 1">
            <a:extLst>
              <a:ext uri="{FF2B5EF4-FFF2-40B4-BE49-F238E27FC236}">
                <a16:creationId xmlns:a16="http://schemas.microsoft.com/office/drawing/2014/main" id="{9249EC5B-7915-E972-C510-B03F0A3CF58D}"/>
              </a:ext>
            </a:extLst>
          </p:cNvPr>
          <p:cNvGrpSpPr/>
          <p:nvPr/>
        </p:nvGrpSpPr>
        <p:grpSpPr>
          <a:xfrm>
            <a:off x="0" y="6412911"/>
            <a:ext cx="12192000" cy="445089"/>
            <a:chOff x="0" y="5578608"/>
            <a:chExt cx="12192000" cy="1279393"/>
          </a:xfrm>
        </p:grpSpPr>
        <p:pic>
          <p:nvPicPr>
            <p:cNvPr id="3" name="Picture 2">
              <a:extLst>
                <a:ext uri="{FF2B5EF4-FFF2-40B4-BE49-F238E27FC236}">
                  <a16:creationId xmlns:a16="http://schemas.microsoft.com/office/drawing/2014/main" id="{928011A3-B301-0A60-DED1-42F1FA62CE8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4EAD5C8-2259-9C72-89FC-02E3BB8E9D35}"/>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522458DB-9355-70F7-6A78-B6D59B0B7F3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2608AF96-ACC9-5614-94EC-D0A9554C094E}"/>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
        <p:nvSpPr>
          <p:cNvPr id="8" name="TextBox 7">
            <a:extLst>
              <a:ext uri="{FF2B5EF4-FFF2-40B4-BE49-F238E27FC236}">
                <a16:creationId xmlns:a16="http://schemas.microsoft.com/office/drawing/2014/main" id="{DA6BB8C9-4EE5-9212-D189-D481C8045E6E}"/>
              </a:ext>
            </a:extLst>
          </p:cNvPr>
          <p:cNvSpPr txBox="1"/>
          <p:nvPr/>
        </p:nvSpPr>
        <p:spPr>
          <a:xfrm>
            <a:off x="1553282" y="3800872"/>
            <a:ext cx="9800518" cy="1384995"/>
          </a:xfrm>
          <a:prstGeom prst="rect">
            <a:avLst/>
          </a:prstGeom>
          <a:noFill/>
        </p:spPr>
        <p:txBody>
          <a:bodyPr wrap="square">
            <a:spAutoFit/>
          </a:bodyPr>
          <a:lstStyle/>
          <a:p>
            <a:r>
              <a:rPr lang="en-GB" sz="2800" dirty="0">
                <a:hlinkClick r:id="rId6"/>
              </a:rPr>
              <a:t>What is sampling | Probability vs Non Probability sampling | Methods | Types &amp; Technique Explained (youtube.com)</a:t>
            </a:r>
            <a:r>
              <a:rPr lang="en-GB" sz="2800" dirty="0"/>
              <a:t> </a:t>
            </a:r>
          </a:p>
          <a:p>
            <a:r>
              <a:rPr lang="en-GB" sz="2800" dirty="0"/>
              <a:t>(6:45 mins)</a:t>
            </a:r>
          </a:p>
        </p:txBody>
      </p:sp>
      <p:sp>
        <p:nvSpPr>
          <p:cNvPr id="9" name="Titel 1">
            <a:extLst>
              <a:ext uri="{FF2B5EF4-FFF2-40B4-BE49-F238E27FC236}">
                <a16:creationId xmlns:a16="http://schemas.microsoft.com/office/drawing/2014/main" id="{AEFF2DB2-5929-1273-0B54-8724550444FC}"/>
              </a:ext>
            </a:extLst>
          </p:cNvPr>
          <p:cNvSpPr txBox="1">
            <a:spLocks/>
          </p:cNvSpPr>
          <p:nvPr/>
        </p:nvSpPr>
        <p:spPr>
          <a:xfrm>
            <a:off x="1553282" y="1230356"/>
            <a:ext cx="9319981" cy="132833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de-DE" altLang="de-DE" sz="4800" dirty="0">
                <a:latin typeface="Times New Roman" panose="02020603050405020304" pitchFamily="18" charset="0"/>
                <a:cs typeface="Times New Roman" panose="02020603050405020304" pitchFamily="18" charset="0"/>
              </a:rPr>
              <a:t>Random Sampling and Non-</a:t>
            </a:r>
            <a:r>
              <a:rPr lang="de-DE" altLang="de-DE" sz="4800" dirty="0" err="1">
                <a:latin typeface="Times New Roman" panose="02020603050405020304" pitchFamily="18" charset="0"/>
                <a:cs typeface="Times New Roman" panose="02020603050405020304" pitchFamily="18" charset="0"/>
              </a:rPr>
              <a:t>random</a:t>
            </a:r>
            <a:r>
              <a:rPr lang="de-DE" altLang="de-DE" sz="4800" dirty="0">
                <a:latin typeface="Times New Roman" panose="02020603050405020304" pitchFamily="18" charset="0"/>
                <a:cs typeface="Times New Roman" panose="02020603050405020304" pitchFamily="18" charset="0"/>
              </a:rPr>
              <a:t> Sampling </a:t>
            </a:r>
            <a:endParaRPr lang="en-GB" altLang="de-DE" sz="4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62157820"/>
      </p:ext>
    </p:extLst>
  </p:cSld>
  <p:clrMapOvr>
    <a:masterClrMapping/>
  </p:clrMapOvr>
  <p:transition advTm="530"/>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5970" name="Rectangle 2">
            <a:extLst>
              <a:ext uri="{FF2B5EF4-FFF2-40B4-BE49-F238E27FC236}">
                <a16:creationId xmlns:a16="http://schemas.microsoft.com/office/drawing/2014/main" id="{2F40618D-AF48-14E4-E5BE-0510AC3A1CFA}"/>
              </a:ext>
            </a:extLst>
          </p:cNvPr>
          <p:cNvSpPr>
            <a:spLocks noGrp="1" noChangeArrowheads="1"/>
          </p:cNvSpPr>
          <p:nvPr>
            <p:ph type="title"/>
          </p:nvPr>
        </p:nvSpPr>
        <p:spPr>
          <a:xfrm>
            <a:off x="2367247" y="184733"/>
            <a:ext cx="7772400" cy="685800"/>
          </a:xfrm>
        </p:spPr>
        <p:txBody>
          <a:bodyPr/>
          <a:lstStyle/>
          <a:p>
            <a:r>
              <a:rPr lang="en-US" altLang="en-US" sz="3200" dirty="0"/>
              <a:t>Sampling and Sample Size</a:t>
            </a:r>
            <a:endParaRPr lang="en-GB" altLang="zh-TW" sz="3200" dirty="0">
              <a:ea typeface="新細明體" panose="02020500000000000000" pitchFamily="18" charset="-120"/>
            </a:endParaRPr>
          </a:p>
        </p:txBody>
      </p:sp>
      <p:sp>
        <p:nvSpPr>
          <p:cNvPr id="595971" name="Rectangle 3">
            <a:extLst>
              <a:ext uri="{FF2B5EF4-FFF2-40B4-BE49-F238E27FC236}">
                <a16:creationId xmlns:a16="http://schemas.microsoft.com/office/drawing/2014/main" id="{331CB209-6AEC-A8B2-2876-6247DED3D0B6}"/>
              </a:ext>
            </a:extLst>
          </p:cNvPr>
          <p:cNvSpPr>
            <a:spLocks noGrp="1" noChangeArrowheads="1"/>
          </p:cNvSpPr>
          <p:nvPr>
            <p:ph type="body" idx="1"/>
          </p:nvPr>
        </p:nvSpPr>
        <p:spPr>
          <a:xfrm>
            <a:off x="1786411" y="768349"/>
            <a:ext cx="8353236" cy="5534781"/>
          </a:xfrm>
        </p:spPr>
        <p:txBody>
          <a:bodyPr>
            <a:normAutofit fontScale="70000" lnSpcReduction="20000"/>
          </a:bodyPr>
          <a:lstStyle/>
          <a:p>
            <a:pPr algn="ctr">
              <a:lnSpc>
                <a:spcPct val="90000"/>
              </a:lnSpc>
              <a:buFontTx/>
              <a:buNone/>
            </a:pPr>
            <a:endParaRPr lang="zh-TW" altLang="en-GB" sz="1700" b="1" dirty="0">
              <a:ea typeface="新細明體" panose="02020500000000000000" pitchFamily="18" charset="-120"/>
            </a:endParaRPr>
          </a:p>
          <a:p>
            <a:pPr algn="ctr">
              <a:lnSpc>
                <a:spcPct val="90000"/>
              </a:lnSpc>
              <a:buFontTx/>
              <a:buNone/>
            </a:pPr>
            <a:r>
              <a:rPr lang="en-GB" altLang="zh-TW" sz="3600" b="1" dirty="0">
                <a:ea typeface="新細明體" panose="02020500000000000000" pitchFamily="18" charset="-120"/>
              </a:rPr>
              <a:t>Sampling techniques</a:t>
            </a:r>
            <a:endParaRPr lang="en-GB" altLang="zh-TW" sz="3600" dirty="0">
              <a:ea typeface="新細明體" panose="02020500000000000000" pitchFamily="18" charset="-120"/>
            </a:endParaRPr>
          </a:p>
          <a:p>
            <a:pPr>
              <a:lnSpc>
                <a:spcPct val="90000"/>
              </a:lnSpc>
              <a:buFontTx/>
              <a:buNone/>
            </a:pPr>
            <a:endParaRPr lang="en-GB" altLang="zh-TW" sz="2400" dirty="0">
              <a:ea typeface="新細明體" panose="02020500000000000000" pitchFamily="18" charset="-120"/>
            </a:endParaRPr>
          </a:p>
          <a:p>
            <a:pPr algn="ctr">
              <a:lnSpc>
                <a:spcPct val="90000"/>
              </a:lnSpc>
              <a:buFontTx/>
              <a:buNone/>
            </a:pPr>
            <a:endParaRPr lang="en-GB" altLang="zh-TW" sz="1600" dirty="0">
              <a:ea typeface="新細明體" panose="02020500000000000000" pitchFamily="18" charset="-120"/>
            </a:endParaRPr>
          </a:p>
          <a:p>
            <a:pPr algn="ctr">
              <a:lnSpc>
                <a:spcPct val="90000"/>
              </a:lnSpc>
              <a:buFontTx/>
              <a:buNone/>
            </a:pPr>
            <a:endParaRPr lang="en-GB" altLang="zh-TW" sz="2400" dirty="0">
              <a:ea typeface="新細明體" panose="02020500000000000000" pitchFamily="18" charset="-120"/>
            </a:endParaRPr>
          </a:p>
          <a:p>
            <a:pPr algn="ctr">
              <a:lnSpc>
                <a:spcPct val="90000"/>
              </a:lnSpc>
              <a:buFontTx/>
              <a:buNone/>
            </a:pPr>
            <a:endParaRPr lang="en-GB" altLang="zh-TW" sz="2400" dirty="0">
              <a:ea typeface="新細明體" panose="02020500000000000000" pitchFamily="18" charset="-120"/>
            </a:endParaRPr>
          </a:p>
          <a:p>
            <a:pPr algn="r">
              <a:lnSpc>
                <a:spcPct val="90000"/>
              </a:lnSpc>
              <a:buFontTx/>
              <a:buNone/>
            </a:pPr>
            <a:endParaRPr lang="en-GB" altLang="zh-TW" sz="1600" dirty="0">
              <a:ea typeface="新細明體" panose="02020500000000000000" pitchFamily="18" charset="-120"/>
            </a:endParaRPr>
          </a:p>
          <a:p>
            <a:pPr algn="r">
              <a:lnSpc>
                <a:spcPct val="90000"/>
              </a:lnSpc>
              <a:buFontTx/>
              <a:buNone/>
            </a:pPr>
            <a:endParaRPr lang="en-GB" altLang="zh-TW" sz="1400" dirty="0">
              <a:ea typeface="新細明體" panose="02020500000000000000" pitchFamily="18" charset="-120"/>
            </a:endParaRPr>
          </a:p>
          <a:p>
            <a:pPr algn="r">
              <a:lnSpc>
                <a:spcPct val="90000"/>
              </a:lnSpc>
              <a:buFontTx/>
              <a:buNone/>
            </a:pPr>
            <a:endParaRPr lang="en-GB" altLang="zh-TW" sz="1400" dirty="0">
              <a:ea typeface="新細明體" panose="02020500000000000000" pitchFamily="18" charset="-120"/>
            </a:endParaRPr>
          </a:p>
          <a:p>
            <a:pPr algn="r">
              <a:lnSpc>
                <a:spcPct val="90000"/>
              </a:lnSpc>
              <a:buFontTx/>
              <a:buNone/>
            </a:pPr>
            <a:endParaRPr lang="en-GB" altLang="zh-TW" sz="1400" dirty="0">
              <a:ea typeface="新細明體" panose="02020500000000000000" pitchFamily="18" charset="-120"/>
            </a:endParaRPr>
          </a:p>
          <a:p>
            <a:pPr algn="r">
              <a:lnSpc>
                <a:spcPct val="90000"/>
              </a:lnSpc>
              <a:buFontTx/>
              <a:buNone/>
            </a:pPr>
            <a:endParaRPr lang="en-GB" altLang="zh-TW" sz="1400" dirty="0">
              <a:ea typeface="新細明體" panose="02020500000000000000" pitchFamily="18" charset="-120"/>
            </a:endParaRPr>
          </a:p>
          <a:p>
            <a:pPr algn="r">
              <a:lnSpc>
                <a:spcPct val="90000"/>
              </a:lnSpc>
              <a:buFontTx/>
              <a:buNone/>
            </a:pPr>
            <a:endParaRPr lang="en-GB" altLang="zh-TW" sz="1400" dirty="0">
              <a:ea typeface="新細明體" panose="02020500000000000000" pitchFamily="18" charset="-120"/>
            </a:endParaRPr>
          </a:p>
          <a:p>
            <a:pPr algn="r">
              <a:lnSpc>
                <a:spcPct val="90000"/>
              </a:lnSpc>
              <a:buFontTx/>
              <a:buNone/>
            </a:pPr>
            <a:endParaRPr lang="en-GB" altLang="zh-TW" sz="1400" dirty="0">
              <a:ea typeface="新細明體" panose="02020500000000000000" pitchFamily="18" charset="-120"/>
            </a:endParaRPr>
          </a:p>
          <a:p>
            <a:pPr algn="r">
              <a:lnSpc>
                <a:spcPct val="90000"/>
              </a:lnSpc>
              <a:buFontTx/>
              <a:buNone/>
            </a:pPr>
            <a:endParaRPr lang="en-GB" altLang="zh-TW" sz="1200" dirty="0">
              <a:ea typeface="新細明體" panose="02020500000000000000" pitchFamily="18" charset="-120"/>
            </a:endParaRPr>
          </a:p>
          <a:p>
            <a:pPr algn="r">
              <a:lnSpc>
                <a:spcPct val="90000"/>
              </a:lnSpc>
              <a:buFontTx/>
              <a:buNone/>
            </a:pPr>
            <a:endParaRPr lang="en-GB" altLang="zh-TW" sz="1200" dirty="0">
              <a:ea typeface="新細明體" panose="02020500000000000000" pitchFamily="18" charset="-120"/>
            </a:endParaRPr>
          </a:p>
          <a:p>
            <a:pPr algn="r">
              <a:lnSpc>
                <a:spcPct val="90000"/>
              </a:lnSpc>
              <a:buFontTx/>
              <a:buNone/>
            </a:pPr>
            <a:endParaRPr lang="en-GB" altLang="zh-TW" sz="1200" dirty="0">
              <a:ea typeface="新細明體" panose="02020500000000000000" pitchFamily="18" charset="-120"/>
            </a:endParaRPr>
          </a:p>
          <a:p>
            <a:pPr algn="r">
              <a:lnSpc>
                <a:spcPct val="90000"/>
              </a:lnSpc>
              <a:buFontTx/>
              <a:buNone/>
            </a:pPr>
            <a:endParaRPr lang="en-GB" altLang="zh-TW" sz="1200" dirty="0">
              <a:ea typeface="新細明體" panose="02020500000000000000" pitchFamily="18" charset="-120"/>
            </a:endParaRPr>
          </a:p>
          <a:p>
            <a:pPr algn="r">
              <a:lnSpc>
                <a:spcPct val="90000"/>
              </a:lnSpc>
              <a:buFontTx/>
              <a:buNone/>
            </a:pPr>
            <a:endParaRPr lang="en-GB" altLang="zh-TW" sz="1200" dirty="0">
              <a:ea typeface="新細明體" panose="02020500000000000000" pitchFamily="18" charset="-120"/>
            </a:endParaRPr>
          </a:p>
          <a:p>
            <a:pPr algn="r">
              <a:lnSpc>
                <a:spcPct val="90000"/>
              </a:lnSpc>
              <a:buFontTx/>
              <a:buNone/>
            </a:pPr>
            <a:endParaRPr lang="en-GB" altLang="zh-TW" sz="1200" dirty="0">
              <a:ea typeface="新細明體" panose="02020500000000000000" pitchFamily="18" charset="-120"/>
            </a:endParaRPr>
          </a:p>
          <a:p>
            <a:pPr algn="r">
              <a:lnSpc>
                <a:spcPct val="90000"/>
              </a:lnSpc>
              <a:buFontTx/>
              <a:buNone/>
            </a:pPr>
            <a:endParaRPr lang="en-GB" altLang="zh-TW" sz="1200" dirty="0">
              <a:ea typeface="新細明體" panose="02020500000000000000" pitchFamily="18" charset="-120"/>
            </a:endParaRPr>
          </a:p>
          <a:p>
            <a:pPr algn="r">
              <a:lnSpc>
                <a:spcPct val="90000"/>
              </a:lnSpc>
              <a:buFontTx/>
              <a:buNone/>
            </a:pPr>
            <a:endParaRPr lang="en-GB" altLang="zh-TW" sz="1200" dirty="0">
              <a:ea typeface="新細明體" panose="02020500000000000000" pitchFamily="18" charset="-120"/>
            </a:endParaRPr>
          </a:p>
          <a:p>
            <a:pPr algn="r">
              <a:lnSpc>
                <a:spcPct val="90000"/>
              </a:lnSpc>
              <a:buFontTx/>
              <a:buNone/>
            </a:pPr>
            <a:r>
              <a:rPr lang="en-GB" altLang="zh-TW" sz="1200" i="1" dirty="0">
                <a:solidFill>
                  <a:srgbClr val="777777"/>
                </a:solidFill>
                <a:ea typeface="新細明體" panose="02020500000000000000" pitchFamily="18" charset="-120"/>
              </a:rPr>
              <a:t>Source: Saunders et al. (2009)</a:t>
            </a:r>
          </a:p>
        </p:txBody>
      </p:sp>
      <p:pic>
        <p:nvPicPr>
          <p:cNvPr id="595972" name="Picture 4">
            <a:extLst>
              <a:ext uri="{FF2B5EF4-FFF2-40B4-BE49-F238E27FC236}">
                <a16:creationId xmlns:a16="http://schemas.microsoft.com/office/drawing/2014/main" id="{6C8C18C6-7059-6C85-F8FE-9FCA151FBC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86681" y="1293884"/>
            <a:ext cx="7133531" cy="4547893"/>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1">
            <a:extLst>
              <a:ext uri="{FF2B5EF4-FFF2-40B4-BE49-F238E27FC236}">
                <a16:creationId xmlns:a16="http://schemas.microsoft.com/office/drawing/2014/main" id="{D31170C1-E47D-CEA9-CC18-48F3258B5F72}"/>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1F079199-FE62-1EC7-C931-24915C3C0894}"/>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DB67B786-D9CB-1C52-6CDC-CE267437B8B9}"/>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09A757B4-465B-3773-A1B7-304EFEE48D9C}"/>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E3DD2D83-A4B9-4460-46FF-15D10125E519}"/>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
        <p:nvSpPr>
          <p:cNvPr id="8" name="Rectangle: Rounded Corners 7">
            <a:extLst>
              <a:ext uri="{FF2B5EF4-FFF2-40B4-BE49-F238E27FC236}">
                <a16:creationId xmlns:a16="http://schemas.microsoft.com/office/drawing/2014/main" id="{A8F47E7B-22C6-1AEB-067E-61BB0312A617}"/>
              </a:ext>
            </a:extLst>
          </p:cNvPr>
          <p:cNvSpPr/>
          <p:nvPr/>
        </p:nvSpPr>
        <p:spPr>
          <a:xfrm>
            <a:off x="5944248" y="4176215"/>
            <a:ext cx="3875964" cy="1637731"/>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72DAABF6-D638-7A06-2C06-38A3F2A5206C}"/>
              </a:ext>
            </a:extLst>
          </p:cNvPr>
          <p:cNvSpPr/>
          <p:nvPr/>
        </p:nvSpPr>
        <p:spPr>
          <a:xfrm>
            <a:off x="6928239" y="3807725"/>
            <a:ext cx="182245" cy="36849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AB293F20-1775-5D3F-C14C-D27705878FEE}"/>
              </a:ext>
            </a:extLst>
          </p:cNvPr>
          <p:cNvSpPr/>
          <p:nvPr/>
        </p:nvSpPr>
        <p:spPr>
          <a:xfrm>
            <a:off x="8156538" y="2644254"/>
            <a:ext cx="646268" cy="149443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3FFC1D78-A429-9C0B-E732-593FD459D53C}"/>
              </a:ext>
            </a:extLst>
          </p:cNvPr>
          <p:cNvSpPr/>
          <p:nvPr/>
        </p:nvSpPr>
        <p:spPr>
          <a:xfrm>
            <a:off x="6899591" y="3714862"/>
            <a:ext cx="210893" cy="591127"/>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13540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C5C0A3D2-B989-DCE3-F8E3-7164B39D32BF}"/>
              </a:ext>
            </a:extLst>
          </p:cNvPr>
          <p:cNvSpPr>
            <a:spLocks noGrp="1" noChangeArrowheads="1"/>
          </p:cNvSpPr>
          <p:nvPr>
            <p:ph type="title"/>
          </p:nvPr>
        </p:nvSpPr>
        <p:spPr>
          <a:xfrm>
            <a:off x="1981200" y="0"/>
            <a:ext cx="8229600" cy="660064"/>
          </a:xfrm>
        </p:spPr>
        <p:txBody>
          <a:bodyPr>
            <a:normAutofit fontScale="90000"/>
          </a:bodyPr>
          <a:lstStyle/>
          <a:p>
            <a:pPr eaLnBrk="1" hangingPunct="1">
              <a:defRPr/>
            </a:pPr>
            <a:r>
              <a:rPr lang="en-US" dirty="0">
                <a:solidFill>
                  <a:srgbClr val="008000"/>
                </a:solidFill>
              </a:rPr>
              <a:t>PROBABILITY SAMPLING</a:t>
            </a:r>
          </a:p>
        </p:txBody>
      </p:sp>
      <p:sp>
        <p:nvSpPr>
          <p:cNvPr id="27651" name="Slide Number Placeholder 5">
            <a:extLst>
              <a:ext uri="{FF2B5EF4-FFF2-40B4-BE49-F238E27FC236}">
                <a16:creationId xmlns:a16="http://schemas.microsoft.com/office/drawing/2014/main" id="{7F790868-450F-73B7-CD5C-8CA8D10B97C4}"/>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57169D73-1E40-483D-8C77-A26C673DAA30}" type="slidenum">
              <a:rPr lang="en-US" altLang="en-US">
                <a:solidFill>
                  <a:srgbClr val="FFFFFF"/>
                </a:solidFill>
                <a:latin typeface="Franklin Gothic Book" panose="020B0503020102020204" pitchFamily="34" charset="0"/>
              </a:rPr>
              <a:pPr algn="l"/>
              <a:t>16</a:t>
            </a:fld>
            <a:endParaRPr lang="en-US" altLang="en-US">
              <a:solidFill>
                <a:srgbClr val="FFFFFF"/>
              </a:solidFill>
              <a:latin typeface="Franklin Gothic Book" panose="020B0503020102020204" pitchFamily="34" charset="0"/>
            </a:endParaRPr>
          </a:p>
        </p:txBody>
      </p:sp>
      <p:sp>
        <p:nvSpPr>
          <p:cNvPr id="20484" name="Rectangle 3">
            <a:extLst>
              <a:ext uri="{FF2B5EF4-FFF2-40B4-BE49-F238E27FC236}">
                <a16:creationId xmlns:a16="http://schemas.microsoft.com/office/drawing/2014/main" id="{2DA1AB08-B58A-967A-844A-742DD4ACB8DB}"/>
              </a:ext>
            </a:extLst>
          </p:cNvPr>
          <p:cNvSpPr>
            <a:spLocks noGrp="1" noChangeArrowheads="1"/>
          </p:cNvSpPr>
          <p:nvPr>
            <p:ph sz="quarter" idx="1"/>
          </p:nvPr>
        </p:nvSpPr>
        <p:spPr>
          <a:xfrm>
            <a:off x="1981200" y="660064"/>
            <a:ext cx="8229600" cy="5562600"/>
          </a:xfrm>
        </p:spPr>
        <p:txBody>
          <a:bodyPr/>
          <a:lstStyle/>
          <a:p>
            <a:pPr>
              <a:spcAft>
                <a:spcPts val="600"/>
              </a:spcAft>
              <a:defRPr/>
            </a:pPr>
            <a:r>
              <a:rPr lang="en-US" dirty="0"/>
              <a:t>A </a:t>
            </a:r>
            <a:r>
              <a:rPr lang="en-US" b="1" dirty="0"/>
              <a:t>probability sampling</a:t>
            </a:r>
            <a:r>
              <a:rPr lang="en-US" dirty="0"/>
              <a:t> scheme is one in which every unit in the population has a chance (greater than zero) of being selected in the sample, and this probability can be accurately determined. </a:t>
            </a:r>
          </a:p>
          <a:p>
            <a:pPr>
              <a:spcAft>
                <a:spcPts val="600"/>
              </a:spcAft>
              <a:defRPr/>
            </a:pPr>
            <a:r>
              <a:rPr lang="en-US" dirty="0"/>
              <a:t>Probability sampling includes: </a:t>
            </a:r>
          </a:p>
          <a:p>
            <a:pPr lvl="1" eaLnBrk="1" hangingPunct="1">
              <a:defRPr/>
            </a:pPr>
            <a:r>
              <a:rPr lang="en-US" dirty="0"/>
              <a:t>Simple Random Sampling </a:t>
            </a:r>
            <a:r>
              <a:rPr lang="en-US" dirty="0">
                <a:sym typeface="Wingdings" panose="05000000000000000000" pitchFamily="2" charset="2"/>
              </a:rPr>
              <a:t> picking a sample at random</a:t>
            </a:r>
            <a:r>
              <a:rPr lang="en-US" dirty="0"/>
              <a:t> </a:t>
            </a:r>
          </a:p>
          <a:p>
            <a:pPr lvl="1" eaLnBrk="1" hangingPunct="1">
              <a:defRPr/>
            </a:pPr>
            <a:r>
              <a:rPr lang="en-US" dirty="0"/>
              <a:t>Systematic Sampling </a:t>
            </a:r>
            <a:r>
              <a:rPr lang="en-US" dirty="0">
                <a:sym typeface="Wingdings" panose="05000000000000000000" pitchFamily="2" charset="2"/>
              </a:rPr>
              <a:t> picking every </a:t>
            </a:r>
            <a:r>
              <a:rPr lang="en-US" i="1" dirty="0">
                <a:sym typeface="Wingdings" panose="05000000000000000000" pitchFamily="2" charset="2"/>
              </a:rPr>
              <a:t>n</a:t>
            </a:r>
            <a:r>
              <a:rPr lang="en-US" dirty="0">
                <a:sym typeface="Wingdings" panose="05000000000000000000" pitchFamily="2" charset="2"/>
              </a:rPr>
              <a:t>th respondent</a:t>
            </a:r>
            <a:endParaRPr lang="en-US" dirty="0"/>
          </a:p>
          <a:p>
            <a:pPr lvl="1" eaLnBrk="1" hangingPunct="1">
              <a:defRPr/>
            </a:pPr>
            <a:r>
              <a:rPr lang="en-US" dirty="0"/>
              <a:t>Stratified Random Sampling</a:t>
            </a:r>
            <a:r>
              <a:rPr lang="en-US" dirty="0">
                <a:sym typeface="Wingdings" panose="05000000000000000000" pitchFamily="2" charset="2"/>
              </a:rPr>
              <a:t> pick randomly within specified groups, e.g. same number of randomly selected men and women</a:t>
            </a:r>
            <a:r>
              <a:rPr lang="en-US" dirty="0"/>
              <a:t> </a:t>
            </a:r>
          </a:p>
          <a:p>
            <a:pPr lvl="1" eaLnBrk="1" hangingPunct="1">
              <a:defRPr/>
            </a:pPr>
            <a:r>
              <a:rPr lang="en-US" dirty="0"/>
              <a:t>Cluster Sampling </a:t>
            </a:r>
            <a:r>
              <a:rPr lang="en-US" dirty="0">
                <a:sym typeface="Wingdings" panose="05000000000000000000" pitchFamily="2" charset="2"/>
              </a:rPr>
              <a:t> all or randomly selected individuals within a naturally present grouping ‘cluster’ e.g. geographical area that is assumed to be representative of the sampling population</a:t>
            </a:r>
            <a:endParaRPr lang="en-US" dirty="0"/>
          </a:p>
          <a:p>
            <a:pPr marL="0" indent="0">
              <a:buNone/>
              <a:defRPr/>
            </a:pPr>
            <a:endParaRPr lang="en-US" dirty="0"/>
          </a:p>
          <a:p>
            <a:pPr eaLnBrk="1" hangingPunct="1">
              <a:buFont typeface="Wingdings" panose="05000000000000000000" pitchFamily="2" charset="2"/>
              <a:buNone/>
              <a:defRPr/>
            </a:pPr>
            <a:endParaRPr lang="en-US" dirty="0"/>
          </a:p>
        </p:txBody>
      </p:sp>
      <p:grpSp>
        <p:nvGrpSpPr>
          <p:cNvPr id="2" name="Group 1">
            <a:extLst>
              <a:ext uri="{FF2B5EF4-FFF2-40B4-BE49-F238E27FC236}">
                <a16:creationId xmlns:a16="http://schemas.microsoft.com/office/drawing/2014/main" id="{AE155929-07F9-8D6B-1383-06031BA835F6}"/>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3EEB57F5-21D0-A4A8-38FE-FC3B6EE04D8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6A1257C1-6A9F-0AD8-0127-0AEF07326655}"/>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D1823960-811C-8E1B-2882-CDC1CFF316C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DAF0CA6F-5128-165F-5614-7648D8A0994B}"/>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transition advTm="562"/>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B807B-A0F3-5152-DF72-5AEAE140DB3E}"/>
              </a:ext>
            </a:extLst>
          </p:cNvPr>
          <p:cNvSpPr>
            <a:spLocks noGrp="1"/>
          </p:cNvSpPr>
          <p:nvPr>
            <p:ph type="title"/>
          </p:nvPr>
        </p:nvSpPr>
        <p:spPr/>
        <p:txBody>
          <a:bodyPr/>
          <a:lstStyle/>
          <a:p>
            <a:pPr eaLnBrk="1" hangingPunct="1">
              <a:defRPr/>
            </a:pPr>
            <a:r>
              <a:rPr lang="en-US" dirty="0">
                <a:solidFill>
                  <a:srgbClr val="008000"/>
                </a:solidFill>
              </a:rPr>
              <a:t>PROBABILITY SAMPLING</a:t>
            </a:r>
            <a:endParaRPr lang="en-GB" dirty="0"/>
          </a:p>
        </p:txBody>
      </p:sp>
      <p:sp>
        <p:nvSpPr>
          <p:cNvPr id="28675" name="Content Placeholder 2">
            <a:extLst>
              <a:ext uri="{FF2B5EF4-FFF2-40B4-BE49-F238E27FC236}">
                <a16:creationId xmlns:a16="http://schemas.microsoft.com/office/drawing/2014/main" id="{E0AA01AA-5F03-F0B7-3449-354884A0D249}"/>
              </a:ext>
            </a:extLst>
          </p:cNvPr>
          <p:cNvSpPr>
            <a:spLocks noGrp="1"/>
          </p:cNvSpPr>
          <p:nvPr>
            <p:ph sz="quarter" idx="1"/>
          </p:nvPr>
        </p:nvSpPr>
        <p:spPr>
          <a:xfrm>
            <a:off x="1981200" y="1600201"/>
            <a:ext cx="7467600" cy="4873625"/>
          </a:xfrm>
        </p:spPr>
        <p:txBody>
          <a:bodyPr/>
          <a:lstStyle/>
          <a:p>
            <a:pPr marL="0" indent="0">
              <a:spcAft>
                <a:spcPts val="600"/>
              </a:spcAft>
              <a:buNone/>
            </a:pPr>
            <a:r>
              <a:rPr lang="en-US" altLang="en-US"/>
              <a:t>Nonresponse effects can turn </a:t>
            </a:r>
            <a:r>
              <a:rPr lang="en-US" altLang="en-US" i="1"/>
              <a:t>any</a:t>
            </a:r>
            <a:r>
              <a:rPr lang="en-US" altLang="en-US"/>
              <a:t> probability design into a nonprobability design.</a:t>
            </a:r>
          </a:p>
          <a:p>
            <a:pPr lvl="1">
              <a:spcBef>
                <a:spcPts val="600"/>
              </a:spcBef>
              <a:spcAft>
                <a:spcPts val="600"/>
              </a:spcAft>
            </a:pPr>
            <a:r>
              <a:rPr lang="en-US" altLang="en-US"/>
              <a:t>Who has not responded? </a:t>
            </a:r>
          </a:p>
          <a:p>
            <a:pPr lvl="1">
              <a:spcBef>
                <a:spcPts val="600"/>
              </a:spcBef>
              <a:spcAft>
                <a:spcPts val="600"/>
              </a:spcAft>
            </a:pPr>
            <a:r>
              <a:rPr lang="en-US" altLang="en-US"/>
              <a:t>Is there a pattern?</a:t>
            </a:r>
          </a:p>
          <a:p>
            <a:pPr lvl="1">
              <a:spcBef>
                <a:spcPts val="600"/>
              </a:spcBef>
              <a:spcAft>
                <a:spcPts val="600"/>
              </a:spcAft>
            </a:pPr>
            <a:r>
              <a:rPr lang="en-US" altLang="en-US"/>
              <a:t>Was there a group of late responders? Are their answers different</a:t>
            </a:r>
            <a:r>
              <a:rPr lang="en-GB" altLang="en-US"/>
              <a:t>?</a:t>
            </a:r>
            <a:endParaRPr lang="en-US" altLang="en-US"/>
          </a:p>
        </p:txBody>
      </p:sp>
      <p:grpSp>
        <p:nvGrpSpPr>
          <p:cNvPr id="3" name="Group 2">
            <a:extLst>
              <a:ext uri="{FF2B5EF4-FFF2-40B4-BE49-F238E27FC236}">
                <a16:creationId xmlns:a16="http://schemas.microsoft.com/office/drawing/2014/main" id="{E7F9DC38-F4E1-2655-2CA5-AE034BBA4C3D}"/>
              </a:ext>
            </a:extLst>
          </p:cNvPr>
          <p:cNvGrpSpPr/>
          <p:nvPr/>
        </p:nvGrpSpPr>
        <p:grpSpPr>
          <a:xfrm>
            <a:off x="0" y="6237297"/>
            <a:ext cx="12192000" cy="620703"/>
            <a:chOff x="0" y="5578608"/>
            <a:chExt cx="12192000" cy="1279393"/>
          </a:xfrm>
        </p:grpSpPr>
        <p:pic>
          <p:nvPicPr>
            <p:cNvPr id="4" name="Picture 3">
              <a:extLst>
                <a:ext uri="{FF2B5EF4-FFF2-40B4-BE49-F238E27FC236}">
                  <a16:creationId xmlns:a16="http://schemas.microsoft.com/office/drawing/2014/main" id="{B3CD9B74-5FF3-5DC1-53FD-93C451487AA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5F04302D-0BA2-2AEF-7D9F-87B6A748FE7A}"/>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BBDD2384-805C-5B6D-4F2B-1FFFAFA2B61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5B9D5D7F-AE44-FA6A-33A1-2DF18BE55CB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C084EA87-BFB3-95EE-D3B6-CC973EB10207}"/>
              </a:ext>
            </a:extLst>
          </p:cNvPr>
          <p:cNvSpPr>
            <a:spLocks noGrp="1" noChangeArrowheads="1"/>
          </p:cNvSpPr>
          <p:nvPr>
            <p:ph type="title"/>
          </p:nvPr>
        </p:nvSpPr>
        <p:spPr>
          <a:xfrm>
            <a:off x="1981200" y="122238"/>
            <a:ext cx="7543800" cy="868362"/>
          </a:xfrm>
        </p:spPr>
        <p:txBody>
          <a:bodyPr/>
          <a:lstStyle/>
          <a:p>
            <a:pPr eaLnBrk="1" hangingPunct="1">
              <a:defRPr/>
            </a:pPr>
            <a:r>
              <a:rPr lang="en-US" dirty="0">
                <a:solidFill>
                  <a:srgbClr val="008000"/>
                </a:solidFill>
              </a:rPr>
              <a:t>SIMPLE RANDOM SAMPLING</a:t>
            </a:r>
          </a:p>
        </p:txBody>
      </p:sp>
      <p:sp>
        <p:nvSpPr>
          <p:cNvPr id="29699" name="Slide Number Placeholder 5">
            <a:extLst>
              <a:ext uri="{FF2B5EF4-FFF2-40B4-BE49-F238E27FC236}">
                <a16:creationId xmlns:a16="http://schemas.microsoft.com/office/drawing/2014/main" id="{8B56A920-FDD0-5D25-D2A0-984494B91E27}"/>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4FB3CE6E-CE4D-4EDC-B4A2-17EA09EC5C90}" type="slidenum">
              <a:rPr lang="en-US" altLang="en-US">
                <a:solidFill>
                  <a:srgbClr val="FFFFFF"/>
                </a:solidFill>
                <a:latin typeface="Franklin Gothic Book" panose="020B0503020102020204" pitchFamily="34" charset="0"/>
              </a:rPr>
              <a:pPr algn="l"/>
              <a:t>18</a:t>
            </a:fld>
            <a:endParaRPr lang="en-US" altLang="en-US">
              <a:solidFill>
                <a:srgbClr val="FFFFFF"/>
              </a:solidFill>
              <a:latin typeface="Franklin Gothic Book" panose="020B0503020102020204" pitchFamily="34" charset="0"/>
            </a:endParaRPr>
          </a:p>
        </p:txBody>
      </p:sp>
      <p:sp>
        <p:nvSpPr>
          <p:cNvPr id="24580" name="Rectangle 3">
            <a:extLst>
              <a:ext uri="{FF2B5EF4-FFF2-40B4-BE49-F238E27FC236}">
                <a16:creationId xmlns:a16="http://schemas.microsoft.com/office/drawing/2014/main" id="{5A395E0B-26B3-1E7E-3552-B3FFDA07FF35}"/>
              </a:ext>
            </a:extLst>
          </p:cNvPr>
          <p:cNvSpPr>
            <a:spLocks noGrp="1" noChangeArrowheads="1"/>
          </p:cNvSpPr>
          <p:nvPr>
            <p:ph sz="quarter" idx="1"/>
          </p:nvPr>
        </p:nvSpPr>
        <p:spPr>
          <a:xfrm>
            <a:off x="1828800" y="990600"/>
            <a:ext cx="8686800" cy="5867400"/>
          </a:xfrm>
        </p:spPr>
        <p:txBody>
          <a:bodyPr/>
          <a:lstStyle/>
          <a:p>
            <a:pPr eaLnBrk="1" hangingPunct="1">
              <a:buFont typeface="Arial" panose="020B0604020202020204" pitchFamily="34" charset="0"/>
              <a:buChar char="•"/>
              <a:defRPr/>
            </a:pPr>
            <a:r>
              <a:rPr lang="en-US" dirty="0"/>
              <a:t>Applicable when population is small, homogeneous &amp; readily available</a:t>
            </a:r>
          </a:p>
          <a:p>
            <a:pPr eaLnBrk="1" hangingPunct="1">
              <a:buFont typeface="Arial" panose="020B0604020202020204" pitchFamily="34" charset="0"/>
              <a:buChar char="•"/>
              <a:defRPr/>
            </a:pPr>
            <a:r>
              <a:rPr lang="en-US" dirty="0"/>
              <a:t>All members of the population are given an equal probability to be included. </a:t>
            </a:r>
          </a:p>
          <a:p>
            <a:pPr eaLnBrk="1" hangingPunct="1">
              <a:buFont typeface="Arial" panose="020B0604020202020204" pitchFamily="34" charset="0"/>
              <a:buChar char="•"/>
              <a:defRPr/>
            </a:pPr>
            <a:r>
              <a:rPr lang="en-US" dirty="0"/>
              <a:t>A table of random number or lottery system is used to determine which units are to be selected.</a:t>
            </a:r>
          </a:p>
          <a:p>
            <a:pPr eaLnBrk="1" hangingPunct="1">
              <a:buFont typeface="Arial" panose="020B0604020202020204" pitchFamily="34" charset="0"/>
              <a:buChar char="•"/>
              <a:defRPr/>
            </a:pPr>
            <a:endParaRPr lang="en-US" dirty="0"/>
          </a:p>
          <a:p>
            <a:pPr marL="0" indent="0">
              <a:buNone/>
              <a:defRPr/>
            </a:pPr>
            <a:r>
              <a:rPr lang="en-US" b="1" dirty="0"/>
              <a:t>Disadvantages </a:t>
            </a:r>
          </a:p>
          <a:p>
            <a:pPr lvl="1" eaLnBrk="1" hangingPunct="1">
              <a:lnSpc>
                <a:spcPct val="90000"/>
              </a:lnSpc>
              <a:defRPr/>
            </a:pPr>
            <a:r>
              <a:rPr lang="en-US" dirty="0"/>
              <a:t>If sampling frame large, this method impracticable.</a:t>
            </a:r>
          </a:p>
          <a:p>
            <a:pPr lvl="1" eaLnBrk="1" hangingPunct="1">
              <a:lnSpc>
                <a:spcPct val="90000"/>
              </a:lnSpc>
              <a:defRPr/>
            </a:pPr>
            <a:r>
              <a:rPr lang="en-US" dirty="0"/>
              <a:t>Minority subgroups of interest in population may not be present in sample in sufficient numbers for study.</a:t>
            </a:r>
          </a:p>
          <a:p>
            <a:pPr eaLnBrk="1" hangingPunct="1">
              <a:buFont typeface="Arial" panose="020B0604020202020204" pitchFamily="34" charset="0"/>
              <a:buChar char="•"/>
              <a:defRPr/>
            </a:pPr>
            <a:endParaRPr lang="en-US" dirty="0"/>
          </a:p>
        </p:txBody>
      </p:sp>
      <p:grpSp>
        <p:nvGrpSpPr>
          <p:cNvPr id="2" name="Group 1">
            <a:extLst>
              <a:ext uri="{FF2B5EF4-FFF2-40B4-BE49-F238E27FC236}">
                <a16:creationId xmlns:a16="http://schemas.microsoft.com/office/drawing/2014/main" id="{94DAF84A-23FB-1058-7C31-516C3EBA8B6F}"/>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258FB834-9668-EE9C-74F6-0DE3C6220D4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768969D6-3C68-B264-E3E8-AA0335D7C5B3}"/>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4E5E22B7-809E-4B2F-B067-8EF7B150F0F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C0090A87-172E-9813-39AC-058A93E0889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transition advTm="359"/>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D0CCE2F8-241B-72AB-5B4D-359F2F3E8297}"/>
              </a:ext>
            </a:extLst>
          </p:cNvPr>
          <p:cNvSpPr>
            <a:spLocks noGrp="1" noChangeArrowheads="1"/>
          </p:cNvSpPr>
          <p:nvPr>
            <p:ph type="title"/>
          </p:nvPr>
        </p:nvSpPr>
        <p:spPr>
          <a:xfrm>
            <a:off x="1981200" y="157163"/>
            <a:ext cx="7543800" cy="863600"/>
          </a:xfrm>
        </p:spPr>
        <p:txBody>
          <a:bodyPr/>
          <a:lstStyle/>
          <a:p>
            <a:pPr eaLnBrk="1" hangingPunct="1">
              <a:defRPr/>
            </a:pPr>
            <a:r>
              <a:rPr lang="en-US" dirty="0">
                <a:solidFill>
                  <a:srgbClr val="008000"/>
                </a:solidFill>
              </a:rPr>
              <a:t>SYSTEMATIC SAMPLING</a:t>
            </a:r>
          </a:p>
        </p:txBody>
      </p:sp>
      <p:sp>
        <p:nvSpPr>
          <p:cNvPr id="30723" name="Slide Number Placeholder 5">
            <a:extLst>
              <a:ext uri="{FF2B5EF4-FFF2-40B4-BE49-F238E27FC236}">
                <a16:creationId xmlns:a16="http://schemas.microsoft.com/office/drawing/2014/main" id="{CDD05FCC-841D-E4B5-EF3B-3C6C81555586}"/>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549E6F6A-2DA7-473E-A0B0-104385FF20BF}" type="slidenum">
              <a:rPr lang="en-US" altLang="en-US">
                <a:solidFill>
                  <a:srgbClr val="FFFFFF"/>
                </a:solidFill>
                <a:latin typeface="Franklin Gothic Book" panose="020B0503020102020204" pitchFamily="34" charset="0"/>
              </a:rPr>
              <a:pPr algn="l"/>
              <a:t>19</a:t>
            </a:fld>
            <a:endParaRPr lang="en-US" altLang="en-US">
              <a:solidFill>
                <a:srgbClr val="FFFFFF"/>
              </a:solidFill>
              <a:latin typeface="Franklin Gothic Book" panose="020B0503020102020204" pitchFamily="34" charset="0"/>
            </a:endParaRPr>
          </a:p>
        </p:txBody>
      </p:sp>
      <p:sp>
        <p:nvSpPr>
          <p:cNvPr id="30724" name="Rectangle 3">
            <a:extLst>
              <a:ext uri="{FF2B5EF4-FFF2-40B4-BE49-F238E27FC236}">
                <a16:creationId xmlns:a16="http://schemas.microsoft.com/office/drawing/2014/main" id="{17611377-1C8D-B38F-4A6A-CD10187777F5}"/>
              </a:ext>
            </a:extLst>
          </p:cNvPr>
          <p:cNvSpPr>
            <a:spLocks noGrp="1" noChangeArrowheads="1"/>
          </p:cNvSpPr>
          <p:nvPr>
            <p:ph sz="quarter" idx="1"/>
          </p:nvPr>
        </p:nvSpPr>
        <p:spPr>
          <a:xfrm>
            <a:off x="1453351" y="667128"/>
            <a:ext cx="8909849" cy="3735314"/>
          </a:xfrm>
        </p:spPr>
        <p:txBody>
          <a:bodyPr>
            <a:normAutofit lnSpcReduction="10000"/>
          </a:bodyPr>
          <a:lstStyle/>
          <a:p>
            <a:pPr eaLnBrk="1" hangingPunct="1">
              <a:lnSpc>
                <a:spcPct val="80000"/>
              </a:lnSpc>
            </a:pPr>
            <a:endParaRPr lang="en-US" altLang="en-US" b="1" dirty="0"/>
          </a:p>
          <a:p>
            <a:pPr eaLnBrk="1" hangingPunct="1">
              <a:lnSpc>
                <a:spcPct val="80000"/>
              </a:lnSpc>
            </a:pPr>
            <a:r>
              <a:rPr lang="en-US" altLang="en-US" dirty="0"/>
              <a:t>Systematic sampling is based selecting respondents according to a pre-arranged scheme, such as choosing every 10th name from a list</a:t>
            </a:r>
          </a:p>
          <a:p>
            <a:pPr eaLnBrk="1" hangingPunct="1">
              <a:lnSpc>
                <a:spcPct val="80000"/>
              </a:lnSpc>
            </a:pPr>
            <a:r>
              <a:rPr lang="en-US" altLang="en-US" dirty="0"/>
              <a:t>All elements have the same probability of selection (in the example given, one in ten). It is </a:t>
            </a:r>
            <a:r>
              <a:rPr lang="en-US" altLang="en-US" i="1" dirty="0"/>
              <a:t>not</a:t>
            </a:r>
            <a:r>
              <a:rPr lang="en-US" altLang="en-US" dirty="0"/>
              <a:t> 'simple random sampling' because different subsets of the same size have different selection probabilities - e.g. the set {4,14,24,...,994} has a one-in-ten probability of selection, but the set {4,13,24,34,...} has zero probability of selection.</a:t>
            </a:r>
          </a:p>
          <a:p>
            <a:pPr eaLnBrk="1" hangingPunct="1">
              <a:lnSpc>
                <a:spcPct val="80000"/>
              </a:lnSpc>
            </a:pPr>
            <a:endParaRPr lang="en-US" altLang="en-US" dirty="0">
              <a:solidFill>
                <a:schemeClr val="accent2"/>
              </a:solidFill>
              <a:latin typeface="Comic Sans MS" panose="030F0702030302020204" pitchFamily="66" charset="0"/>
            </a:endParaRPr>
          </a:p>
          <a:p>
            <a:pPr eaLnBrk="1" hangingPunct="1">
              <a:lnSpc>
                <a:spcPct val="80000"/>
              </a:lnSpc>
            </a:pPr>
            <a:endParaRPr lang="en-US" altLang="en-US" dirty="0">
              <a:solidFill>
                <a:schemeClr val="accent2"/>
              </a:solidFill>
              <a:latin typeface="Comic Sans MS" panose="030F0702030302020204" pitchFamily="66" charset="0"/>
            </a:endParaRPr>
          </a:p>
          <a:p>
            <a:pPr eaLnBrk="1" hangingPunct="1">
              <a:lnSpc>
                <a:spcPct val="80000"/>
              </a:lnSpc>
            </a:pPr>
            <a:endParaRPr lang="en-US" altLang="en-US" dirty="0">
              <a:solidFill>
                <a:schemeClr val="accent2"/>
              </a:solidFill>
              <a:latin typeface="Comic Sans MS" panose="030F0702030302020204" pitchFamily="66" charset="0"/>
            </a:endParaRPr>
          </a:p>
        </p:txBody>
      </p:sp>
      <p:pic>
        <p:nvPicPr>
          <p:cNvPr id="30725" name="Picture 47" descr="1_Sys">
            <a:extLst>
              <a:ext uri="{FF2B5EF4-FFF2-40B4-BE49-F238E27FC236}">
                <a16:creationId xmlns:a16="http://schemas.microsoft.com/office/drawing/2014/main" id="{1051CE48-E7A7-B890-51AD-70517DD7C1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4701" y="4040114"/>
            <a:ext cx="6981825" cy="201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a:extLst>
              <a:ext uri="{FF2B5EF4-FFF2-40B4-BE49-F238E27FC236}">
                <a16:creationId xmlns:a16="http://schemas.microsoft.com/office/drawing/2014/main" id="{00A8AA0B-58FF-8726-D8E8-E4381D90B685}"/>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CF8E8241-BAD1-98C3-8960-5074984C3741}"/>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07AE0EFD-444E-F5B2-8157-D5A5F0BB07F5}"/>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F8D7754E-DEDA-191A-525C-F4B6FB1BAF43}"/>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270EA378-3862-9257-EAC8-62507EEA59AF}"/>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cSld>
  <p:clrMapOvr>
    <a:masterClrMapping/>
  </p:clrMapOvr>
  <p:transition advTm="546"/>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96F524D3-889B-B22E-EAE5-6FBD4F07BE5D}"/>
              </a:ext>
            </a:extLst>
          </p:cNvPr>
          <p:cNvSpPr>
            <a:spLocks noGrp="1" noChangeArrowheads="1"/>
          </p:cNvSpPr>
          <p:nvPr>
            <p:ph type="title"/>
          </p:nvPr>
        </p:nvSpPr>
        <p:spPr>
          <a:xfrm>
            <a:off x="1981200" y="157164"/>
            <a:ext cx="7543800" cy="776287"/>
          </a:xfrm>
        </p:spPr>
        <p:txBody>
          <a:bodyPr>
            <a:normAutofit/>
          </a:bodyPr>
          <a:lstStyle/>
          <a:p>
            <a:pPr eaLnBrk="1" hangingPunct="1">
              <a:defRPr/>
            </a:pPr>
            <a:r>
              <a:rPr lang="en-US" dirty="0">
                <a:solidFill>
                  <a:srgbClr val="008000"/>
                </a:solidFill>
              </a:rPr>
              <a:t>SYSTEMATIC SAMPLING</a:t>
            </a:r>
            <a:endParaRPr lang="en-US" dirty="0">
              <a:solidFill>
                <a:srgbClr val="008000"/>
              </a:solidFill>
              <a:latin typeface="Comic Sans MS" panose="030F0702030302020204" pitchFamily="66" charset="0"/>
            </a:endParaRPr>
          </a:p>
        </p:txBody>
      </p:sp>
      <p:sp>
        <p:nvSpPr>
          <p:cNvPr id="32771" name="Slide Number Placeholder 5">
            <a:extLst>
              <a:ext uri="{FF2B5EF4-FFF2-40B4-BE49-F238E27FC236}">
                <a16:creationId xmlns:a16="http://schemas.microsoft.com/office/drawing/2014/main" id="{E356DEB2-3BF4-AC00-4692-AA242FCF0867}"/>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83A789A1-E752-40CF-885D-5345AD01179F}" type="slidenum">
              <a:rPr lang="en-US" altLang="en-US">
                <a:solidFill>
                  <a:srgbClr val="FFFFFF"/>
                </a:solidFill>
                <a:latin typeface="Franklin Gothic Book" panose="020B0503020102020204" pitchFamily="34" charset="0"/>
              </a:rPr>
              <a:pPr algn="l"/>
              <a:t>20</a:t>
            </a:fld>
            <a:endParaRPr lang="en-US" altLang="en-US">
              <a:solidFill>
                <a:srgbClr val="FFFFFF"/>
              </a:solidFill>
              <a:latin typeface="Franklin Gothic Book" panose="020B0503020102020204" pitchFamily="34" charset="0"/>
            </a:endParaRPr>
          </a:p>
        </p:txBody>
      </p:sp>
      <p:sp>
        <p:nvSpPr>
          <p:cNvPr id="32772" name="Rectangle 3">
            <a:extLst>
              <a:ext uri="{FF2B5EF4-FFF2-40B4-BE49-F238E27FC236}">
                <a16:creationId xmlns:a16="http://schemas.microsoft.com/office/drawing/2014/main" id="{1545C065-1D0A-3348-57EA-A015C1D16905}"/>
              </a:ext>
            </a:extLst>
          </p:cNvPr>
          <p:cNvSpPr>
            <a:spLocks noGrp="1" noChangeArrowheads="1"/>
          </p:cNvSpPr>
          <p:nvPr>
            <p:ph sz="quarter" idx="1"/>
          </p:nvPr>
        </p:nvSpPr>
        <p:spPr>
          <a:xfrm>
            <a:off x="1736619" y="933451"/>
            <a:ext cx="8533895" cy="2220913"/>
          </a:xfrm>
        </p:spPr>
        <p:txBody>
          <a:bodyPr/>
          <a:lstStyle/>
          <a:p>
            <a:pPr eaLnBrk="1" hangingPunct="1">
              <a:buFont typeface="Wingdings" panose="05000000000000000000" pitchFamily="2" charset="2"/>
              <a:buNone/>
            </a:pPr>
            <a:r>
              <a:rPr lang="en-US" altLang="en-US" sz="1900" dirty="0">
                <a:solidFill>
                  <a:schemeClr val="accent2"/>
                </a:solidFill>
                <a:latin typeface="Comic Sans MS" panose="030F0702030302020204" pitchFamily="66" charset="0"/>
              </a:rPr>
              <a:t>As described above, systematic sampling is an EPS method, because all elements have the same probability of selection (in the example given, one in ten). It is </a:t>
            </a:r>
            <a:r>
              <a:rPr lang="en-US" altLang="en-US" sz="1900" i="1" dirty="0">
                <a:solidFill>
                  <a:schemeClr val="accent2"/>
                </a:solidFill>
                <a:latin typeface="Comic Sans MS" panose="030F0702030302020204" pitchFamily="66" charset="0"/>
              </a:rPr>
              <a:t>not</a:t>
            </a:r>
            <a:r>
              <a:rPr lang="en-US" altLang="en-US" sz="1900" dirty="0">
                <a:solidFill>
                  <a:schemeClr val="accent2"/>
                </a:solidFill>
                <a:latin typeface="Comic Sans MS" panose="030F0702030302020204" pitchFamily="66" charset="0"/>
              </a:rPr>
              <a:t> 'simple random sampling' because different subsets of the same size have different selection probabilities - e.g. the set {4,14,24,...,994} has a one-in-ten probability of selection, but the set {4,13,24,34,...} has zero probability of </a:t>
            </a:r>
            <a:r>
              <a:rPr lang="en-US" altLang="en-US" sz="1900">
                <a:solidFill>
                  <a:schemeClr val="accent2"/>
                </a:solidFill>
                <a:latin typeface="Comic Sans MS" panose="030F0702030302020204" pitchFamily="66" charset="0"/>
              </a:rPr>
              <a:t>selection.</a:t>
            </a:r>
            <a:endParaRPr lang="en-US" altLang="en-US" sz="1900" dirty="0">
              <a:solidFill>
                <a:schemeClr val="accent2"/>
              </a:solidFill>
              <a:latin typeface="Comic Sans MS" panose="030F0702030302020204" pitchFamily="66" charset="0"/>
            </a:endParaRPr>
          </a:p>
        </p:txBody>
      </p:sp>
      <p:pic>
        <p:nvPicPr>
          <p:cNvPr id="32773" name="Picture 47" descr="1_Sys">
            <a:extLst>
              <a:ext uri="{FF2B5EF4-FFF2-40B4-BE49-F238E27FC236}">
                <a16:creationId xmlns:a16="http://schemas.microsoft.com/office/drawing/2014/main" id="{0B489EFA-9322-65DA-F32A-88B8548CDD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7400" y="3298826"/>
            <a:ext cx="7696200" cy="2220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a:extLst>
              <a:ext uri="{FF2B5EF4-FFF2-40B4-BE49-F238E27FC236}">
                <a16:creationId xmlns:a16="http://schemas.microsoft.com/office/drawing/2014/main" id="{0827040A-1261-4F8D-8E2D-3DF879848964}"/>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26361596-4D0C-A861-D204-13129DED7645}"/>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EDE3CADA-2785-6656-F175-8D1334FDF306}"/>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48CAB69C-EBD8-047C-6270-8EA9CDC01350}"/>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8595EB99-E1EE-5B20-6956-E721BE26B1A9}"/>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advTm="717"/>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C46EAEFD-D428-A220-C77D-581DF3F2BF91}"/>
              </a:ext>
            </a:extLst>
          </p:cNvPr>
          <p:cNvSpPr>
            <a:spLocks noGrp="1" noChangeArrowheads="1"/>
          </p:cNvSpPr>
          <p:nvPr>
            <p:ph type="title"/>
          </p:nvPr>
        </p:nvSpPr>
        <p:spPr>
          <a:xfrm>
            <a:off x="1981200" y="0"/>
            <a:ext cx="8229600" cy="914400"/>
          </a:xfrm>
        </p:spPr>
        <p:txBody>
          <a:bodyPr/>
          <a:lstStyle/>
          <a:p>
            <a:pPr eaLnBrk="1" hangingPunct="1">
              <a:defRPr/>
            </a:pPr>
            <a:r>
              <a:rPr lang="en-US" dirty="0">
                <a:solidFill>
                  <a:srgbClr val="008000"/>
                </a:solidFill>
              </a:rPr>
              <a:t>STRATIFIED SAMPLING</a:t>
            </a:r>
          </a:p>
        </p:txBody>
      </p:sp>
      <p:sp>
        <p:nvSpPr>
          <p:cNvPr id="33795" name="Slide Number Placeholder 5">
            <a:extLst>
              <a:ext uri="{FF2B5EF4-FFF2-40B4-BE49-F238E27FC236}">
                <a16:creationId xmlns:a16="http://schemas.microsoft.com/office/drawing/2014/main" id="{93A8FF94-352F-B4AE-6892-BFDCAA5CC4D2}"/>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7E332DE0-DE34-4860-B5DA-D241BC9CB75F}" type="slidenum">
              <a:rPr lang="en-US" altLang="en-US">
                <a:solidFill>
                  <a:srgbClr val="FFFFFF"/>
                </a:solidFill>
                <a:latin typeface="Franklin Gothic Book" panose="020B0503020102020204" pitchFamily="34" charset="0"/>
              </a:rPr>
              <a:pPr algn="l"/>
              <a:t>21</a:t>
            </a:fld>
            <a:endParaRPr lang="en-US" altLang="en-US">
              <a:solidFill>
                <a:srgbClr val="FFFFFF"/>
              </a:solidFill>
              <a:latin typeface="Franklin Gothic Book" panose="020B0503020102020204" pitchFamily="34" charset="0"/>
            </a:endParaRPr>
          </a:p>
        </p:txBody>
      </p:sp>
      <p:sp>
        <p:nvSpPr>
          <p:cNvPr id="33796" name="Rectangle 3">
            <a:extLst>
              <a:ext uri="{FF2B5EF4-FFF2-40B4-BE49-F238E27FC236}">
                <a16:creationId xmlns:a16="http://schemas.microsoft.com/office/drawing/2014/main" id="{BA865956-2FB2-043A-4FB1-DA928EE66B46}"/>
              </a:ext>
            </a:extLst>
          </p:cNvPr>
          <p:cNvSpPr>
            <a:spLocks noGrp="1" noChangeArrowheads="1"/>
          </p:cNvSpPr>
          <p:nvPr>
            <p:ph sz="quarter" idx="1"/>
          </p:nvPr>
        </p:nvSpPr>
        <p:spPr>
          <a:xfrm>
            <a:off x="799343" y="914400"/>
            <a:ext cx="10785075" cy="4738024"/>
          </a:xfrm>
        </p:spPr>
        <p:txBody>
          <a:bodyPr>
            <a:normAutofit fontScale="85000" lnSpcReduction="20000"/>
          </a:bodyPr>
          <a:lstStyle/>
          <a:p>
            <a:pPr algn="just" eaLnBrk="1" hangingPunct="1">
              <a:buFont typeface="Wingdings" panose="05000000000000000000" pitchFamily="2" charset="2"/>
              <a:buNone/>
            </a:pPr>
            <a:r>
              <a:rPr lang="en-US" altLang="en-US" dirty="0">
                <a:latin typeface="Comic Sans MS" panose="030F0702030302020204" pitchFamily="66" charset="0"/>
              </a:rPr>
              <a:t>   </a:t>
            </a:r>
            <a:r>
              <a:rPr lang="en-US" altLang="en-US" sz="3500" dirty="0"/>
              <a:t>Where a population embraces a number of distinct categories, the frame can be organized into separate "strata.“ (groups). Each stratum is then sampled as an independent sub-population, out of which individual elements can be randomly selected. </a:t>
            </a:r>
          </a:p>
          <a:p>
            <a:pPr algn="just" eaLnBrk="1" hangingPunct="1"/>
            <a:r>
              <a:rPr lang="en-US" altLang="en-US" sz="3500" dirty="0"/>
              <a:t>Every unit in a stratum has same chance of being selected.</a:t>
            </a:r>
          </a:p>
          <a:p>
            <a:pPr algn="just" eaLnBrk="1" hangingPunct="1"/>
            <a:r>
              <a:rPr lang="en-US" altLang="en-US" sz="3500" dirty="0"/>
              <a:t>Using same sampling fraction for all strata ensures proportionate representation in the sample.</a:t>
            </a:r>
          </a:p>
          <a:p>
            <a:pPr algn="just" eaLnBrk="1" hangingPunct="1"/>
            <a:r>
              <a:rPr lang="en-US" altLang="en-US" sz="3500" dirty="0"/>
              <a:t>Adequate representation of minority subgroups of interest can be ensured by stratification &amp; varying sampling fraction between strata as required.</a:t>
            </a:r>
          </a:p>
          <a:p>
            <a:pPr algn="just" eaLnBrk="1" hangingPunct="1"/>
            <a:r>
              <a:rPr lang="en-US" altLang="en-US" sz="3500" dirty="0"/>
              <a:t>Selection of criteria can become complicated</a:t>
            </a:r>
          </a:p>
          <a:p>
            <a:pPr algn="just" eaLnBrk="1" hangingPunct="1"/>
            <a:r>
              <a:rPr lang="en-US" altLang="en-US" sz="3500" dirty="0"/>
              <a:t>Multiple strata may require a higher sample size</a:t>
            </a:r>
          </a:p>
        </p:txBody>
      </p:sp>
      <p:grpSp>
        <p:nvGrpSpPr>
          <p:cNvPr id="2" name="Group 1">
            <a:extLst>
              <a:ext uri="{FF2B5EF4-FFF2-40B4-BE49-F238E27FC236}">
                <a16:creationId xmlns:a16="http://schemas.microsoft.com/office/drawing/2014/main" id="{762F0047-7B2A-9B0C-21FC-A185DC4333D9}"/>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BD52E4E9-F75A-F6CC-B65C-9FE7C917AD8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5E335C28-13E8-0077-CAD1-E818A9DFA42D}"/>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0F5A78C2-74AE-8EC5-E946-3D4C6934D6B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14CC609B-9F01-7FAE-8D8E-E09F441774D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transition advTm="515"/>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BB722C4D-6F97-1E4E-78A8-ACFDC3B34613}"/>
              </a:ext>
            </a:extLst>
          </p:cNvPr>
          <p:cNvSpPr>
            <a:spLocks noGrp="1" noChangeArrowheads="1"/>
          </p:cNvSpPr>
          <p:nvPr>
            <p:ph type="title"/>
          </p:nvPr>
        </p:nvSpPr>
        <p:spPr>
          <a:xfrm>
            <a:off x="1981200" y="0"/>
            <a:ext cx="8229600" cy="914400"/>
          </a:xfrm>
        </p:spPr>
        <p:txBody>
          <a:bodyPr/>
          <a:lstStyle/>
          <a:p>
            <a:pPr eaLnBrk="1" hangingPunct="1">
              <a:defRPr/>
            </a:pPr>
            <a:r>
              <a:rPr lang="en-US" dirty="0">
                <a:solidFill>
                  <a:schemeClr val="accent6">
                    <a:lumMod val="75000"/>
                  </a:schemeClr>
                </a:solidFill>
              </a:rPr>
              <a:t>CLUSTER SAMPLING</a:t>
            </a:r>
          </a:p>
        </p:txBody>
      </p:sp>
      <p:sp>
        <p:nvSpPr>
          <p:cNvPr id="34819" name="Slide Number Placeholder 5">
            <a:extLst>
              <a:ext uri="{FF2B5EF4-FFF2-40B4-BE49-F238E27FC236}">
                <a16:creationId xmlns:a16="http://schemas.microsoft.com/office/drawing/2014/main" id="{F5CFB4CD-2AF6-5AD5-7ECE-D16DBDE5C855}"/>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8B2808A1-1D9B-4F61-88A2-008C02423416}" type="slidenum">
              <a:rPr lang="en-US" altLang="en-US">
                <a:solidFill>
                  <a:srgbClr val="FFFFFF"/>
                </a:solidFill>
                <a:latin typeface="Franklin Gothic Book" panose="020B0503020102020204" pitchFamily="34" charset="0"/>
              </a:rPr>
              <a:pPr algn="l"/>
              <a:t>22</a:t>
            </a:fld>
            <a:endParaRPr lang="en-US" altLang="en-US">
              <a:solidFill>
                <a:srgbClr val="FFFFFF"/>
              </a:solidFill>
              <a:latin typeface="Franklin Gothic Book" panose="020B0503020102020204" pitchFamily="34" charset="0"/>
            </a:endParaRPr>
          </a:p>
        </p:txBody>
      </p:sp>
      <p:sp>
        <p:nvSpPr>
          <p:cNvPr id="35844" name="Rectangle 3">
            <a:extLst>
              <a:ext uri="{FF2B5EF4-FFF2-40B4-BE49-F238E27FC236}">
                <a16:creationId xmlns:a16="http://schemas.microsoft.com/office/drawing/2014/main" id="{E89EE422-C5E4-DFF1-B016-1D528CA5C79A}"/>
              </a:ext>
            </a:extLst>
          </p:cNvPr>
          <p:cNvSpPr>
            <a:spLocks noGrp="1" noChangeArrowheads="1"/>
          </p:cNvSpPr>
          <p:nvPr>
            <p:ph sz="quarter" idx="1"/>
          </p:nvPr>
        </p:nvSpPr>
        <p:spPr>
          <a:xfrm>
            <a:off x="1455874" y="783700"/>
            <a:ext cx="9280252" cy="5410200"/>
          </a:xfrm>
        </p:spPr>
        <p:txBody>
          <a:bodyPr>
            <a:normAutofit lnSpcReduction="10000"/>
          </a:bodyPr>
          <a:lstStyle/>
          <a:p>
            <a:pPr marL="0" indent="0">
              <a:spcAft>
                <a:spcPts val="600"/>
              </a:spcAft>
              <a:buNone/>
              <a:defRPr/>
            </a:pPr>
            <a:r>
              <a:rPr lang="en-US" dirty="0"/>
              <a:t>Cluster sampling is an example of 'two-stage sampling' </a:t>
            </a:r>
          </a:p>
          <a:p>
            <a:pPr>
              <a:spcAft>
                <a:spcPts val="600"/>
              </a:spcAft>
              <a:defRPr/>
            </a:pPr>
            <a:r>
              <a:rPr lang="en-US" dirty="0"/>
              <a:t> A number of (geographical) areas is chosen;</a:t>
            </a:r>
          </a:p>
          <a:p>
            <a:pPr>
              <a:spcAft>
                <a:spcPts val="600"/>
              </a:spcAft>
              <a:defRPr/>
            </a:pPr>
            <a:r>
              <a:rPr lang="en-US" dirty="0"/>
              <a:t> A sample of respondents </a:t>
            </a:r>
            <a:r>
              <a:rPr lang="en-US" i="1" dirty="0"/>
              <a:t>within</a:t>
            </a:r>
            <a:r>
              <a:rPr lang="en-US" dirty="0"/>
              <a:t> those areas is selected.</a:t>
            </a:r>
          </a:p>
          <a:p>
            <a:pPr>
              <a:spcAft>
                <a:spcPts val="600"/>
              </a:spcAft>
              <a:defRPr/>
            </a:pPr>
            <a:r>
              <a:rPr lang="en-US" dirty="0"/>
              <a:t> Population divided into clusters of homogeneous units, usually based on geographical contiguity.</a:t>
            </a:r>
          </a:p>
          <a:p>
            <a:pPr>
              <a:spcAft>
                <a:spcPts val="600"/>
              </a:spcAft>
              <a:defRPr/>
            </a:pPr>
            <a:r>
              <a:rPr lang="en-US" dirty="0"/>
              <a:t>Sampling units are groups rather than individuals.</a:t>
            </a:r>
          </a:p>
          <a:p>
            <a:pPr>
              <a:spcAft>
                <a:spcPts val="600"/>
              </a:spcAft>
              <a:defRPr/>
            </a:pPr>
            <a:r>
              <a:rPr lang="en-US" dirty="0"/>
              <a:t>A sample of such clusters is then selected.</a:t>
            </a:r>
          </a:p>
          <a:p>
            <a:pPr>
              <a:spcAft>
                <a:spcPts val="600"/>
              </a:spcAft>
              <a:defRPr/>
            </a:pPr>
            <a:r>
              <a:rPr lang="en-US" dirty="0"/>
              <a:t>All units from the selected clusters are studied.</a:t>
            </a:r>
          </a:p>
          <a:p>
            <a:pPr>
              <a:spcAft>
                <a:spcPts val="600"/>
              </a:spcAft>
              <a:defRPr/>
            </a:pPr>
            <a:r>
              <a:rPr lang="en-US" dirty="0"/>
              <a:t>Can cut travel and other costs but can also lead to higher sampling error, e.g. clusters may not be representative.</a:t>
            </a:r>
          </a:p>
          <a:p>
            <a:pPr eaLnBrk="1" hangingPunct="1">
              <a:defRPr/>
            </a:pPr>
            <a:endParaRPr lang="en-US" dirty="0"/>
          </a:p>
        </p:txBody>
      </p:sp>
      <p:grpSp>
        <p:nvGrpSpPr>
          <p:cNvPr id="2" name="Group 1">
            <a:extLst>
              <a:ext uri="{FF2B5EF4-FFF2-40B4-BE49-F238E27FC236}">
                <a16:creationId xmlns:a16="http://schemas.microsoft.com/office/drawing/2014/main" id="{DA8E6741-206C-113C-976C-BF486E99F122}"/>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22B9AE76-A828-718F-B1C6-A159AD173D7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CCCB3C30-73A1-BC66-8375-BA98127CE143}"/>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B306D4E5-A025-D835-03E8-7AE6810A4D9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E27E761D-78DB-3EC8-E117-6EF209E12D9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advTm="702"/>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CF390FB5-34B0-DFF3-595A-81A84D82FF59}"/>
              </a:ext>
            </a:extLst>
          </p:cNvPr>
          <p:cNvSpPr>
            <a:spLocks noGrp="1" noChangeArrowheads="1"/>
          </p:cNvSpPr>
          <p:nvPr>
            <p:ph type="title"/>
          </p:nvPr>
        </p:nvSpPr>
        <p:spPr>
          <a:xfrm>
            <a:off x="1676400" y="277814"/>
            <a:ext cx="8991600" cy="1139825"/>
          </a:xfrm>
        </p:spPr>
        <p:txBody>
          <a:bodyPr>
            <a:normAutofit/>
          </a:bodyPr>
          <a:lstStyle/>
          <a:p>
            <a:pPr eaLnBrk="1" hangingPunct="1">
              <a:defRPr/>
            </a:pPr>
            <a:r>
              <a:rPr lang="en-US" sz="3500" dirty="0">
                <a:solidFill>
                  <a:schemeClr val="accent6">
                    <a:lumMod val="75000"/>
                  </a:schemeClr>
                </a:solidFill>
              </a:rPr>
              <a:t>Difference Between Strata and Clusters</a:t>
            </a:r>
          </a:p>
        </p:txBody>
      </p:sp>
      <p:sp>
        <p:nvSpPr>
          <p:cNvPr id="36867" name="Slide Number Placeholder 5">
            <a:extLst>
              <a:ext uri="{FF2B5EF4-FFF2-40B4-BE49-F238E27FC236}">
                <a16:creationId xmlns:a16="http://schemas.microsoft.com/office/drawing/2014/main" id="{58F51B7B-A76C-4E4E-E758-9A293BBB52A7}"/>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9816FFC0-036F-4BB5-8717-97276E1613BC}" type="slidenum">
              <a:rPr lang="en-US" altLang="en-US">
                <a:solidFill>
                  <a:srgbClr val="FFFFFF"/>
                </a:solidFill>
                <a:latin typeface="Franklin Gothic Book" panose="020B0503020102020204" pitchFamily="34" charset="0"/>
              </a:rPr>
              <a:pPr algn="l"/>
              <a:t>23</a:t>
            </a:fld>
            <a:endParaRPr lang="en-US" altLang="en-US">
              <a:solidFill>
                <a:srgbClr val="FFFFFF"/>
              </a:solidFill>
              <a:latin typeface="Franklin Gothic Book" panose="020B0503020102020204" pitchFamily="34" charset="0"/>
            </a:endParaRPr>
          </a:p>
        </p:txBody>
      </p:sp>
      <p:sp>
        <p:nvSpPr>
          <p:cNvPr id="36868" name="Rectangle 3">
            <a:extLst>
              <a:ext uri="{FF2B5EF4-FFF2-40B4-BE49-F238E27FC236}">
                <a16:creationId xmlns:a16="http://schemas.microsoft.com/office/drawing/2014/main" id="{E0C9E83D-7DCC-8323-C7B7-8EEF9F7F16AF}"/>
              </a:ext>
            </a:extLst>
          </p:cNvPr>
          <p:cNvSpPr>
            <a:spLocks noGrp="1" noChangeArrowheads="1"/>
          </p:cNvSpPr>
          <p:nvPr>
            <p:ph sz="quarter" idx="1"/>
          </p:nvPr>
        </p:nvSpPr>
        <p:spPr>
          <a:xfrm>
            <a:off x="1981200" y="1600201"/>
            <a:ext cx="7467600" cy="4873625"/>
          </a:xfrm>
        </p:spPr>
        <p:txBody>
          <a:bodyPr>
            <a:normAutofit lnSpcReduction="10000"/>
          </a:bodyPr>
          <a:lstStyle/>
          <a:p>
            <a:pPr eaLnBrk="1" hangingPunct="1">
              <a:lnSpc>
                <a:spcPct val="80000"/>
              </a:lnSpc>
              <a:buFont typeface="Wingdings" panose="05000000000000000000" pitchFamily="2" charset="2"/>
              <a:buNone/>
            </a:pPr>
            <a:endParaRPr lang="en-US" altLang="en-US" dirty="0"/>
          </a:p>
          <a:p>
            <a:pPr>
              <a:lnSpc>
                <a:spcPct val="80000"/>
              </a:lnSpc>
              <a:spcAft>
                <a:spcPts val="600"/>
              </a:spcAft>
            </a:pPr>
            <a:r>
              <a:rPr lang="en-US" altLang="en-US" dirty="0"/>
              <a:t>Although </a:t>
            </a:r>
            <a:r>
              <a:rPr lang="en-US" altLang="en-US" dirty="0">
                <a:hlinkClick r:id="rId2"/>
              </a:rPr>
              <a:t>strata</a:t>
            </a:r>
            <a:r>
              <a:rPr lang="en-US" altLang="en-US" dirty="0"/>
              <a:t> and clusters are both non-overlapping subsets of the population, they differ in several ways. </a:t>
            </a:r>
          </a:p>
          <a:p>
            <a:pPr>
              <a:lnSpc>
                <a:spcPct val="80000"/>
              </a:lnSpc>
              <a:spcAft>
                <a:spcPts val="600"/>
              </a:spcAft>
            </a:pPr>
            <a:r>
              <a:rPr lang="en-US" altLang="en-US" dirty="0"/>
              <a:t>All strata are represented in the sample; but only a subset of clusters are in the sample.</a:t>
            </a:r>
          </a:p>
          <a:p>
            <a:pPr>
              <a:lnSpc>
                <a:spcPct val="80000"/>
              </a:lnSpc>
              <a:spcAft>
                <a:spcPts val="600"/>
              </a:spcAft>
            </a:pPr>
            <a:r>
              <a:rPr lang="en-US" altLang="en-US" dirty="0"/>
              <a:t>With stratified sampling, the best survey results occur when elements within strata are internally </a:t>
            </a:r>
            <a:r>
              <a:rPr lang="en-US" altLang="en-US" dirty="0">
                <a:hlinkClick r:id="rId3"/>
              </a:rPr>
              <a:t>homogeneous</a:t>
            </a:r>
            <a:r>
              <a:rPr lang="en-US" altLang="en-US" dirty="0"/>
              <a:t>. However, with cluster sampling, the best results occur when elements within clusters are internally </a:t>
            </a:r>
            <a:r>
              <a:rPr lang="en-US" altLang="en-US" dirty="0">
                <a:hlinkClick r:id="rId4"/>
              </a:rPr>
              <a:t>heterogeneous</a:t>
            </a:r>
            <a:r>
              <a:rPr lang="en-US" altLang="en-US" dirty="0"/>
              <a:t>   </a:t>
            </a:r>
            <a:br>
              <a:rPr lang="en-US" altLang="en-US" dirty="0"/>
            </a:br>
            <a:br>
              <a:rPr lang="en-US" altLang="en-US" dirty="0"/>
            </a:br>
            <a:endParaRPr lang="en-US" altLang="en-US" dirty="0"/>
          </a:p>
        </p:txBody>
      </p:sp>
      <p:sp>
        <p:nvSpPr>
          <p:cNvPr id="36869" name="Rectangle 4">
            <a:extLst>
              <a:ext uri="{FF2B5EF4-FFF2-40B4-BE49-F238E27FC236}">
                <a16:creationId xmlns:a16="http://schemas.microsoft.com/office/drawing/2014/main" id="{2F975F40-D00F-A109-90B6-0A05D67F8BD4}"/>
              </a:ext>
            </a:extLst>
          </p:cNvPr>
          <p:cNvSpPr>
            <a:spLocks noChangeArrowheads="1"/>
          </p:cNvSpPr>
          <p:nvPr/>
        </p:nvSpPr>
        <p:spPr bwMode="auto">
          <a:xfrm>
            <a:off x="1524001" y="-2361"/>
            <a:ext cx="65" cy="553998"/>
          </a:xfrm>
          <a:prstGeom prst="rect">
            <a:avLst/>
          </a:prstGeom>
          <a:solidFill>
            <a:srgbClr val="FFFFFF"/>
          </a:solidFill>
          <a:ln>
            <a:noFill/>
          </a:ln>
          <a:extLs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lIns="0" tIns="0" rIns="0" bIns="0"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0" name="Rectangle 5">
            <a:extLst>
              <a:ext uri="{FF2B5EF4-FFF2-40B4-BE49-F238E27FC236}">
                <a16:creationId xmlns:a16="http://schemas.microsoft.com/office/drawing/2014/main" id="{E9DD51D4-E377-0275-84D3-7614D56B63AE}"/>
              </a:ext>
            </a:extLst>
          </p:cNvPr>
          <p:cNvSpPr>
            <a:spLocks noChangeArrowheads="1"/>
          </p:cNvSpPr>
          <p:nvPr/>
        </p:nvSpPr>
        <p:spPr bwMode="auto">
          <a:xfrm>
            <a:off x="1524001" y="-2361"/>
            <a:ext cx="65" cy="553998"/>
          </a:xfrm>
          <a:prstGeom prst="rect">
            <a:avLst/>
          </a:prstGeom>
          <a:solidFill>
            <a:srgbClr val="FFFFFF"/>
          </a:solidFill>
          <a:ln>
            <a:noFill/>
          </a:ln>
          <a:extLs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lIns="0" tIns="0" rIns="0" bIns="0"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1" name="Rectangle 6">
            <a:extLst>
              <a:ext uri="{FF2B5EF4-FFF2-40B4-BE49-F238E27FC236}">
                <a16:creationId xmlns:a16="http://schemas.microsoft.com/office/drawing/2014/main" id="{AB84285F-BB64-F055-B9D1-7F662F0C728D}"/>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2" name="Rectangle 7">
            <a:extLst>
              <a:ext uri="{FF2B5EF4-FFF2-40B4-BE49-F238E27FC236}">
                <a16:creationId xmlns:a16="http://schemas.microsoft.com/office/drawing/2014/main" id="{41636A9C-17D1-7A41-E804-E1982202BCC9}"/>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3" name="Rectangle 8">
            <a:extLst>
              <a:ext uri="{FF2B5EF4-FFF2-40B4-BE49-F238E27FC236}">
                <a16:creationId xmlns:a16="http://schemas.microsoft.com/office/drawing/2014/main" id="{3EEC7A32-8702-3CC9-4216-F698A9464933}"/>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4" name="Rectangle 9">
            <a:extLst>
              <a:ext uri="{FF2B5EF4-FFF2-40B4-BE49-F238E27FC236}">
                <a16:creationId xmlns:a16="http://schemas.microsoft.com/office/drawing/2014/main" id="{66355F70-26A3-A65A-1859-2BE225D535BD}"/>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5" name="Rectangle 10">
            <a:extLst>
              <a:ext uri="{FF2B5EF4-FFF2-40B4-BE49-F238E27FC236}">
                <a16:creationId xmlns:a16="http://schemas.microsoft.com/office/drawing/2014/main" id="{E834C13C-FEF9-46F9-FC80-B7716C2D976F}"/>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6" name="Rectangle 11">
            <a:extLst>
              <a:ext uri="{FF2B5EF4-FFF2-40B4-BE49-F238E27FC236}">
                <a16:creationId xmlns:a16="http://schemas.microsoft.com/office/drawing/2014/main" id="{8C2B8DE8-EFA6-434F-7DB2-41B6669376E8}"/>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7" name="Rectangle 12">
            <a:extLst>
              <a:ext uri="{FF2B5EF4-FFF2-40B4-BE49-F238E27FC236}">
                <a16:creationId xmlns:a16="http://schemas.microsoft.com/office/drawing/2014/main" id="{90280095-0C20-937D-8C88-CC98574F9F2C}"/>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8" name="Rectangle 13">
            <a:extLst>
              <a:ext uri="{FF2B5EF4-FFF2-40B4-BE49-F238E27FC236}">
                <a16:creationId xmlns:a16="http://schemas.microsoft.com/office/drawing/2014/main" id="{71B906C7-4B32-F442-14C9-E04EFAF69A00}"/>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9" name="Rectangle 14">
            <a:extLst>
              <a:ext uri="{FF2B5EF4-FFF2-40B4-BE49-F238E27FC236}">
                <a16:creationId xmlns:a16="http://schemas.microsoft.com/office/drawing/2014/main" id="{BD3661CF-79C9-98E8-66EA-D166BB893017}"/>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0" name="Rectangle 15">
            <a:extLst>
              <a:ext uri="{FF2B5EF4-FFF2-40B4-BE49-F238E27FC236}">
                <a16:creationId xmlns:a16="http://schemas.microsoft.com/office/drawing/2014/main" id="{151DADA3-ECC6-B898-1903-E8097A4C459E}"/>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1" name="Rectangle 16">
            <a:extLst>
              <a:ext uri="{FF2B5EF4-FFF2-40B4-BE49-F238E27FC236}">
                <a16:creationId xmlns:a16="http://schemas.microsoft.com/office/drawing/2014/main" id="{DCB04B06-9330-079D-71AE-4DDEAB1B7812}"/>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2" name="Rectangle 17">
            <a:extLst>
              <a:ext uri="{FF2B5EF4-FFF2-40B4-BE49-F238E27FC236}">
                <a16:creationId xmlns:a16="http://schemas.microsoft.com/office/drawing/2014/main" id="{1B352E78-AE14-8C1E-8881-972F43EAED62}"/>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3" name="Rectangle 18">
            <a:extLst>
              <a:ext uri="{FF2B5EF4-FFF2-40B4-BE49-F238E27FC236}">
                <a16:creationId xmlns:a16="http://schemas.microsoft.com/office/drawing/2014/main" id="{0F5EC20A-1E66-82AD-6AE7-7DCE591E70D0}"/>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4" name="Rectangle 19">
            <a:extLst>
              <a:ext uri="{FF2B5EF4-FFF2-40B4-BE49-F238E27FC236}">
                <a16:creationId xmlns:a16="http://schemas.microsoft.com/office/drawing/2014/main" id="{35657BD6-1396-CD60-397C-7957E409FF48}"/>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5" name="Rectangle 20">
            <a:extLst>
              <a:ext uri="{FF2B5EF4-FFF2-40B4-BE49-F238E27FC236}">
                <a16:creationId xmlns:a16="http://schemas.microsoft.com/office/drawing/2014/main" id="{B8162A2A-0B58-5E45-6DAB-6E329BA89DB1}"/>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6" name="Rectangle 21">
            <a:extLst>
              <a:ext uri="{FF2B5EF4-FFF2-40B4-BE49-F238E27FC236}">
                <a16:creationId xmlns:a16="http://schemas.microsoft.com/office/drawing/2014/main" id="{CC863861-53FD-B4BE-94C2-4CCB3D0E3D7D}"/>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87" name="Rectangle 22">
            <a:extLst>
              <a:ext uri="{FF2B5EF4-FFF2-40B4-BE49-F238E27FC236}">
                <a16:creationId xmlns:a16="http://schemas.microsoft.com/office/drawing/2014/main" id="{683B1BA8-4A10-D3CF-8F98-C540DAEF9D5B}"/>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88" name="Rectangle 23">
            <a:extLst>
              <a:ext uri="{FF2B5EF4-FFF2-40B4-BE49-F238E27FC236}">
                <a16:creationId xmlns:a16="http://schemas.microsoft.com/office/drawing/2014/main" id="{536B98FD-6D0F-DE47-B8B7-53451A805A96}"/>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89" name="Rectangle 24">
            <a:extLst>
              <a:ext uri="{FF2B5EF4-FFF2-40B4-BE49-F238E27FC236}">
                <a16:creationId xmlns:a16="http://schemas.microsoft.com/office/drawing/2014/main" id="{64D79205-F2C1-16B3-3770-7B3144B6D22E}"/>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0" name="Rectangle 25">
            <a:extLst>
              <a:ext uri="{FF2B5EF4-FFF2-40B4-BE49-F238E27FC236}">
                <a16:creationId xmlns:a16="http://schemas.microsoft.com/office/drawing/2014/main" id="{1B99061A-6B88-64EB-0421-7B8E5C919333}"/>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1" name="Rectangle 26">
            <a:extLst>
              <a:ext uri="{FF2B5EF4-FFF2-40B4-BE49-F238E27FC236}">
                <a16:creationId xmlns:a16="http://schemas.microsoft.com/office/drawing/2014/main" id="{36D663E0-2264-E0DB-1105-D3CAF942FC52}"/>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2" name="Rectangle 27">
            <a:extLst>
              <a:ext uri="{FF2B5EF4-FFF2-40B4-BE49-F238E27FC236}">
                <a16:creationId xmlns:a16="http://schemas.microsoft.com/office/drawing/2014/main" id="{E249AB18-3A04-B664-D304-67E40D6BEF0F}"/>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3" name="Rectangle 28">
            <a:extLst>
              <a:ext uri="{FF2B5EF4-FFF2-40B4-BE49-F238E27FC236}">
                <a16:creationId xmlns:a16="http://schemas.microsoft.com/office/drawing/2014/main" id="{6399B8D6-569D-5169-0E14-DB4347D25EF2}"/>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4" name="Rectangle 29">
            <a:extLst>
              <a:ext uri="{FF2B5EF4-FFF2-40B4-BE49-F238E27FC236}">
                <a16:creationId xmlns:a16="http://schemas.microsoft.com/office/drawing/2014/main" id="{186FA6CE-1E7A-6431-B02E-9A347BACD6EF}"/>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5" name="Rectangle 30">
            <a:extLst>
              <a:ext uri="{FF2B5EF4-FFF2-40B4-BE49-F238E27FC236}">
                <a16:creationId xmlns:a16="http://schemas.microsoft.com/office/drawing/2014/main" id="{CF12CF7D-3AA3-A3C7-9F1B-D264BC108218}"/>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6" name="Rectangle 31">
            <a:extLst>
              <a:ext uri="{FF2B5EF4-FFF2-40B4-BE49-F238E27FC236}">
                <a16:creationId xmlns:a16="http://schemas.microsoft.com/office/drawing/2014/main" id="{F7A7D8F3-FC24-3F79-47CB-16D87527B4CB}"/>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7" name="Rectangle 32">
            <a:extLst>
              <a:ext uri="{FF2B5EF4-FFF2-40B4-BE49-F238E27FC236}">
                <a16:creationId xmlns:a16="http://schemas.microsoft.com/office/drawing/2014/main" id="{61CE5E4A-E588-7980-23EF-972E9B7626BB}"/>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8" name="Rectangle 33">
            <a:extLst>
              <a:ext uri="{FF2B5EF4-FFF2-40B4-BE49-F238E27FC236}">
                <a16:creationId xmlns:a16="http://schemas.microsoft.com/office/drawing/2014/main" id="{6C1EF7FA-5607-831A-0263-36F24EA8313D}"/>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9" name="Rectangle 34">
            <a:extLst>
              <a:ext uri="{FF2B5EF4-FFF2-40B4-BE49-F238E27FC236}">
                <a16:creationId xmlns:a16="http://schemas.microsoft.com/office/drawing/2014/main" id="{1E4BCF76-11FE-8FA7-E8A2-BCCCA8067901}"/>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900" name="Rectangle 35">
            <a:extLst>
              <a:ext uri="{FF2B5EF4-FFF2-40B4-BE49-F238E27FC236}">
                <a16:creationId xmlns:a16="http://schemas.microsoft.com/office/drawing/2014/main" id="{F7420C9A-9154-538A-9AA2-EDC9D839855A}"/>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901" name="Rectangle 36">
            <a:extLst>
              <a:ext uri="{FF2B5EF4-FFF2-40B4-BE49-F238E27FC236}">
                <a16:creationId xmlns:a16="http://schemas.microsoft.com/office/drawing/2014/main" id="{2D4E409E-0523-E8BC-3390-E6FCAE98D65E}"/>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grpSp>
        <p:nvGrpSpPr>
          <p:cNvPr id="2" name="Group 1">
            <a:extLst>
              <a:ext uri="{FF2B5EF4-FFF2-40B4-BE49-F238E27FC236}">
                <a16:creationId xmlns:a16="http://schemas.microsoft.com/office/drawing/2014/main" id="{BAEB9656-CCC4-F7D6-429C-8FC5B3F336D4}"/>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FB0881BC-2031-8FB2-6D0E-9C8047D07EE9}"/>
                </a:ext>
              </a:extLst>
            </p:cNvPr>
            <p:cNvPicPr>
              <a:picLocks noChangeAspect="1"/>
            </p:cNvPicPr>
            <p:nvPr/>
          </p:nvPicPr>
          <p:blipFill rotWithShape="1">
            <a:blip r:embed="rId5"/>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42BCEBF-FFF4-08A3-9317-B2DEB043EA41}"/>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FE0D9C7D-0E71-9EA4-5AA9-90C12434DEFF}"/>
                  </a:ext>
                </a:extLst>
              </p:cNvPr>
              <p:cNvPicPr>
                <a:picLocks noChangeAspect="1"/>
              </p:cNvPicPr>
              <p:nvPr/>
            </p:nvPicPr>
            <p:blipFill rotWithShape="1">
              <a:blip r:embed="rId6"/>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24769E37-79AC-EE6C-1B0B-F685205AB204}"/>
                  </a:ext>
                </a:extLst>
              </p:cNvPr>
              <p:cNvPicPr>
                <a:picLocks noChangeAspect="1"/>
              </p:cNvPicPr>
              <p:nvPr/>
            </p:nvPicPr>
            <p:blipFill rotWithShape="1">
              <a:blip r:embed="rId7"/>
              <a:srcRect l="44460" t="53448" r="30342" b="33142"/>
              <a:stretch/>
            </p:blipFill>
            <p:spPr>
              <a:xfrm>
                <a:off x="0" y="5578609"/>
                <a:ext cx="5263763" cy="1279392"/>
              </a:xfrm>
              <a:prstGeom prst="rect">
                <a:avLst/>
              </a:prstGeom>
            </p:spPr>
          </p:pic>
        </p:grpSp>
      </p:grpSp>
    </p:spTree>
  </p:cSld>
  <p:clrMapOvr>
    <a:masterClrMapping/>
  </p:clrMapOvr>
  <p:transition advTm="484"/>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CF390FB5-34B0-DFF3-595A-81A84D82FF59}"/>
              </a:ext>
            </a:extLst>
          </p:cNvPr>
          <p:cNvSpPr>
            <a:spLocks noGrp="1" noChangeArrowheads="1"/>
          </p:cNvSpPr>
          <p:nvPr>
            <p:ph type="title"/>
          </p:nvPr>
        </p:nvSpPr>
        <p:spPr>
          <a:xfrm>
            <a:off x="766618" y="277813"/>
            <a:ext cx="7786255" cy="1234355"/>
          </a:xfrm>
        </p:spPr>
        <p:txBody>
          <a:bodyPr>
            <a:normAutofit/>
          </a:bodyPr>
          <a:lstStyle/>
          <a:p>
            <a:pPr algn="l"/>
            <a:r>
              <a:rPr lang="en-US" sz="4800" b="1" i="0" dirty="0">
                <a:solidFill>
                  <a:srgbClr val="7030A0"/>
                </a:solidFill>
                <a:effectLst/>
                <a:latin typeface="Arial" panose="020B0604020202020204" pitchFamily="34" charset="0"/>
                <a:cs typeface="Arial" panose="020B0604020202020204" pitchFamily="34" charset="0"/>
              </a:rPr>
              <a:t>Video on Sampling</a:t>
            </a:r>
          </a:p>
        </p:txBody>
      </p:sp>
      <p:sp>
        <p:nvSpPr>
          <p:cNvPr id="36867" name="Slide Number Placeholder 5">
            <a:extLst>
              <a:ext uri="{FF2B5EF4-FFF2-40B4-BE49-F238E27FC236}">
                <a16:creationId xmlns:a16="http://schemas.microsoft.com/office/drawing/2014/main" id="{58F51B7B-A76C-4E4E-E758-9A293BBB52A7}"/>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9816FFC0-036F-4BB5-8717-97276E1613BC}" type="slidenum">
              <a:rPr lang="en-US" altLang="en-US">
                <a:solidFill>
                  <a:srgbClr val="FFFFFF"/>
                </a:solidFill>
                <a:latin typeface="Franklin Gothic Book" panose="020B0503020102020204" pitchFamily="34" charset="0"/>
              </a:rPr>
              <a:pPr algn="l"/>
              <a:t>24</a:t>
            </a:fld>
            <a:endParaRPr lang="en-US" altLang="en-US">
              <a:solidFill>
                <a:srgbClr val="FFFFFF"/>
              </a:solidFill>
              <a:latin typeface="Franklin Gothic Book" panose="020B0503020102020204" pitchFamily="34" charset="0"/>
            </a:endParaRPr>
          </a:p>
        </p:txBody>
      </p:sp>
      <p:sp>
        <p:nvSpPr>
          <p:cNvPr id="36869" name="Rectangle 4">
            <a:extLst>
              <a:ext uri="{FF2B5EF4-FFF2-40B4-BE49-F238E27FC236}">
                <a16:creationId xmlns:a16="http://schemas.microsoft.com/office/drawing/2014/main" id="{2F975F40-D00F-A109-90B6-0A05D67F8BD4}"/>
              </a:ext>
            </a:extLst>
          </p:cNvPr>
          <p:cNvSpPr>
            <a:spLocks noChangeArrowheads="1"/>
          </p:cNvSpPr>
          <p:nvPr/>
        </p:nvSpPr>
        <p:spPr bwMode="auto">
          <a:xfrm>
            <a:off x="1524001" y="-2361"/>
            <a:ext cx="65" cy="553998"/>
          </a:xfrm>
          <a:prstGeom prst="rect">
            <a:avLst/>
          </a:prstGeom>
          <a:solidFill>
            <a:srgbClr val="FFFFFF"/>
          </a:solidFill>
          <a:ln>
            <a:noFill/>
          </a:ln>
          <a:extLs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lIns="0" tIns="0" rIns="0" bIns="0"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0" name="Rectangle 5">
            <a:extLst>
              <a:ext uri="{FF2B5EF4-FFF2-40B4-BE49-F238E27FC236}">
                <a16:creationId xmlns:a16="http://schemas.microsoft.com/office/drawing/2014/main" id="{E9DD51D4-E377-0275-84D3-7614D56B63AE}"/>
              </a:ext>
            </a:extLst>
          </p:cNvPr>
          <p:cNvSpPr>
            <a:spLocks noChangeArrowheads="1"/>
          </p:cNvSpPr>
          <p:nvPr/>
        </p:nvSpPr>
        <p:spPr bwMode="auto">
          <a:xfrm>
            <a:off x="1524001" y="-2361"/>
            <a:ext cx="65" cy="553998"/>
          </a:xfrm>
          <a:prstGeom prst="rect">
            <a:avLst/>
          </a:prstGeom>
          <a:solidFill>
            <a:srgbClr val="FFFFFF"/>
          </a:solidFill>
          <a:ln>
            <a:noFill/>
          </a:ln>
          <a:extLs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lIns="0" tIns="0" rIns="0" bIns="0"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1" name="Rectangle 6">
            <a:extLst>
              <a:ext uri="{FF2B5EF4-FFF2-40B4-BE49-F238E27FC236}">
                <a16:creationId xmlns:a16="http://schemas.microsoft.com/office/drawing/2014/main" id="{AB84285F-BB64-F055-B9D1-7F662F0C728D}"/>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2" name="Rectangle 7">
            <a:extLst>
              <a:ext uri="{FF2B5EF4-FFF2-40B4-BE49-F238E27FC236}">
                <a16:creationId xmlns:a16="http://schemas.microsoft.com/office/drawing/2014/main" id="{41636A9C-17D1-7A41-E804-E1982202BCC9}"/>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3" name="Rectangle 8">
            <a:extLst>
              <a:ext uri="{FF2B5EF4-FFF2-40B4-BE49-F238E27FC236}">
                <a16:creationId xmlns:a16="http://schemas.microsoft.com/office/drawing/2014/main" id="{3EEC7A32-8702-3CC9-4216-F698A9464933}"/>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4" name="Rectangle 9">
            <a:extLst>
              <a:ext uri="{FF2B5EF4-FFF2-40B4-BE49-F238E27FC236}">
                <a16:creationId xmlns:a16="http://schemas.microsoft.com/office/drawing/2014/main" id="{66355F70-26A3-A65A-1859-2BE225D535BD}"/>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5" name="Rectangle 10">
            <a:extLst>
              <a:ext uri="{FF2B5EF4-FFF2-40B4-BE49-F238E27FC236}">
                <a16:creationId xmlns:a16="http://schemas.microsoft.com/office/drawing/2014/main" id="{E834C13C-FEF9-46F9-FC80-B7716C2D976F}"/>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6" name="Rectangle 11">
            <a:extLst>
              <a:ext uri="{FF2B5EF4-FFF2-40B4-BE49-F238E27FC236}">
                <a16:creationId xmlns:a16="http://schemas.microsoft.com/office/drawing/2014/main" id="{8C2B8DE8-EFA6-434F-7DB2-41B6669376E8}"/>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7" name="Rectangle 12">
            <a:extLst>
              <a:ext uri="{FF2B5EF4-FFF2-40B4-BE49-F238E27FC236}">
                <a16:creationId xmlns:a16="http://schemas.microsoft.com/office/drawing/2014/main" id="{90280095-0C20-937D-8C88-CC98574F9F2C}"/>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8" name="Rectangle 13">
            <a:extLst>
              <a:ext uri="{FF2B5EF4-FFF2-40B4-BE49-F238E27FC236}">
                <a16:creationId xmlns:a16="http://schemas.microsoft.com/office/drawing/2014/main" id="{71B906C7-4B32-F442-14C9-E04EFAF69A00}"/>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9" name="Rectangle 14">
            <a:extLst>
              <a:ext uri="{FF2B5EF4-FFF2-40B4-BE49-F238E27FC236}">
                <a16:creationId xmlns:a16="http://schemas.microsoft.com/office/drawing/2014/main" id="{BD3661CF-79C9-98E8-66EA-D166BB893017}"/>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0" name="Rectangle 15">
            <a:extLst>
              <a:ext uri="{FF2B5EF4-FFF2-40B4-BE49-F238E27FC236}">
                <a16:creationId xmlns:a16="http://schemas.microsoft.com/office/drawing/2014/main" id="{151DADA3-ECC6-B898-1903-E8097A4C459E}"/>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1" name="Rectangle 16">
            <a:extLst>
              <a:ext uri="{FF2B5EF4-FFF2-40B4-BE49-F238E27FC236}">
                <a16:creationId xmlns:a16="http://schemas.microsoft.com/office/drawing/2014/main" id="{DCB04B06-9330-079D-71AE-4DDEAB1B7812}"/>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2" name="Rectangle 17">
            <a:extLst>
              <a:ext uri="{FF2B5EF4-FFF2-40B4-BE49-F238E27FC236}">
                <a16:creationId xmlns:a16="http://schemas.microsoft.com/office/drawing/2014/main" id="{1B352E78-AE14-8C1E-8881-972F43EAED62}"/>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3" name="Rectangle 18">
            <a:extLst>
              <a:ext uri="{FF2B5EF4-FFF2-40B4-BE49-F238E27FC236}">
                <a16:creationId xmlns:a16="http://schemas.microsoft.com/office/drawing/2014/main" id="{0F5EC20A-1E66-82AD-6AE7-7DCE591E70D0}"/>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4" name="Rectangle 19">
            <a:extLst>
              <a:ext uri="{FF2B5EF4-FFF2-40B4-BE49-F238E27FC236}">
                <a16:creationId xmlns:a16="http://schemas.microsoft.com/office/drawing/2014/main" id="{35657BD6-1396-CD60-397C-7957E409FF48}"/>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5" name="Rectangle 20">
            <a:extLst>
              <a:ext uri="{FF2B5EF4-FFF2-40B4-BE49-F238E27FC236}">
                <a16:creationId xmlns:a16="http://schemas.microsoft.com/office/drawing/2014/main" id="{B8162A2A-0B58-5E45-6DAB-6E329BA89DB1}"/>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6" name="Rectangle 21">
            <a:extLst>
              <a:ext uri="{FF2B5EF4-FFF2-40B4-BE49-F238E27FC236}">
                <a16:creationId xmlns:a16="http://schemas.microsoft.com/office/drawing/2014/main" id="{CC863861-53FD-B4BE-94C2-4CCB3D0E3D7D}"/>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87" name="Rectangle 22">
            <a:extLst>
              <a:ext uri="{FF2B5EF4-FFF2-40B4-BE49-F238E27FC236}">
                <a16:creationId xmlns:a16="http://schemas.microsoft.com/office/drawing/2014/main" id="{683B1BA8-4A10-D3CF-8F98-C540DAEF9D5B}"/>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88" name="Rectangle 23">
            <a:extLst>
              <a:ext uri="{FF2B5EF4-FFF2-40B4-BE49-F238E27FC236}">
                <a16:creationId xmlns:a16="http://schemas.microsoft.com/office/drawing/2014/main" id="{536B98FD-6D0F-DE47-B8B7-53451A805A96}"/>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89" name="Rectangle 24">
            <a:extLst>
              <a:ext uri="{FF2B5EF4-FFF2-40B4-BE49-F238E27FC236}">
                <a16:creationId xmlns:a16="http://schemas.microsoft.com/office/drawing/2014/main" id="{64D79205-F2C1-16B3-3770-7B3144B6D22E}"/>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0" name="Rectangle 25">
            <a:extLst>
              <a:ext uri="{FF2B5EF4-FFF2-40B4-BE49-F238E27FC236}">
                <a16:creationId xmlns:a16="http://schemas.microsoft.com/office/drawing/2014/main" id="{1B99061A-6B88-64EB-0421-7B8E5C919333}"/>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1" name="Rectangle 26">
            <a:extLst>
              <a:ext uri="{FF2B5EF4-FFF2-40B4-BE49-F238E27FC236}">
                <a16:creationId xmlns:a16="http://schemas.microsoft.com/office/drawing/2014/main" id="{36D663E0-2264-E0DB-1105-D3CAF942FC52}"/>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2" name="Rectangle 27">
            <a:extLst>
              <a:ext uri="{FF2B5EF4-FFF2-40B4-BE49-F238E27FC236}">
                <a16:creationId xmlns:a16="http://schemas.microsoft.com/office/drawing/2014/main" id="{E249AB18-3A04-B664-D304-67E40D6BEF0F}"/>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3" name="Rectangle 28">
            <a:extLst>
              <a:ext uri="{FF2B5EF4-FFF2-40B4-BE49-F238E27FC236}">
                <a16:creationId xmlns:a16="http://schemas.microsoft.com/office/drawing/2014/main" id="{6399B8D6-569D-5169-0E14-DB4347D25EF2}"/>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4" name="Rectangle 29">
            <a:extLst>
              <a:ext uri="{FF2B5EF4-FFF2-40B4-BE49-F238E27FC236}">
                <a16:creationId xmlns:a16="http://schemas.microsoft.com/office/drawing/2014/main" id="{186FA6CE-1E7A-6431-B02E-9A347BACD6EF}"/>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5" name="Rectangle 30">
            <a:extLst>
              <a:ext uri="{FF2B5EF4-FFF2-40B4-BE49-F238E27FC236}">
                <a16:creationId xmlns:a16="http://schemas.microsoft.com/office/drawing/2014/main" id="{CF12CF7D-3AA3-A3C7-9F1B-D264BC108218}"/>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6" name="Rectangle 31">
            <a:extLst>
              <a:ext uri="{FF2B5EF4-FFF2-40B4-BE49-F238E27FC236}">
                <a16:creationId xmlns:a16="http://schemas.microsoft.com/office/drawing/2014/main" id="{F7A7D8F3-FC24-3F79-47CB-16D87527B4CB}"/>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7" name="Rectangle 32">
            <a:extLst>
              <a:ext uri="{FF2B5EF4-FFF2-40B4-BE49-F238E27FC236}">
                <a16:creationId xmlns:a16="http://schemas.microsoft.com/office/drawing/2014/main" id="{61CE5E4A-E588-7980-23EF-972E9B7626BB}"/>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8" name="Rectangle 33">
            <a:extLst>
              <a:ext uri="{FF2B5EF4-FFF2-40B4-BE49-F238E27FC236}">
                <a16:creationId xmlns:a16="http://schemas.microsoft.com/office/drawing/2014/main" id="{6C1EF7FA-5607-831A-0263-36F24EA8313D}"/>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9" name="Rectangle 34">
            <a:extLst>
              <a:ext uri="{FF2B5EF4-FFF2-40B4-BE49-F238E27FC236}">
                <a16:creationId xmlns:a16="http://schemas.microsoft.com/office/drawing/2014/main" id="{1E4BCF76-11FE-8FA7-E8A2-BCCCA8067901}"/>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900" name="Rectangle 35">
            <a:extLst>
              <a:ext uri="{FF2B5EF4-FFF2-40B4-BE49-F238E27FC236}">
                <a16:creationId xmlns:a16="http://schemas.microsoft.com/office/drawing/2014/main" id="{F7420C9A-9154-538A-9AA2-EDC9D839855A}"/>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901" name="Rectangle 36">
            <a:extLst>
              <a:ext uri="{FF2B5EF4-FFF2-40B4-BE49-F238E27FC236}">
                <a16:creationId xmlns:a16="http://schemas.microsoft.com/office/drawing/2014/main" id="{2D4E409E-0523-E8BC-3390-E6FCAE98D65E}"/>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grpSp>
        <p:nvGrpSpPr>
          <p:cNvPr id="2" name="Group 1">
            <a:extLst>
              <a:ext uri="{FF2B5EF4-FFF2-40B4-BE49-F238E27FC236}">
                <a16:creationId xmlns:a16="http://schemas.microsoft.com/office/drawing/2014/main" id="{BAEB9656-CCC4-F7D6-429C-8FC5B3F336D4}"/>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FB0881BC-2031-8FB2-6D0E-9C8047D07EE9}"/>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42BCEBF-FFF4-08A3-9317-B2DEB043EA41}"/>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FE0D9C7D-0E71-9EA4-5AA9-90C12434DEF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24769E37-79AC-EE6C-1B0B-F685205AB20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8" name="TextBox 7">
            <a:extLst>
              <a:ext uri="{FF2B5EF4-FFF2-40B4-BE49-F238E27FC236}">
                <a16:creationId xmlns:a16="http://schemas.microsoft.com/office/drawing/2014/main" id="{4AF92BB5-7E9F-2F6D-22E4-E632AF67936C}"/>
              </a:ext>
            </a:extLst>
          </p:cNvPr>
          <p:cNvSpPr txBox="1"/>
          <p:nvPr/>
        </p:nvSpPr>
        <p:spPr>
          <a:xfrm>
            <a:off x="452582" y="4802909"/>
            <a:ext cx="8931563" cy="1508105"/>
          </a:xfrm>
          <a:prstGeom prst="rect">
            <a:avLst/>
          </a:prstGeom>
          <a:noFill/>
        </p:spPr>
        <p:txBody>
          <a:bodyPr wrap="square">
            <a:spAutoFit/>
          </a:bodyPr>
          <a:lstStyle/>
          <a:p>
            <a:r>
              <a:rPr lang="en-GB" sz="2800" dirty="0"/>
              <a:t>Sampling (4:55 mins) </a:t>
            </a:r>
            <a:endParaRPr lang="en-GB" sz="2800" dirty="0">
              <a:hlinkClick r:id="rId5"/>
            </a:endParaRPr>
          </a:p>
          <a:p>
            <a:r>
              <a:rPr lang="en-GB" sz="3600" dirty="0">
                <a:hlinkClick r:id="rId5"/>
              </a:rPr>
              <a:t>https://youtu.be/be9e-Q-jC-0</a:t>
            </a:r>
            <a:endParaRPr lang="en-GB" sz="3600" dirty="0"/>
          </a:p>
          <a:p>
            <a:endParaRPr lang="en-GB" sz="2800" dirty="0"/>
          </a:p>
        </p:txBody>
      </p:sp>
      <p:pic>
        <p:nvPicPr>
          <p:cNvPr id="10" name="Picture 9">
            <a:extLst>
              <a:ext uri="{FF2B5EF4-FFF2-40B4-BE49-F238E27FC236}">
                <a16:creationId xmlns:a16="http://schemas.microsoft.com/office/drawing/2014/main" id="{DA196CC5-6EF4-6680-B223-7C8B1EB31C00}"/>
              </a:ext>
            </a:extLst>
          </p:cNvPr>
          <p:cNvPicPr>
            <a:picLocks noChangeAspect="1"/>
          </p:cNvPicPr>
          <p:nvPr/>
        </p:nvPicPr>
        <p:blipFill rotWithShape="1">
          <a:blip r:embed="rId6"/>
          <a:srcRect l="4748" t="19529" r="41830" b="21548"/>
          <a:stretch/>
        </p:blipFill>
        <p:spPr>
          <a:xfrm>
            <a:off x="7072950" y="1182036"/>
            <a:ext cx="4352432" cy="3200401"/>
          </a:xfrm>
          <a:prstGeom prst="rect">
            <a:avLst/>
          </a:prstGeom>
        </p:spPr>
      </p:pic>
    </p:spTree>
    <p:extLst>
      <p:ext uri="{BB962C8B-B14F-4D97-AF65-F5344CB8AC3E}">
        <p14:creationId xmlns:p14="http://schemas.microsoft.com/office/powerpoint/2010/main" val="1392935605"/>
      </p:ext>
    </p:extLst>
  </p:cSld>
  <p:clrMapOvr>
    <a:masterClrMapping/>
  </p:clrMapOvr>
  <p:transition advTm="484"/>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DC424E45-40FB-67BA-F484-B8A6F94F5244}"/>
              </a:ext>
            </a:extLst>
          </p:cNvPr>
          <p:cNvSpPr>
            <a:spLocks noGrp="1" noChangeArrowheads="1"/>
          </p:cNvSpPr>
          <p:nvPr>
            <p:ph type="title"/>
          </p:nvPr>
        </p:nvSpPr>
        <p:spPr>
          <a:xfrm>
            <a:off x="1676400" y="0"/>
            <a:ext cx="8839200" cy="762000"/>
          </a:xfrm>
        </p:spPr>
        <p:txBody>
          <a:bodyPr/>
          <a:lstStyle/>
          <a:p>
            <a:pPr eaLnBrk="1" hangingPunct="1">
              <a:defRPr/>
            </a:pPr>
            <a:r>
              <a:rPr lang="en-US" dirty="0">
                <a:solidFill>
                  <a:srgbClr val="008000"/>
                </a:solidFill>
              </a:rPr>
              <a:t>NON PROBABILITY SAMPLING</a:t>
            </a:r>
          </a:p>
        </p:txBody>
      </p:sp>
      <p:sp>
        <p:nvSpPr>
          <p:cNvPr id="37891" name="Slide Number Placeholder 5">
            <a:extLst>
              <a:ext uri="{FF2B5EF4-FFF2-40B4-BE49-F238E27FC236}">
                <a16:creationId xmlns:a16="http://schemas.microsoft.com/office/drawing/2014/main" id="{DFAE8009-3A7F-3C07-3317-AEA59A99AE78}"/>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EED57B61-4301-4845-AC66-47A8E73E7261}" type="slidenum">
              <a:rPr lang="en-US" altLang="en-US">
                <a:solidFill>
                  <a:srgbClr val="FFFFFF"/>
                </a:solidFill>
                <a:latin typeface="Franklin Gothic Book" panose="020B0503020102020204" pitchFamily="34" charset="0"/>
              </a:rPr>
              <a:pPr algn="l"/>
              <a:t>25</a:t>
            </a:fld>
            <a:endParaRPr lang="en-US" altLang="en-US">
              <a:solidFill>
                <a:srgbClr val="FFFFFF"/>
              </a:solidFill>
              <a:latin typeface="Franklin Gothic Book" panose="020B0503020102020204" pitchFamily="34" charset="0"/>
            </a:endParaRPr>
          </a:p>
        </p:txBody>
      </p:sp>
      <p:sp>
        <p:nvSpPr>
          <p:cNvPr id="22532" name="Rectangle 3">
            <a:extLst>
              <a:ext uri="{FF2B5EF4-FFF2-40B4-BE49-F238E27FC236}">
                <a16:creationId xmlns:a16="http://schemas.microsoft.com/office/drawing/2014/main" id="{DCDB3D26-6EFD-821D-FC19-CF217E3F6200}"/>
              </a:ext>
            </a:extLst>
          </p:cNvPr>
          <p:cNvSpPr>
            <a:spLocks noGrp="1" noChangeArrowheads="1"/>
          </p:cNvSpPr>
          <p:nvPr>
            <p:ph sz="quarter" idx="1"/>
          </p:nvPr>
        </p:nvSpPr>
        <p:spPr>
          <a:xfrm>
            <a:off x="1338294" y="1049137"/>
            <a:ext cx="9249974" cy="4759725"/>
          </a:xfrm>
        </p:spPr>
        <p:txBody>
          <a:bodyPr>
            <a:normAutofit/>
          </a:bodyPr>
          <a:lstStyle/>
          <a:p>
            <a:pPr eaLnBrk="1" hangingPunct="1">
              <a:defRPr/>
            </a:pPr>
            <a:r>
              <a:rPr lang="en-US" sz="2400" dirty="0"/>
              <a:t>Any sampling method where some elements of population have </a:t>
            </a:r>
            <a:r>
              <a:rPr lang="en-US" sz="2400" i="1" dirty="0"/>
              <a:t>no</a:t>
            </a:r>
            <a:r>
              <a:rPr lang="en-US" sz="2400" dirty="0"/>
              <a:t> chance of selection , or where the probability of selection can't be accurately determined. It involves the selection of elements based on assumptions regarding the population of interest, </a:t>
            </a:r>
          </a:p>
          <a:p>
            <a:pPr marL="0" indent="0">
              <a:buNone/>
              <a:defRPr/>
            </a:pPr>
            <a:endParaRPr lang="en-US" sz="2400" i="1" dirty="0"/>
          </a:p>
          <a:p>
            <a:pPr eaLnBrk="1" hangingPunct="1">
              <a:defRPr/>
            </a:pPr>
            <a:r>
              <a:rPr lang="en-US" sz="2400" i="1" dirty="0"/>
              <a:t>Example: We visit every household in a given street, and interview the first person to answer the door. In any household with more than one occupant, this is a nonprobability sample, because some people are more likely to answer the door (e.g. an unemployed person who spends most of their time at home is more likely to answer than an employed housemate who might be at work when the interviewer calls) and it's not practical to calculate these probabilities.</a:t>
            </a:r>
            <a:endParaRPr lang="en-US" sz="2400" dirty="0"/>
          </a:p>
        </p:txBody>
      </p:sp>
      <p:grpSp>
        <p:nvGrpSpPr>
          <p:cNvPr id="2" name="Group 1">
            <a:extLst>
              <a:ext uri="{FF2B5EF4-FFF2-40B4-BE49-F238E27FC236}">
                <a16:creationId xmlns:a16="http://schemas.microsoft.com/office/drawing/2014/main" id="{A1E7B7C7-DC10-BC6B-514E-769122351460}"/>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A1E3A13D-5469-81C4-3784-EF7BE2B55C9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6A871EC4-1652-6FED-F002-0E25EC3D2A4C}"/>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2D2BCD25-1633-CD82-3C74-30751E02210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569F6880-537E-7B87-BB9B-76E48648235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transition advTm="343"/>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2">
            <a:extLst>
              <a:ext uri="{FF2B5EF4-FFF2-40B4-BE49-F238E27FC236}">
                <a16:creationId xmlns:a16="http://schemas.microsoft.com/office/drawing/2014/main" id="{74210D71-DF04-1DA8-0BC8-CE211950AFCC}"/>
              </a:ext>
            </a:extLst>
          </p:cNvPr>
          <p:cNvSpPr>
            <a:spLocks noGrp="1" noChangeArrowheads="1"/>
          </p:cNvSpPr>
          <p:nvPr>
            <p:ph type="title"/>
          </p:nvPr>
        </p:nvSpPr>
        <p:spPr/>
        <p:txBody>
          <a:bodyPr rtlCol="0"/>
          <a:lstStyle/>
          <a:p>
            <a:pPr>
              <a:defRPr/>
            </a:pPr>
            <a:r>
              <a:rPr lang="en-US" dirty="0">
                <a:solidFill>
                  <a:srgbClr val="008000"/>
                </a:solidFill>
              </a:rPr>
              <a:t>NONPROBABILITY SAMPLING</a:t>
            </a:r>
          </a:p>
        </p:txBody>
      </p:sp>
      <p:sp>
        <p:nvSpPr>
          <p:cNvPr id="38915" name="Slide Number Placeholder 5">
            <a:extLst>
              <a:ext uri="{FF2B5EF4-FFF2-40B4-BE49-F238E27FC236}">
                <a16:creationId xmlns:a16="http://schemas.microsoft.com/office/drawing/2014/main" id="{3C18F6DD-7810-807C-14BA-7D129B8C23E7}"/>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150F24E8-E8B2-480B-AFE3-0ACB3C8AA4E1}" type="slidenum">
              <a:rPr lang="en-US" altLang="en-US">
                <a:solidFill>
                  <a:srgbClr val="FFFFFF"/>
                </a:solidFill>
                <a:latin typeface="Franklin Gothic Book" panose="020B0503020102020204" pitchFamily="34" charset="0"/>
              </a:rPr>
              <a:pPr algn="l"/>
              <a:t>26</a:t>
            </a:fld>
            <a:endParaRPr lang="en-US" altLang="en-US">
              <a:solidFill>
                <a:srgbClr val="FFFFFF"/>
              </a:solidFill>
              <a:latin typeface="Franklin Gothic Book" panose="020B0503020102020204" pitchFamily="34" charset="0"/>
            </a:endParaRPr>
          </a:p>
        </p:txBody>
      </p:sp>
      <p:sp>
        <p:nvSpPr>
          <p:cNvPr id="23556" name="Rectangle 3">
            <a:extLst>
              <a:ext uri="{FF2B5EF4-FFF2-40B4-BE49-F238E27FC236}">
                <a16:creationId xmlns:a16="http://schemas.microsoft.com/office/drawing/2014/main" id="{0C515D28-DE05-A4C1-CD71-95F6BF818B98}"/>
              </a:ext>
            </a:extLst>
          </p:cNvPr>
          <p:cNvSpPr>
            <a:spLocks noGrp="1" noChangeArrowheads="1"/>
          </p:cNvSpPr>
          <p:nvPr>
            <p:ph sz="quarter" idx="1"/>
          </p:nvPr>
        </p:nvSpPr>
        <p:spPr>
          <a:xfrm>
            <a:off x="1702641" y="1406421"/>
            <a:ext cx="7950200" cy="4873625"/>
          </a:xfrm>
        </p:spPr>
        <p:txBody>
          <a:bodyPr>
            <a:normAutofit lnSpcReduction="10000"/>
          </a:bodyPr>
          <a:lstStyle/>
          <a:p>
            <a:pPr eaLnBrk="1" hangingPunct="1">
              <a:buFont typeface="Arial" panose="020B0604020202020204" pitchFamily="34" charset="0"/>
              <a:buChar char="•"/>
              <a:defRPr/>
            </a:pPr>
            <a:r>
              <a:rPr lang="en-US" dirty="0"/>
              <a:t>Nonprobability Sampling includes: </a:t>
            </a:r>
          </a:p>
          <a:p>
            <a:pPr lvl="1" eaLnBrk="1" hangingPunct="1">
              <a:buFont typeface="Arial" panose="020B0604020202020204" pitchFamily="34" charset="0"/>
              <a:buChar char="•"/>
              <a:defRPr/>
            </a:pPr>
            <a:r>
              <a:rPr lang="en-US" b="1" dirty="0">
                <a:solidFill>
                  <a:srgbClr val="7030A0"/>
                </a:solidFill>
              </a:rPr>
              <a:t>Convenience Sampling </a:t>
            </a:r>
            <a:r>
              <a:rPr lang="en-US" dirty="0"/>
              <a:t>: based on convenience</a:t>
            </a:r>
          </a:p>
          <a:p>
            <a:pPr lvl="1" eaLnBrk="1" hangingPunct="1">
              <a:buFont typeface="Arial" panose="020B0604020202020204" pitchFamily="34" charset="0"/>
              <a:buChar char="•"/>
              <a:defRPr/>
            </a:pPr>
            <a:r>
              <a:rPr lang="en-US" dirty="0">
                <a:solidFill>
                  <a:srgbClr val="7030A0"/>
                </a:solidFill>
              </a:rPr>
              <a:t>Snowball Sampling</a:t>
            </a:r>
            <a:r>
              <a:rPr lang="en-US" dirty="0"/>
              <a:t>: based on one respondent encouraging another person to participate in the research</a:t>
            </a:r>
          </a:p>
          <a:p>
            <a:pPr lvl="1" eaLnBrk="1" hangingPunct="1">
              <a:buFont typeface="Arial" panose="020B0604020202020204" pitchFamily="34" charset="0"/>
              <a:buChar char="•"/>
              <a:defRPr/>
            </a:pPr>
            <a:r>
              <a:rPr lang="en-US" dirty="0">
                <a:solidFill>
                  <a:srgbClr val="7030A0"/>
                </a:solidFill>
              </a:rPr>
              <a:t>Quota Sampling </a:t>
            </a:r>
            <a:r>
              <a:rPr lang="en-US" dirty="0"/>
              <a:t>: based on a predetermined number of respondents from mutually exclusive groups. The ratio may or may not reflect the ratios in the target population. </a:t>
            </a:r>
          </a:p>
          <a:p>
            <a:pPr lvl="1" eaLnBrk="1" hangingPunct="1">
              <a:buFont typeface="Arial" panose="020B0604020202020204" pitchFamily="34" charset="0"/>
              <a:buChar char="•"/>
              <a:defRPr/>
            </a:pPr>
            <a:r>
              <a:rPr lang="en-US" dirty="0">
                <a:solidFill>
                  <a:srgbClr val="7030A0"/>
                </a:solidFill>
              </a:rPr>
              <a:t>Purposive Sampling</a:t>
            </a:r>
            <a:r>
              <a:rPr lang="en-US" dirty="0"/>
              <a:t>: based on the characteristics of the respondents, e.g. certain level of experience, job type held etc.</a:t>
            </a:r>
          </a:p>
          <a:p>
            <a:pPr marL="0" indent="0">
              <a:buNone/>
              <a:defRPr/>
            </a:pPr>
            <a:r>
              <a:rPr lang="en-US" sz="2000" i="1" dirty="0"/>
              <a:t>All of these methods need a strong justification in your research design chapter!</a:t>
            </a:r>
          </a:p>
        </p:txBody>
      </p:sp>
      <p:grpSp>
        <p:nvGrpSpPr>
          <p:cNvPr id="2" name="Group 1">
            <a:extLst>
              <a:ext uri="{FF2B5EF4-FFF2-40B4-BE49-F238E27FC236}">
                <a16:creationId xmlns:a16="http://schemas.microsoft.com/office/drawing/2014/main" id="{F373420F-B0A8-00BB-4E1C-DA69D3B51793}"/>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F28B9CA4-DDA7-0509-098E-47B503995DD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96B6355B-C6CC-4E9A-DBBA-3DD1D930B68D}"/>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691A662B-CD3B-4A89-BD1C-6DF23BF50EE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490CB30E-CE16-70BE-893F-4E3C1DB390D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transition advTm="702"/>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Number Placeholder 3">
            <a:extLst>
              <a:ext uri="{FF2B5EF4-FFF2-40B4-BE49-F238E27FC236}">
                <a16:creationId xmlns:a16="http://schemas.microsoft.com/office/drawing/2014/main" id="{67024B43-C057-2CAD-15EC-DD148C473BF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DA12CFB5-2639-4A57-BCE8-F215B3BBEAEB}" type="slidenum">
              <a:rPr lang="en-US" altLang="en-US">
                <a:solidFill>
                  <a:srgbClr val="FFFFFF"/>
                </a:solidFill>
                <a:latin typeface="Franklin Gothic Book" panose="020B0503020102020204" pitchFamily="34" charset="0"/>
              </a:rPr>
              <a:pPr/>
              <a:t>27</a:t>
            </a:fld>
            <a:endParaRPr lang="en-US" altLang="en-US">
              <a:solidFill>
                <a:srgbClr val="FFFFFF"/>
              </a:solidFill>
              <a:latin typeface="Franklin Gothic Book" panose="020B0503020102020204" pitchFamily="34" charset="0"/>
            </a:endParaRPr>
          </a:p>
        </p:txBody>
      </p:sp>
      <p:sp>
        <p:nvSpPr>
          <p:cNvPr id="48131" name="Rectangle 2">
            <a:extLst>
              <a:ext uri="{FF2B5EF4-FFF2-40B4-BE49-F238E27FC236}">
                <a16:creationId xmlns:a16="http://schemas.microsoft.com/office/drawing/2014/main" id="{71406580-C6C3-F088-0A8C-BBE3A7429F7B}"/>
              </a:ext>
            </a:extLst>
          </p:cNvPr>
          <p:cNvSpPr>
            <a:spLocks noGrp="1" noChangeArrowheads="1"/>
          </p:cNvSpPr>
          <p:nvPr>
            <p:ph type="title" idx="4294967295"/>
          </p:nvPr>
        </p:nvSpPr>
        <p:spPr>
          <a:xfrm>
            <a:off x="2444750" y="153989"/>
            <a:ext cx="7543800" cy="987425"/>
          </a:xfrm>
        </p:spPr>
        <p:txBody>
          <a:bodyPr/>
          <a:lstStyle/>
          <a:p>
            <a:pPr eaLnBrk="1" hangingPunct="1">
              <a:defRPr/>
            </a:pPr>
            <a:r>
              <a:rPr lang="en-US" altLang="ko-KR" sz="3100" dirty="0">
                <a:ea typeface="굴림" pitchFamily="34" charset="-127"/>
              </a:rPr>
              <a:t>CONVENIENCE SAMPLING</a:t>
            </a:r>
          </a:p>
        </p:txBody>
      </p:sp>
      <p:sp>
        <p:nvSpPr>
          <p:cNvPr id="39940" name="Rectangle 3">
            <a:extLst>
              <a:ext uri="{FF2B5EF4-FFF2-40B4-BE49-F238E27FC236}">
                <a16:creationId xmlns:a16="http://schemas.microsoft.com/office/drawing/2014/main" id="{DD77EA70-C438-A18A-18CE-46FCE6D84026}"/>
              </a:ext>
            </a:extLst>
          </p:cNvPr>
          <p:cNvSpPr>
            <a:spLocks noGrp="1" noChangeArrowheads="1"/>
          </p:cNvSpPr>
          <p:nvPr>
            <p:ph type="body" idx="4294967295"/>
          </p:nvPr>
        </p:nvSpPr>
        <p:spPr>
          <a:xfrm>
            <a:off x="358159" y="833847"/>
            <a:ext cx="5858491" cy="805084"/>
          </a:xfrm>
        </p:spPr>
        <p:txBody>
          <a:bodyPr/>
          <a:lstStyle/>
          <a:p>
            <a:pPr marL="514350" indent="-514350">
              <a:lnSpc>
                <a:spcPct val="80000"/>
              </a:lnSpc>
            </a:pPr>
            <a:endParaRPr lang="en-US" altLang="ko-KR" u="sng" dirty="0">
              <a:latin typeface="Comic Sans MS" panose="030F0702030302020204" pitchFamily="66" charset="0"/>
              <a:ea typeface="굴림" panose="020B0600000101010101" pitchFamily="34" charset="-127"/>
              <a:cs typeface="굴림" panose="020B0600000101010101" pitchFamily="34" charset="-127"/>
            </a:endParaRPr>
          </a:p>
          <a:p>
            <a:pPr marL="914400" lvl="1" indent="-514350">
              <a:lnSpc>
                <a:spcPct val="80000"/>
              </a:lnSpc>
            </a:pPr>
            <a:r>
              <a:rPr lang="en-US" altLang="ko-KR" sz="2300" dirty="0">
                <a:latin typeface="Comic Sans MS" panose="030F0702030302020204" pitchFamily="66" charset="0"/>
                <a:ea typeface="굴림" panose="020B0600000101010101" pitchFamily="34" charset="-127"/>
                <a:cs typeface="굴림" panose="020B0600000101010101" pitchFamily="34" charset="-127"/>
              </a:rPr>
              <a:t>Use results that are easy to get</a:t>
            </a:r>
          </a:p>
          <a:p>
            <a:pPr marL="914400" lvl="1" indent="-514350">
              <a:lnSpc>
                <a:spcPct val="80000"/>
              </a:lnSpc>
              <a:buNone/>
            </a:pPr>
            <a:endParaRPr lang="en-US" altLang="ko-KR" sz="2300" u="sng" dirty="0">
              <a:ea typeface="굴림" panose="020B0600000101010101" pitchFamily="34" charset="-127"/>
              <a:cs typeface="굴림" panose="020B0600000101010101" pitchFamily="34" charset="-127"/>
            </a:endParaRPr>
          </a:p>
          <a:p>
            <a:pPr marL="514350" indent="-514350">
              <a:lnSpc>
                <a:spcPct val="80000"/>
              </a:lnSpc>
              <a:buNone/>
            </a:pPr>
            <a:endParaRPr lang="en-US" altLang="ko-KR" sz="2900" dirty="0">
              <a:ea typeface="굴림" panose="020B0600000101010101" pitchFamily="34" charset="-127"/>
              <a:cs typeface="굴림" panose="020B0600000101010101" pitchFamily="34" charset="-127"/>
            </a:endParaRPr>
          </a:p>
          <a:p>
            <a:pPr marL="514350" indent="-514350">
              <a:lnSpc>
                <a:spcPct val="80000"/>
              </a:lnSpc>
              <a:buNone/>
            </a:pPr>
            <a:endParaRPr lang="en-US" altLang="ko-KR" dirty="0">
              <a:ea typeface="굴림" panose="020B0600000101010101" pitchFamily="34" charset="-127"/>
              <a:cs typeface="굴림" panose="020B0600000101010101" pitchFamily="34" charset="-127"/>
            </a:endParaRPr>
          </a:p>
        </p:txBody>
      </p:sp>
      <p:sp>
        <p:nvSpPr>
          <p:cNvPr id="39941" name="Slide Number Placeholder 4">
            <a:extLst>
              <a:ext uri="{FF2B5EF4-FFF2-40B4-BE49-F238E27FC236}">
                <a16:creationId xmlns:a16="http://schemas.microsoft.com/office/drawing/2014/main" id="{59A749DC-426D-65D3-E666-EA2ADCAEF49A}"/>
              </a:ext>
            </a:extLst>
          </p:cNvPr>
          <p:cNvSpPr txBox="1">
            <a:spLocks noGrp="1"/>
          </p:cNvSpPr>
          <p:nvPr/>
        </p:nvSpPr>
        <p:spPr bwMode="auto">
          <a:xfrm>
            <a:off x="8077200" y="6248400"/>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r" eaLnBrk="1" latinLnBrk="1" hangingPunct="1"/>
            <a:fld id="{369CEEB1-C928-4154-9F1E-69FF39D41471}" type="slidenum">
              <a:rPr lang="ko-KR" altLang="en-US" sz="1000">
                <a:latin typeface="굴림" panose="020B0600000101010101" pitchFamily="34" charset="-127"/>
                <a:ea typeface="굴림" panose="020B0600000101010101" pitchFamily="34" charset="-127"/>
                <a:cs typeface="굴림" panose="020B0600000101010101" pitchFamily="34" charset="-127"/>
              </a:rPr>
              <a:pPr algn="r" eaLnBrk="1" latinLnBrk="1" hangingPunct="1"/>
              <a:t>27</a:t>
            </a:fld>
            <a:endParaRPr lang="en-US" altLang="ko-KR" sz="1000">
              <a:latin typeface="굴림" panose="020B0600000101010101" pitchFamily="34" charset="-127"/>
              <a:ea typeface="굴림" panose="020B0600000101010101" pitchFamily="34" charset="-127"/>
              <a:cs typeface="굴림" panose="020B0600000101010101" pitchFamily="34" charset="-127"/>
            </a:endParaRPr>
          </a:p>
        </p:txBody>
      </p:sp>
      <p:pic>
        <p:nvPicPr>
          <p:cNvPr id="39942" name="Picture 8" descr="1_Conv">
            <a:extLst>
              <a:ext uri="{FF2B5EF4-FFF2-40B4-BE49-F238E27FC236}">
                <a16:creationId xmlns:a16="http://schemas.microsoft.com/office/drawing/2014/main" id="{15515521-25A4-31B9-CAAC-1F5D3298A5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1617" y="1191290"/>
            <a:ext cx="5170300" cy="4629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a:extLst>
              <a:ext uri="{FF2B5EF4-FFF2-40B4-BE49-F238E27FC236}">
                <a16:creationId xmlns:a16="http://schemas.microsoft.com/office/drawing/2014/main" id="{3417006A-6456-460C-C061-73224F6B16F5}"/>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65B938C2-D445-4F59-8D97-BCF8A7758755}"/>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E996CC65-5BD2-B8BB-7F21-CBC476006A0B}"/>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890B11F4-130B-FC25-C0A8-C34F1E7342E8}"/>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B237E373-D55E-E5D2-C109-9CA1F937D1A1}"/>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
        <p:nvSpPr>
          <p:cNvPr id="8" name="TextBox 7">
            <a:extLst>
              <a:ext uri="{FF2B5EF4-FFF2-40B4-BE49-F238E27FC236}">
                <a16:creationId xmlns:a16="http://schemas.microsoft.com/office/drawing/2014/main" id="{AC21F5B1-4DF2-1194-A7B6-B8898C55848A}"/>
              </a:ext>
            </a:extLst>
          </p:cNvPr>
          <p:cNvSpPr txBox="1"/>
          <p:nvPr/>
        </p:nvSpPr>
        <p:spPr>
          <a:xfrm>
            <a:off x="232012" y="1847195"/>
            <a:ext cx="6243851" cy="3539430"/>
          </a:xfrm>
          <a:prstGeom prst="rect">
            <a:avLst/>
          </a:prstGeom>
          <a:noFill/>
        </p:spPr>
        <p:txBody>
          <a:bodyPr wrap="square">
            <a:spAutoFit/>
          </a:bodyPr>
          <a:lstStyle/>
          <a:p>
            <a:pPr algn="just">
              <a:buFontTx/>
              <a:buChar char="-"/>
            </a:pPr>
            <a:r>
              <a:rPr lang="de-DE" altLang="de-DE" sz="2800" dirty="0">
                <a:latin typeface="Times New Roman" panose="02020603050405020304" pitchFamily="18" charset="0"/>
                <a:cs typeface="Times New Roman" panose="02020603050405020304" pitchFamily="18" charset="0"/>
              </a:rPr>
              <a:t>In </a:t>
            </a:r>
            <a:r>
              <a:rPr lang="de-DE" altLang="de-DE" sz="2800" dirty="0" err="1">
                <a:latin typeface="Times New Roman" panose="02020603050405020304" pitchFamily="18" charset="0"/>
                <a:cs typeface="Times New Roman" panose="02020603050405020304" pitchFamily="18" charset="0"/>
              </a:rPr>
              <a:t>this</a:t>
            </a:r>
            <a:r>
              <a:rPr lang="de-DE" altLang="de-DE" sz="2800" dirty="0">
                <a:latin typeface="Times New Roman" panose="02020603050405020304" pitchFamily="18" charset="0"/>
                <a:cs typeface="Times New Roman" panose="02020603050405020304" pitchFamily="18" charset="0"/>
              </a:rPr>
              <a:t> type of non-</a:t>
            </a:r>
            <a:r>
              <a:rPr lang="de-DE" altLang="de-DE" sz="2800" dirty="0" err="1">
                <a:latin typeface="Times New Roman" panose="02020603050405020304" pitchFamily="18" charset="0"/>
                <a:cs typeface="Times New Roman" panose="02020603050405020304" pitchFamily="18" charset="0"/>
              </a:rPr>
              <a:t>probability</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sampling</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the</a:t>
            </a:r>
            <a:r>
              <a:rPr lang="de-DE" altLang="de-DE" sz="2800" dirty="0">
                <a:latin typeface="Times New Roman" panose="02020603050405020304" pitchFamily="18" charset="0"/>
                <a:cs typeface="Times New Roman" panose="02020603050405020304" pitchFamily="18" charset="0"/>
              </a:rPr>
              <a:t> sample </a:t>
            </a:r>
            <a:r>
              <a:rPr lang="de-DE" altLang="de-DE" sz="2800" dirty="0" err="1">
                <a:latin typeface="Times New Roman" panose="02020603050405020304" pitchFamily="18" charset="0"/>
                <a:cs typeface="Times New Roman" panose="02020603050405020304" pitchFamily="18" charset="0"/>
              </a:rPr>
              <a:t>is</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made</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up</a:t>
            </a:r>
            <a:r>
              <a:rPr lang="de-DE" altLang="de-DE" sz="2800" dirty="0">
                <a:latin typeface="Times New Roman" panose="02020603050405020304" pitchFamily="18" charset="0"/>
                <a:cs typeface="Times New Roman" panose="02020603050405020304" pitchFamily="18" charset="0"/>
              </a:rPr>
              <a:t> of </a:t>
            </a:r>
            <a:r>
              <a:rPr lang="de-DE" altLang="de-DE" sz="2800" dirty="0" err="1">
                <a:latin typeface="Times New Roman" panose="02020603050405020304" pitchFamily="18" charset="0"/>
                <a:cs typeface="Times New Roman" panose="02020603050405020304" pitchFamily="18" charset="0"/>
              </a:rPr>
              <a:t>those</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elements</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or</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units</a:t>
            </a:r>
            <a:r>
              <a:rPr lang="de-DE" altLang="de-DE" sz="2800" dirty="0">
                <a:latin typeface="Times New Roman" panose="02020603050405020304" pitchFamily="18" charset="0"/>
                <a:cs typeface="Times New Roman" panose="02020603050405020304" pitchFamily="18" charset="0"/>
              </a:rPr>
              <a:t> of </a:t>
            </a:r>
            <a:r>
              <a:rPr lang="de-DE" altLang="de-DE" sz="2800" dirty="0" err="1">
                <a:latin typeface="Times New Roman" panose="02020603050405020304" pitchFamily="18" charset="0"/>
                <a:cs typeface="Times New Roman" panose="02020603050405020304" pitchFamily="18" charset="0"/>
              </a:rPr>
              <a:t>the</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population</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that</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are</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closely</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available</a:t>
            </a:r>
            <a:r>
              <a:rPr lang="de-DE" altLang="de-DE" sz="2800" dirty="0">
                <a:latin typeface="Times New Roman" panose="02020603050405020304" pitchFamily="18" charset="0"/>
                <a:cs typeface="Times New Roman" panose="02020603050405020304" pitchFamily="18" charset="0"/>
              </a:rPr>
              <a:t> and </a:t>
            </a:r>
            <a:r>
              <a:rPr lang="de-DE" altLang="de-DE" sz="2800" dirty="0" err="1">
                <a:latin typeface="Times New Roman" panose="02020603050405020304" pitchFamily="18" charset="0"/>
                <a:cs typeface="Times New Roman" panose="02020603050405020304" pitchFamily="18" charset="0"/>
              </a:rPr>
              <a:t>convenient</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to</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reach</a:t>
            </a:r>
            <a:r>
              <a:rPr lang="de-DE" altLang="de-DE" sz="2800" dirty="0">
                <a:latin typeface="Times New Roman" panose="02020603050405020304" pitchFamily="18" charset="0"/>
                <a:cs typeface="Times New Roman" panose="02020603050405020304" pitchFamily="18" charset="0"/>
              </a:rPr>
              <a:t>. </a:t>
            </a:r>
          </a:p>
          <a:p>
            <a:pPr algn="just">
              <a:buFontTx/>
              <a:buChar char="-"/>
            </a:pPr>
            <a:r>
              <a:rPr lang="de-DE" altLang="de-DE" sz="2800" dirty="0">
                <a:latin typeface="Times New Roman" panose="02020603050405020304" pitchFamily="18" charset="0"/>
                <a:cs typeface="Times New Roman" panose="02020603050405020304" pitchFamily="18" charset="0"/>
              </a:rPr>
              <a:t>A </a:t>
            </a:r>
            <a:r>
              <a:rPr lang="de-DE" altLang="de-DE" sz="2800" dirty="0" err="1">
                <a:latin typeface="Times New Roman" panose="02020603050405020304" pitchFamily="18" charset="0"/>
                <a:cs typeface="Times New Roman" panose="02020603050405020304" pitchFamily="18" charset="0"/>
              </a:rPr>
              <a:t>major</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disadvantage</a:t>
            </a:r>
            <a:r>
              <a:rPr lang="de-DE" altLang="de-DE" sz="2800" dirty="0">
                <a:latin typeface="Times New Roman" panose="02020603050405020304" pitchFamily="18" charset="0"/>
                <a:cs typeface="Times New Roman" panose="02020603050405020304" pitchFamily="18" charset="0"/>
              </a:rPr>
              <a:t> of </a:t>
            </a:r>
            <a:r>
              <a:rPr lang="de-DE" altLang="de-DE" sz="2800" dirty="0" err="1">
                <a:latin typeface="Times New Roman" panose="02020603050405020304" pitchFamily="18" charset="0"/>
                <a:cs typeface="Times New Roman" panose="02020603050405020304" pitchFamily="18" charset="0"/>
              </a:rPr>
              <a:t>this</a:t>
            </a:r>
            <a:r>
              <a:rPr lang="de-DE" altLang="de-DE" sz="2800" dirty="0">
                <a:latin typeface="Times New Roman" panose="02020603050405020304" pitchFamily="18" charset="0"/>
                <a:cs typeface="Times New Roman" panose="02020603050405020304" pitchFamily="18" charset="0"/>
              </a:rPr>
              <a:t> type of </a:t>
            </a:r>
            <a:r>
              <a:rPr lang="de-DE" altLang="de-DE" sz="2800" dirty="0" err="1">
                <a:latin typeface="Times New Roman" panose="02020603050405020304" pitchFamily="18" charset="0"/>
                <a:cs typeface="Times New Roman" panose="02020603050405020304" pitchFamily="18" charset="0"/>
              </a:rPr>
              <a:t>sampling</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is</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that</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the</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researcher</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cannot</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make</a:t>
            </a:r>
            <a:r>
              <a:rPr lang="de-DE" altLang="de-DE" sz="2800" dirty="0">
                <a:latin typeface="Times New Roman" panose="02020603050405020304" pitchFamily="18" charset="0"/>
                <a:cs typeface="Times New Roman" panose="02020603050405020304" pitchFamily="18" charset="0"/>
              </a:rPr>
              <a:t> a </a:t>
            </a:r>
            <a:r>
              <a:rPr lang="de-DE" altLang="de-DE" sz="2800" dirty="0" err="1">
                <a:latin typeface="Times New Roman" panose="02020603050405020304" pitchFamily="18" charset="0"/>
                <a:cs typeface="Times New Roman" panose="02020603050405020304" pitchFamily="18" charset="0"/>
              </a:rPr>
              <a:t>scientific</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generalisation</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about</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the</a:t>
            </a:r>
            <a:r>
              <a:rPr lang="de-DE" altLang="de-DE" sz="2800" dirty="0">
                <a:latin typeface="Times New Roman" panose="02020603050405020304" pitchFamily="18" charset="0"/>
                <a:cs typeface="Times New Roman" panose="02020603050405020304" pitchFamily="18" charset="0"/>
              </a:rPr>
              <a:t> total </a:t>
            </a:r>
            <a:r>
              <a:rPr lang="de-DE" altLang="de-DE" sz="2800" dirty="0" err="1">
                <a:latin typeface="Times New Roman" panose="02020603050405020304" pitchFamily="18" charset="0"/>
                <a:cs typeface="Times New Roman" panose="02020603050405020304" pitchFamily="18" charset="0"/>
              </a:rPr>
              <a:t>population</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based</a:t>
            </a:r>
            <a:r>
              <a:rPr lang="de-DE" altLang="de-DE" sz="2800" dirty="0">
                <a:latin typeface="Times New Roman" panose="02020603050405020304" pitchFamily="18" charset="0"/>
                <a:cs typeface="Times New Roman" panose="02020603050405020304" pitchFamily="18" charset="0"/>
              </a:rPr>
              <a:t> on </a:t>
            </a:r>
            <a:r>
              <a:rPr lang="de-DE" altLang="de-DE" sz="2800" dirty="0" err="1">
                <a:latin typeface="Times New Roman" panose="02020603050405020304" pitchFamily="18" charset="0"/>
                <a:cs typeface="Times New Roman" panose="02020603050405020304" pitchFamily="18" charset="0"/>
              </a:rPr>
              <a:t>the</a:t>
            </a:r>
            <a:r>
              <a:rPr lang="de-DE" altLang="de-DE" sz="2800" dirty="0">
                <a:latin typeface="Times New Roman" panose="02020603050405020304" pitchFamily="18" charset="0"/>
                <a:cs typeface="Times New Roman" panose="02020603050405020304" pitchFamily="18" charset="0"/>
              </a:rPr>
              <a:t> sample.</a:t>
            </a:r>
          </a:p>
        </p:txBody>
      </p:sp>
    </p:spTree>
  </p:cSld>
  <p:clrMapOvr>
    <a:masterClrMapping/>
  </p:clrMapOvr>
  <p:transition advTm="219"/>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F8C24A5C-96D9-E399-9FDE-4F15BC373702}"/>
              </a:ext>
            </a:extLst>
          </p:cNvPr>
          <p:cNvSpPr>
            <a:spLocks noGrp="1"/>
          </p:cNvSpPr>
          <p:nvPr>
            <p:ph type="title"/>
          </p:nvPr>
        </p:nvSpPr>
        <p:spPr>
          <a:xfrm>
            <a:off x="1981200" y="274638"/>
            <a:ext cx="7467600" cy="633412"/>
          </a:xfrm>
        </p:spPr>
        <p:txBody>
          <a:bodyPr>
            <a:normAutofit fontScale="90000"/>
          </a:bodyPr>
          <a:lstStyle/>
          <a:p>
            <a:pPr>
              <a:defRPr/>
            </a:pPr>
            <a:r>
              <a:rPr lang="en-GB" altLang="en-US" dirty="0"/>
              <a:t>Summary</a:t>
            </a:r>
          </a:p>
        </p:txBody>
      </p:sp>
      <p:sp>
        <p:nvSpPr>
          <p:cNvPr id="50179" name="Content Placeholder 2">
            <a:extLst>
              <a:ext uri="{FF2B5EF4-FFF2-40B4-BE49-F238E27FC236}">
                <a16:creationId xmlns:a16="http://schemas.microsoft.com/office/drawing/2014/main" id="{D5CAA93F-F4F0-302E-F642-4E00FD6D5C46}"/>
              </a:ext>
            </a:extLst>
          </p:cNvPr>
          <p:cNvSpPr>
            <a:spLocks noGrp="1"/>
          </p:cNvSpPr>
          <p:nvPr>
            <p:ph sz="quarter" idx="1"/>
          </p:nvPr>
        </p:nvSpPr>
        <p:spPr>
          <a:xfrm>
            <a:off x="1981200" y="1108180"/>
            <a:ext cx="8558213" cy="4771836"/>
          </a:xfrm>
        </p:spPr>
        <p:txBody>
          <a:bodyPr>
            <a:normAutofit fontScale="92500" lnSpcReduction="10000"/>
          </a:bodyPr>
          <a:lstStyle/>
          <a:p>
            <a:pPr>
              <a:spcAft>
                <a:spcPts val="600"/>
              </a:spcAft>
              <a:defRPr/>
            </a:pPr>
            <a:r>
              <a:rPr lang="en-GB" altLang="en-US" dirty="0"/>
              <a:t>Quantitative research needs to be based on a sample population and a sample frame.</a:t>
            </a:r>
          </a:p>
          <a:p>
            <a:pPr>
              <a:spcAft>
                <a:spcPts val="600"/>
              </a:spcAft>
              <a:defRPr/>
            </a:pPr>
            <a:r>
              <a:rPr lang="en-GB" altLang="en-US" dirty="0"/>
              <a:t>Sampling methods are differentiated into probability and non probability methods.</a:t>
            </a:r>
          </a:p>
          <a:p>
            <a:pPr>
              <a:spcAft>
                <a:spcPts val="600"/>
              </a:spcAft>
              <a:defRPr/>
            </a:pPr>
            <a:r>
              <a:rPr lang="en-GB" altLang="en-US" dirty="0"/>
              <a:t>Non probability methods generally include convenience, snowballing, quota sampling</a:t>
            </a:r>
          </a:p>
          <a:p>
            <a:pPr marL="342900" lvl="1" indent="-342900">
              <a:spcBef>
                <a:spcPts val="600"/>
              </a:spcBef>
              <a:spcAft>
                <a:spcPts val="600"/>
              </a:spcAft>
              <a:defRPr/>
            </a:pPr>
            <a:r>
              <a:rPr lang="en-GB" altLang="en-US" dirty="0"/>
              <a:t>Probability sampling includes methods such as </a:t>
            </a:r>
            <a:r>
              <a:rPr lang="en-US" dirty="0"/>
              <a:t>Simple Random Sampling, Systematic Sampling, Stratified Random Sampling, or Cluster Sampling</a:t>
            </a:r>
          </a:p>
          <a:p>
            <a:pPr marL="342900" lvl="1" indent="-342900">
              <a:spcBef>
                <a:spcPts val="600"/>
              </a:spcBef>
              <a:spcAft>
                <a:spcPts val="600"/>
              </a:spcAft>
              <a:defRPr/>
            </a:pPr>
            <a:endParaRPr lang="en-US" dirty="0"/>
          </a:p>
          <a:p>
            <a:pPr marL="342900" lvl="1" indent="-342900">
              <a:spcBef>
                <a:spcPts val="600"/>
              </a:spcBef>
              <a:spcAft>
                <a:spcPts val="600"/>
              </a:spcAft>
              <a:defRPr/>
            </a:pPr>
            <a:r>
              <a:rPr lang="en-GB" dirty="0">
                <a:hlinkClick r:id="rId2"/>
              </a:rPr>
              <a:t>Sampling: Simple Random, Convenience, systematic, cluster, stratified - Statistics Help</a:t>
            </a:r>
            <a:endParaRPr lang="en-US" dirty="0"/>
          </a:p>
          <a:p>
            <a:pPr marL="274320" indent="-274320">
              <a:buFont typeface="Wingdings"/>
              <a:buChar char=""/>
              <a:defRPr/>
            </a:pPr>
            <a:endParaRPr lang="en-GB" altLang="en-US" dirty="0"/>
          </a:p>
          <a:p>
            <a:pPr marL="274320" indent="-274320">
              <a:buFont typeface="Wingdings"/>
              <a:buChar char=""/>
              <a:defRPr/>
            </a:pPr>
            <a:endParaRPr lang="en-GB" altLang="en-US" dirty="0"/>
          </a:p>
        </p:txBody>
      </p:sp>
      <p:grpSp>
        <p:nvGrpSpPr>
          <p:cNvPr id="2" name="Group 1">
            <a:extLst>
              <a:ext uri="{FF2B5EF4-FFF2-40B4-BE49-F238E27FC236}">
                <a16:creationId xmlns:a16="http://schemas.microsoft.com/office/drawing/2014/main" id="{C1922920-1DC9-DD3C-F478-34295BD1BCE9}"/>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14E33736-CB30-147D-E15A-D4732D09AA11}"/>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DC69580-EEE8-DA47-E1D2-F8155FBC6FFB}"/>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9510B001-FE5A-A77E-33C7-7EA46FE34F8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BDD52D22-797F-93A7-649E-8945C1CE3A6A}"/>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1942</Words>
  <Application>Microsoft Office PowerPoint</Application>
  <PresentationFormat>Widescreen</PresentationFormat>
  <Paragraphs>301</Paragraphs>
  <Slides>28</Slides>
  <Notes>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28</vt:i4>
      </vt:variant>
    </vt:vector>
  </HeadingPairs>
  <TitlesOfParts>
    <vt:vector size="39" baseType="lpstr">
      <vt:lpstr>굴림</vt:lpstr>
      <vt:lpstr>新細明體</vt:lpstr>
      <vt:lpstr>Arial</vt:lpstr>
      <vt:lpstr>Calibri</vt:lpstr>
      <vt:lpstr>Calibri Light</vt:lpstr>
      <vt:lpstr>Comic Sans MS</vt:lpstr>
      <vt:lpstr>Franklin Gothic Book</vt:lpstr>
      <vt:lpstr>Times New Roman</vt:lpstr>
      <vt:lpstr>Wingdings</vt:lpstr>
      <vt:lpstr>Wingdings 2</vt:lpstr>
      <vt:lpstr>Office Theme</vt:lpstr>
      <vt:lpstr>LCDB7011 Quantitative Research Methods</vt:lpstr>
      <vt:lpstr>LEARNING OBJECTIVES </vt:lpstr>
      <vt:lpstr>Population and Sample</vt:lpstr>
      <vt:lpstr>Population and Sample (Field, 2005)</vt:lpstr>
      <vt:lpstr>SAMPLING</vt:lpstr>
      <vt:lpstr>SAMPLING……</vt:lpstr>
      <vt:lpstr>Sample Representativeness</vt:lpstr>
      <vt:lpstr>PowerPoint Presentation</vt:lpstr>
      <vt:lpstr>SAMPLING…….</vt:lpstr>
      <vt:lpstr>Types of Samples</vt:lpstr>
      <vt:lpstr>Process </vt:lpstr>
      <vt:lpstr>SAMPLING FRAME</vt:lpstr>
      <vt:lpstr>Practical</vt:lpstr>
      <vt:lpstr>PowerPoint Presentation</vt:lpstr>
      <vt:lpstr>Sampling and Sample Size</vt:lpstr>
      <vt:lpstr>PROBABILITY SAMPLING</vt:lpstr>
      <vt:lpstr>PROBABILITY SAMPLING</vt:lpstr>
      <vt:lpstr>SIMPLE RANDOM SAMPLING</vt:lpstr>
      <vt:lpstr>SYSTEMATIC SAMPLING</vt:lpstr>
      <vt:lpstr>SYSTEMATIC SAMPLING</vt:lpstr>
      <vt:lpstr>STRATIFIED SAMPLING</vt:lpstr>
      <vt:lpstr>CLUSTER SAMPLING</vt:lpstr>
      <vt:lpstr>Difference Between Strata and Clusters</vt:lpstr>
      <vt:lpstr>Video on Sampling</vt:lpstr>
      <vt:lpstr>NON PROBABILITY SAMPLING</vt:lpstr>
      <vt:lpstr>NONPROBABILITY SAMPLING</vt:lpstr>
      <vt:lpstr>CONVENIENCE SAMPLING</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4</cp:revision>
  <dcterms:created xsi:type="dcterms:W3CDTF">2024-05-07T11:50:59Z</dcterms:created>
  <dcterms:modified xsi:type="dcterms:W3CDTF">2024-06-03T16:28:19Z</dcterms:modified>
</cp:coreProperties>
</file>