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2" r:id="rId6"/>
    <p:sldId id="273" r:id="rId7"/>
    <p:sldId id="305" r:id="rId8"/>
    <p:sldId id="306" r:id="rId9"/>
    <p:sldId id="324" r:id="rId10"/>
    <p:sldId id="309" r:id="rId11"/>
    <p:sldId id="321" r:id="rId12"/>
    <p:sldId id="310" r:id="rId13"/>
    <p:sldId id="313" r:id="rId14"/>
    <p:sldId id="354" r:id="rId15"/>
    <p:sldId id="372" r:id="rId16"/>
    <p:sldId id="308" r:id="rId17"/>
    <p:sldId id="360" r:id="rId18"/>
    <p:sldId id="316" r:id="rId19"/>
    <p:sldId id="373" r:id="rId20"/>
    <p:sldId id="377" r:id="rId21"/>
    <p:sldId id="375" r:id="rId22"/>
    <p:sldId id="376" r:id="rId23"/>
    <p:sldId id="383" r:id="rId24"/>
    <p:sldId id="384" r:id="rId25"/>
    <p:sldId id="323" r:id="rId26"/>
    <p:sldId id="259" r:id="rId27"/>
    <p:sldId id="274" r:id="rId28"/>
    <p:sldId id="385" r:id="rId29"/>
    <p:sldId id="262" r:id="rId30"/>
    <p:sldId id="284" r:id="rId31"/>
    <p:sldId id="322" r:id="rId32"/>
    <p:sldId id="380" r:id="rId33"/>
    <p:sldId id="271" r:id="rId34"/>
    <p:sldId id="266" r:id="rId35"/>
    <p:sldId id="264" r:id="rId36"/>
    <p:sldId id="386" r:id="rId37"/>
    <p:sldId id="268" r:id="rId38"/>
    <p:sldId id="38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EE2BAD-EAE2-E4A1-3C6F-CA3DCC17C56B}" v="806" dt="2019-11-19T07:58:19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8976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3320"/>
    </p:cViewPr>
  </p:sorter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slide" Target="slides/slide22.xml" Id="rId26" /><Relationship Type="http://schemas.openxmlformats.org/officeDocument/2006/relationships/slide" Target="slides/slide35.xml" Id="rId39" /><Relationship Type="http://schemas.openxmlformats.org/officeDocument/2006/relationships/slide" Target="slides/slide17.xml" Id="rId21" /><Relationship Type="http://schemas.openxmlformats.org/officeDocument/2006/relationships/slide" Target="slides/slide30.xml" Id="rId34" /><Relationship Type="http://schemas.openxmlformats.org/officeDocument/2006/relationships/theme" Target="theme/theme1.xml" Id="rId42" /><Relationship Type="http://schemas.openxmlformats.org/officeDocument/2006/relationships/slide" Target="slides/slide3.xml" Id="rId7" /><Relationship Type="http://schemas.openxmlformats.org/officeDocument/2006/relationships/customXml" Target="../customXml/item2.xml" Id="rId2" /><Relationship Type="http://schemas.openxmlformats.org/officeDocument/2006/relationships/slide" Target="slides/slide12.xml" Id="rId16" /><Relationship Type="http://schemas.openxmlformats.org/officeDocument/2006/relationships/slide" Target="slides/slide25.xml" Id="rId29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slide" Target="slides/slide28.xml" Id="rId32" /><Relationship Type="http://schemas.openxmlformats.org/officeDocument/2006/relationships/slide" Target="slides/slide33.xml" Id="rId37" /><Relationship Type="http://schemas.openxmlformats.org/officeDocument/2006/relationships/presProps" Target="presProps.xml" Id="rId40" /><Relationship Type="http://schemas.microsoft.com/office/2015/10/relationships/revisionInfo" Target="revisionInfo.xml" Id="rId45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slide" Target="slides/slide24.xml" Id="rId28" /><Relationship Type="http://schemas.openxmlformats.org/officeDocument/2006/relationships/slide" Target="slides/slide32.xml" Id="rId36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slide" Target="slides/slide27.xml" Id="rId31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slide" Target="slides/slide23.xml" Id="rId27" /><Relationship Type="http://schemas.openxmlformats.org/officeDocument/2006/relationships/slide" Target="slides/slide26.xml" Id="rId30" /><Relationship Type="http://schemas.openxmlformats.org/officeDocument/2006/relationships/slide" Target="slides/slide31.xml" Id="rId35" /><Relationship Type="http://schemas.openxmlformats.org/officeDocument/2006/relationships/tableStyles" Target="tableStyles.xml" Id="rId43" /><Relationship Type="http://schemas.openxmlformats.org/officeDocument/2006/relationships/slide" Target="slides/slide4.xml" Id="rId8" /><Relationship Type="http://schemas.openxmlformats.org/officeDocument/2006/relationships/customXml" Target="../customXml/item3.xml" Id="rId3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slide" Target="slides/slide21.xml" Id="rId25" /><Relationship Type="http://schemas.openxmlformats.org/officeDocument/2006/relationships/slide" Target="slides/slide29.xml" Id="rId33" /><Relationship Type="http://schemas.openxmlformats.org/officeDocument/2006/relationships/slide" Target="slides/slide34.xml" Id="rId38" /><Relationship Type="http://schemas.openxmlformats.org/officeDocument/2006/relationships/slide" Target="slides/slide16.xml" Id="rId20" /><Relationship Type="http://schemas.openxmlformats.org/officeDocument/2006/relationships/viewProps" Target="viewProps.xml" Id="rId41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981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6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49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1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732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3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69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04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297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56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35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A1D35B-4916-494F-81CE-28B0C46DB1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51201" y="6248401"/>
            <a:ext cx="2840567" cy="47466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242EF4-F5DE-4F55-8279-1E729B2B7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1600" y="6248401"/>
            <a:ext cx="3862917" cy="47466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91E34-EB56-408B-817D-A7712952A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84" y="6242050"/>
            <a:ext cx="783167" cy="488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4D4E8C-194F-49FC-87BB-04856234527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34361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F25590-4FE1-4BB9-BF3C-CAE8F95D7E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4A85EE-3405-4BFB-AC73-33B80BF8F6E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7DA54D-04B0-44A6-B847-6D8E17900FF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BDA94-69F9-4AB8-9AFC-C3CD3F295B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6890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06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aCCsRCw78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pO4lTDr1to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DA7gGjpPWM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GlSGd3C5qZc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the+action+potential&amp;&amp;view=detail&amp;mid=DC394D753C38430D1A7EDC394D753C38430D1A7E&amp;&amp;FORM=VRDGAR" TargetMode="Externa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489" y="1426226"/>
            <a:ext cx="4641490" cy="398049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the Nervous System</a:t>
            </a:r>
            <a:br>
              <a:rPr lang="en-GB" dirty="0"/>
            </a:br>
            <a:r>
              <a:rPr lang="en-GB" dirty="0"/>
              <a:t>and the Action Potential (nerve impulse)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972" y="187889"/>
            <a:ext cx="7367540" cy="6457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811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dirty="0"/>
              <a:t>Consider the organisation of the nervous system into its different branches</a:t>
            </a:r>
            <a:endParaRPr lang="en-GB" sz="3600" dirty="0">
              <a:cs typeface="Calibri"/>
            </a:endParaRPr>
          </a:p>
          <a:p>
            <a:r>
              <a:rPr lang="en-GB" sz="3600" dirty="0"/>
              <a:t>Consider the anatomy of a neuron or nerve</a:t>
            </a:r>
            <a:endParaRPr lang="en-GB" sz="3600" dirty="0">
              <a:cs typeface="Calibri"/>
            </a:endParaRPr>
          </a:p>
          <a:p>
            <a:r>
              <a:rPr lang="en-GB" sz="3600" dirty="0"/>
              <a:t>Understand the action potential</a:t>
            </a:r>
          </a:p>
          <a:p>
            <a:r>
              <a:rPr lang="en-GB" sz="3600" dirty="0">
                <a:cs typeface="Calibri"/>
              </a:rPr>
              <a:t>Consider some of the functions of the nervous system</a:t>
            </a:r>
          </a:p>
        </p:txBody>
      </p:sp>
    </p:spTree>
    <p:extLst>
      <p:ext uri="{BB962C8B-B14F-4D97-AF65-F5344CB8AC3E}">
        <p14:creationId xmlns:p14="http://schemas.microsoft.com/office/powerpoint/2010/main" val="4063719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715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4" name="Picture 10" descr="M:\USERS\STUART\WILMOREP\MORENEW\FIG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783" y="504825"/>
            <a:ext cx="4191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3" name="Picture 9" descr="M:\USERS\STUART\WILMOREP\MORENEW\FIG2.T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2" t="8046"/>
          <a:stretch>
            <a:fillRect/>
          </a:stretch>
        </p:blipFill>
        <p:spPr bwMode="auto">
          <a:xfrm>
            <a:off x="7648576" y="1600200"/>
            <a:ext cx="226695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6" name="Picture 12" descr="M:\USERS\STUART\WILMOREP\MORENEW\FIG200.T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560" y="3073276"/>
            <a:ext cx="1514475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7" name="Picture 13" descr="M:\USERS\STUART\WILMOREP\MORENEW\FIG2000.T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04"/>
          <a:stretch>
            <a:fillRect/>
          </a:stretch>
        </p:blipFill>
        <p:spPr bwMode="auto">
          <a:xfrm>
            <a:off x="7943850" y="4229100"/>
            <a:ext cx="2352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8" name="Picture 14" descr="M:\USERS\STUART\WILMOREP\MORENEW\FIG20000.T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71"/>
          <a:stretch>
            <a:fillRect/>
          </a:stretch>
        </p:blipFill>
        <p:spPr bwMode="auto">
          <a:xfrm>
            <a:off x="7290707" y="5676900"/>
            <a:ext cx="28575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1905000" y="533400"/>
            <a:ext cx="41910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NERVOUS SYSTEMS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86F0912B-57CB-4C4A-B94D-1510772328BD}"/>
              </a:ext>
            </a:extLst>
          </p:cNvPr>
          <p:cNvSpPr txBox="1">
            <a:spLocks noChangeArrowheads="1"/>
          </p:cNvSpPr>
          <p:nvPr/>
        </p:nvSpPr>
        <p:spPr>
          <a:xfrm>
            <a:off x="514350" y="1752600"/>
            <a:ext cx="4800600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Nervous System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Brain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Spinal cord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Nerves</a:t>
            </a:r>
            <a:endParaRPr lang="en-US" altLang="en-US" dirty="0"/>
          </a:p>
          <a:p>
            <a:r>
              <a:rPr lang="en-US" altLang="en-US" dirty="0"/>
              <a:t>Functions of nervous system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Regulates and coordinates all body activities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Center of all mental activity, including thought, learning, and memory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0B0311-03BC-4429-A86E-F117FE6DE1B4}"/>
              </a:ext>
            </a:extLst>
          </p:cNvPr>
          <p:cNvSpPr txBox="1"/>
          <p:nvPr/>
        </p:nvSpPr>
        <p:spPr>
          <a:xfrm flipH="1">
            <a:off x="7376160" y="6488668"/>
            <a:ext cx="2811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Enteric Nervous System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B49FBA0-A55F-40B5-BF6A-97F349C2E3B0}"/>
              </a:ext>
            </a:extLst>
          </p:cNvPr>
          <p:cNvSpPr/>
          <p:nvPr/>
        </p:nvSpPr>
        <p:spPr>
          <a:xfrm>
            <a:off x="7124973" y="611167"/>
            <a:ext cx="3062968" cy="1336221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5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416D85B3-6840-4413-BE8B-2FDB7F9161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33374"/>
            <a:ext cx="10515600" cy="803275"/>
          </a:xfrm>
        </p:spPr>
        <p:txBody>
          <a:bodyPr/>
          <a:lstStyle/>
          <a:p>
            <a:pPr eaLnBrk="1" hangingPunct="1"/>
            <a:r>
              <a:rPr lang="en-US" altLang="en-US" dirty="0"/>
              <a:t>The Central Nervous System: The Brain</a:t>
            </a:r>
          </a:p>
        </p:txBody>
      </p:sp>
      <p:pic>
        <p:nvPicPr>
          <p:cNvPr id="41989" name="Picture 6">
            <a:extLst>
              <a:ext uri="{FF2B5EF4-FFF2-40B4-BE49-F238E27FC236}">
                <a16:creationId xmlns:a16="http://schemas.microsoft.com/office/drawing/2014/main" id="{F53BFC96-670B-4834-B3AC-639EED433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771650"/>
            <a:ext cx="5557157" cy="4188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AE62F11-E618-4B5B-B492-B30153C5DC72}"/>
              </a:ext>
            </a:extLst>
          </p:cNvPr>
          <p:cNvSpPr/>
          <p:nvPr/>
        </p:nvSpPr>
        <p:spPr>
          <a:xfrm>
            <a:off x="6219267" y="2264620"/>
            <a:ext cx="497860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https://www.youtube.com/watch?v=_aCCsRCw78g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PLEASE WATCH THIS VIDEO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80E92734-282A-4AA5-B614-3E632724B4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0379" y="171450"/>
            <a:ext cx="7772400" cy="1094014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Central Nervous System: The Brain</a:t>
            </a:r>
          </a:p>
        </p:txBody>
      </p:sp>
      <p:sp>
        <p:nvSpPr>
          <p:cNvPr id="45059" name="Rectangle 12">
            <a:extLst>
              <a:ext uri="{FF2B5EF4-FFF2-40B4-BE49-F238E27FC236}">
                <a16:creationId xmlns:a16="http://schemas.microsoft.com/office/drawing/2014/main" id="{8EA526A6-0576-4E01-ADFE-ED69E1D20D5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69421" y="3037114"/>
            <a:ext cx="4376058" cy="376373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Cerebrum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Largest part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Sensory &amp; motor functions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Higher mental functions (memory, reasoning, </a:t>
            </a:r>
            <a:r>
              <a:rPr lang="en-US" altLang="en-US" sz="2000" dirty="0" err="1"/>
              <a:t>etc</a:t>
            </a:r>
            <a:r>
              <a:rPr lang="en-US" altLang="en-US" sz="2000" dirty="0"/>
              <a:t>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Brainstem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Connects the cerebrum to the spinal cord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Cerebellum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Coordinates voluntary muscle movements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Diencephalon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Processes sensory info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</p:txBody>
      </p:sp>
      <p:pic>
        <p:nvPicPr>
          <p:cNvPr id="45060" name="Picture 18" descr="f9-25_the_major_portion_c">
            <a:extLst>
              <a:ext uri="{FF2B5EF4-FFF2-40B4-BE49-F238E27FC236}">
                <a16:creationId xmlns:a16="http://schemas.microsoft.com/office/drawing/2014/main" id="{DDD96A31-7729-474E-8123-E06C0EBF2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508" y="1151165"/>
            <a:ext cx="7437663" cy="5388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4D4526BA-6A49-414D-9A27-C019EDCD9A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12" y="1019398"/>
            <a:ext cx="3493450" cy="195126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>
            <a:extLst>
              <a:ext uri="{FF2B5EF4-FFF2-40B4-BE49-F238E27FC236}">
                <a16:creationId xmlns:a16="http://schemas.microsoft.com/office/drawing/2014/main" id="{5F468E91-4F04-46AF-A55C-9DDF5AD826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0807" y="386443"/>
            <a:ext cx="749935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Central Nervous System:  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The Brain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A36A6241-64A5-46F8-AE03-DC0E183EC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807" y="1668236"/>
            <a:ext cx="4060372" cy="4419600"/>
          </a:xfrm>
        </p:spPr>
        <p:txBody>
          <a:bodyPr/>
          <a:lstStyle/>
          <a:p>
            <a:pPr eaLnBrk="1" hangingPunct="1"/>
            <a:r>
              <a:rPr lang="en-US" altLang="en-US" sz="3000" dirty="0"/>
              <a:t>Three main areas:</a:t>
            </a:r>
          </a:p>
          <a:p>
            <a:pPr lvl="2"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Hindbrain</a:t>
            </a:r>
          </a:p>
          <a:p>
            <a:pPr lvl="2"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Midbrain</a:t>
            </a:r>
          </a:p>
          <a:p>
            <a:pPr lvl="2"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Forebrain</a:t>
            </a:r>
          </a:p>
        </p:txBody>
      </p:sp>
      <p:pic>
        <p:nvPicPr>
          <p:cNvPr id="33796" name="Picture 3" descr="organization-fore-hind-brain.jpg">
            <a:extLst>
              <a:ext uri="{FF2B5EF4-FFF2-40B4-BE49-F238E27FC236}">
                <a16:creationId xmlns:a16="http://schemas.microsoft.com/office/drawing/2014/main" id="{0D595E7F-C0CE-44E4-8010-A9BD14F717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179" y="1262516"/>
            <a:ext cx="7504531" cy="4934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4994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DA044F7E-D992-4816-B770-D55EE6A6A0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Cerebrum</a:t>
            </a:r>
          </a:p>
        </p:txBody>
      </p:sp>
      <p:sp>
        <p:nvSpPr>
          <p:cNvPr id="46083" name="Rectangle 4">
            <a:extLst>
              <a:ext uri="{FF2B5EF4-FFF2-40B4-BE49-F238E27FC236}">
                <a16:creationId xmlns:a16="http://schemas.microsoft.com/office/drawing/2014/main" id="{919A1689-17CD-4884-9D4A-3DE261DFAC4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7926186" y="1442258"/>
            <a:ext cx="3811588" cy="4114800"/>
          </a:xfrm>
        </p:spPr>
        <p:txBody>
          <a:bodyPr>
            <a:normAutofit fontScale="92500"/>
          </a:bodyPr>
          <a:lstStyle/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Divided into right and left </a:t>
            </a:r>
            <a:r>
              <a:rPr lang="en-US" altLang="en-US" sz="2400" i="1" dirty="0"/>
              <a:t>cerebral hemispheres</a:t>
            </a:r>
            <a:r>
              <a:rPr lang="en-US" altLang="en-US" sz="2400" dirty="0"/>
              <a:t> 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Covered by folds called </a:t>
            </a:r>
            <a:r>
              <a:rPr lang="en-US" altLang="en-US" sz="2400" i="1" dirty="0"/>
              <a:t>convolutions/gyri </a:t>
            </a:r>
            <a:r>
              <a:rPr lang="en-US" altLang="en-US" sz="2400" dirty="0"/>
              <a:t>and grooves called </a:t>
            </a:r>
            <a:r>
              <a:rPr lang="en-US" altLang="en-US" sz="2400" i="1" dirty="0"/>
              <a:t>sulci</a:t>
            </a:r>
            <a:r>
              <a:rPr lang="en-US" altLang="en-US" sz="2400" dirty="0"/>
              <a:t> (little groves) and </a:t>
            </a:r>
            <a:r>
              <a:rPr lang="en-US" altLang="en-US" sz="2400" i="1" dirty="0"/>
              <a:t>fissures</a:t>
            </a:r>
            <a:r>
              <a:rPr lang="en-US" altLang="en-US" sz="2400" dirty="0"/>
              <a:t> (big grooves)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Connected by the </a:t>
            </a:r>
            <a:r>
              <a:rPr lang="en-US" altLang="en-US" sz="2400" i="1" dirty="0"/>
              <a:t>corpus callosum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It has a </a:t>
            </a:r>
            <a:r>
              <a:rPr lang="en-US" altLang="en-US" sz="2400" i="1" dirty="0"/>
              <a:t>cortex: </a:t>
            </a:r>
            <a:r>
              <a:rPr lang="en-US" altLang="en-US" sz="2400" dirty="0"/>
              <a:t>an outer covering about 2 mm thick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Gray matter vs. white matter</a:t>
            </a:r>
          </a:p>
        </p:txBody>
      </p:sp>
      <p:pic>
        <p:nvPicPr>
          <p:cNvPr id="46084" name="Picture 5">
            <a:extLst>
              <a:ext uri="{FF2B5EF4-FFF2-40B4-BE49-F238E27FC236}">
                <a16:creationId xmlns:a16="http://schemas.microsoft.com/office/drawing/2014/main" id="{5C7631B7-FD54-4549-A09C-115DF2E6593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6987" y="1393373"/>
            <a:ext cx="7510846" cy="54102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B2F2EB89-2991-4CBB-84E9-27E5D81EE9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5929" y="228600"/>
            <a:ext cx="7772400" cy="760415"/>
          </a:xfrm>
        </p:spPr>
        <p:txBody>
          <a:bodyPr/>
          <a:lstStyle/>
          <a:p>
            <a:pPr eaLnBrk="1" hangingPunct="1"/>
            <a:r>
              <a:rPr lang="en-US" altLang="en-US" dirty="0"/>
              <a:t>Cerebral Hemispheres</a:t>
            </a:r>
          </a:p>
        </p:txBody>
      </p:sp>
      <p:sp>
        <p:nvSpPr>
          <p:cNvPr id="51203" name="Rectangle 4">
            <a:extLst>
              <a:ext uri="{FF2B5EF4-FFF2-40B4-BE49-F238E27FC236}">
                <a16:creationId xmlns:a16="http://schemas.microsoft.com/office/drawing/2014/main" id="{827F0E38-CCFA-4887-8BBB-3783AC06032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8151811" y="228600"/>
            <a:ext cx="3811588" cy="5181600"/>
          </a:xfrm>
        </p:spPr>
        <p:txBody>
          <a:bodyPr/>
          <a:lstStyle/>
          <a:p>
            <a:pPr eaLnBrk="1" hangingPunct="1"/>
            <a:r>
              <a:rPr lang="en-US" altLang="en-US" dirty="0"/>
              <a:t>Hemisphere = half of sphere (brain)</a:t>
            </a:r>
          </a:p>
          <a:p>
            <a:pPr eaLnBrk="1" hangingPunct="1"/>
            <a:r>
              <a:rPr lang="en-US" altLang="en-US" dirty="0"/>
              <a:t>The right side of the brain controls the left side of the body and vice versa </a:t>
            </a:r>
          </a:p>
          <a:p>
            <a:pPr eaLnBrk="1" hangingPunct="1"/>
            <a:r>
              <a:rPr lang="en-US" altLang="en-US" dirty="0"/>
              <a:t>C</a:t>
            </a:r>
            <a:r>
              <a:rPr lang="en-US" altLang="en-US" i="1" dirty="0"/>
              <a:t>orpus callosum</a:t>
            </a:r>
            <a:r>
              <a:rPr lang="en-US" altLang="en-US" dirty="0"/>
              <a:t> </a:t>
            </a:r>
          </a:p>
        </p:txBody>
      </p:sp>
      <p:pic>
        <p:nvPicPr>
          <p:cNvPr id="51204" name="Picture 5">
            <a:extLst>
              <a:ext uri="{FF2B5EF4-FFF2-40B4-BE49-F238E27FC236}">
                <a16:creationId xmlns:a16="http://schemas.microsoft.com/office/drawing/2014/main" id="{BA82587E-F8DE-4764-9F9E-A04C491460D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5929" y="1232808"/>
            <a:ext cx="3124200" cy="2968625"/>
          </a:xfrm>
        </p:spPr>
      </p:pic>
      <p:pic>
        <p:nvPicPr>
          <p:cNvPr id="51205" name="Picture 6">
            <a:extLst>
              <a:ext uri="{FF2B5EF4-FFF2-40B4-BE49-F238E27FC236}">
                <a16:creationId xmlns:a16="http://schemas.microsoft.com/office/drawing/2014/main" id="{085400E9-371A-4AD9-A491-7785CAFC0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772" y="2392136"/>
            <a:ext cx="4389664" cy="3963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3344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978E816-F8E2-405F-80FD-4EC4A5A3E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8640" y="153440"/>
            <a:ext cx="10363200" cy="6810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7107" name="Rectangle 4">
            <a:extLst>
              <a:ext uri="{FF2B5EF4-FFF2-40B4-BE49-F238E27FC236}">
                <a16:creationId xmlns:a16="http://schemas.microsoft.com/office/drawing/2014/main" id="{19018D26-1AAF-4B49-9203-B2B3309A4331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697980" y="759290"/>
            <a:ext cx="4582391" cy="41148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cerebral cortex is divided into LOBES which control various functions</a:t>
            </a:r>
          </a:p>
          <a:p>
            <a:pPr eaLnBrk="1" hangingPunct="1"/>
            <a:r>
              <a:rPr lang="en-US" altLang="en-US" dirty="0"/>
              <a:t>FPOT</a:t>
            </a:r>
          </a:p>
        </p:txBody>
      </p:sp>
      <p:sp>
        <p:nvSpPr>
          <p:cNvPr id="47108" name="Rectangle 6">
            <a:extLst>
              <a:ext uri="{FF2B5EF4-FFF2-40B4-BE49-F238E27FC236}">
                <a16:creationId xmlns:a16="http://schemas.microsoft.com/office/drawing/2014/main" id="{2528247C-2C44-4C23-8FE5-69281A4D2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96775" y="529590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47109" name="Picture 8" descr="f9-26_the_cerebral_cort_c">
            <a:extLst>
              <a:ext uri="{FF2B5EF4-FFF2-40B4-BE49-F238E27FC236}">
                <a16:creationId xmlns:a16="http://schemas.microsoft.com/office/drawing/2014/main" id="{A851F875-1F44-4558-8C10-5B2DCBFC9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" y="1045616"/>
            <a:ext cx="5043055" cy="5396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1" name="Picture 10">
            <a:extLst>
              <a:ext uri="{FF2B5EF4-FFF2-40B4-BE49-F238E27FC236}">
                <a16:creationId xmlns:a16="http://schemas.microsoft.com/office/drawing/2014/main" id="{0CE40233-815E-448C-8F2F-5EDD075D1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980" y="2464611"/>
            <a:ext cx="4717472" cy="3634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966D2F0E-7318-4B09-9253-6DA908D8CF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8972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39E90C93-1A61-4BAD-AA4C-609B6639FE6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85595" y="1878973"/>
            <a:ext cx="4737668" cy="4574721"/>
          </a:xfrm>
        </p:spPr>
        <p:txBody>
          <a:bodyPr/>
          <a:lstStyle/>
          <a:p>
            <a:pPr eaLnBrk="1" hangingPunct="1"/>
            <a:r>
              <a:rPr lang="en-US" altLang="en-US" dirty="0"/>
              <a:t>FRONTAL LOBE – </a:t>
            </a:r>
          </a:p>
          <a:p>
            <a:pPr lvl="1" eaLnBrk="1" hangingPunct="1"/>
            <a:r>
              <a:rPr lang="en-US" altLang="en-US" dirty="0"/>
              <a:t>Primary Motor Area</a:t>
            </a:r>
          </a:p>
          <a:p>
            <a:pPr lvl="2" eaLnBrk="1" hangingPunct="1"/>
            <a:r>
              <a:rPr lang="en-US" altLang="en-US" dirty="0"/>
              <a:t>controls voluntary muscles </a:t>
            </a:r>
          </a:p>
          <a:p>
            <a:pPr lvl="1" eaLnBrk="1" hangingPunct="1"/>
            <a:r>
              <a:rPr lang="en-US" altLang="en-US" dirty="0"/>
              <a:t>Voluntary eye movement</a:t>
            </a:r>
          </a:p>
          <a:p>
            <a:pPr lvl="1" eaLnBrk="1" hangingPunct="1"/>
            <a:r>
              <a:rPr lang="en-US" altLang="en-US" dirty="0"/>
              <a:t>Concentration, planning, problem solving, analysis</a:t>
            </a:r>
          </a:p>
        </p:txBody>
      </p:sp>
      <p:sp>
        <p:nvSpPr>
          <p:cNvPr id="48132" name="Rectangle 4">
            <a:extLst>
              <a:ext uri="{FF2B5EF4-FFF2-40B4-BE49-F238E27FC236}">
                <a16:creationId xmlns:a16="http://schemas.microsoft.com/office/drawing/2014/main" id="{D9A8AF15-3BBF-4DF5-8100-6CEB9125D98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524000"/>
            <a:ext cx="3811588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/>
          </a:p>
          <a:p>
            <a:pPr eaLnBrk="1" hangingPunct="1">
              <a:lnSpc>
                <a:spcPct val="90000"/>
              </a:lnSpc>
            </a:pPr>
            <a:endParaRPr lang="en-US" altLang="en-US"/>
          </a:p>
        </p:txBody>
      </p:sp>
      <p:pic>
        <p:nvPicPr>
          <p:cNvPr id="48133" name="Picture 5">
            <a:extLst>
              <a:ext uri="{FF2B5EF4-FFF2-40B4-BE49-F238E27FC236}">
                <a16:creationId xmlns:a16="http://schemas.microsoft.com/office/drawing/2014/main" id="{F4673176-409B-4717-862B-26FDB7C46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272" y="1355271"/>
            <a:ext cx="5540828" cy="4283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93EF12B-5D21-46D1-B2DD-7C4755E13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0190" y="382814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DF1D8BB8-BB34-4039-B266-9E692F8A3A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70190" y="1510393"/>
            <a:ext cx="5591175" cy="474435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/>
              <a:t>PARIETAL LOBE</a:t>
            </a:r>
            <a:endParaRPr lang="en-US" sz="2800" dirty="0"/>
          </a:p>
          <a:p>
            <a:pPr lvl="2">
              <a:defRPr/>
            </a:pPr>
            <a:r>
              <a:rPr lang="en-GB" sz="2800" dirty="0">
                <a:ea typeface="+mn-lt"/>
                <a:cs typeface="+mn-lt"/>
              </a:rPr>
              <a:t>The parietal lobes manages sensation, handwriting, written and spoken language,  and body position</a:t>
            </a:r>
            <a:endParaRPr lang="en-US" sz="2800" dirty="0"/>
          </a:p>
          <a:p>
            <a:pPr marL="0" indent="0">
              <a:buNone/>
              <a:defRPr/>
            </a:pPr>
            <a:endParaRPr lang="en-US" dirty="0"/>
          </a:p>
        </p:txBody>
      </p:sp>
      <p:sp>
        <p:nvSpPr>
          <p:cNvPr id="49156" name="Rectangle 4">
            <a:extLst>
              <a:ext uri="{FF2B5EF4-FFF2-40B4-BE49-F238E27FC236}">
                <a16:creationId xmlns:a16="http://schemas.microsoft.com/office/drawing/2014/main" id="{7A9D02CC-0BE5-443C-88B9-05D5074A61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10775" y="625475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49157" name="Picture 5">
            <a:extLst>
              <a:ext uri="{FF2B5EF4-FFF2-40B4-BE49-F238E27FC236}">
                <a16:creationId xmlns:a16="http://schemas.microsoft.com/office/drawing/2014/main" id="{7061A694-49B4-4A33-8ADF-3E38A4E5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323" y="1525814"/>
            <a:ext cx="4825319" cy="3666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AE6114C2-11D9-4410-B630-0CAA618694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7136" y="283028"/>
            <a:ext cx="7772400" cy="65586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1D2D1D8D-BEEE-483E-90A5-B146E2E5D0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7136" y="1110343"/>
            <a:ext cx="5987143" cy="4902200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OCCIPITAL LOBE </a:t>
            </a:r>
          </a:p>
          <a:p>
            <a:pPr lvl="1" eaLnBrk="1" hangingPunct="1">
              <a:defRPr/>
            </a:pPr>
            <a:r>
              <a:rPr lang="en-US" dirty="0"/>
              <a:t>visual senses</a:t>
            </a:r>
          </a:p>
          <a:p>
            <a:pPr lvl="1" eaLnBrk="1" hangingPunct="1">
              <a:defRPr/>
            </a:pPr>
            <a:r>
              <a:rPr lang="en-US" dirty="0"/>
              <a:t>analyzing visual patterns, combining visual images with other info (i.e. recognizing a person)</a:t>
            </a:r>
          </a:p>
          <a:p>
            <a:pPr eaLnBrk="1" hangingPunct="1">
              <a:defRPr/>
            </a:pPr>
            <a:r>
              <a:rPr lang="en-US" dirty="0"/>
              <a:t>TEMPORAL LOBE </a:t>
            </a:r>
          </a:p>
          <a:p>
            <a:pPr lvl="1" eaLnBrk="1" hangingPunct="1">
              <a:defRPr/>
            </a:pPr>
            <a:r>
              <a:rPr lang="en-US" dirty="0"/>
              <a:t>sensory smell and hearing </a:t>
            </a:r>
          </a:p>
          <a:p>
            <a:pPr lvl="1" eaLnBrk="1" hangingPunct="1">
              <a:defRPr/>
            </a:pPr>
            <a:r>
              <a:rPr lang="en-US" dirty="0"/>
              <a:t>interpretation of sensory experiences (understanding speech, reading)</a:t>
            </a:r>
          </a:p>
          <a:p>
            <a:pPr marL="0" indent="0">
              <a:buNone/>
              <a:defRPr/>
            </a:pPr>
            <a:endParaRPr lang="en-US" dirty="0"/>
          </a:p>
        </p:txBody>
      </p:sp>
      <p:sp>
        <p:nvSpPr>
          <p:cNvPr id="50180" name="Rectangle 4">
            <a:extLst>
              <a:ext uri="{FF2B5EF4-FFF2-40B4-BE49-F238E27FC236}">
                <a16:creationId xmlns:a16="http://schemas.microsoft.com/office/drawing/2014/main" id="{93449DF7-0F22-43B9-8798-8C5290C925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10775" y="625475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50181" name="Picture 5">
            <a:extLst>
              <a:ext uri="{FF2B5EF4-FFF2-40B4-BE49-F238E27FC236}">
                <a16:creationId xmlns:a16="http://schemas.microsoft.com/office/drawing/2014/main" id="{8779F06F-82CD-455F-816D-ADC5F2FBB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279" y="1738993"/>
            <a:ext cx="4980214" cy="3461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5C658C23-338F-43A8-B0D9-C229942A22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0679" y="291193"/>
            <a:ext cx="10363200" cy="762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Cerebellum</a:t>
            </a:r>
          </a:p>
        </p:txBody>
      </p:sp>
      <p:sp>
        <p:nvSpPr>
          <p:cNvPr id="52227" name="Rectangle 4">
            <a:extLst>
              <a:ext uri="{FF2B5EF4-FFF2-40B4-BE49-F238E27FC236}">
                <a16:creationId xmlns:a16="http://schemas.microsoft.com/office/drawing/2014/main" id="{D5AA92F2-EAC6-4797-AF96-B93C7EFEF0F7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096000" y="1498741"/>
            <a:ext cx="4876800" cy="1481223"/>
          </a:xfrm>
        </p:spPr>
        <p:txBody>
          <a:bodyPr/>
          <a:lstStyle/>
          <a:p>
            <a:pPr eaLnBrk="1" hangingPunct="1"/>
            <a:r>
              <a:rPr lang="en-US" altLang="en-US" dirty="0"/>
              <a:t>Integrates sensory info</a:t>
            </a:r>
          </a:p>
          <a:p>
            <a:pPr lvl="1" eaLnBrk="1" hangingPunct="1"/>
            <a:r>
              <a:rPr lang="en-US" altLang="en-US" dirty="0"/>
              <a:t>Balance, coordination of skeletal muscle, posture</a:t>
            </a:r>
          </a:p>
        </p:txBody>
      </p:sp>
      <p:pic>
        <p:nvPicPr>
          <p:cNvPr id="52228" name="Picture 5">
            <a:extLst>
              <a:ext uri="{FF2B5EF4-FFF2-40B4-BE49-F238E27FC236}">
                <a16:creationId xmlns:a16="http://schemas.microsoft.com/office/drawing/2014/main" id="{D2789232-D43E-4F0D-A9CC-E5BC9001982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618847"/>
            <a:ext cx="5314950" cy="265224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97F6DE-6138-4155-B1C1-4C2059D91960}"/>
              </a:ext>
            </a:extLst>
          </p:cNvPr>
          <p:cNvSpPr txBox="1"/>
          <p:nvPr/>
        </p:nvSpPr>
        <p:spPr>
          <a:xfrm>
            <a:off x="5955539" y="433302"/>
            <a:ext cx="49383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https://www.youtube.com/watch?v=mpO4lTDr1to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PLEASE WATCH</a:t>
            </a:r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B66CA87E-8C4F-49B9-AEC3-C36C028971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200" y="3550275"/>
            <a:ext cx="5741600" cy="287442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E2CD2CCD-0425-4834-90AE-D0935CAE21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9768" y="261228"/>
            <a:ext cx="5428345" cy="58429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Brainstem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 descr="A close up of a device&#10;&#10;Description automatically generated">
            <a:extLst>
              <a:ext uri="{FF2B5EF4-FFF2-40B4-BE49-F238E27FC236}">
                <a16:creationId xmlns:a16="http://schemas.microsoft.com/office/drawing/2014/main" id="{EA4304D8-ED50-45C7-90C2-1778F3D229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51"/>
          <a:stretch/>
        </p:blipFill>
        <p:spPr>
          <a:xfrm>
            <a:off x="429767" y="1440346"/>
            <a:ext cx="5556363" cy="4353928"/>
          </a:xfrm>
          <a:prstGeom prst="rect">
            <a:avLst/>
          </a:prstGeom>
        </p:spPr>
      </p:pic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FEFEF"/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AE1AB780-CC61-4ED9-B0A2-9426DF5B6D7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986130" y="135497"/>
            <a:ext cx="6077853" cy="293704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altLang="en-US" sz="1800" dirty="0"/>
              <a:t>Brainstem: Connects the cerebrum to the spinal cord</a:t>
            </a:r>
          </a:p>
          <a:p>
            <a:pPr lvl="1"/>
            <a:r>
              <a:rPr lang="en-US" altLang="en-US" sz="1800" b="1" dirty="0"/>
              <a:t>Midbrain</a:t>
            </a:r>
            <a:r>
              <a:rPr lang="en-US" altLang="en-US" sz="1800" dirty="0"/>
              <a:t>: visual and auditory reflex center</a:t>
            </a:r>
          </a:p>
          <a:p>
            <a:pPr lvl="1"/>
            <a:r>
              <a:rPr lang="en-US" altLang="en-US" sz="1800" b="1" dirty="0"/>
              <a:t>Pons</a:t>
            </a:r>
            <a:r>
              <a:rPr lang="en-US" altLang="en-US" sz="1800" dirty="0"/>
              <a:t>: transfer nerve impulses</a:t>
            </a:r>
          </a:p>
          <a:p>
            <a:pPr lvl="1"/>
            <a:r>
              <a:rPr lang="en-US" altLang="en-US" sz="1800" b="1" dirty="0"/>
              <a:t>Medulla Oblongata</a:t>
            </a:r>
            <a:r>
              <a:rPr lang="en-US" altLang="en-US" sz="1800" dirty="0"/>
              <a:t>: </a:t>
            </a:r>
          </a:p>
          <a:p>
            <a:pPr lvl="2"/>
            <a:r>
              <a:rPr lang="en-US" altLang="en-US" sz="1800" dirty="0"/>
              <a:t>Cardiac center- heart rate</a:t>
            </a:r>
          </a:p>
          <a:p>
            <a:pPr lvl="2"/>
            <a:r>
              <a:rPr lang="en-US" altLang="en-US" sz="1800" dirty="0"/>
              <a:t>Vasomotor center- smooth muscle in blood vessels/blood pressure</a:t>
            </a:r>
          </a:p>
          <a:p>
            <a:pPr lvl="2"/>
            <a:r>
              <a:rPr lang="en-US" altLang="en-US" sz="1800" dirty="0"/>
              <a:t>Respiratory center- breathing rate</a:t>
            </a:r>
          </a:p>
          <a:p>
            <a:pPr lvl="2"/>
            <a:r>
              <a:rPr lang="en-US" altLang="en-US" sz="1800" dirty="0"/>
              <a:t>Coughing, sneezing, swallowing and vomiting reflexes</a:t>
            </a:r>
          </a:p>
        </p:txBody>
      </p:sp>
      <p:pic>
        <p:nvPicPr>
          <p:cNvPr id="5" name="Picture 4" descr="A picture containing sitting, food, table, laying&#10;&#10;Description automatically generated">
            <a:extLst>
              <a:ext uri="{FF2B5EF4-FFF2-40B4-BE49-F238E27FC236}">
                <a16:creationId xmlns:a16="http://schemas.microsoft.com/office/drawing/2014/main" id="{13A438EA-4B27-4264-A79A-3D3C202549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130" y="3025018"/>
            <a:ext cx="6205870" cy="369748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C14437A7-30DF-4685-A6A7-C22F139D92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8958" y="335813"/>
            <a:ext cx="7772400" cy="866553"/>
          </a:xfrm>
        </p:spPr>
        <p:txBody>
          <a:bodyPr/>
          <a:lstStyle/>
          <a:p>
            <a:pPr eaLnBrk="1" hangingPunct="1"/>
            <a:r>
              <a:rPr lang="en-US" altLang="en-US" dirty="0"/>
              <a:t>Diencephalon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8A38343F-6150-42ED-94B9-B73E5B70CEE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878958" y="1321982"/>
            <a:ext cx="4191000" cy="5334000"/>
          </a:xfrm>
        </p:spPr>
        <p:txBody>
          <a:bodyPr/>
          <a:lstStyle/>
          <a:p>
            <a:pPr marL="533400" indent="-533400">
              <a:buFontTx/>
              <a:buAutoNum type="arabicPeriod"/>
              <a:defRPr/>
            </a:pPr>
            <a:r>
              <a:rPr lang="en-US" b="1" dirty="0"/>
              <a:t>Thalamus</a:t>
            </a:r>
            <a:r>
              <a:rPr lang="en-US" dirty="0"/>
              <a:t>- </a:t>
            </a:r>
          </a:p>
          <a:p>
            <a:pPr marL="914400" lvl="1" indent="-457200">
              <a:buNone/>
              <a:defRPr/>
            </a:pPr>
            <a:r>
              <a:rPr lang="en-US" dirty="0"/>
              <a:t>-    Receives all sensory impulses (except smell) and relays them to the appropriate region of the cerebral cortex</a:t>
            </a:r>
          </a:p>
          <a:p>
            <a:pPr marL="533400" indent="-533400">
              <a:buNone/>
              <a:defRPr/>
            </a:pPr>
            <a:r>
              <a:rPr lang="en-US" dirty="0"/>
              <a:t>2.</a:t>
            </a:r>
            <a:r>
              <a:rPr lang="en-US" b="1" dirty="0"/>
              <a:t> Hypothalamus</a:t>
            </a:r>
            <a:r>
              <a:rPr lang="en-US" dirty="0"/>
              <a:t> – </a:t>
            </a:r>
          </a:p>
          <a:p>
            <a:pPr marL="914400" lvl="1" indent="-457200">
              <a:defRPr/>
            </a:pPr>
            <a:r>
              <a:rPr lang="en-US" dirty="0"/>
              <a:t>Maintain homeostasis</a:t>
            </a:r>
          </a:p>
          <a:p>
            <a:pPr marL="914400" lvl="1" indent="-457200">
              <a:defRPr/>
            </a:pPr>
            <a:r>
              <a:rPr lang="en-US" dirty="0"/>
              <a:t>Links the nervous system to the endocrine system</a:t>
            </a:r>
          </a:p>
          <a:p>
            <a:pPr marL="533400" lvl="1" indent="-533400">
              <a:buNone/>
              <a:defRPr/>
            </a:pPr>
            <a:r>
              <a:rPr lang="en-US" dirty="0"/>
              <a:t>3. </a:t>
            </a:r>
            <a:r>
              <a:rPr lang="en-US" b="1" dirty="0"/>
              <a:t>Pituitary &amp; pineal glands</a:t>
            </a:r>
          </a:p>
          <a:p>
            <a:pPr marL="533400" indent="-533400">
              <a:buNone/>
              <a:defRPr/>
            </a:pPr>
            <a:endParaRPr lang="en-US" sz="2400" dirty="0"/>
          </a:p>
        </p:txBody>
      </p:sp>
      <p:pic>
        <p:nvPicPr>
          <p:cNvPr id="7" name="Picture 6" descr="A picture containing sitting, food, table, laying&#10;&#10;Description automatically generated">
            <a:extLst>
              <a:ext uri="{FF2B5EF4-FFF2-40B4-BE49-F238E27FC236}">
                <a16:creationId xmlns:a16="http://schemas.microsoft.com/office/drawing/2014/main" id="{D673BD65-F27A-4019-85A2-39B96B9CE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1339" y="1524000"/>
            <a:ext cx="6205870" cy="369748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661176FD-7A92-47D4-AD61-1DE9053820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080" y="1041003"/>
            <a:ext cx="5642105" cy="5702697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405E00B1-F9F2-448F-B2C7-28962C53DE00}"/>
              </a:ext>
            </a:extLst>
          </p:cNvPr>
          <p:cNvSpPr txBox="1">
            <a:spLocks noChangeArrowheads="1"/>
          </p:cNvSpPr>
          <p:nvPr/>
        </p:nvSpPr>
        <p:spPr>
          <a:xfrm>
            <a:off x="444176" y="204732"/>
            <a:ext cx="7772400" cy="8362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4000" dirty="0"/>
              <a:t>Central Nervous System: The Spinal Cord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D3381C-D2A7-4260-8732-81AED7487FCA}"/>
              </a:ext>
            </a:extLst>
          </p:cNvPr>
          <p:cNvSpPr txBox="1"/>
          <p:nvPr/>
        </p:nvSpPr>
        <p:spPr>
          <a:xfrm>
            <a:off x="6947807" y="1698171"/>
            <a:ext cx="51151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PLEASE WATCH IN THIS ORDER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https://www.youtube.com/watch?v=YDA7gGjpPWM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https://www.youtube.com/watch?v=GlSGd3C5qZc</a:t>
            </a:r>
            <a:endParaRPr lang="en-GB" dirty="0"/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949EE49-1743-4664-97C2-84D71D8DBD43}"/>
              </a:ext>
            </a:extLst>
          </p:cNvPr>
          <p:cNvSpPr txBox="1"/>
          <p:nvPr/>
        </p:nvSpPr>
        <p:spPr>
          <a:xfrm>
            <a:off x="7162800" y="3892351"/>
            <a:ext cx="4191000" cy="10772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3200" dirty="0"/>
              <a:t>Serves as a conduit to and from the brain</a:t>
            </a:r>
          </a:p>
        </p:txBody>
      </p:sp>
    </p:spTree>
    <p:extLst>
      <p:ext uri="{BB962C8B-B14F-4D97-AF65-F5344CB8AC3E}">
        <p14:creationId xmlns:p14="http://schemas.microsoft.com/office/powerpoint/2010/main" val="28616870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9C3F0-3E79-4D23-ACF5-EC51A6666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09" y="200027"/>
            <a:ext cx="749935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Central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Spinal Cord</a:t>
            </a:r>
          </a:p>
        </p:txBody>
      </p:sp>
      <p:pic>
        <p:nvPicPr>
          <p:cNvPr id="32771" name="Picture 2" descr="I10-13-spinalcord.jpg">
            <a:extLst>
              <a:ext uri="{FF2B5EF4-FFF2-40B4-BE49-F238E27FC236}">
                <a16:creationId xmlns:a16="http://schemas.microsoft.com/office/drawing/2014/main" id="{A84A0830-D322-4601-80E4-BB2ECE9093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834" y="691117"/>
            <a:ext cx="5913557" cy="596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2" name="Picture 3" descr="2vertebra1.jpg">
            <a:extLst>
              <a:ext uri="{FF2B5EF4-FFF2-40B4-BE49-F238E27FC236}">
                <a16:creationId xmlns:a16="http://schemas.microsoft.com/office/drawing/2014/main" id="{62E5AFA8-770C-44BA-BB2E-58B05094C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11" y="1543493"/>
            <a:ext cx="5169112" cy="3932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book, sitting, man&#10;&#10;Description automatically generated">
            <a:extLst>
              <a:ext uri="{FF2B5EF4-FFF2-40B4-BE49-F238E27FC236}">
                <a16:creationId xmlns:a16="http://schemas.microsoft.com/office/drawing/2014/main" id="{2C82928E-88B7-4FB2-B1C2-E0D450C61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579" y="1233590"/>
            <a:ext cx="5189065" cy="4390819"/>
          </a:xfrm>
          <a:prstGeom prst="rect">
            <a:avLst/>
          </a:prstGeom>
        </p:spPr>
      </p:pic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8391E37E-F010-4255-8BD0-C0468C553C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964" y="641515"/>
            <a:ext cx="5768036" cy="5250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28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4" name="Picture 10" descr="M:\USERS\STUART\WILMOREP\MORENEW\FIG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779" y="533400"/>
            <a:ext cx="4191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3" name="Picture 9" descr="M:\USERS\STUART\WILMOREP\MORENEW\FIG2.T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2" t="8046"/>
          <a:stretch>
            <a:fillRect/>
          </a:stretch>
        </p:blipFill>
        <p:spPr bwMode="auto">
          <a:xfrm>
            <a:off x="7648576" y="1600200"/>
            <a:ext cx="226695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6" name="Picture 12" descr="M:\USERS\STUART\WILMOREP\MORENEW\FIG200.T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838" y="3124200"/>
            <a:ext cx="1514475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7" name="Picture 13" descr="M:\USERS\STUART\WILMOREP\MORENEW\FIG2000.T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04"/>
          <a:stretch>
            <a:fillRect/>
          </a:stretch>
        </p:blipFill>
        <p:spPr bwMode="auto">
          <a:xfrm>
            <a:off x="7943850" y="4229100"/>
            <a:ext cx="2352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8" name="Picture 14" descr="M:\USERS\STUART\WILMOREP\MORENEW\FIG20000.T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71"/>
          <a:stretch>
            <a:fillRect/>
          </a:stretch>
        </p:blipFill>
        <p:spPr bwMode="auto">
          <a:xfrm>
            <a:off x="7290707" y="5676900"/>
            <a:ext cx="28575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1905000" y="533400"/>
            <a:ext cx="41910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NERVOUS SYSTEMS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86F0912B-57CB-4C4A-B94D-1510772328BD}"/>
              </a:ext>
            </a:extLst>
          </p:cNvPr>
          <p:cNvSpPr txBox="1">
            <a:spLocks noChangeArrowheads="1"/>
          </p:cNvSpPr>
          <p:nvPr/>
        </p:nvSpPr>
        <p:spPr>
          <a:xfrm>
            <a:off x="514350" y="1752600"/>
            <a:ext cx="4800600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/>
              <a:t>Nervous System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Brain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Spinal cord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Nerves</a:t>
            </a:r>
            <a:endParaRPr lang="en-US" altLang="en-US"/>
          </a:p>
          <a:p>
            <a:r>
              <a:rPr lang="en-US" altLang="en-US"/>
              <a:t>Functions of nervous system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Regulates and coordinates all body activities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Center of all mental activity, including thought, learning, and memory</a:t>
            </a:r>
            <a:endParaRPr lang="en-US" altLang="en-US" dirty="0">
              <a:solidFill>
                <a:schemeClr val="accent2"/>
              </a:solidFill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627A0430-E6FC-4F17-9462-6158DE18EB13}"/>
              </a:ext>
            </a:extLst>
          </p:cNvPr>
          <p:cNvSpPr/>
          <p:nvPr/>
        </p:nvSpPr>
        <p:spPr>
          <a:xfrm>
            <a:off x="7241722" y="2090058"/>
            <a:ext cx="3062968" cy="1336221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65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2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AutoShape 2">
            <a:extLst>
              <a:ext uri="{FF2B5EF4-FFF2-40B4-BE49-F238E27FC236}">
                <a16:creationId xmlns:a16="http://schemas.microsoft.com/office/drawing/2014/main" id="{FAAA9E7A-B4A3-4A70-8BB7-7CB48ECAE7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1" y="304800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Peripheral Nervous System: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Somatic Nervous System</a:t>
            </a:r>
          </a:p>
        </p:txBody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73E25A68-40BD-4604-99D0-BD75153F2A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43201" y="1676400"/>
            <a:ext cx="7497763" cy="4495800"/>
          </a:xfrm>
        </p:spPr>
        <p:txBody>
          <a:bodyPr>
            <a:normAutofit/>
          </a:bodyPr>
          <a:lstStyle/>
          <a:p>
            <a:pPr marL="365760" indent="-283464">
              <a:buFont typeface="Wingdings 2"/>
              <a:buChar char=""/>
              <a:defRPr/>
            </a:pPr>
            <a:r>
              <a:rPr lang="en-US" sz="3000" dirty="0"/>
              <a:t>Enables us to interact with the physical environment</a:t>
            </a:r>
          </a:p>
          <a:p>
            <a:pPr marL="640080" lvl="1" indent="-237744">
              <a:defRPr/>
            </a:pPr>
            <a:r>
              <a:rPr lang="en-US" sz="2600" i="1" dirty="0"/>
              <a:t>Afferent</a:t>
            </a:r>
            <a:r>
              <a:rPr lang="en-US" sz="2600" dirty="0"/>
              <a:t> neurons – transmit messages from sensory receptors to the CNS</a:t>
            </a:r>
          </a:p>
          <a:p>
            <a:pPr marL="640080" lvl="1" indent="-237744">
              <a:defRPr/>
            </a:pPr>
            <a:r>
              <a:rPr lang="en-US" sz="2600" i="1" dirty="0"/>
              <a:t>Efferent </a:t>
            </a:r>
            <a:r>
              <a:rPr lang="en-US" sz="2600" dirty="0"/>
              <a:t>neurons – transmit messages from the CNS to skeletal muscle</a:t>
            </a:r>
          </a:p>
          <a:p>
            <a:pPr marL="640080" lvl="1" indent="-237744">
              <a:defRPr/>
            </a:pPr>
            <a:r>
              <a:rPr lang="en-US" sz="2600" dirty="0"/>
              <a:t>Spinal nerves – send messages to/from the brain via the spinal cord</a:t>
            </a:r>
          </a:p>
          <a:p>
            <a:pPr marL="640080" lvl="1" indent="-237744">
              <a:defRPr/>
            </a:pPr>
            <a:r>
              <a:rPr lang="en-US" sz="2600" dirty="0"/>
              <a:t>Cranial nerves – link sensory receptors in the head directly to the brain and the brain to certain muscles </a:t>
            </a:r>
          </a:p>
          <a:p>
            <a:pPr marL="640080" lvl="1" indent="-237744">
              <a:buFont typeface="Verdana"/>
              <a:buChar char="◦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F4AE4-789B-4A48-92F2-E26C1BA7A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1" y="152401"/>
            <a:ext cx="7497763" cy="6397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Cranial Nerves</a:t>
            </a:r>
          </a:p>
        </p:txBody>
      </p:sp>
      <p:pic>
        <p:nvPicPr>
          <p:cNvPr id="27651" name="Picture 1" descr="Screen Shot 2012-03-04 at 11.12.27 AM.png">
            <a:extLst>
              <a:ext uri="{FF2B5EF4-FFF2-40B4-BE49-F238E27FC236}">
                <a16:creationId xmlns:a16="http://schemas.microsoft.com/office/drawing/2014/main" id="{6F9640BB-3619-49CC-9D72-42355E0FB4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1" y="685800"/>
            <a:ext cx="6843713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>
            <a:extLst>
              <a:ext uri="{FF2B5EF4-FFF2-40B4-BE49-F238E27FC236}">
                <a16:creationId xmlns:a16="http://schemas.microsoft.com/office/drawing/2014/main" id="{A6B193B9-10F0-4FF8-A7FE-689696C5E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28600"/>
            <a:ext cx="7797800" cy="648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94FF8F-C993-4635-8341-416B719CA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5900" y="6096001"/>
            <a:ext cx="3124200" cy="3349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/>
              <a:t>Spinal Nerves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1F028244-4974-4ACC-89A7-D15E59CCA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Peripheral Nervous System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EA6675A-C986-49A5-BBD2-4F61DEAC90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8586" y="2038276"/>
            <a:ext cx="3987421" cy="466725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000" dirty="0"/>
              <a:t>Afferent (sensory) nerves</a:t>
            </a:r>
          </a:p>
          <a:p>
            <a:pPr lvl="1" eaLnBrk="1" hangingPunct="1"/>
            <a:r>
              <a:rPr lang="en-US" altLang="en-US" sz="2000" dirty="0"/>
              <a:t>Carry impulses from the body to the central nervous system</a:t>
            </a:r>
          </a:p>
          <a:p>
            <a:pPr lvl="1" eaLnBrk="1" hangingPunct="1"/>
            <a:endParaRPr lang="en-US" altLang="en-US" sz="2000" dirty="0"/>
          </a:p>
          <a:p>
            <a:pPr marL="457200" lvl="1" indent="0" eaLnBrk="1" hangingPunct="1">
              <a:buNone/>
            </a:pPr>
            <a:endParaRPr lang="en-US" altLang="en-US" sz="2000" dirty="0"/>
          </a:p>
          <a:p>
            <a:pPr marL="457200" lvl="1" indent="0" eaLnBrk="1" hangingPunct="1">
              <a:buNone/>
            </a:pPr>
            <a:endParaRPr lang="en-US" altLang="en-US" sz="2000" dirty="0"/>
          </a:p>
          <a:p>
            <a:pPr eaLnBrk="1" hangingPunct="1"/>
            <a:r>
              <a:rPr lang="en-US" altLang="en-US" sz="2000" dirty="0"/>
              <a:t>Efferent (motor) nerves</a:t>
            </a:r>
          </a:p>
          <a:p>
            <a:pPr lvl="1" eaLnBrk="1" hangingPunct="1"/>
            <a:r>
              <a:rPr lang="en-US" altLang="en-US" sz="2000" dirty="0"/>
              <a:t>Carry impulses from the central nervous system to muscles and glands</a:t>
            </a:r>
          </a:p>
          <a:p>
            <a:pPr lvl="1" eaLnBrk="1" hangingPunct="1"/>
            <a:r>
              <a:rPr lang="en-US" altLang="en-US" sz="2000" dirty="0"/>
              <a:t>Cause the target organs to do something in response to commands</a:t>
            </a:r>
          </a:p>
        </p:txBody>
      </p:sp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6B85E3CC-FE62-48CD-9BC6-F107DA392A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750" b="-2"/>
          <a:stretch/>
        </p:blipFill>
        <p:spPr>
          <a:xfrm>
            <a:off x="4636007" y="1404551"/>
            <a:ext cx="7112970" cy="487577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AutoShape 2">
            <a:extLst>
              <a:ext uri="{FF2B5EF4-FFF2-40B4-BE49-F238E27FC236}">
                <a16:creationId xmlns:a16="http://schemas.microsoft.com/office/drawing/2014/main" id="{7B5F5F1E-644C-4B97-B4DE-1AA21C8C69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Peripheral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Autonomic Nervous System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400F7ABF-2471-4DFC-B14D-0B9969A9F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601" y="1752600"/>
            <a:ext cx="7497763" cy="4800600"/>
          </a:xfrm>
        </p:spPr>
        <p:txBody>
          <a:bodyPr/>
          <a:lstStyle/>
          <a:p>
            <a:pPr eaLnBrk="1" hangingPunct="1"/>
            <a:r>
              <a:rPr lang="en-US" altLang="en-US"/>
              <a:t>Primarily efferent neurons</a:t>
            </a:r>
          </a:p>
          <a:p>
            <a:pPr eaLnBrk="1" hangingPunct="1"/>
            <a:r>
              <a:rPr lang="en-US" altLang="en-US"/>
              <a:t>Controls internal environment - glands and internal organs</a:t>
            </a:r>
          </a:p>
          <a:p>
            <a:pPr eaLnBrk="1" hangingPunct="1"/>
            <a:r>
              <a:rPr lang="en-US" altLang="en-US"/>
              <a:t>Consist of two parts that are typically antagonistic:</a:t>
            </a:r>
          </a:p>
          <a:p>
            <a:pPr marL="1027113" lvl="1" indent="-336550"/>
            <a:r>
              <a:rPr lang="en-US" altLang="en-US"/>
              <a:t>Sympathetic </a:t>
            </a:r>
          </a:p>
          <a:p>
            <a:pPr marL="1027113" lvl="1" indent="-336550"/>
            <a:r>
              <a:rPr lang="en-US" altLang="en-US"/>
              <a:t>Parasympathetic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A72C3339-E0CB-491E-A17E-3F2AA5E4F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pic>
        <p:nvPicPr>
          <p:cNvPr id="29699" name="Picture 4" descr="fig02">
            <a:extLst>
              <a:ext uri="{FF2B5EF4-FFF2-40B4-BE49-F238E27FC236}">
                <a16:creationId xmlns:a16="http://schemas.microsoft.com/office/drawing/2014/main" id="{BA2FCDEF-C100-4B67-81D4-B1BB2E963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0"/>
          <a:stretch>
            <a:fillRect/>
          </a:stretch>
        </p:blipFill>
        <p:spPr bwMode="auto">
          <a:xfrm>
            <a:off x="2326822" y="304800"/>
            <a:ext cx="7023100" cy="636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9093" name="AutoShape 5">
            <a:extLst>
              <a:ext uri="{FF2B5EF4-FFF2-40B4-BE49-F238E27FC236}">
                <a16:creationId xmlns:a16="http://schemas.microsoft.com/office/drawing/2014/main" id="{BCB25205-C9E1-4C3D-AF8D-8B2B162E4A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4535488"/>
            <a:ext cx="2819400" cy="2133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Autonomic Nervous System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6329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M:\USERS\STUART\WILMOREP\NEWART\PSE02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609600"/>
            <a:ext cx="6591300" cy="587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905000" y="533401"/>
            <a:ext cx="4038600" cy="1034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STRUCTURE OF A NEURON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E17E68-D4DF-42F5-A50D-656956ABA4D2}"/>
              </a:ext>
            </a:extLst>
          </p:cNvPr>
          <p:cNvSpPr txBox="1"/>
          <p:nvPr/>
        </p:nvSpPr>
        <p:spPr>
          <a:xfrm>
            <a:off x="1559379" y="4865914"/>
            <a:ext cx="1019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SYNAPSE</a:t>
            </a:r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3F7F2F-B5E7-40B7-BC42-D1597699427C}"/>
              </a:ext>
            </a:extLst>
          </p:cNvPr>
          <p:cNvSpPr/>
          <p:nvPr/>
        </p:nvSpPr>
        <p:spPr>
          <a:xfrm>
            <a:off x="1469571" y="4563836"/>
            <a:ext cx="1232808" cy="9470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2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AutoShape 1026">
            <a:extLst>
              <a:ext uri="{FF2B5EF4-FFF2-40B4-BE49-F238E27FC236}">
                <a16:creationId xmlns:a16="http://schemas.microsoft.com/office/drawing/2014/main" id="{99ECEDA6-9469-4C52-BD56-B6476AC179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0" y="22860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363" name="Rectangle 1027">
            <a:extLst>
              <a:ext uri="{FF2B5EF4-FFF2-40B4-BE49-F238E27FC236}">
                <a16:creationId xmlns:a16="http://schemas.microsoft.com/office/drawing/2014/main" id="{242D314E-B13C-43BF-AB6F-FF527D742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843" y="1453243"/>
            <a:ext cx="10752364" cy="4955721"/>
          </a:xfrm>
        </p:spPr>
        <p:txBody>
          <a:bodyPr>
            <a:normAutofit/>
          </a:bodyPr>
          <a:lstStyle/>
          <a:p>
            <a:r>
              <a:rPr lang="en-US" altLang="en-US" sz="4000" dirty="0"/>
              <a:t>Nerve cells – neurons perform the information processing and communication functions of the nervous system</a:t>
            </a:r>
          </a:p>
          <a:p>
            <a:endParaRPr lang="en-US" altLang="en-US" sz="4000" dirty="0"/>
          </a:p>
          <a:p>
            <a:r>
              <a:rPr lang="en-US" altLang="en-US" sz="4000" dirty="0"/>
              <a:t>Glial cells - supportive cells in the nervous system. The glial cells surround neurons and provide support for and insulation between them. 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AutoShape 2">
            <a:extLst>
              <a:ext uri="{FF2B5EF4-FFF2-40B4-BE49-F238E27FC236}">
                <a16:creationId xmlns:a16="http://schemas.microsoft.com/office/drawing/2014/main" id="{792F4623-16D8-409C-8A54-22017B7DB8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11830" y="644978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Terminology</a:t>
            </a:r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F3EC787B-B2F1-4A6C-9493-57A4FAD283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08012" y="2280558"/>
            <a:ext cx="8077200" cy="1905000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dirty="0"/>
              <a:t>Groups of neurons form </a:t>
            </a:r>
            <a:r>
              <a:rPr lang="en-US" altLang="en-US" i="1" dirty="0"/>
              <a:t>four</a:t>
            </a:r>
            <a:r>
              <a:rPr lang="en-US" altLang="en-US" dirty="0"/>
              <a:t> functional groups:</a:t>
            </a:r>
          </a:p>
          <a:p>
            <a:pPr eaLnBrk="1" hangingPunct="1"/>
            <a:r>
              <a:rPr lang="en-US" altLang="en-US" dirty="0"/>
              <a:t>A collection of axons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Nerve</a:t>
            </a:r>
            <a:r>
              <a:rPr lang="en-US" altLang="en-US" sz="2300" dirty="0"/>
              <a:t> – in the Peripheral Nervous System (PNS)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Tract</a:t>
            </a:r>
            <a:r>
              <a:rPr lang="en-US" altLang="en-US" sz="2300" dirty="0"/>
              <a:t> – in the Central Nervous System (CNS)</a:t>
            </a:r>
          </a:p>
        </p:txBody>
      </p:sp>
      <p:sp>
        <p:nvSpPr>
          <p:cNvPr id="17412" name="Rectangle 5">
            <a:extLst>
              <a:ext uri="{FF2B5EF4-FFF2-40B4-BE49-F238E27FC236}">
                <a16:creationId xmlns:a16="http://schemas.microsoft.com/office/drawing/2014/main" id="{76268AA6-863E-4964-AA29-C976FA91F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08012" y="4403045"/>
            <a:ext cx="7656513" cy="1420812"/>
          </a:xfrm>
        </p:spPr>
        <p:txBody>
          <a:bodyPr/>
          <a:lstStyle/>
          <a:p>
            <a:pPr eaLnBrk="1" hangingPunct="1"/>
            <a:r>
              <a:rPr lang="en-US" altLang="en-US" dirty="0"/>
              <a:t>A collection of cell bodies 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Ganglion</a:t>
            </a:r>
            <a:r>
              <a:rPr lang="en-US" altLang="en-US" sz="2300" dirty="0"/>
              <a:t> – within the PNS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Nucleus</a:t>
            </a:r>
            <a:r>
              <a:rPr lang="en-US" altLang="en-US" sz="2300" dirty="0"/>
              <a:t> - within the CNS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AutoShape 2">
            <a:extLst>
              <a:ext uri="{FF2B5EF4-FFF2-40B4-BE49-F238E27FC236}">
                <a16:creationId xmlns:a16="http://schemas.microsoft.com/office/drawing/2014/main" id="{35F64146-C49F-4F44-894A-1A9599D776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i="1" dirty="0">
                <a:solidFill>
                  <a:schemeClr val="tx2">
                    <a:satMod val="130000"/>
                  </a:schemeClr>
                </a:solidFill>
              </a:rPr>
              <a:t>Functional</a:t>
            </a: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 Types of Neurons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07C88C58-FAF6-4A2F-86A9-F097FA289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600" y="2163536"/>
            <a:ext cx="7499350" cy="4313464"/>
          </a:xfrm>
        </p:spPr>
        <p:txBody>
          <a:bodyPr/>
          <a:lstStyle/>
          <a:p>
            <a:pPr eaLnBrk="1" hangingPunct="1"/>
            <a:r>
              <a:rPr lang="en-US" altLang="en-US" u="sng" dirty="0"/>
              <a:t>Sensory neurons</a:t>
            </a:r>
            <a:r>
              <a:rPr lang="en-US" altLang="en-US" dirty="0"/>
              <a:t> - carry information </a:t>
            </a:r>
            <a:r>
              <a:rPr lang="en-US" altLang="en-US" i="1" dirty="0"/>
              <a:t>to</a:t>
            </a:r>
            <a:r>
              <a:rPr lang="en-US" altLang="en-US" dirty="0"/>
              <a:t> the CNS</a:t>
            </a:r>
          </a:p>
          <a:p>
            <a:pPr eaLnBrk="1" hangingPunct="1"/>
            <a:r>
              <a:rPr lang="en-US" altLang="en-US" u="sng" dirty="0"/>
              <a:t>Interneurons</a:t>
            </a:r>
            <a:r>
              <a:rPr lang="en-US" altLang="en-US" dirty="0"/>
              <a:t> - connect sensory and motor neurons or communicate with other interneurons</a:t>
            </a:r>
          </a:p>
          <a:p>
            <a:pPr eaLnBrk="1" hangingPunct="1"/>
            <a:r>
              <a:rPr lang="en-US" altLang="en-US" u="sng" dirty="0"/>
              <a:t>Motor neurons</a:t>
            </a:r>
            <a:r>
              <a:rPr lang="en-US" altLang="en-US" dirty="0"/>
              <a:t> - carry information </a:t>
            </a:r>
            <a:r>
              <a:rPr lang="en-US" altLang="en-US" i="1" dirty="0"/>
              <a:t>from</a:t>
            </a:r>
            <a:r>
              <a:rPr lang="en-US" altLang="en-US" dirty="0"/>
              <a:t> the CNS to muscles, organs, and glands to control their functioning.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AutoShape 2">
            <a:extLst>
              <a:ext uri="{FF2B5EF4-FFF2-40B4-BE49-F238E27FC236}">
                <a16:creationId xmlns:a16="http://schemas.microsoft.com/office/drawing/2014/main" id="{BC8C240F-C564-4225-ABEB-C8F8389824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19401" y="304800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 err="1">
                <a:solidFill>
                  <a:schemeClr val="accent4">
                    <a:lumMod val="50000"/>
                  </a:schemeClr>
                </a:solidFill>
              </a:rPr>
              <a:t>Glial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 Cells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961678B8-A79A-4E32-A929-F01F92CA5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1" y="2032906"/>
            <a:ext cx="7693025" cy="4367893"/>
          </a:xfrm>
        </p:spPr>
        <p:txBody>
          <a:bodyPr/>
          <a:lstStyle/>
          <a:p>
            <a:pPr eaLnBrk="1" hangingPunct="1"/>
            <a:r>
              <a:rPr lang="en-US" altLang="en-US" sz="3300" dirty="0"/>
              <a:t>Types of Glial cells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Astrocytes</a:t>
            </a:r>
            <a:r>
              <a:rPr lang="en-US" altLang="en-US" dirty="0"/>
              <a:t> - provide physical support to neurons, nourishment and other functions. 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Microglial cells</a:t>
            </a:r>
            <a:r>
              <a:rPr lang="en-US" altLang="en-US" dirty="0"/>
              <a:t> - remove debris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Oligodendrocytes</a:t>
            </a:r>
            <a:r>
              <a:rPr lang="en-US" altLang="en-US" dirty="0"/>
              <a:t> - produce myelin which covers the axons of neurons in </a:t>
            </a:r>
            <a:r>
              <a:rPr lang="en-US" altLang="en-US" i="1" dirty="0"/>
              <a:t>CNS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Schwann cells</a:t>
            </a:r>
            <a:r>
              <a:rPr lang="en-US" altLang="en-US" dirty="0"/>
              <a:t> - produce myelin which covers the axons of neurons in </a:t>
            </a:r>
            <a:r>
              <a:rPr lang="en-US" altLang="en-US" i="1" dirty="0"/>
              <a:t>PNS</a:t>
            </a:r>
            <a:r>
              <a:rPr lang="en-US" altLang="en-US" sz="3100" dirty="0"/>
              <a:t>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53851" y="2503872"/>
            <a:ext cx="775361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https://www.bing.com/videos/search?q=the+action+potential&amp;&amp;view=detail&amp;mid=DC394D753C38430D1A7EDC394D753C38430D1A7E&amp;&amp;FORM=VRDGAR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PLEASE WATCH</a:t>
            </a:r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841325" y="712650"/>
            <a:ext cx="7753611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The Action Potential &amp; Synapses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2361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1905000" y="533401"/>
            <a:ext cx="8458200" cy="563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RESTING STATE</a:t>
            </a:r>
            <a:endParaRPr lang="en-US" altLang="en-US" b="1">
              <a:latin typeface="Arial" panose="020B0604020202020204" pitchFamily="34" charset="0"/>
            </a:endParaRPr>
          </a:p>
        </p:txBody>
      </p:sp>
      <p:pic>
        <p:nvPicPr>
          <p:cNvPr id="10245" name="Picture 5" descr="M:\USERS\STUART\WILMOREP\NEWART\PSE0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65364"/>
            <a:ext cx="9144000" cy="295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16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0E0D2-78C9-4E7B-9D9F-2B70D9FF4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1415"/>
          </a:xfrm>
        </p:spPr>
        <p:txBody>
          <a:bodyPr/>
          <a:lstStyle/>
          <a:p>
            <a:r>
              <a:rPr lang="en-US" dirty="0"/>
              <a:t>Nerve synapse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40728B8-2809-4879-B8F2-85AC5B4B1F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195" y="1286540"/>
            <a:ext cx="10375605" cy="5316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0538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AutoShape 2">
            <a:extLst>
              <a:ext uri="{FF2B5EF4-FFF2-40B4-BE49-F238E27FC236}">
                <a16:creationId xmlns:a16="http://schemas.microsoft.com/office/drawing/2014/main" id="{858E0567-6382-4DCB-9A0F-A8D89F0598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1" y="304800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Types of Synapses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27ED3A56-6901-40B5-9D7A-2434E60BDE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819400" y="1828801"/>
            <a:ext cx="7467600" cy="4257675"/>
          </a:xfrm>
        </p:spPr>
        <p:txBody>
          <a:bodyPr>
            <a:normAutofit lnSpcReduction="10000"/>
          </a:bodyPr>
          <a:lstStyle/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 err="1"/>
              <a:t>Axodendritic</a:t>
            </a:r>
            <a:r>
              <a:rPr lang="en-US" sz="2600" dirty="0"/>
              <a:t> - the axon synapses with dendrites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 err="1"/>
              <a:t>Axosomatic</a:t>
            </a:r>
            <a:r>
              <a:rPr lang="en-US" sz="2600" dirty="0"/>
              <a:t> - the axon synapses with the cell body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/>
              <a:t>Axoaxonic</a:t>
            </a:r>
            <a:r>
              <a:rPr lang="en-US" sz="2600" dirty="0"/>
              <a:t> synapse - the axon of one neuron synapses with the axon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 err="1"/>
              <a:t>Dendrodendritic</a:t>
            </a:r>
            <a:r>
              <a:rPr lang="en-US" sz="2600" dirty="0"/>
              <a:t> synapse - occurs when the dendrites of one neuron synapses with the dendrites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dirty="0"/>
              <a:t>Neuromuscular junction - the axon synapses with a muscle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C9984-711A-4F40-B3FC-C5D080069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555AC-915C-4CFA-8A50-36600C893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37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6" ma:contentTypeDescription="Create a new document." ma:contentTypeScope="" ma:versionID="71706c1ebe4c787b66fa7281891c1f3d">
  <xsd:schema xmlns:xsd="http://www.w3.org/2001/XMLSchema" xmlns:xs="http://www.w3.org/2001/XMLSchema" xmlns:p="http://schemas.microsoft.com/office/2006/metadata/properties" xmlns:ns3="c05bfcf6-161a-4012-bab6-aa68b8b9ab0d" targetNamespace="http://schemas.microsoft.com/office/2006/metadata/properties" ma:root="true" ma:fieldsID="a4a13745e0c57fba22766d83a050c591" ns3:_="">
    <xsd:import namespace="c05bfcf6-161a-4012-bab6-aa68b8b9ab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350747-BD73-42C8-8C38-DBBB9AFB1778}">
  <ds:schemaRefs>
    <ds:schemaRef ds:uri="http://purl.org/dc/elements/1.1/"/>
    <ds:schemaRef ds:uri="http://schemas.microsoft.com/office/2006/metadata/properties"/>
    <ds:schemaRef ds:uri="c05bfcf6-161a-4012-bab6-aa68b8b9ab0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D78A894-5DBC-4C8C-83E8-6AB487121C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CFEFE8-5C6A-443F-9EC0-E8EF5BCCE9B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1043</Words>
  <Application>Microsoft Office PowerPoint</Application>
  <PresentationFormat>Widescreen</PresentationFormat>
  <Paragraphs>165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Calibri Light</vt:lpstr>
      <vt:lpstr>Times</vt:lpstr>
      <vt:lpstr>Verdana</vt:lpstr>
      <vt:lpstr>Wingdings</vt:lpstr>
      <vt:lpstr>Wingdings 2</vt:lpstr>
      <vt:lpstr>Office Theme</vt:lpstr>
      <vt:lpstr>Overview of the Nervous System and the Action Potential (nerve impulse)</vt:lpstr>
      <vt:lpstr>Lecture Aims</vt:lpstr>
      <vt:lpstr>PowerPoint Presentation</vt:lpstr>
      <vt:lpstr>The Central Nervous System: The Brain</vt:lpstr>
      <vt:lpstr>Central Nervous System: The Brain</vt:lpstr>
      <vt:lpstr>The Central Nervous System:   The Brain</vt:lpstr>
      <vt:lpstr>The Cerebrum</vt:lpstr>
      <vt:lpstr>Cerebral Hemispheres</vt:lpstr>
      <vt:lpstr>The Cerebrum cont.</vt:lpstr>
      <vt:lpstr>The Cerebrum cont.</vt:lpstr>
      <vt:lpstr>The Cerebrum cont.</vt:lpstr>
      <vt:lpstr>The Cerebrum cont.</vt:lpstr>
      <vt:lpstr>The Cerebellum</vt:lpstr>
      <vt:lpstr>Brainstem</vt:lpstr>
      <vt:lpstr>Diencephalon</vt:lpstr>
      <vt:lpstr>PowerPoint Presentation</vt:lpstr>
      <vt:lpstr>The Central Nervous System: Spinal Cord</vt:lpstr>
      <vt:lpstr>PowerPoint Presentation</vt:lpstr>
      <vt:lpstr>PowerPoint Presentation</vt:lpstr>
      <vt:lpstr>The Peripheral Nervous System: Somatic Nervous System</vt:lpstr>
      <vt:lpstr>Cranial Nerves</vt:lpstr>
      <vt:lpstr>Spinal Nerves</vt:lpstr>
      <vt:lpstr>Peripheral Nervous System</vt:lpstr>
      <vt:lpstr>The Peripheral Nervous System: Autonomic Nervous System</vt:lpstr>
      <vt:lpstr>The Autonomic Nervous System</vt:lpstr>
      <vt:lpstr>PowerPoint Presentation</vt:lpstr>
      <vt:lpstr>Cells of the Nervous System:</vt:lpstr>
      <vt:lpstr>Cells of the Nervous System: Terminology</vt:lpstr>
      <vt:lpstr>Cells of the Nervous System: Functional Types of Neurons</vt:lpstr>
      <vt:lpstr>Cells of the Nervous System: Glial Cells</vt:lpstr>
      <vt:lpstr>PowerPoint Presentation</vt:lpstr>
      <vt:lpstr>PowerPoint Presentation</vt:lpstr>
      <vt:lpstr>Nerve synapse</vt:lpstr>
      <vt:lpstr>Cells of the Nervous System: Types of Synapses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the Nervous System and the Action Potential (nerve impulse)</dc:title>
  <dc:creator>Simon Williams</dc:creator>
  <cp:lastModifiedBy>Simon Williams</cp:lastModifiedBy>
  <cp:revision>40</cp:revision>
  <dcterms:created xsi:type="dcterms:W3CDTF">2019-12-09T15:32:00Z</dcterms:created>
  <dcterms:modified xsi:type="dcterms:W3CDTF">2019-12-10T08:02:25Z</dcterms:modified>
</cp:coreProperties>
</file>