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1"/>
  </p:sldMasterIdLst>
  <p:notesMasterIdLst>
    <p:notesMasterId r:id="rId16"/>
  </p:notesMasterIdLst>
  <p:sldIdLst>
    <p:sldId id="256" r:id="rId2"/>
    <p:sldId id="257" r:id="rId3"/>
    <p:sldId id="266" r:id="rId4"/>
    <p:sldId id="258" r:id="rId5"/>
    <p:sldId id="265" r:id="rId6"/>
    <p:sldId id="259" r:id="rId7"/>
    <p:sldId id="267" r:id="rId8"/>
    <p:sldId id="260" r:id="rId9"/>
    <p:sldId id="268" r:id="rId10"/>
    <p:sldId id="263" r:id="rId11"/>
    <p:sldId id="269" r:id="rId12"/>
    <p:sldId id="261" r:id="rId13"/>
    <p:sldId id="270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71"/>
    <p:restoredTop sz="95610"/>
  </p:normalViewPr>
  <p:slideViewPr>
    <p:cSldViewPr snapToGrid="0">
      <p:cViewPr>
        <p:scale>
          <a:sx n="93" d="100"/>
          <a:sy n="93" d="100"/>
        </p:scale>
        <p:origin x="1776" y="8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investment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Local newspapers and maghazines</c:v>
                </c:pt>
                <c:pt idx="1">
                  <c:v>Tourist guides and Brochiures</c:v>
                </c:pt>
                <c:pt idx="2">
                  <c:v>Radio and outdoor Advertising</c:v>
                </c:pt>
                <c:pt idx="3">
                  <c:v>Billboards and Underground Adverytisement 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3000</c:v>
                </c:pt>
                <c:pt idx="1">
                  <c:v>2000</c:v>
                </c:pt>
                <c:pt idx="2">
                  <c:v>3500</c:v>
                </c:pt>
                <c:pt idx="3">
                  <c:v>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72-E54A-8E8F-4705C14117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Local newspapers and maghazines</c:v>
                </c:pt>
                <c:pt idx="1">
                  <c:v>Tourist guides and Brochiures</c:v>
                </c:pt>
                <c:pt idx="2">
                  <c:v>Radio and outdoor Advertising</c:v>
                </c:pt>
                <c:pt idx="3">
                  <c:v>Billboards and Underground Adverytisement 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7500</c:v>
                </c:pt>
                <c:pt idx="1">
                  <c:v>6000</c:v>
                </c:pt>
                <c:pt idx="2">
                  <c:v>9000</c:v>
                </c:pt>
                <c:pt idx="3">
                  <c:v>10500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72-E54A-8E8F-4705C14117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9"/>
        <c:axId val="928678800"/>
        <c:axId val="928680512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Local newspapers and maghazines</c:v>
                </c:pt>
                <c:pt idx="1">
                  <c:v>Tourist guides and Brochiures</c:v>
                </c:pt>
                <c:pt idx="2">
                  <c:v>Radio and outdoor Advertising</c:v>
                </c:pt>
                <c:pt idx="3">
                  <c:v>Billboards and Underground Adverytisement 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672-E54A-8E8F-4705C14117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8678800"/>
        <c:axId val="928680512"/>
      </c:lineChart>
      <c:catAx>
        <c:axId val="92867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28680512"/>
        <c:crosses val="autoZero"/>
        <c:auto val="1"/>
        <c:lblAlgn val="ctr"/>
        <c:lblOffset val="100"/>
        <c:noMultiLvlLbl val="0"/>
      </c:catAx>
      <c:valAx>
        <c:axId val="928680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2867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all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bg2">
            <a:lumMod val="75000"/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INVESTMENT </c:v>
                </c:pt>
              </c:strCache>
            </c:strRef>
          </c:tx>
          <c:spPr>
            <a:solidFill>
              <a:schemeClr val="accent1">
                <a:alpha val="88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1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SOCIAL MEDIA MARKETING</c:v>
                </c:pt>
                <c:pt idx="1">
                  <c:v>SEARCH ENIGINE OPTIMIZATION</c:v>
                </c:pt>
                <c:pt idx="2">
                  <c:v>EMAIL MARKETING </c:v>
                </c:pt>
                <c:pt idx="3">
                  <c:v>ONLINE ADVERTISEMENT </c:v>
                </c:pt>
                <c:pt idx="4">
                  <c:v>ONLINE RESERVATION AND ORDERING SYSTEM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3000</c:v>
                </c:pt>
                <c:pt idx="1">
                  <c:v>1500</c:v>
                </c:pt>
                <c:pt idx="2">
                  <c:v>1000</c:v>
                </c:pt>
                <c:pt idx="3">
                  <c:v>2000</c:v>
                </c:pt>
                <c:pt idx="4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50-524F-9E0E-62859228615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ROI</c:v>
                </c:pt>
              </c:strCache>
            </c:strRef>
          </c:tx>
          <c:spPr>
            <a:solidFill>
              <a:schemeClr val="accent2">
                <a:alpha val="88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2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SOCIAL MEDIA MARKETING</c:v>
                </c:pt>
                <c:pt idx="1">
                  <c:v>SEARCH ENIGINE OPTIMIZATION</c:v>
                </c:pt>
                <c:pt idx="2">
                  <c:v>EMAIL MARKETING </c:v>
                </c:pt>
                <c:pt idx="3">
                  <c:v>ONLINE ADVERTISEMENT </c:v>
                </c:pt>
                <c:pt idx="4">
                  <c:v>ONLINE RESERVATION AND ORDERING SYSTEM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10000</c:v>
                </c:pt>
                <c:pt idx="1">
                  <c:v>6000</c:v>
                </c:pt>
                <c:pt idx="2">
                  <c:v>5000</c:v>
                </c:pt>
                <c:pt idx="3">
                  <c:v>7000</c:v>
                </c:pt>
                <c:pt idx="4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350-524F-9E0E-62859228615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3">
                <a:alpha val="88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3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3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SOCIAL MEDIA MARKETING</c:v>
                </c:pt>
                <c:pt idx="1">
                  <c:v>SEARCH ENIGINE OPTIMIZATION</c:v>
                </c:pt>
                <c:pt idx="2">
                  <c:v>EMAIL MARKETING </c:v>
                </c:pt>
                <c:pt idx="3">
                  <c:v>ONLINE ADVERTISEMENT </c:v>
                </c:pt>
                <c:pt idx="4">
                  <c:v>ONLINE RESERVATION AND ORDERING SYSTEM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1350-524F-9E0E-62859228615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gapDepth val="53"/>
        <c:shape val="box"/>
        <c:axId val="934696672"/>
        <c:axId val="934374256"/>
        <c:axId val="0"/>
      </c:bar3DChart>
      <c:catAx>
        <c:axId val="934696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34374256"/>
        <c:crosses val="autoZero"/>
        <c:auto val="1"/>
        <c:lblAlgn val="ctr"/>
        <c:lblOffset val="100"/>
        <c:noMultiLvlLbl val="0"/>
      </c:catAx>
      <c:valAx>
        <c:axId val="9343742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34696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dk1">
        <a:lumMod val="75000"/>
        <a:lumOff val="25000"/>
      </a:schemeClr>
    </a:solidFill>
    <a:ln w="6350" cap="flat" cmpd="sng" algn="ctr">
      <a:solidFill>
        <a:schemeClr val="dk1">
          <a:tint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investment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seasonal and themed promotion</c:v>
                </c:pt>
                <c:pt idx="1">
                  <c:v>Happy Hour Specials </c:v>
                </c:pt>
                <c:pt idx="2">
                  <c:v>Customer Referral Programs</c:v>
                </c:pt>
                <c:pt idx="3">
                  <c:v>Corporate discounts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1000</c:v>
                </c:pt>
                <c:pt idx="1">
                  <c:v>1000</c:v>
                </c:pt>
                <c:pt idx="2">
                  <c:v>500</c:v>
                </c:pt>
                <c:pt idx="3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49-EE4C-BE8C-BA714D8D2F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ROI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seasonal and themed promotion</c:v>
                </c:pt>
                <c:pt idx="1">
                  <c:v>Happy Hour Specials </c:v>
                </c:pt>
                <c:pt idx="2">
                  <c:v>Customer Referral Programs</c:v>
                </c:pt>
                <c:pt idx="3">
                  <c:v>Corporate discounts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3000</c:v>
                </c:pt>
                <c:pt idx="1">
                  <c:v>3000</c:v>
                </c:pt>
                <c:pt idx="2">
                  <c:v>1500</c:v>
                </c:pt>
                <c:pt idx="3">
                  <c:v>1500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49-EE4C-BE8C-BA714D8D2F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seasonal and themed promotion</c:v>
                </c:pt>
                <c:pt idx="1">
                  <c:v>Happy Hour Specials </c:v>
                </c:pt>
                <c:pt idx="2">
                  <c:v>Customer Referral Programs</c:v>
                </c:pt>
                <c:pt idx="3">
                  <c:v>Corporate discounts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6949-EE4C-BE8C-BA714D8D2F7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973568000"/>
        <c:axId val="973585184"/>
      </c:barChart>
      <c:catAx>
        <c:axId val="973568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73585184"/>
        <c:crosses val="autoZero"/>
        <c:auto val="1"/>
        <c:lblAlgn val="ctr"/>
        <c:lblOffset val="100"/>
        <c:noMultiLvlLbl val="0"/>
      </c:catAx>
      <c:valAx>
        <c:axId val="97358518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73568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investment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catering service</c:v>
                </c:pt>
                <c:pt idx="1">
                  <c:v>merchandise</c:v>
                </c:pt>
                <c:pt idx="2">
                  <c:v>cooking Classes and workshops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1000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02-FD40-910B-41440964382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catering service</c:v>
                </c:pt>
                <c:pt idx="1">
                  <c:v>merchandise</c:v>
                </c:pt>
                <c:pt idx="2">
                  <c:v>cooking Classes and workshops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3000</c:v>
                </c:pt>
                <c:pt idx="1">
                  <c:v>1500</c:v>
                </c:pt>
                <c:pt idx="2">
                  <c:v>1500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002-FD40-910B-41440964382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51976528"/>
        <c:axId val="1052129008"/>
      </c:barChart>
      <c:catAx>
        <c:axId val="1051976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2129008"/>
        <c:crosses val="autoZero"/>
        <c:auto val="1"/>
        <c:lblAlgn val="ctr"/>
        <c:lblOffset val="100"/>
        <c:noMultiLvlLbl val="0"/>
      </c:catAx>
      <c:valAx>
        <c:axId val="1052129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51976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investment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Customer Service and Traning</c:v>
                </c:pt>
                <c:pt idx="1">
                  <c:v>Sales Techniques </c:v>
                </c:pt>
                <c:pt idx="2">
                  <c:v>Emoployee Engagement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1000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B5-824C-A3B7-B73A13D6A9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ROI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Customer Service and Traning</c:v>
                </c:pt>
                <c:pt idx="1">
                  <c:v>Sales Techniques </c:v>
                </c:pt>
                <c:pt idx="2">
                  <c:v>Emoployee Engagement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2000</c:v>
                </c:pt>
                <c:pt idx="1">
                  <c:v>1000</c:v>
                </c:pt>
                <c:pt idx="2">
                  <c:v>1500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B5-824C-A3B7-B73A13D6A9A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562920608"/>
        <c:axId val="562209920"/>
      </c:barChart>
      <c:catAx>
        <c:axId val="56292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2209920"/>
        <c:crosses val="autoZero"/>
        <c:auto val="1"/>
        <c:lblAlgn val="ctr"/>
        <c:lblOffset val="100"/>
        <c:noMultiLvlLbl val="0"/>
      </c:catAx>
      <c:valAx>
        <c:axId val="56220992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62920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1">
  <cs:axisTitle>
    <cs:lnRef idx="0"/>
    <cs:fillRef idx="0"/>
    <cs:effectRef idx="0"/>
    <cs:fontRef idx="minor">
      <a:schemeClr val="lt1">
        <a:lumMod val="75000"/>
      </a:schemeClr>
    </cs:fontRef>
    <cs:defRPr sz="1197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6350" cap="flat" cmpd="sng" algn="ctr">
        <a:solidFill>
          <a:schemeClr val="dk1">
            <a:tint val="75000"/>
          </a:schemeClr>
        </a:solidFill>
        <a:round/>
      </a:ln>
    </cs:spPr>
    <cs:defRPr sz="133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1197" b="1" i="0" u="none" strike="noStrike" kern="1200" baseline="0"/>
  </cs:dataLabel>
  <cs:dataLabelCallout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1197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  <a:scene3d>
        <a:camera prst="orthographicFront"/>
        <a:lightRig rig="threePt" dir="t"/>
      </a:scene3d>
      <a:sp3d prstMaterial="flat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dk1">
            <a:lumMod val="75000"/>
            <a:lumOff val="2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bg2">
          <a:lumMod val="75000"/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>
        <a:solidFill>
          <a:schemeClr val="lt1">
            <a:lumMod val="50000"/>
          </a:schemeClr>
        </a:solidFill>
      </a:ln>
    </cs:spPr>
  </cs:gridlineMajor>
  <cs:gridlineMinor>
    <cs:lnRef idx="0"/>
    <cs:fillRef idx="0"/>
    <cs:effectRef idx="0"/>
    <cs:fontRef idx="minor">
      <a:schemeClr val="tx1"/>
    </cs:fontRef>
    <cs:spPr>
      <a:ln w="9525">
        <a:solidFill>
          <a:schemeClr val="lt1">
            <a:lumMod val="4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/>
    </cs:fontRef>
    <cs:defRPr sz="2200" b="0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70E982-81B0-DB4B-B712-709322B99A1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08AEF-2D87-7948-AFDF-73D7A6FE4D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27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Marketing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Actiovity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investment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ROI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Local newspapers and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maghazines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3000(10%)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7500(5%) 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Tourist guides and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Brochiures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2000(6.67%)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6000(4%)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Radio and outdoor Advertising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3500(11.67%)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9000(6%)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Billboards and Underground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Adverytisement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 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4000(13.33%)</a:t>
            </a:r>
            <a:r>
              <a:rPr lang="en-GB" dirty="0"/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Aptos Narrow" panose="020B0004020202020204" pitchFamily="34" charset="0"/>
              </a:rPr>
              <a:t>10500(7%)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D08AEF-2D87-7948-AFDF-73D7A6FE4D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692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Social media Marketing is expected to give 20% increase in sales  with the expected ROI of 30000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D08AEF-2D87-7948-AFDF-73D7A6FE4D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606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14BF1-EBE1-4D68-995A-B64DE35FA7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86CEA5-707E-8000-ABB3-34BF3C80D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A8EC1-06BD-619C-F044-4C416A45E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8E1C-9ED7-55EB-7F1A-8945CC34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2798C-C7AF-A65B-B4E3-80B9D51F5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649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D19BB-7C5F-0901-BD50-0072AB319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31D46-BC8C-8597-7032-F350AB96A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34B08-BB78-95BB-8C93-8426656EF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27685-9490-277A-796C-2A6569BF8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1845A-4343-2101-F099-24F58D8C0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243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91A24-81B7-4EF2-F610-A0EF69AD1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0D28A4-3F01-48BE-F60B-D7212D517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12F882-E47E-275B-A779-9A8EE5CE1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D1987D-DAE5-60A2-7D04-85A0AB6B2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3B6AD-1DAE-CA66-25A1-C732FEB31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015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7AE74-9554-FB86-DE75-1CC19AF29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02955-2EF6-A41C-8740-8D3C9B574D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ECE897-DCAA-5B3F-DE2B-999DB56A72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72CE35-7451-E56E-0093-83F2324E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C40649-6A41-A5D3-8C7B-F2A0366E4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A0EBA6-D618-DF5A-0BFB-BFA375D1E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901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9AE5D-ECA3-DA02-F7C5-1E0AB3C0D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889EE-4445-9898-08F2-8479908E8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F11AA2-363B-0622-F64B-BA864F21D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B7D712-F52E-CE82-4C1E-1628188F4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DFE292-D623-0A2C-0BF5-6390D2855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687E20-0D89-6EA0-C043-CE031A8B2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3A42A1-35A0-9325-7F46-0B72DA6B9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1C685A-8A5D-913F-0ECE-091B6D54F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653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F46AF-4911-6AB9-A475-3FED11F56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6A391D-3279-F991-E0B0-BB73C7DD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6E6FE8-2F05-33C6-35AB-DCC8C9AC4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69C705-D562-2FC5-92E9-5D91C7F2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11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CEC6B5-3F27-5A09-F110-FC76FE376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15EAD-05F4-13E5-76F2-4FF8A8645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41A82B-1893-122B-5E64-897A39968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54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5A88D-69D6-9EAB-BE70-B1707B28E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9C7BB-BB9E-B667-6EBD-86B9723930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CDBECE-FAEF-2D62-8729-112E42C69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E31201-FD24-3CD9-D4FC-E0CA7622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B1F45E-7AC1-E2F5-73C1-2ABA5490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1B376-3458-5393-9BE7-C6D33DB16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5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4BA6C-DD56-E744-4ABE-D895EA624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3D6764-7941-783D-675E-352AF9E3B5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B1977-47A1-0969-F1BE-C3919AE958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A10467-6B4D-5108-7860-6BBB96080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BB1F8D-DF91-BF87-7982-784EF737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7A54E-F665-7F33-28F7-388DD3E2A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443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3A490-03DA-9D9F-D1D8-8E5A52D7C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3F3EB-57C5-8431-97C9-F6C3109C06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89818-E1CE-3916-A5C0-FDE082E6E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31298-521F-95EE-B53D-A77541AEF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1E713-A89E-9D86-C04D-6ABCDCE1F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914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3C8E66-993E-EA63-8CA8-A866785EFE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5C2DD0-C83D-83BB-D58F-F477B68F37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E42B0-664C-289B-76E6-50D0450AF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5/31/24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7D55D-83BB-B0EB-6AD5-E004D765B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06D6F-DF68-9F24-FF49-9EF59066C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593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F29724-ED4C-52FF-DB7F-49DD875B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487F2-6733-F354-675E-E9CF76BBA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E5678-51B7-B2A4-EE20-22ACA62AA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08048B-57AF-4F53-BC84-8E0A1033FBEC}" type="datetimeFigureOut">
              <a:rPr lang="en-US" smtClean="0"/>
              <a:pPr/>
              <a:t>5/31/24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DCF58-36A3-EC2B-2177-649AA52C6C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9C0BB-47D5-B002-91BA-FC05EA015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8A8A1B-4E1E-43EF-8A39-7D4A3879B94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0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ijresmar.2009.11.00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smoke background">
            <a:extLst>
              <a:ext uri="{FF2B5EF4-FFF2-40B4-BE49-F238E27FC236}">
                <a16:creationId xmlns:a16="http://schemas.microsoft.com/office/drawing/2014/main" id="{747C8B28-1FC7-212A-4E11-A778947E0A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6389" r="-1" b="9002"/>
          <a:stretch/>
        </p:blipFill>
        <p:spPr>
          <a:xfrm>
            <a:off x="20" y="10"/>
            <a:ext cx="1218892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5FB10B-8BB0-16E0-CA81-8257F7BE54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4233" y="686020"/>
            <a:ext cx="8630138" cy="274298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DISHOOM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05A72F-44E7-2708-91B3-DC20AD8A2F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4233" y="3602038"/>
            <a:ext cx="8630138" cy="256994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SALES PLAN</a:t>
            </a:r>
          </a:p>
        </p:txBody>
      </p:sp>
    </p:spTree>
    <p:extLst>
      <p:ext uri="{BB962C8B-B14F-4D97-AF65-F5344CB8AC3E}">
        <p14:creationId xmlns:p14="http://schemas.microsoft.com/office/powerpoint/2010/main" val="3116286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560D-F586-2C2D-BC83-8C7B30BA3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6656"/>
            <a:ext cx="3277432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/>
              <a:t>BUDGET AND ALLOCATION </a:t>
            </a:r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349416A2-2A20-03E0-CED5-FE26ED6A38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25" r="9923" b="-1"/>
          <a:stretch/>
        </p:blipFill>
        <p:spPr>
          <a:xfrm>
            <a:off x="3957208" y="10"/>
            <a:ext cx="8234792" cy="6857990"/>
          </a:xfrm>
          <a:custGeom>
            <a:avLst/>
            <a:gdLst/>
            <a:ahLst/>
            <a:cxnLst/>
            <a:rect l="l" t="t" r="r" b="b"/>
            <a:pathLst>
              <a:path w="8234792" h="6821666">
                <a:moveTo>
                  <a:pt x="2322410" y="0"/>
                </a:moveTo>
                <a:lnTo>
                  <a:pt x="8234792" y="0"/>
                </a:lnTo>
                <a:lnTo>
                  <a:pt x="8234792" y="4503719"/>
                </a:lnTo>
                <a:lnTo>
                  <a:pt x="8215888" y="4629599"/>
                </a:lnTo>
                <a:cubicBezTo>
                  <a:pt x="8049795" y="5454493"/>
                  <a:pt x="7647096" y="6191792"/>
                  <a:pt x="7082996" y="6765066"/>
                </a:cubicBezTo>
                <a:lnTo>
                  <a:pt x="7021717" y="6821666"/>
                </a:lnTo>
                <a:lnTo>
                  <a:pt x="0" y="6821666"/>
                </a:lnTo>
                <a:lnTo>
                  <a:pt x="0" y="3790727"/>
                </a:lnTo>
                <a:cubicBezTo>
                  <a:pt x="0" y="2186928"/>
                  <a:pt x="879517" y="791919"/>
                  <a:pt x="2175128" y="76659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31A990-7C69-A0D0-2423-08716AA945C5}"/>
              </a:ext>
            </a:extLst>
          </p:cNvPr>
          <p:cNvSpPr txBox="1"/>
          <p:nvPr/>
        </p:nvSpPr>
        <p:spPr>
          <a:xfrm>
            <a:off x="457200" y="4124164"/>
            <a:ext cx="6101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30,000 POUNDS IN 3 MONTHS WITH THE EXPECTED ROI OF 90,000 POUNDS</a:t>
            </a:r>
          </a:p>
        </p:txBody>
      </p:sp>
    </p:spTree>
    <p:extLst>
      <p:ext uri="{BB962C8B-B14F-4D97-AF65-F5344CB8AC3E}">
        <p14:creationId xmlns:p14="http://schemas.microsoft.com/office/powerpoint/2010/main" val="3091755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EF1B8B-ED80-3427-B6AF-B0E8CFA1E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151304" cy="1325563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Traditional marketing strategies 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" y="2026340"/>
            <a:ext cx="544670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D808EFA-ADA6-DAD3-5DA3-FCE79EA49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915" y="233582"/>
            <a:ext cx="2197537" cy="2971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BEE503-F47E-63E4-19B9-1A0C6E7E8F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1" b="1"/>
          <a:stretch/>
        </p:blipFill>
        <p:spPr>
          <a:xfrm>
            <a:off x="8974645" y="522670"/>
            <a:ext cx="2971800" cy="26827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509D52-6557-16F6-C7D8-B85768DDEA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506" b="-3"/>
          <a:stretch/>
        </p:blipFill>
        <p:spPr>
          <a:xfrm>
            <a:off x="5809653" y="3411753"/>
            <a:ext cx="2971800" cy="2014067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C9B877E-B76A-C9F4-BACD-C0463ACA1B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588" r="12254"/>
          <a:stretch/>
        </p:blipFill>
        <p:spPr>
          <a:xfrm>
            <a:off x="8974645" y="3411753"/>
            <a:ext cx="2971800" cy="2677384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7188D9B-1674-419B-A379-D1632A7EC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829053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482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C335CD-77E6-618A-1D38-8C36C1641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sz="3700"/>
              <a:t>Investment and ROI on traditional Marketing Activities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BA667FC-5AC4-0A1B-A035-C0C82BFCA1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0037355"/>
              </p:ext>
            </p:extLst>
          </p:nvPr>
        </p:nvGraphicFramePr>
        <p:xfrm>
          <a:off x="806116" y="1926266"/>
          <a:ext cx="10515600" cy="4357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21625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ADC92C-3AC7-E831-3409-175634ECF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41752"/>
            <a:ext cx="4394200" cy="1323439"/>
          </a:xfrm>
        </p:spPr>
        <p:txBody>
          <a:bodyPr anchor="t">
            <a:normAutofit/>
          </a:bodyPr>
          <a:lstStyle/>
          <a:p>
            <a:r>
              <a:rPr lang="en-US" sz="2800">
                <a:solidFill>
                  <a:schemeClr val="bg1"/>
                </a:solidFill>
              </a:rPr>
              <a:t>Digital Marketing Strategies </a:t>
            </a:r>
            <a:br>
              <a:rPr lang="en-US" sz="2800">
                <a:solidFill>
                  <a:schemeClr val="bg1"/>
                </a:solidFill>
              </a:rPr>
            </a:br>
            <a:endParaRPr lang="en-US" sz="280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7245DAA-B2F5-3321-AC74-3F716B0760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30" r="4491" b="2"/>
          <a:stretch/>
        </p:blipFill>
        <p:spPr>
          <a:xfrm>
            <a:off x="5803900" y="10"/>
            <a:ext cx="3250283" cy="3333737"/>
          </a:xfrm>
          <a:custGeom>
            <a:avLst/>
            <a:gdLst/>
            <a:ahLst/>
            <a:cxnLst/>
            <a:rect l="l" t="t" r="r" b="b"/>
            <a:pathLst>
              <a:path w="3250283" h="3333747">
                <a:moveTo>
                  <a:pt x="0" y="0"/>
                </a:moveTo>
                <a:lnTo>
                  <a:pt x="3250283" y="0"/>
                </a:lnTo>
                <a:lnTo>
                  <a:pt x="3250283" y="3333747"/>
                </a:lnTo>
                <a:lnTo>
                  <a:pt x="153881" y="3333747"/>
                </a:lnTo>
                <a:lnTo>
                  <a:pt x="110925" y="3121962"/>
                </a:lnTo>
                <a:cubicBezTo>
                  <a:pt x="7248" y="2570625"/>
                  <a:pt x="-46957" y="1948326"/>
                  <a:pt x="85282" y="1225550"/>
                </a:cubicBezTo>
                <a:cubicBezTo>
                  <a:pt x="7773" y="398992"/>
                  <a:pt x="51080" y="378883"/>
                  <a:pt x="0" y="0"/>
                </a:cubicBezTo>
                <a:close/>
              </a:path>
            </a:pathLst>
          </a:cu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3F28C39-F73D-8066-A136-E90A0BF546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50" r="22663" b="-2"/>
          <a:stretch/>
        </p:blipFill>
        <p:spPr>
          <a:xfrm>
            <a:off x="9244684" y="10"/>
            <a:ext cx="2947316" cy="3333737"/>
          </a:xfrm>
          <a:custGeom>
            <a:avLst/>
            <a:gdLst/>
            <a:ahLst/>
            <a:cxnLst/>
            <a:rect l="l" t="t" r="r" b="b"/>
            <a:pathLst>
              <a:path w="2947316" h="3333747">
                <a:moveTo>
                  <a:pt x="0" y="0"/>
                </a:moveTo>
                <a:lnTo>
                  <a:pt x="2947316" y="0"/>
                </a:lnTo>
                <a:lnTo>
                  <a:pt x="2947316" y="3333747"/>
                </a:lnTo>
                <a:lnTo>
                  <a:pt x="0" y="3333747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A7936B-D626-3D8D-8753-2BF732B4A7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121" r="-1" b="-1"/>
          <a:stretch/>
        </p:blipFill>
        <p:spPr>
          <a:xfrm>
            <a:off x="5803900" y="3524255"/>
            <a:ext cx="3250283" cy="3333745"/>
          </a:xfrm>
          <a:custGeom>
            <a:avLst/>
            <a:gdLst/>
            <a:ahLst/>
            <a:cxnLst/>
            <a:rect l="l" t="t" r="r" b="b"/>
            <a:pathLst>
              <a:path w="3250283" h="3333745">
                <a:moveTo>
                  <a:pt x="197729" y="0"/>
                </a:moveTo>
                <a:lnTo>
                  <a:pt x="3250283" y="0"/>
                </a:lnTo>
                <a:lnTo>
                  <a:pt x="3250283" y="3333745"/>
                </a:lnTo>
                <a:lnTo>
                  <a:pt x="0" y="3333745"/>
                </a:lnTo>
                <a:cubicBezTo>
                  <a:pt x="274943" y="2546345"/>
                  <a:pt x="463273" y="2235195"/>
                  <a:pt x="465050" y="1435095"/>
                </a:cubicBezTo>
                <a:cubicBezTo>
                  <a:pt x="461219" y="1077114"/>
                  <a:pt x="364351" y="694874"/>
                  <a:pt x="260702" y="269789"/>
                </a:cubicBezTo>
                <a:close/>
              </a:path>
            </a:pathLst>
          </a:cu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364A290D-B7BC-40B4-AB97-0C801BCCE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2358" y="544"/>
            <a:ext cx="874716" cy="6857455"/>
            <a:chOff x="5632358" y="544"/>
            <a:chExt cx="874716" cy="6857455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C60D1EB-842B-4027-9728-E57314926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dir="108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4E103E5-C039-4EA4-843B-AD566B5C9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D6ED1616-07A5-9F03-E809-AB1CA441AF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699" r="3468" b="-1"/>
          <a:stretch/>
        </p:blipFill>
        <p:spPr>
          <a:xfrm>
            <a:off x="9244684" y="3524255"/>
            <a:ext cx="2947316" cy="3333745"/>
          </a:xfrm>
          <a:custGeom>
            <a:avLst/>
            <a:gdLst/>
            <a:ahLst/>
            <a:cxnLst/>
            <a:rect l="l" t="t" r="r" b="b"/>
            <a:pathLst>
              <a:path w="2947316" h="3333745">
                <a:moveTo>
                  <a:pt x="0" y="0"/>
                </a:moveTo>
                <a:lnTo>
                  <a:pt x="2947316" y="0"/>
                </a:lnTo>
                <a:lnTo>
                  <a:pt x="2947316" y="3333745"/>
                </a:lnTo>
                <a:lnTo>
                  <a:pt x="0" y="333374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841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A151D4-C1FD-5EB8-C7EB-47E9A32B3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Investment and ROI on Digital Marketing</a:t>
            </a:r>
            <a:br>
              <a:rPr lang="en-US">
                <a:solidFill>
                  <a:srgbClr val="FFFFFF"/>
                </a:solidFill>
              </a:rPr>
            </a:br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427DEBD-4A9F-8411-55EA-90C056C17B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8044108"/>
              </p:ext>
            </p:extLst>
          </p:nvPr>
        </p:nvGraphicFramePr>
        <p:xfrm>
          <a:off x="4533678" y="964308"/>
          <a:ext cx="6291714" cy="5530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76262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32E69CA-F44F-4EB4-B3DF-6205D1D0C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941" y="623275"/>
            <a:ext cx="2204049" cy="26448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EE6AD5-E8EB-F337-00B1-43FC53842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676" y="3940112"/>
            <a:ext cx="5298894" cy="1937230"/>
          </a:xfrm>
          <a:prstGeom prst="rect">
            <a:avLst/>
          </a:prstGeom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A5A31-B10A-4793-84D4-D785959AE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5201" y="623275"/>
            <a:ext cx="5141626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BCB6E8-3565-3635-0D02-82DBA8760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9833" y="1188637"/>
            <a:ext cx="4218138" cy="1597228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Sales promotion activities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B2BE1A-EFC9-BCD7-99FC-016F92FFD1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0337" y="623275"/>
            <a:ext cx="2451886" cy="264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186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gital numbers and graphs">
            <a:extLst>
              <a:ext uri="{FF2B5EF4-FFF2-40B4-BE49-F238E27FC236}">
                <a16:creationId xmlns:a16="http://schemas.microsoft.com/office/drawing/2014/main" id="{6CFADE01-3147-C546-B2F7-B72B719C1E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97" r="23298" b="1394"/>
          <a:stretch/>
        </p:blipFill>
        <p:spPr>
          <a:xfrm>
            <a:off x="3625384" y="10"/>
            <a:ext cx="866851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069A33-04C3-E1CB-BFA2-9CBE13DC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5932" y="1294387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Investment and ROI on Sales promotions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89DEFAE5-BBB2-962E-AB86-9F828FA02D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8102445"/>
              </p:ext>
            </p:extLst>
          </p:nvPr>
        </p:nvGraphicFramePr>
        <p:xfrm>
          <a:off x="4023360" y="1294387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0735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9C4F29-F754-5BC1-433A-79C9472F7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01453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dirty="0"/>
              <a:t>Additional revenue streams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92E9B5-1918-3C13-BF14-6832FA474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399643"/>
            <a:ext cx="5614416" cy="3736138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947FD3E-F301-F077-963B-FC18EF4FF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54496" y="1176020"/>
            <a:ext cx="5614416" cy="2183384"/>
          </a:xfrm>
          <a:prstGeom prst="rect">
            <a:avLst/>
          </a:pr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525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nt">
            <a:extLst>
              <a:ext uri="{FF2B5EF4-FFF2-40B4-BE49-F238E27FC236}">
                <a16:creationId xmlns:a16="http://schemas.microsoft.com/office/drawing/2014/main" id="{C81D2034-E73F-D13A-E7AE-E9C2C9643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C55C679-89BA-8A2F-26CF-ECEE8E26F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3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252CC4-09DF-C117-75C2-A48C49816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3777" y="743074"/>
            <a:ext cx="3773830" cy="5152933"/>
          </a:xfrm>
        </p:spPr>
        <p:txBody>
          <a:bodyPr>
            <a:normAutofit/>
          </a:bodyPr>
          <a:lstStyle/>
          <a:p>
            <a:r>
              <a:rPr lang="en-US" sz="4000" dirty="0"/>
              <a:t>Investment and ROI in Additional revenue streams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04716F6-DFB6-E942-E20D-BC2698E527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2588710"/>
              </p:ext>
            </p:extLst>
          </p:nvPr>
        </p:nvGraphicFramePr>
        <p:xfrm>
          <a:off x="5496791" y="743074"/>
          <a:ext cx="5221432" cy="5413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1124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DC07B27-4E3C-4BCF-ABDB-6AA72857C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-1500"/>
            <a:ext cx="12191998" cy="6858000"/>
          </a:xfrm>
          <a:prstGeom prst="rect">
            <a:avLst/>
          </a:prstGeom>
          <a:gradFill>
            <a:gsLst>
              <a:gs pos="19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3D11BE6-2A04-4DBB-842D-88602B5E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8536" y="12437"/>
            <a:ext cx="11713464" cy="6844063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05E02A-9AA9-45EC-B87B-B46F043F3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9" y="2724072"/>
            <a:ext cx="12192008" cy="4114801"/>
          </a:xfrm>
          <a:prstGeom prst="rect">
            <a:avLst/>
          </a:prstGeom>
          <a:gradFill>
            <a:gsLst>
              <a:gs pos="30000">
                <a:schemeClr val="accent1">
                  <a:lumMod val="75000"/>
                  <a:alpha val="19000"/>
                </a:schemeClr>
              </a:gs>
              <a:gs pos="100000">
                <a:schemeClr val="accent1">
                  <a:alpha val="24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91EDBA-E8E0-4575-8147-B70034521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09672" y="1716338"/>
            <a:ext cx="6858003" cy="3422328"/>
          </a:xfrm>
          <a:prstGeom prst="rect">
            <a:avLst/>
          </a:prstGeom>
          <a:gradFill>
            <a:gsLst>
              <a:gs pos="0">
                <a:schemeClr val="accent1">
                  <a:alpha val="52000"/>
                </a:schemeClr>
              </a:gs>
              <a:gs pos="76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6549EC-5C68-2520-DF56-892D69FBD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236" y="559703"/>
            <a:ext cx="9867331" cy="116749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Staff training and development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FEE4473-A122-4E96-8C31-B4C5AAA2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123" y="2706446"/>
            <a:ext cx="12191997" cy="3711900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92000">
                <a:schemeClr val="accent1">
                  <a:lumMod val="75000"/>
                  <a:alpha val="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015228-1A66-E5B2-3F4A-89B2059BD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232" y="2683071"/>
            <a:ext cx="3179928" cy="21160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CB1547-631F-7F78-26B6-C17EFB5D6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584" y="2846765"/>
            <a:ext cx="3179928" cy="1788709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6FE1957-919E-4E91-979B-109FD52B4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090184" y="2132099"/>
            <a:ext cx="3119241" cy="321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53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45D489D-16E1-484D-867B-144368D74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A496F5-B01E-4BF8-9D1E-C4E53B6F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2257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2906963" y="1348064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8EC8F-B727-489D-8DF2-8EC3B88DE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Investment and Roi on  staff training </a:t>
            </a:r>
            <a:r>
              <a:rPr lang="en-US" dirty="0" err="1">
                <a:solidFill>
                  <a:srgbClr val="FFFFFF"/>
                </a:solidFill>
              </a:rPr>
              <a:t>ans</a:t>
            </a:r>
            <a:r>
              <a:rPr lang="en-US" dirty="0">
                <a:solidFill>
                  <a:srgbClr val="FFFFFF"/>
                </a:solidFill>
              </a:rPr>
              <a:t> development 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A1C294DF-405D-D310-3CEB-E607D58BF7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8737736"/>
              </p:ext>
            </p:extLst>
          </p:nvPr>
        </p:nvGraphicFramePr>
        <p:xfrm>
          <a:off x="5237018" y="653693"/>
          <a:ext cx="6303729" cy="5560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45427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EE5C-33E8-054C-5952-EDBF41417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6"/>
            <a:ext cx="11353800" cy="315912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F2E21-B809-48A0-BCCD-00E8830C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526472"/>
            <a:ext cx="11707091" cy="6123709"/>
          </a:xfrm>
        </p:spPr>
        <p:txBody>
          <a:bodyPr>
            <a:normAutofit lnSpcReduction="10000"/>
          </a:bodyPr>
          <a:lstStyle/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NAIR, J. and PASALA, B., 2023/12//.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Building a Distinct Restaurant Brand Using Storytelling and 'Seva' Culture.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IUP Journal of Brand Management, </a:t>
            </a:r>
            <a:r>
              <a:rPr lang="en-GB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(4), pp. 43-55.</a:t>
            </a:r>
          </a:p>
          <a:p>
            <a:r>
              <a:rPr lang="en-GB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awards: From Bombay with love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(no date) 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awards | From Bombay with love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www.dishoom.com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/awards-accolades/ (Accessed: 29 May 2024). 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Panagopoulos, N.G. and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Avlonitis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G.J. (2010) ‘Performance implications of sales strategy: The moderating effects of leadership and environment’,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research in marketing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27(1), pp. 46–57. Available at: </a:t>
            </a:r>
            <a:r>
              <a:rPr lang="en-GB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https://doi.org/10.1016/j.ijresmar.2009.11.001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Vaughan, T. (2010)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Caterer &amp; hotelkeeper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London: Travel Weekly Group, pp. 42-.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Digital marketing success for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From Leeds with love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(no date)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Engage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engageinteractive.co.uk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/work/digital-marketing-success-for-dishoom-from-engage-leeds-with-love (Accessed: 30 May 2024). 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Best companies: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(no date)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Best Companies | </a:t>
            </a:r>
            <a:r>
              <a:rPr lang="en-GB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Company Profile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www.b.co.uk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/companies/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dishoom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(Accessed: 30 May 2024). 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Team, T.I. (no date)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is Digital Marketing? types and examples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Investopedia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www.investopedia.com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/terms/d/digital-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marketing.asp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(Accessed: 30 May 2024). </a:t>
            </a:r>
          </a:p>
          <a:p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is SEO - search engine optimization?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(2024)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Search Engine Land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searchengineland.com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/guide/what-is-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seo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(Accessed: 30 May 2024).</a:t>
            </a:r>
          </a:p>
          <a:p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is online advertising &amp; how many different types are there?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(no date) 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Is Online Advertising &amp; How Many Different Types Are There?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www.tidalmarketing.co.uk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/our-services/online-advertising (Accessed: 30 May 2024).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8927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Tying a bow in an arrangment of presents">
            <a:extLst>
              <a:ext uri="{FF2B5EF4-FFF2-40B4-BE49-F238E27FC236}">
                <a16:creationId xmlns:a16="http://schemas.microsoft.com/office/drawing/2014/main" id="{D3A1C70F-57B9-E215-64F7-4E408BD32E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25" r="23216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CE9DF-D2E9-793A-71A6-1F98428A2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sz="7200" dirty="0"/>
              <a:t>THANK YOU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11441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</TotalTime>
  <Words>507</Words>
  <Application>Microsoft Macintosh PowerPoint</Application>
  <PresentationFormat>Widescreen</PresentationFormat>
  <Paragraphs>34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Aptos Display</vt:lpstr>
      <vt:lpstr>Aptos Narrow</vt:lpstr>
      <vt:lpstr>Arial</vt:lpstr>
      <vt:lpstr>Calibri</vt:lpstr>
      <vt:lpstr>Times New Roman</vt:lpstr>
      <vt:lpstr>Office Theme</vt:lpstr>
      <vt:lpstr>DISHOOM </vt:lpstr>
      <vt:lpstr>BUDGET AND ALLOCATION </vt:lpstr>
      <vt:lpstr>Traditional marketing strategies </vt:lpstr>
      <vt:lpstr>Investment and ROI on traditional Marketing Activities </vt:lpstr>
      <vt:lpstr>Digital Marketing Strategies  </vt:lpstr>
      <vt:lpstr>Investment and ROI on Digital Marketing </vt:lpstr>
      <vt:lpstr>Sales promotion activities</vt:lpstr>
      <vt:lpstr>Investment and ROI on Sales promotions</vt:lpstr>
      <vt:lpstr>Additional revenue streams</vt:lpstr>
      <vt:lpstr>Investment and ROI in Additional revenue streams </vt:lpstr>
      <vt:lpstr>Staff training and development</vt:lpstr>
      <vt:lpstr>Investment and Roi on  staff training ans development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Muhammad Naveed Jawed (2240728)</dc:creator>
  <cp:lastModifiedBy>Muhammad Naveen Jawed (2240728)</cp:lastModifiedBy>
  <cp:revision>16</cp:revision>
  <dcterms:created xsi:type="dcterms:W3CDTF">2024-05-31T10:10:56Z</dcterms:created>
  <dcterms:modified xsi:type="dcterms:W3CDTF">2024-05-31T12:43:31Z</dcterms:modified>
</cp:coreProperties>
</file>