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401" r:id="rId2"/>
    <p:sldId id="403" r:id="rId3"/>
    <p:sldId id="402" r:id="rId4"/>
    <p:sldId id="405" r:id="rId5"/>
    <p:sldId id="404" r:id="rId6"/>
    <p:sldId id="406" r:id="rId7"/>
    <p:sldId id="407" r:id="rId8"/>
    <p:sldId id="408" r:id="rId9"/>
    <p:sldId id="412" r:id="rId10"/>
    <p:sldId id="409" r:id="rId11"/>
    <p:sldId id="410" r:id="rId12"/>
    <p:sldId id="411" r:id="rId13"/>
    <p:sldId id="424" r:id="rId14"/>
    <p:sldId id="425" r:id="rId15"/>
    <p:sldId id="426" r:id="rId16"/>
    <p:sldId id="427" r:id="rId17"/>
    <p:sldId id="428" r:id="rId18"/>
    <p:sldId id="429" r:id="rId19"/>
    <p:sldId id="430" r:id="rId20"/>
    <p:sldId id="431" r:id="rId21"/>
    <p:sldId id="432" r:id="rId22"/>
    <p:sldId id="43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64535" autoAdjust="0"/>
  </p:normalViewPr>
  <p:slideViewPr>
    <p:cSldViewPr snapToGrid="0" showGuides="1">
      <p:cViewPr>
        <p:scale>
          <a:sx n="60" d="100"/>
          <a:sy n="60" d="100"/>
        </p:scale>
        <p:origin x="1269" y="141"/>
      </p:cViewPr>
      <p:guideLst>
        <p:guide orient="horz" pos="2160"/>
        <p:guide pos="384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9750492-339B-4122-868E-ADD35660319F}"/>
    <pc:docChg chg="delSld modSld">
      <pc:chgData name="Ewa Kazimierska" userId="8edb7084-dccb-4d8f-9cfb-38098ea1d667" providerId="ADAL" clId="{F9750492-339B-4122-868E-ADD35660319F}" dt="2026-10-27T11:27:35.983" v="23" actId="6549"/>
      <pc:docMkLst>
        <pc:docMk/>
      </pc:docMkLst>
      <pc:sldChg chg="modNotesTx">
        <pc:chgData name="Ewa Kazimierska" userId="8edb7084-dccb-4d8f-9cfb-38098ea1d667" providerId="ADAL" clId="{F9750492-339B-4122-868E-ADD35660319F}" dt="2026-10-27T11:27:35.983" v="23" actId="6549"/>
        <pc:sldMkLst>
          <pc:docMk/>
          <pc:sldMk cId="262682094" sldId="401"/>
        </pc:sldMkLst>
      </pc:sldChg>
      <pc:sldChg chg="modNotesTx">
        <pc:chgData name="Ewa Kazimierska" userId="8edb7084-dccb-4d8f-9cfb-38098ea1d667" providerId="ADAL" clId="{F9750492-339B-4122-868E-ADD35660319F}" dt="2026-10-27T11:27:27.126" v="21" actId="6549"/>
        <pc:sldMkLst>
          <pc:docMk/>
          <pc:sldMk cId="458333073" sldId="402"/>
        </pc:sldMkLst>
      </pc:sldChg>
      <pc:sldChg chg="modNotesTx">
        <pc:chgData name="Ewa Kazimierska" userId="8edb7084-dccb-4d8f-9cfb-38098ea1d667" providerId="ADAL" clId="{F9750492-339B-4122-868E-ADD35660319F}" dt="2026-10-27T11:27:31.217" v="22" actId="6549"/>
        <pc:sldMkLst>
          <pc:docMk/>
          <pc:sldMk cId="1562156936" sldId="403"/>
        </pc:sldMkLst>
      </pc:sldChg>
      <pc:sldChg chg="modNotesTx">
        <pc:chgData name="Ewa Kazimierska" userId="8edb7084-dccb-4d8f-9cfb-38098ea1d667" providerId="ADAL" clId="{F9750492-339B-4122-868E-ADD35660319F}" dt="2026-10-27T11:27:18.948" v="19" actId="6549"/>
        <pc:sldMkLst>
          <pc:docMk/>
          <pc:sldMk cId="2273930120" sldId="404"/>
        </pc:sldMkLst>
      </pc:sldChg>
      <pc:sldChg chg="modNotesTx">
        <pc:chgData name="Ewa Kazimierska" userId="8edb7084-dccb-4d8f-9cfb-38098ea1d667" providerId="ADAL" clId="{F9750492-339B-4122-868E-ADD35660319F}" dt="2026-10-27T11:27:22.784" v="20" actId="6549"/>
        <pc:sldMkLst>
          <pc:docMk/>
          <pc:sldMk cId="191628767" sldId="405"/>
        </pc:sldMkLst>
      </pc:sldChg>
      <pc:sldChg chg="modNotesTx">
        <pc:chgData name="Ewa Kazimierska" userId="8edb7084-dccb-4d8f-9cfb-38098ea1d667" providerId="ADAL" clId="{F9750492-339B-4122-868E-ADD35660319F}" dt="2026-10-27T11:27:12.311" v="18" actId="6549"/>
        <pc:sldMkLst>
          <pc:docMk/>
          <pc:sldMk cId="2656173715" sldId="406"/>
        </pc:sldMkLst>
      </pc:sldChg>
      <pc:sldChg chg="modNotesTx">
        <pc:chgData name="Ewa Kazimierska" userId="8edb7084-dccb-4d8f-9cfb-38098ea1d667" providerId="ADAL" clId="{F9750492-339B-4122-868E-ADD35660319F}" dt="2026-10-27T11:27:07.676" v="17" actId="6549"/>
        <pc:sldMkLst>
          <pc:docMk/>
          <pc:sldMk cId="1960403800" sldId="407"/>
        </pc:sldMkLst>
      </pc:sldChg>
      <pc:sldChg chg="modNotesTx">
        <pc:chgData name="Ewa Kazimierska" userId="8edb7084-dccb-4d8f-9cfb-38098ea1d667" providerId="ADAL" clId="{F9750492-339B-4122-868E-ADD35660319F}" dt="2026-10-27T11:27:03.008" v="16" actId="6549"/>
        <pc:sldMkLst>
          <pc:docMk/>
          <pc:sldMk cId="4136309484" sldId="408"/>
        </pc:sldMkLst>
      </pc:sldChg>
      <pc:sldChg chg="modNotesTx">
        <pc:chgData name="Ewa Kazimierska" userId="8edb7084-dccb-4d8f-9cfb-38098ea1d667" providerId="ADAL" clId="{F9750492-339B-4122-868E-ADD35660319F}" dt="2026-10-27T11:26:53.931" v="14" actId="6549"/>
        <pc:sldMkLst>
          <pc:docMk/>
          <pc:sldMk cId="1092801348" sldId="409"/>
        </pc:sldMkLst>
      </pc:sldChg>
      <pc:sldChg chg="modNotesTx">
        <pc:chgData name="Ewa Kazimierska" userId="8edb7084-dccb-4d8f-9cfb-38098ea1d667" providerId="ADAL" clId="{F9750492-339B-4122-868E-ADD35660319F}" dt="2026-10-27T11:26:45.770" v="13" actId="6549"/>
        <pc:sldMkLst>
          <pc:docMk/>
          <pc:sldMk cId="211526727" sldId="410"/>
        </pc:sldMkLst>
      </pc:sldChg>
      <pc:sldChg chg="modNotesTx">
        <pc:chgData name="Ewa Kazimierska" userId="8edb7084-dccb-4d8f-9cfb-38098ea1d667" providerId="ADAL" clId="{F9750492-339B-4122-868E-ADD35660319F}" dt="2026-10-27T11:26:41.010" v="12" actId="6549"/>
        <pc:sldMkLst>
          <pc:docMk/>
          <pc:sldMk cId="3377600032" sldId="411"/>
        </pc:sldMkLst>
      </pc:sldChg>
      <pc:sldChg chg="modNotesTx">
        <pc:chgData name="Ewa Kazimierska" userId="8edb7084-dccb-4d8f-9cfb-38098ea1d667" providerId="ADAL" clId="{F9750492-339B-4122-868E-ADD35660319F}" dt="2026-10-27T11:26:57.866" v="15" actId="6549"/>
        <pc:sldMkLst>
          <pc:docMk/>
          <pc:sldMk cId="3797023659" sldId="412"/>
        </pc:sldMkLst>
      </pc:sldChg>
      <pc:sldChg chg="del">
        <pc:chgData name="Ewa Kazimierska" userId="8edb7084-dccb-4d8f-9cfb-38098ea1d667" providerId="ADAL" clId="{F9750492-339B-4122-868E-ADD35660319F}" dt="2026-10-27T11:25:52.398" v="3" actId="47"/>
        <pc:sldMkLst>
          <pc:docMk/>
          <pc:sldMk cId="440111515" sldId="413"/>
        </pc:sldMkLst>
      </pc:sldChg>
      <pc:sldChg chg="del">
        <pc:chgData name="Ewa Kazimierska" userId="8edb7084-dccb-4d8f-9cfb-38098ea1d667" providerId="ADAL" clId="{F9750492-339B-4122-868E-ADD35660319F}" dt="2026-10-27T11:25:53.113" v="4" actId="47"/>
        <pc:sldMkLst>
          <pc:docMk/>
          <pc:sldMk cId="4046238406" sldId="423"/>
        </pc:sldMkLst>
      </pc:sldChg>
      <pc:sldChg chg="modNotesTx">
        <pc:chgData name="Ewa Kazimierska" userId="8edb7084-dccb-4d8f-9cfb-38098ea1d667" providerId="ADAL" clId="{F9750492-339B-4122-868E-ADD35660319F}" dt="2026-10-27T11:26:36.833" v="11" actId="6549"/>
        <pc:sldMkLst>
          <pc:docMk/>
          <pc:sldMk cId="3052464290" sldId="424"/>
        </pc:sldMkLst>
      </pc:sldChg>
      <pc:sldChg chg="modNotesTx">
        <pc:chgData name="Ewa Kazimierska" userId="8edb7084-dccb-4d8f-9cfb-38098ea1d667" providerId="ADAL" clId="{F9750492-339B-4122-868E-ADD35660319F}" dt="2026-10-27T11:26:32.554" v="10" actId="6549"/>
        <pc:sldMkLst>
          <pc:docMk/>
          <pc:sldMk cId="1798410597" sldId="425"/>
        </pc:sldMkLst>
      </pc:sldChg>
      <pc:sldChg chg="modNotesTx">
        <pc:chgData name="Ewa Kazimierska" userId="8edb7084-dccb-4d8f-9cfb-38098ea1d667" providerId="ADAL" clId="{F9750492-339B-4122-868E-ADD35660319F}" dt="2026-10-27T11:26:21.686" v="9" actId="6549"/>
        <pc:sldMkLst>
          <pc:docMk/>
          <pc:sldMk cId="2332298447" sldId="426"/>
        </pc:sldMkLst>
      </pc:sldChg>
      <pc:sldChg chg="modNotesTx">
        <pc:chgData name="Ewa Kazimierska" userId="8edb7084-dccb-4d8f-9cfb-38098ea1d667" providerId="ADAL" clId="{F9750492-339B-4122-868E-ADD35660319F}" dt="2026-10-27T11:26:16.671" v="8" actId="6549"/>
        <pc:sldMkLst>
          <pc:docMk/>
          <pc:sldMk cId="3424517822" sldId="427"/>
        </pc:sldMkLst>
      </pc:sldChg>
      <pc:sldChg chg="modNotesTx">
        <pc:chgData name="Ewa Kazimierska" userId="8edb7084-dccb-4d8f-9cfb-38098ea1d667" providerId="ADAL" clId="{F9750492-339B-4122-868E-ADD35660319F}" dt="2026-10-27T11:26:09.619" v="7" actId="6549"/>
        <pc:sldMkLst>
          <pc:docMk/>
          <pc:sldMk cId="3788348272" sldId="428"/>
        </pc:sldMkLst>
      </pc:sldChg>
      <pc:sldChg chg="modNotesTx">
        <pc:chgData name="Ewa Kazimierska" userId="8edb7084-dccb-4d8f-9cfb-38098ea1d667" providerId="ADAL" clId="{F9750492-339B-4122-868E-ADD35660319F}" dt="2026-10-27T11:26:04.522" v="6" actId="6549"/>
        <pc:sldMkLst>
          <pc:docMk/>
          <pc:sldMk cId="2167239027" sldId="429"/>
        </pc:sldMkLst>
      </pc:sldChg>
      <pc:sldChg chg="modNotesTx">
        <pc:chgData name="Ewa Kazimierska" userId="8edb7084-dccb-4d8f-9cfb-38098ea1d667" providerId="ADAL" clId="{F9750492-339B-4122-868E-ADD35660319F}" dt="2026-10-27T11:25:58.946" v="5" actId="6549"/>
        <pc:sldMkLst>
          <pc:docMk/>
          <pc:sldMk cId="1056320350" sldId="430"/>
        </pc:sldMkLst>
      </pc:sldChg>
      <pc:sldChg chg="modNotesTx">
        <pc:chgData name="Ewa Kazimierska" userId="8edb7084-dccb-4d8f-9cfb-38098ea1d667" providerId="ADAL" clId="{F9750492-339B-4122-868E-ADD35660319F}" dt="2026-10-27T11:25:32.601" v="0" actId="6549"/>
        <pc:sldMkLst>
          <pc:docMk/>
          <pc:sldMk cId="1626141686" sldId="431"/>
        </pc:sldMkLst>
      </pc:sldChg>
      <pc:sldChg chg="modNotesTx">
        <pc:chgData name="Ewa Kazimierska" userId="8edb7084-dccb-4d8f-9cfb-38098ea1d667" providerId="ADAL" clId="{F9750492-339B-4122-868E-ADD35660319F}" dt="2026-10-27T11:25:44.393" v="1" actId="6549"/>
        <pc:sldMkLst>
          <pc:docMk/>
          <pc:sldMk cId="827477931" sldId="432"/>
        </pc:sldMkLst>
      </pc:sldChg>
      <pc:sldChg chg="modNotesTx">
        <pc:chgData name="Ewa Kazimierska" userId="8edb7084-dccb-4d8f-9cfb-38098ea1d667" providerId="ADAL" clId="{F9750492-339B-4122-868E-ADD35660319F}" dt="2026-10-27T11:25:49.099" v="2" actId="6549"/>
        <pc:sldMkLst>
          <pc:docMk/>
          <pc:sldMk cId="653582040" sldId="43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2BBF4-562D-468B-BE24-7A99DEB8AEFB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82B48-7C19-42F1-B0E1-EC481E179D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42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21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992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91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014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044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7160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212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1846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47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2113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0185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616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2344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941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629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673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3355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47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2542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050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2046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582B48-7C19-42F1-B0E1-EC481E179D2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50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AE787-E3AD-45C8-84B3-FE9BC7915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FCBF9-6F26-4BA5-86D9-B92F17020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FF4A6-52E8-439B-B4A0-1849EAB95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F438F-E12E-4FE5-A39A-F9051A247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B929D-0D08-4BA9-BF96-3CD93528D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169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E08D6-20CA-4FA8-B8AA-01CF9FC05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7DEC1-E958-44DF-B5F1-F5F25465E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063ED-087A-4772-97E7-F6E5C18CD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FD310-5095-4C76-836B-6E6113F3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39E31-A774-450E-A719-EB51B69D6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70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02089-0F92-4F34-99E3-F14F865A3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67BB3-A766-4EA2-8C52-B1A3F7355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FFC44-9629-4795-AFBC-D55DAB17E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8A10-DB0E-4A81-AEB9-737379434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209B5-DB18-40BA-805A-34E1FF3C9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40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AF671-5A0B-4074-9490-891824720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8A75D-E503-421A-B98C-DBF94187F4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13A0DC-5CC4-442E-979C-699E5B929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539AC-5C20-49ED-9293-54DFB1146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48C8AA-95B9-4404-8BB5-54F3A28F2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A7E2BC-0611-4B26-833E-5E324C3D6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848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D8B1B-C22C-4368-ABFF-6C16C6D50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34816-8A92-4ABD-BBB2-8F137347C0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66E2F-C3C5-4753-BD63-D8A27D2921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B91EC5-ECF3-4597-A22D-D6F756490A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1A435-A59C-4C0B-A3A6-082D768E38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F8BD23-5641-4310-9912-7828F9E7F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1182BF-7D36-4672-87F7-F5C8D296D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1ADD94-6029-4572-A109-1D494F94A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92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04C50-58E8-4203-95C2-2902A4F8E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68FE8E-F28C-44E0-A59E-5D2C968D9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426DEB-9AC3-4B6D-B8EB-9933BBE3D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7E4384-569A-459A-991E-B1D6D807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155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70AAAC-7E59-4BB1-BC69-787A23893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B852DA-2643-4B83-82F2-6C85C608D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A8C85-2C37-4E00-8B4F-5C2985ED4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091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019A7-F3EB-421F-9FF8-3F056E1CC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07B1D-18E6-4CFE-B437-A83584516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36B1BE-CC89-4AB8-B473-6AE63DEDC6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1ABE50-4FBF-4ABC-B4B4-93C387F09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B82E9-BED1-48C2-923E-EEE982FBB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E116EE-15B4-4BE0-8FE5-59C845B7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6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AD1E5-9245-40F1-BB6C-3C732247A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1B0248-33D7-4D4C-925D-65D8F17F83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2532E-FF67-4D05-A867-3C0E27AA14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C5398-E730-4805-87EE-70F6CBF86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421DAE-DDA9-46E6-A906-7B62A6069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EB5193-57EA-45CC-97DA-948DE5840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519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00946-52EC-40A9-8285-88350E800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899F4-2543-4701-BA70-C9952FAE92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67E7F-C15F-4DA3-B5A6-BCA7774C4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6E2E9-FEE5-4D38-924B-8BC1AF818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C1FDE-FCF8-4AFC-8B1C-ED5A59B13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74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02B9ED-99E2-4170-A0EE-4ED93D5C7E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00236-51A2-480E-97E5-7214255AD2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43D55-EAD8-4DD5-AB89-FE32D06A4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56A66-99A8-414D-8465-42B2BE1D1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478FE-0589-43FF-B352-BB6A0A2D4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538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313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894211-60BE-4077-B757-AFDF5EDE6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B6892-979A-4E4C-BD53-D3AA4BB8B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A17CC-E658-458D-A166-B15377356D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670B4-79CD-40B5-B647-CD068C45E639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45CBE-76B1-44B8-8CC3-3C9E56C4AD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86A65-1CC7-4DE9-B22D-D40917C2EB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C83899-D056-4FCF-9C19-A3C8260B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717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9A02-76F0-43CD-B7F6-FCCDC41D0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50" y="1289376"/>
            <a:ext cx="11481847" cy="118838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Editable text: ACADEMIC SKILLS FOR COMPUTING – SESSIO">
            <a:extLst>
              <a:ext uri="{FF2B5EF4-FFF2-40B4-BE49-F238E27FC236}">
                <a16:creationId xmlns:a16="http://schemas.microsoft.com/office/drawing/2014/main" id="{FC4214AF-34D2-41EB-90D8-4C9DBBA3381E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rial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rial"/>
              </a:rPr>
              <a:t>9</a:t>
            </a:r>
            <a:endParaRPr sz="1230" b="1" dirty="0">
              <a:solidFill>
                <a:srgbClr val="0B8DCC"/>
              </a:solidFill>
              <a:latin typeface="Arial"/>
            </a:endParaRPr>
          </a:p>
        </p:txBody>
      </p:sp>
      <p:cxnSp>
        <p:nvCxnSpPr>
          <p:cNvPr id="5" name="Editable thin rule">
            <a:extLst>
              <a:ext uri="{FF2B5EF4-FFF2-40B4-BE49-F238E27FC236}">
                <a16:creationId xmlns:a16="http://schemas.microsoft.com/office/drawing/2014/main" id="{4AD55EE8-C234-420B-B521-E97EBF45E6E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Editable text: A Backup Strategy Must Meet the Organisati">
            <a:extLst>
              <a:ext uri="{FF2B5EF4-FFF2-40B4-BE49-F238E27FC236}">
                <a16:creationId xmlns:a16="http://schemas.microsoft.com/office/drawing/2014/main" id="{235FE150-E73F-48E4-98FC-2C4808A7EC7F}"/>
              </a:ext>
            </a:extLst>
          </p:cNvPr>
          <p:cNvSpPr txBox="1"/>
          <p:nvPr/>
        </p:nvSpPr>
        <p:spPr>
          <a:xfrm>
            <a:off x="294893" y="1181985"/>
            <a:ext cx="11338560" cy="1376787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lnSpc>
                <a:spcPct val="103000"/>
              </a:lnSpc>
            </a:pPr>
            <a:r>
              <a:rPr lang="en-GB" sz="4400" b="1" dirty="0">
                <a:solidFill>
                  <a:srgbClr val="002060"/>
                </a:solidFill>
                <a:latin typeface="Aptos" panose="020B0004020202020204" pitchFamily="34" charset="0"/>
              </a:rPr>
              <a:t>Planning and designing</a:t>
            </a:r>
          </a:p>
          <a:p>
            <a:pPr>
              <a:lnSpc>
                <a:spcPct val="103000"/>
              </a:lnSpc>
            </a:pPr>
            <a:r>
              <a:rPr lang="en-GB" sz="4400" b="1" dirty="0">
                <a:solidFill>
                  <a:srgbClr val="002060"/>
                </a:solidFill>
                <a:latin typeface="Aptos" panose="020B0004020202020204" pitchFamily="34" charset="0"/>
              </a:rPr>
              <a:t>effective presentations</a:t>
            </a:r>
          </a:p>
        </p:txBody>
      </p:sp>
      <p:sp>
        <p:nvSpPr>
          <p:cNvPr id="16" name="Text 3">
            <a:extLst>
              <a:ext uri="{FF2B5EF4-FFF2-40B4-BE49-F238E27FC236}">
                <a16:creationId xmlns:a16="http://schemas.microsoft.com/office/drawing/2014/main" id="{51FB9CCE-8B61-4EBC-932C-06E22343B3E9}"/>
              </a:ext>
            </a:extLst>
          </p:cNvPr>
          <p:cNvSpPr/>
          <p:nvPr/>
        </p:nvSpPr>
        <p:spPr>
          <a:xfrm>
            <a:off x="316993" y="774081"/>
            <a:ext cx="5486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PRESENTATION SKILLS</a:t>
            </a:r>
            <a:endParaRPr lang="en-US" sz="1600" dirty="0"/>
          </a:p>
        </p:txBody>
      </p:sp>
      <p:sp>
        <p:nvSpPr>
          <p:cNvPr id="17" name="Text 2">
            <a:extLst>
              <a:ext uri="{FF2B5EF4-FFF2-40B4-BE49-F238E27FC236}">
                <a16:creationId xmlns:a16="http://schemas.microsoft.com/office/drawing/2014/main" id="{85CBE889-D23D-44E3-9BD7-6B31183348B9}"/>
              </a:ext>
            </a:extLst>
          </p:cNvPr>
          <p:cNvSpPr/>
          <p:nvPr/>
        </p:nvSpPr>
        <p:spPr>
          <a:xfrm>
            <a:off x="10820666" y="5374075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r">
              <a:buNone/>
            </a:pPr>
            <a:r>
              <a:rPr lang="en-US" sz="110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100" dirty="0"/>
          </a:p>
        </p:txBody>
      </p:sp>
      <p:sp>
        <p:nvSpPr>
          <p:cNvPr id="18" name="Text 5">
            <a:extLst>
              <a:ext uri="{FF2B5EF4-FFF2-40B4-BE49-F238E27FC236}">
                <a16:creationId xmlns:a16="http://schemas.microsoft.com/office/drawing/2014/main" id="{3FD7F260-21FB-4924-B994-A6CF2C03E4A9}"/>
              </a:ext>
            </a:extLst>
          </p:cNvPr>
          <p:cNvSpPr/>
          <p:nvPr/>
        </p:nvSpPr>
        <p:spPr>
          <a:xfrm>
            <a:off x="387362" y="2585155"/>
            <a:ext cx="10012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do you turn information into an explanation people can follow?</a:t>
            </a:r>
            <a:endParaRPr lang="en-US" sz="2300" dirty="0"/>
          </a:p>
        </p:txBody>
      </p:sp>
      <p:sp>
        <p:nvSpPr>
          <p:cNvPr id="19" name="Shape 6">
            <a:extLst>
              <a:ext uri="{FF2B5EF4-FFF2-40B4-BE49-F238E27FC236}">
                <a16:creationId xmlns:a16="http://schemas.microsoft.com/office/drawing/2014/main" id="{D11E29C9-6B99-4916-B8AE-8CF2CFAA6C8D}"/>
              </a:ext>
            </a:extLst>
          </p:cNvPr>
          <p:cNvSpPr/>
          <p:nvPr/>
        </p:nvSpPr>
        <p:spPr>
          <a:xfrm>
            <a:off x="369074" y="3472123"/>
            <a:ext cx="10799064" cy="0"/>
          </a:xfrm>
          <a:prstGeom prst="line">
            <a:avLst/>
          </a:prstGeom>
          <a:noFill/>
          <a:ln w="1905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20" name="Shape 7">
            <a:extLst>
              <a:ext uri="{FF2B5EF4-FFF2-40B4-BE49-F238E27FC236}">
                <a16:creationId xmlns:a16="http://schemas.microsoft.com/office/drawing/2014/main" id="{8A4CEBE2-43C5-4DC8-BF83-A755D3A6A63F}"/>
              </a:ext>
            </a:extLst>
          </p:cNvPr>
          <p:cNvSpPr/>
          <p:nvPr/>
        </p:nvSpPr>
        <p:spPr>
          <a:xfrm>
            <a:off x="378218" y="3929323"/>
            <a:ext cx="466344" cy="466344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21" name="Text 8">
            <a:extLst>
              <a:ext uri="{FF2B5EF4-FFF2-40B4-BE49-F238E27FC236}">
                <a16:creationId xmlns:a16="http://schemas.microsoft.com/office/drawing/2014/main" id="{B73722AB-BB03-4995-ACC7-808E7711066A}"/>
              </a:ext>
            </a:extLst>
          </p:cNvPr>
          <p:cNvSpPr/>
          <p:nvPr/>
        </p:nvSpPr>
        <p:spPr>
          <a:xfrm>
            <a:off x="1036586" y="3883603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</a:t>
            </a:r>
            <a:endParaRPr lang="en-US" sz="2000" dirty="0"/>
          </a:p>
        </p:txBody>
      </p:sp>
      <p:sp>
        <p:nvSpPr>
          <p:cNvPr id="22" name="Text 9">
            <a:extLst>
              <a:ext uri="{FF2B5EF4-FFF2-40B4-BE49-F238E27FC236}">
                <a16:creationId xmlns:a16="http://schemas.microsoft.com/office/drawing/2014/main" id="{21568561-B902-4C9C-9541-0C6EC2C4FAD9}"/>
              </a:ext>
            </a:extLst>
          </p:cNvPr>
          <p:cNvSpPr/>
          <p:nvPr/>
        </p:nvSpPr>
        <p:spPr>
          <a:xfrm>
            <a:off x="1036586" y="4194499"/>
            <a:ext cx="28346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technical idea</a:t>
            </a:r>
            <a:endParaRPr lang="en-US" sz="2800" dirty="0"/>
          </a:p>
        </p:txBody>
      </p:sp>
      <p:sp>
        <p:nvSpPr>
          <p:cNvPr id="23" name="Shape 10">
            <a:extLst>
              <a:ext uri="{FF2B5EF4-FFF2-40B4-BE49-F238E27FC236}">
                <a16:creationId xmlns:a16="http://schemas.microsoft.com/office/drawing/2014/main" id="{B795017F-8E4A-4D7D-A09F-5762768C1E98}"/>
              </a:ext>
            </a:extLst>
          </p:cNvPr>
          <p:cNvSpPr/>
          <p:nvPr/>
        </p:nvSpPr>
        <p:spPr>
          <a:xfrm>
            <a:off x="4127258" y="3929323"/>
            <a:ext cx="466344" cy="466344"/>
          </a:xfrm>
          <a:prstGeom prst="ellipse">
            <a:avLst/>
          </a:prstGeom>
          <a:solidFill>
            <a:srgbClr val="123F73"/>
          </a:solidFill>
          <a:ln w="12700">
            <a:solidFill>
              <a:srgbClr val="123F73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24" name="Text 11">
            <a:extLst>
              <a:ext uri="{FF2B5EF4-FFF2-40B4-BE49-F238E27FC236}">
                <a16:creationId xmlns:a16="http://schemas.microsoft.com/office/drawing/2014/main" id="{1F9EBF47-392A-47E3-850E-1ACA4A013189}"/>
              </a:ext>
            </a:extLst>
          </p:cNvPr>
          <p:cNvSpPr/>
          <p:nvPr/>
        </p:nvSpPr>
        <p:spPr>
          <a:xfrm>
            <a:off x="4785626" y="3883603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</a:t>
            </a:r>
            <a:endParaRPr lang="en-US" sz="2000" dirty="0"/>
          </a:p>
        </p:txBody>
      </p:sp>
      <p:sp>
        <p:nvSpPr>
          <p:cNvPr id="25" name="Text 12">
            <a:extLst>
              <a:ext uri="{FF2B5EF4-FFF2-40B4-BE49-F238E27FC236}">
                <a16:creationId xmlns:a16="http://schemas.microsoft.com/office/drawing/2014/main" id="{302E3CC3-F1D3-4AE4-9B7A-1F00497125B3}"/>
              </a:ext>
            </a:extLst>
          </p:cNvPr>
          <p:cNvSpPr/>
          <p:nvPr/>
        </p:nvSpPr>
        <p:spPr>
          <a:xfrm>
            <a:off x="4785626" y="4194499"/>
            <a:ext cx="28346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result or finding</a:t>
            </a:r>
            <a:endParaRPr lang="en-US" sz="2800" dirty="0"/>
          </a:p>
        </p:txBody>
      </p:sp>
      <p:sp>
        <p:nvSpPr>
          <p:cNvPr id="26" name="Shape 13">
            <a:extLst>
              <a:ext uri="{FF2B5EF4-FFF2-40B4-BE49-F238E27FC236}">
                <a16:creationId xmlns:a16="http://schemas.microsoft.com/office/drawing/2014/main" id="{877104C5-0164-446B-99D0-96D5603077A6}"/>
              </a:ext>
            </a:extLst>
          </p:cNvPr>
          <p:cNvSpPr/>
          <p:nvPr/>
        </p:nvSpPr>
        <p:spPr>
          <a:xfrm>
            <a:off x="7876298" y="3929323"/>
            <a:ext cx="466344" cy="466344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27" name="Text 14">
            <a:extLst>
              <a:ext uri="{FF2B5EF4-FFF2-40B4-BE49-F238E27FC236}">
                <a16:creationId xmlns:a16="http://schemas.microsoft.com/office/drawing/2014/main" id="{878EB4A8-3E4D-4620-8C72-F705DD02CF8A}"/>
              </a:ext>
            </a:extLst>
          </p:cNvPr>
          <p:cNvSpPr/>
          <p:nvPr/>
        </p:nvSpPr>
        <p:spPr>
          <a:xfrm>
            <a:off x="8512033" y="387446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RECOMMEND</a:t>
            </a:r>
            <a:endParaRPr lang="en-US" sz="2000" dirty="0"/>
          </a:p>
        </p:txBody>
      </p:sp>
      <p:sp>
        <p:nvSpPr>
          <p:cNvPr id="28" name="Text 15">
            <a:extLst>
              <a:ext uri="{FF2B5EF4-FFF2-40B4-BE49-F238E27FC236}">
                <a16:creationId xmlns:a16="http://schemas.microsoft.com/office/drawing/2014/main" id="{617B5826-46DA-412A-85E8-11E9D54F7537}"/>
              </a:ext>
            </a:extLst>
          </p:cNvPr>
          <p:cNvSpPr/>
          <p:nvPr/>
        </p:nvSpPr>
        <p:spPr>
          <a:xfrm>
            <a:off x="8512033" y="4212788"/>
            <a:ext cx="345090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reasoned choice</a:t>
            </a:r>
            <a:endParaRPr lang="en-US" sz="2800" dirty="0"/>
          </a:p>
        </p:txBody>
      </p:sp>
      <p:sp>
        <p:nvSpPr>
          <p:cNvPr id="29" name="Shape 16">
            <a:extLst>
              <a:ext uri="{FF2B5EF4-FFF2-40B4-BE49-F238E27FC236}">
                <a16:creationId xmlns:a16="http://schemas.microsoft.com/office/drawing/2014/main" id="{C8B84977-5F0A-4487-A2B4-A88322372D83}"/>
              </a:ext>
            </a:extLst>
          </p:cNvPr>
          <p:cNvSpPr/>
          <p:nvPr/>
        </p:nvSpPr>
        <p:spPr>
          <a:xfrm>
            <a:off x="353569" y="5072323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en-US" sz="2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presentation is a communication task,  not simply a set of slides.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2682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31750" y="41006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What is a presentation?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44670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31720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8590E36D-30DA-485B-8247-1BF780CF952D}"/>
              </a:ext>
            </a:extLst>
          </p:cNvPr>
          <p:cNvSpPr/>
          <p:nvPr/>
        </p:nvSpPr>
        <p:spPr>
          <a:xfrm>
            <a:off x="313751" y="1218653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planned spoken explanation designed for a particular audience and purpose.</a:t>
            </a:r>
            <a:endParaRPr lang="en-US" sz="24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D5AC68BD-102F-41B3-84C3-63B7E40CC3D7}"/>
              </a:ext>
            </a:extLst>
          </p:cNvPr>
          <p:cNvSpPr/>
          <p:nvPr/>
        </p:nvSpPr>
        <p:spPr>
          <a:xfrm>
            <a:off x="336906" y="247695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PURPOSE</a:t>
            </a:r>
            <a:endParaRPr lang="en-US" sz="2000" dirty="0"/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D436396E-056F-476A-9D1C-64759E32FEA6}"/>
              </a:ext>
            </a:extLst>
          </p:cNvPr>
          <p:cNvSpPr/>
          <p:nvPr/>
        </p:nvSpPr>
        <p:spPr>
          <a:xfrm>
            <a:off x="336906" y="2806138"/>
            <a:ext cx="3383280" cy="0"/>
          </a:xfrm>
          <a:prstGeom prst="line">
            <a:avLst/>
          </a:prstGeom>
          <a:noFill/>
          <a:ln w="254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C9E25F44-B724-4F9E-AC92-819F2DC8E0E6}"/>
              </a:ext>
            </a:extLst>
          </p:cNvPr>
          <p:cNvSpPr/>
          <p:nvPr/>
        </p:nvSpPr>
        <p:spPr>
          <a:xfrm>
            <a:off x="336906" y="2887282"/>
            <a:ext cx="32918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am I speaking?</a:t>
            </a:r>
            <a:endParaRPr lang="en-US" sz="2400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6D4BE075-6384-40F5-9967-898F19D420FC}"/>
              </a:ext>
            </a:extLst>
          </p:cNvPr>
          <p:cNvSpPr/>
          <p:nvPr/>
        </p:nvSpPr>
        <p:spPr>
          <a:xfrm>
            <a:off x="342900" y="3508230"/>
            <a:ext cx="319125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explain how a test identified a fault.</a:t>
            </a:r>
            <a:endParaRPr lang="en-US" sz="2000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E50BF118-A342-4E79-B71C-54EAEE946DB5}"/>
              </a:ext>
            </a:extLst>
          </p:cNvPr>
          <p:cNvSpPr/>
          <p:nvPr/>
        </p:nvSpPr>
        <p:spPr>
          <a:xfrm>
            <a:off x="4012794" y="247695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MESSAGE</a:t>
            </a:r>
            <a:endParaRPr lang="en-US" sz="2000" dirty="0"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11E0F820-5F8E-4E80-B117-D3594B198864}"/>
              </a:ext>
            </a:extLst>
          </p:cNvPr>
          <p:cNvSpPr/>
          <p:nvPr/>
        </p:nvSpPr>
        <p:spPr>
          <a:xfrm>
            <a:off x="4012793" y="2806137"/>
            <a:ext cx="3660127" cy="7823"/>
          </a:xfrm>
          <a:prstGeom prst="line">
            <a:avLst/>
          </a:prstGeom>
          <a:noFill/>
          <a:ln w="254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13C07066-A50D-45E7-BB5B-F79291BE3998}"/>
              </a:ext>
            </a:extLst>
          </p:cNvPr>
          <p:cNvSpPr/>
          <p:nvPr/>
        </p:nvSpPr>
        <p:spPr>
          <a:xfrm>
            <a:off x="3863378" y="2871711"/>
            <a:ext cx="3809549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must be understood?</a:t>
            </a:r>
            <a:endParaRPr lang="en-US" sz="2400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69F23CDF-F09C-4E82-A46B-6DBEF0CE311A}"/>
              </a:ext>
            </a:extLst>
          </p:cNvPr>
          <p:cNvSpPr/>
          <p:nvPr/>
        </p:nvSpPr>
        <p:spPr>
          <a:xfrm>
            <a:off x="3930497" y="3506408"/>
            <a:ext cx="3742425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test found a problem on phones.</a:t>
            </a:r>
            <a:endParaRPr lang="en-US" sz="2000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41D5B619-DB4B-4C35-BA62-D973BB36C024}"/>
              </a:ext>
            </a:extLst>
          </p:cNvPr>
          <p:cNvSpPr/>
          <p:nvPr/>
        </p:nvSpPr>
        <p:spPr>
          <a:xfrm>
            <a:off x="8112762" y="247695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AUDIENCE</a:t>
            </a:r>
            <a:endParaRPr lang="en-US" sz="2000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BF4A5B5B-D6B0-4C2B-92DE-2930D95C4D78}"/>
              </a:ext>
            </a:extLst>
          </p:cNvPr>
          <p:cNvSpPr/>
          <p:nvPr/>
        </p:nvSpPr>
        <p:spPr>
          <a:xfrm>
            <a:off x="8112762" y="2806138"/>
            <a:ext cx="3383280" cy="0"/>
          </a:xfrm>
          <a:prstGeom prst="line">
            <a:avLst/>
          </a:prstGeom>
          <a:noFill/>
          <a:ln w="254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BDE9C18F-3CD1-474B-9536-38A986A62EB9}"/>
              </a:ext>
            </a:extLst>
          </p:cNvPr>
          <p:cNvSpPr/>
          <p:nvPr/>
        </p:nvSpPr>
        <p:spPr>
          <a:xfrm>
            <a:off x="8112762" y="2887282"/>
            <a:ext cx="32918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 they need?</a:t>
            </a:r>
            <a:endParaRPr lang="en-US" sz="2400" dirty="0"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37D863DD-E6D6-4AF8-9D60-697AE251347F}"/>
              </a:ext>
            </a:extLst>
          </p:cNvPr>
          <p:cNvSpPr/>
          <p:nvPr/>
        </p:nvSpPr>
        <p:spPr>
          <a:xfrm>
            <a:off x="8142722" y="3487901"/>
            <a:ext cx="3191256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 and the relevant result.</a:t>
            </a:r>
            <a:endParaRPr lang="en-US" sz="2000" dirty="0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61CDA8FD-4157-4D50-A63F-C77371EBE064}"/>
              </a:ext>
            </a:extLst>
          </p:cNvPr>
          <p:cNvSpPr/>
          <p:nvPr/>
        </p:nvSpPr>
        <p:spPr>
          <a:xfrm>
            <a:off x="3756762" y="2411041"/>
            <a:ext cx="0" cy="2295144"/>
          </a:xfrm>
          <a:prstGeom prst="line">
            <a:avLst/>
          </a:prstGeom>
          <a:noFill/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21" name="Shape 18">
            <a:extLst>
              <a:ext uri="{FF2B5EF4-FFF2-40B4-BE49-F238E27FC236}">
                <a16:creationId xmlns:a16="http://schemas.microsoft.com/office/drawing/2014/main" id="{1122B1A8-63D6-4B86-9EC5-0A4156BA1581}"/>
              </a:ext>
            </a:extLst>
          </p:cNvPr>
          <p:cNvSpPr/>
          <p:nvPr/>
        </p:nvSpPr>
        <p:spPr>
          <a:xfrm>
            <a:off x="7865874" y="2411041"/>
            <a:ext cx="0" cy="2295144"/>
          </a:xfrm>
          <a:prstGeom prst="line">
            <a:avLst/>
          </a:prstGeom>
          <a:noFill/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22" name="Shape 19">
            <a:extLst>
              <a:ext uri="{FF2B5EF4-FFF2-40B4-BE49-F238E27FC236}">
                <a16:creationId xmlns:a16="http://schemas.microsoft.com/office/drawing/2014/main" id="{A7C1F5E0-56FD-40A3-949A-488353D1EBBC}"/>
              </a:ext>
            </a:extLst>
          </p:cNvPr>
          <p:cNvSpPr/>
          <p:nvPr/>
        </p:nvSpPr>
        <p:spPr>
          <a:xfrm>
            <a:off x="556362" y="4323668"/>
            <a:ext cx="10250424" cy="594360"/>
          </a:xfrm>
          <a:prstGeom prst="roundRect">
            <a:avLst>
              <a:gd name="adj" fmla="val 7692"/>
            </a:avLst>
          </a:prstGeom>
          <a:solidFill>
            <a:srgbClr val="FFFFFF"/>
          </a:solidFill>
          <a:ln w="1016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23" name="Text 20">
            <a:extLst>
              <a:ext uri="{FF2B5EF4-FFF2-40B4-BE49-F238E27FC236}">
                <a16:creationId xmlns:a16="http://schemas.microsoft.com/office/drawing/2014/main" id="{72C21435-B624-4F74-84D3-673132C83A49}"/>
              </a:ext>
            </a:extLst>
          </p:cNvPr>
          <p:cNvSpPr/>
          <p:nvPr/>
        </p:nvSpPr>
        <p:spPr>
          <a:xfrm>
            <a:off x="704050" y="4518996"/>
            <a:ext cx="10030968" cy="21945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Slides, images and demonstrations are supporting media, not the presentation itself.</a:t>
            </a:r>
            <a:endParaRPr lang="en-US" sz="2000" dirty="0"/>
          </a:p>
        </p:txBody>
      </p:sp>
      <p:sp>
        <p:nvSpPr>
          <p:cNvPr id="24" name="Shape 21">
            <a:extLst>
              <a:ext uri="{FF2B5EF4-FFF2-40B4-BE49-F238E27FC236}">
                <a16:creationId xmlns:a16="http://schemas.microsoft.com/office/drawing/2014/main" id="{C28FB808-47B0-4A85-9E6F-1465FDC6BBEA}"/>
              </a:ext>
            </a:extLst>
          </p:cNvPr>
          <p:cNvSpPr/>
          <p:nvPr/>
        </p:nvSpPr>
        <p:spPr>
          <a:xfrm>
            <a:off x="231750" y="5046045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sz="2400" dirty="0"/>
          </a:p>
        </p:txBody>
      </p:sp>
      <p:sp>
        <p:nvSpPr>
          <p:cNvPr id="25" name="Text 23">
            <a:extLst>
              <a:ext uri="{FF2B5EF4-FFF2-40B4-BE49-F238E27FC236}">
                <a16:creationId xmlns:a16="http://schemas.microsoft.com/office/drawing/2014/main" id="{15422D28-3A35-4624-AEC2-311111F88DFE}"/>
              </a:ext>
            </a:extLst>
          </p:cNvPr>
          <p:cNvSpPr/>
          <p:nvPr/>
        </p:nvSpPr>
        <p:spPr>
          <a:xfrm>
            <a:off x="1450642" y="5098365"/>
            <a:ext cx="866244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Start by identifying purpose and audience; choose the media afterwards</a:t>
            </a:r>
            <a:r>
              <a:rPr lang="en-US" sz="2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  <a:endParaRPr lang="en-US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6EC7FB-015D-487F-B0F9-E2882F84F2FF}"/>
              </a:ext>
            </a:extLst>
          </p:cNvPr>
          <p:cNvSpPr txBox="1"/>
          <p:nvPr/>
        </p:nvSpPr>
        <p:spPr>
          <a:xfrm>
            <a:off x="217124" y="1630367"/>
            <a:ext cx="105521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worked example: </a:t>
            </a:r>
            <a:r>
              <a:rPr lang="en-GB" dirty="0">
                <a:solidFill>
                  <a:srgbClr val="00B0F0"/>
                </a:solidFill>
              </a:rPr>
              <a:t>a website was tested on different devices and it was discovered that a navigation link is missing when it's displayed on a phone.</a:t>
            </a:r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56215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What are you trying to do?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 3">
            <a:extLst>
              <a:ext uri="{FF2B5EF4-FFF2-40B4-BE49-F238E27FC236}">
                <a16:creationId xmlns:a16="http://schemas.microsoft.com/office/drawing/2014/main" id="{4DFD0701-98DB-4380-90BF-6DE69B32C935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Different purposes require different information and different ways of explaining it.</a:t>
            </a:r>
            <a:endParaRPr lang="en-US" sz="2800" dirty="0"/>
          </a:p>
        </p:txBody>
      </p:sp>
      <p:sp>
        <p:nvSpPr>
          <p:cNvPr id="39" name="Text 4">
            <a:extLst>
              <a:ext uri="{FF2B5EF4-FFF2-40B4-BE49-F238E27FC236}">
                <a16:creationId xmlns:a16="http://schemas.microsoft.com/office/drawing/2014/main" id="{11EF63F7-3013-4275-8A70-706B998FAC12}"/>
              </a:ext>
            </a:extLst>
          </p:cNvPr>
          <p:cNvSpPr/>
          <p:nvPr/>
        </p:nvSpPr>
        <p:spPr>
          <a:xfrm>
            <a:off x="11109960" y="5349240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940" dirty="0"/>
          </a:p>
        </p:txBody>
      </p:sp>
      <p:sp>
        <p:nvSpPr>
          <p:cNvPr id="40" name="Shape 5">
            <a:extLst>
              <a:ext uri="{FF2B5EF4-FFF2-40B4-BE49-F238E27FC236}">
                <a16:creationId xmlns:a16="http://schemas.microsoft.com/office/drawing/2014/main" id="{322896B9-1717-48CE-A732-A53B65BF610C}"/>
              </a:ext>
            </a:extLst>
          </p:cNvPr>
          <p:cNvSpPr/>
          <p:nvPr/>
        </p:nvSpPr>
        <p:spPr>
          <a:xfrm>
            <a:off x="694944" y="1810512"/>
            <a:ext cx="5440680" cy="1307592"/>
          </a:xfrm>
          <a:prstGeom prst="roundRect">
            <a:avLst>
              <a:gd name="adj" fmla="val 4895"/>
            </a:avLst>
          </a:prstGeom>
          <a:solidFill>
            <a:srgbClr val="FFFFFF"/>
          </a:solidFill>
          <a:ln w="10160">
            <a:noFill/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41" name="Text 6">
            <a:extLst>
              <a:ext uri="{FF2B5EF4-FFF2-40B4-BE49-F238E27FC236}">
                <a16:creationId xmlns:a16="http://schemas.microsoft.com/office/drawing/2014/main" id="{9C96ABD7-6613-478F-A405-6D3B56C0BC38}"/>
              </a:ext>
            </a:extLst>
          </p:cNvPr>
          <p:cNvSpPr/>
          <p:nvPr/>
        </p:nvSpPr>
        <p:spPr>
          <a:xfrm>
            <a:off x="932688" y="1975104"/>
            <a:ext cx="489204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7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</a:t>
            </a:r>
            <a:endParaRPr lang="en-US" dirty="0"/>
          </a:p>
        </p:txBody>
      </p:sp>
      <p:sp>
        <p:nvSpPr>
          <p:cNvPr id="42" name="Text 7">
            <a:extLst>
              <a:ext uri="{FF2B5EF4-FFF2-40B4-BE49-F238E27FC236}">
                <a16:creationId xmlns:a16="http://schemas.microsoft.com/office/drawing/2014/main" id="{9FD8917E-9666-436C-880B-AFFD901775EF}"/>
              </a:ext>
            </a:extLst>
          </p:cNvPr>
          <p:cNvSpPr/>
          <p:nvPr/>
        </p:nvSpPr>
        <p:spPr>
          <a:xfrm>
            <a:off x="932688" y="2267712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version control works</a:t>
            </a:r>
            <a:endParaRPr lang="en-US" sz="2400" dirty="0"/>
          </a:p>
        </p:txBody>
      </p:sp>
      <p:sp>
        <p:nvSpPr>
          <p:cNvPr id="43" name="Text 8">
            <a:extLst>
              <a:ext uri="{FF2B5EF4-FFF2-40B4-BE49-F238E27FC236}">
                <a16:creationId xmlns:a16="http://schemas.microsoft.com/office/drawing/2014/main" id="{2ED05B35-DC40-498F-A0DB-55978AF44373}"/>
              </a:ext>
            </a:extLst>
          </p:cNvPr>
          <p:cNvSpPr/>
          <p:nvPr/>
        </p:nvSpPr>
        <p:spPr>
          <a:xfrm>
            <a:off x="932688" y="2715768"/>
            <a:ext cx="4937760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 steps and clarify unfamiliar terms.</a:t>
            </a:r>
            <a:endParaRPr lang="en-US" sz="2000" dirty="0"/>
          </a:p>
        </p:txBody>
      </p:sp>
      <p:sp>
        <p:nvSpPr>
          <p:cNvPr id="44" name="Shape 9">
            <a:extLst>
              <a:ext uri="{FF2B5EF4-FFF2-40B4-BE49-F238E27FC236}">
                <a16:creationId xmlns:a16="http://schemas.microsoft.com/office/drawing/2014/main" id="{C240E646-188A-4CD0-B472-D083B167C628}"/>
              </a:ext>
            </a:extLst>
          </p:cNvPr>
          <p:cNvSpPr/>
          <p:nvPr/>
        </p:nvSpPr>
        <p:spPr>
          <a:xfrm>
            <a:off x="6400800" y="1810512"/>
            <a:ext cx="5440680" cy="1307592"/>
          </a:xfrm>
          <a:prstGeom prst="roundRect">
            <a:avLst>
              <a:gd name="adj" fmla="val 4895"/>
            </a:avLst>
          </a:prstGeom>
          <a:solidFill>
            <a:srgbClr val="FFFFFF"/>
          </a:solidFill>
          <a:ln w="10160">
            <a:noFill/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45" name="Text 10">
            <a:extLst>
              <a:ext uri="{FF2B5EF4-FFF2-40B4-BE49-F238E27FC236}">
                <a16:creationId xmlns:a16="http://schemas.microsoft.com/office/drawing/2014/main" id="{F09A8925-1416-442D-8254-539250068A15}"/>
              </a:ext>
            </a:extLst>
          </p:cNvPr>
          <p:cNvSpPr/>
          <p:nvPr/>
        </p:nvSpPr>
        <p:spPr>
          <a:xfrm>
            <a:off x="6638544" y="1975104"/>
            <a:ext cx="489204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7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 / REPORT</a:t>
            </a:r>
            <a:endParaRPr lang="en-US" dirty="0"/>
          </a:p>
        </p:txBody>
      </p:sp>
      <p:sp>
        <p:nvSpPr>
          <p:cNvPr id="46" name="Text 11">
            <a:extLst>
              <a:ext uri="{FF2B5EF4-FFF2-40B4-BE49-F238E27FC236}">
                <a16:creationId xmlns:a16="http://schemas.microsoft.com/office/drawing/2014/main" id="{20D3B19C-7A00-4979-ABE6-A01AC85798E9}"/>
              </a:ext>
            </a:extLst>
          </p:cNvPr>
          <p:cNvSpPr/>
          <p:nvPr/>
        </p:nvSpPr>
        <p:spPr>
          <a:xfrm>
            <a:off x="6638544" y="2267712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happened in a test</a:t>
            </a:r>
            <a:endParaRPr lang="en-US" sz="2400" dirty="0"/>
          </a:p>
        </p:txBody>
      </p:sp>
      <p:sp>
        <p:nvSpPr>
          <p:cNvPr id="47" name="Text 12">
            <a:extLst>
              <a:ext uri="{FF2B5EF4-FFF2-40B4-BE49-F238E27FC236}">
                <a16:creationId xmlns:a16="http://schemas.microsoft.com/office/drawing/2014/main" id="{25A606E0-4591-493C-A079-02B357DA4EF2}"/>
              </a:ext>
            </a:extLst>
          </p:cNvPr>
          <p:cNvSpPr/>
          <p:nvPr/>
        </p:nvSpPr>
        <p:spPr>
          <a:xfrm>
            <a:off x="6638544" y="2715768"/>
            <a:ext cx="4937760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Describe method, observations and limits.</a:t>
            </a:r>
            <a:endParaRPr lang="en-US" sz="2000" dirty="0"/>
          </a:p>
        </p:txBody>
      </p:sp>
      <p:sp>
        <p:nvSpPr>
          <p:cNvPr id="48" name="Shape 13">
            <a:extLst>
              <a:ext uri="{FF2B5EF4-FFF2-40B4-BE49-F238E27FC236}">
                <a16:creationId xmlns:a16="http://schemas.microsoft.com/office/drawing/2014/main" id="{622377E6-E6AE-44F0-90E6-E517F44AA5FC}"/>
              </a:ext>
            </a:extLst>
          </p:cNvPr>
          <p:cNvSpPr/>
          <p:nvPr/>
        </p:nvSpPr>
        <p:spPr>
          <a:xfrm>
            <a:off x="694944" y="3282696"/>
            <a:ext cx="5440680" cy="1307592"/>
          </a:xfrm>
          <a:prstGeom prst="roundRect">
            <a:avLst>
              <a:gd name="adj" fmla="val 4895"/>
            </a:avLst>
          </a:prstGeom>
          <a:solidFill>
            <a:srgbClr val="FFFFFF"/>
          </a:solidFill>
          <a:ln w="10160">
            <a:noFill/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49" name="Text 14">
            <a:extLst>
              <a:ext uri="{FF2B5EF4-FFF2-40B4-BE49-F238E27FC236}">
                <a16:creationId xmlns:a16="http://schemas.microsoft.com/office/drawing/2014/main" id="{70EE1E5E-6D1E-4E88-B229-600EC26A0005}"/>
              </a:ext>
            </a:extLst>
          </p:cNvPr>
          <p:cNvSpPr/>
          <p:nvPr/>
        </p:nvSpPr>
        <p:spPr>
          <a:xfrm>
            <a:off x="932688" y="3447288"/>
            <a:ext cx="489204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7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RECOMMEND</a:t>
            </a:r>
            <a:endParaRPr lang="en-US" dirty="0"/>
          </a:p>
        </p:txBody>
      </p:sp>
      <p:sp>
        <p:nvSpPr>
          <p:cNvPr id="50" name="Text 15">
            <a:extLst>
              <a:ext uri="{FF2B5EF4-FFF2-40B4-BE49-F238E27FC236}">
                <a16:creationId xmlns:a16="http://schemas.microsoft.com/office/drawing/2014/main" id="{1A9917F6-20AE-48D4-88FE-E6E434D74C3A}"/>
              </a:ext>
            </a:extLst>
          </p:cNvPr>
          <p:cNvSpPr/>
          <p:nvPr/>
        </p:nvSpPr>
        <p:spPr>
          <a:xfrm>
            <a:off x="932688" y="3739896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tool the team should use</a:t>
            </a:r>
            <a:endParaRPr lang="en-US" sz="2400" dirty="0"/>
          </a:p>
        </p:txBody>
      </p:sp>
      <p:sp>
        <p:nvSpPr>
          <p:cNvPr id="51" name="Text 16">
            <a:extLst>
              <a:ext uri="{FF2B5EF4-FFF2-40B4-BE49-F238E27FC236}">
                <a16:creationId xmlns:a16="http://schemas.microsoft.com/office/drawing/2014/main" id="{D2DDE504-E4EA-45E3-835A-638F5C4907CC}"/>
              </a:ext>
            </a:extLst>
          </p:cNvPr>
          <p:cNvSpPr/>
          <p:nvPr/>
        </p:nvSpPr>
        <p:spPr>
          <a:xfrm>
            <a:off x="932688" y="4187952"/>
            <a:ext cx="4937760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Compare options against stated criteria.</a:t>
            </a:r>
            <a:endParaRPr lang="en-US" sz="2000" dirty="0"/>
          </a:p>
        </p:txBody>
      </p:sp>
      <p:sp>
        <p:nvSpPr>
          <p:cNvPr id="52" name="Shape 17">
            <a:extLst>
              <a:ext uri="{FF2B5EF4-FFF2-40B4-BE49-F238E27FC236}">
                <a16:creationId xmlns:a16="http://schemas.microsoft.com/office/drawing/2014/main" id="{3FB7F4A8-A9D8-4A27-AD2C-ED3EC8FCEB57}"/>
              </a:ext>
            </a:extLst>
          </p:cNvPr>
          <p:cNvSpPr/>
          <p:nvPr/>
        </p:nvSpPr>
        <p:spPr>
          <a:xfrm>
            <a:off x="6400800" y="3282696"/>
            <a:ext cx="5440680" cy="1307592"/>
          </a:xfrm>
          <a:prstGeom prst="roundRect">
            <a:avLst>
              <a:gd name="adj" fmla="val 4895"/>
            </a:avLst>
          </a:prstGeom>
          <a:solidFill>
            <a:schemeClr val="bg1"/>
          </a:solidFill>
          <a:ln w="10160">
            <a:noFill/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53" name="Text 18">
            <a:extLst>
              <a:ext uri="{FF2B5EF4-FFF2-40B4-BE49-F238E27FC236}">
                <a16:creationId xmlns:a16="http://schemas.microsoft.com/office/drawing/2014/main" id="{23767132-99B3-4FA0-88A4-4CA8F8B3E92C}"/>
              </a:ext>
            </a:extLst>
          </p:cNvPr>
          <p:cNvSpPr/>
          <p:nvPr/>
        </p:nvSpPr>
        <p:spPr>
          <a:xfrm>
            <a:off x="6638544" y="3447288"/>
            <a:ext cx="489204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7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</a:t>
            </a:r>
            <a:endParaRPr lang="en-US" dirty="0"/>
          </a:p>
        </p:txBody>
      </p:sp>
      <p:sp>
        <p:nvSpPr>
          <p:cNvPr id="54" name="Text 19">
            <a:extLst>
              <a:ext uri="{FF2B5EF4-FFF2-40B4-BE49-F238E27FC236}">
                <a16:creationId xmlns:a16="http://schemas.microsoft.com/office/drawing/2014/main" id="{981CBBB0-3482-4069-8821-8C469BF690B6}"/>
              </a:ext>
            </a:extLst>
          </p:cNvPr>
          <p:cNvSpPr/>
          <p:nvPr/>
        </p:nvSpPr>
        <p:spPr>
          <a:xfrm>
            <a:off x="6638544" y="3739896"/>
            <a:ext cx="493776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 learnt from a task</a:t>
            </a:r>
            <a:endParaRPr lang="en-US" sz="2400" dirty="0"/>
          </a:p>
        </p:txBody>
      </p:sp>
      <p:sp>
        <p:nvSpPr>
          <p:cNvPr id="55" name="Text 20">
            <a:extLst>
              <a:ext uri="{FF2B5EF4-FFF2-40B4-BE49-F238E27FC236}">
                <a16:creationId xmlns:a16="http://schemas.microsoft.com/office/drawing/2014/main" id="{894D20D0-040D-463F-BC06-FE2C7C3371F5}"/>
              </a:ext>
            </a:extLst>
          </p:cNvPr>
          <p:cNvSpPr/>
          <p:nvPr/>
        </p:nvSpPr>
        <p:spPr>
          <a:xfrm>
            <a:off x="6638544" y="4187952"/>
            <a:ext cx="4937760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 experience to evidence and a next step.</a:t>
            </a:r>
            <a:endParaRPr lang="en-US" sz="2000" dirty="0"/>
          </a:p>
        </p:txBody>
      </p:sp>
      <p:sp>
        <p:nvSpPr>
          <p:cNvPr id="56" name="Shape 21">
            <a:extLst>
              <a:ext uri="{FF2B5EF4-FFF2-40B4-BE49-F238E27FC236}">
                <a16:creationId xmlns:a16="http://schemas.microsoft.com/office/drawing/2014/main" id="{45D608B8-9D5C-4F20-99EB-EB79F2B43884}"/>
              </a:ext>
            </a:extLst>
          </p:cNvPr>
          <p:cNvSpPr/>
          <p:nvPr/>
        </p:nvSpPr>
        <p:spPr>
          <a:xfrm>
            <a:off x="630936" y="5047488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57" name="Text 23">
            <a:extLst>
              <a:ext uri="{FF2B5EF4-FFF2-40B4-BE49-F238E27FC236}">
                <a16:creationId xmlns:a16="http://schemas.microsoft.com/office/drawing/2014/main" id="{7028602A-2F38-499E-82DD-C0E1BF4F0618}"/>
              </a:ext>
            </a:extLst>
          </p:cNvPr>
          <p:cNvSpPr/>
          <p:nvPr/>
        </p:nvSpPr>
        <p:spPr>
          <a:xfrm>
            <a:off x="1860804" y="4997196"/>
            <a:ext cx="844143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Choose a purpose first; it determines what content belongs.</a:t>
            </a:r>
            <a:endParaRPr lang="en-US" sz="2400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A348411-3252-4B8B-9D58-C895B8A634A5}"/>
              </a:ext>
            </a:extLst>
          </p:cNvPr>
          <p:cNvSpPr txBox="1"/>
          <p:nvPr/>
        </p:nvSpPr>
        <p:spPr>
          <a:xfrm>
            <a:off x="3600891" y="1902254"/>
            <a:ext cx="2534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introduce Git to students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D1F0B82-A4CC-4C36-B666-19E06250E8F8}"/>
              </a:ext>
            </a:extLst>
          </p:cNvPr>
          <p:cNvSpPr txBox="1"/>
          <p:nvPr/>
        </p:nvSpPr>
        <p:spPr>
          <a:xfrm>
            <a:off x="10125369" y="1829640"/>
            <a:ext cx="1700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software testing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3C22681-82FE-4E74-AE6C-553EF03E7881}"/>
              </a:ext>
            </a:extLst>
          </p:cNvPr>
          <p:cNvSpPr txBox="1"/>
          <p:nvPr/>
        </p:nvSpPr>
        <p:spPr>
          <a:xfrm>
            <a:off x="4177058" y="3288268"/>
            <a:ext cx="1938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two software tools</a:t>
            </a:r>
          </a:p>
        </p:txBody>
      </p:sp>
    </p:spTree>
    <p:extLst>
      <p:ext uri="{BB962C8B-B14F-4D97-AF65-F5344CB8AC3E}">
        <p14:creationId xmlns:p14="http://schemas.microsoft.com/office/powerpoint/2010/main" val="45833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What makes a presentation effective?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6D49DE42-065D-4D82-A3EA-74676312FB30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Recall a presentation, demonstration or tutorial you have experienced.</a:t>
            </a:r>
            <a:endParaRPr lang="en-US" sz="240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13F95432-E324-42E0-9729-5D1387F7697C}"/>
              </a:ext>
            </a:extLst>
          </p:cNvPr>
          <p:cNvSpPr/>
          <p:nvPr/>
        </p:nvSpPr>
        <p:spPr>
          <a:xfrm>
            <a:off x="707137" y="1746432"/>
            <a:ext cx="5294376" cy="2371569"/>
          </a:xfrm>
          <a:prstGeom prst="roundRect">
            <a:avLst>
              <a:gd name="adj" fmla="val 2422"/>
            </a:avLst>
          </a:prstGeom>
          <a:solidFill>
            <a:srgbClr val="FFFFFF"/>
          </a:solidFill>
          <a:ln w="1016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85D8AEB1-8785-41D8-A76D-C21361820ED3}"/>
              </a:ext>
            </a:extLst>
          </p:cNvPr>
          <p:cNvSpPr/>
          <p:nvPr/>
        </p:nvSpPr>
        <p:spPr>
          <a:xfrm>
            <a:off x="6190489" y="1819656"/>
            <a:ext cx="5266944" cy="2298345"/>
          </a:xfrm>
          <a:prstGeom prst="roundRect">
            <a:avLst>
              <a:gd name="adj" fmla="val 2422"/>
            </a:avLst>
          </a:prstGeom>
          <a:solidFill>
            <a:srgbClr val="FFFFFF"/>
          </a:solidFill>
          <a:ln w="1016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6CC08043-EB93-435F-836E-E8E586635F00}"/>
              </a:ext>
            </a:extLst>
          </p:cNvPr>
          <p:cNvSpPr/>
          <p:nvPr/>
        </p:nvSpPr>
        <p:spPr>
          <a:xfrm>
            <a:off x="987552" y="207568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EASY TO FOLLOW</a:t>
            </a:r>
            <a:endParaRPr lang="en-US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29A3E42C-F734-401A-991B-DCA8118AB78D}"/>
              </a:ext>
            </a:extLst>
          </p:cNvPr>
          <p:cNvSpPr/>
          <p:nvPr/>
        </p:nvSpPr>
        <p:spPr>
          <a:xfrm>
            <a:off x="6455664" y="207568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DIFFICULT TO FOLLOW</a:t>
            </a:r>
            <a:endParaRPr lang="en-US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BBA04F0F-5C8C-455E-9E93-642BE5B06E67}"/>
              </a:ext>
            </a:extLst>
          </p:cNvPr>
          <p:cNvSpPr/>
          <p:nvPr/>
        </p:nvSpPr>
        <p:spPr>
          <a:xfrm>
            <a:off x="1024128" y="2494592"/>
            <a:ext cx="4553712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did the presenter do that helped you understand?</a:t>
            </a:r>
            <a:endParaRPr lang="en-US" sz="2400" dirty="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7ABDDDBE-4915-4005-8D66-4E5034BDC5E2}"/>
              </a:ext>
            </a:extLst>
          </p:cNvPr>
          <p:cNvSpPr/>
          <p:nvPr/>
        </p:nvSpPr>
        <p:spPr>
          <a:xfrm>
            <a:off x="6492240" y="2494592"/>
            <a:ext cx="457200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made the message harder to understand?</a:t>
            </a:r>
            <a:endParaRPr lang="en-US" sz="2400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E1133921-612C-4D6F-9B46-344D6A8588C1}"/>
              </a:ext>
            </a:extLst>
          </p:cNvPr>
          <p:cNvSpPr/>
          <p:nvPr/>
        </p:nvSpPr>
        <p:spPr>
          <a:xfrm>
            <a:off x="1024128" y="3428748"/>
            <a:ext cx="4626864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one observable example.</a:t>
            </a:r>
            <a:endParaRPr lang="en-US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8D84AE39-7660-4B47-B5D8-DFDA3D2F7285}"/>
              </a:ext>
            </a:extLst>
          </p:cNvPr>
          <p:cNvSpPr/>
          <p:nvPr/>
        </p:nvSpPr>
        <p:spPr>
          <a:xfrm>
            <a:off x="6492240" y="3387562"/>
            <a:ext cx="4608576" cy="48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Describe what happened—not the person.</a:t>
            </a:r>
            <a:endParaRPr lang="en-US" dirty="0"/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2393CEF5-E739-4F9B-ADA5-04FCA0BBD6B5}"/>
              </a:ext>
            </a:extLst>
          </p:cNvPr>
          <p:cNvSpPr/>
          <p:nvPr/>
        </p:nvSpPr>
        <p:spPr>
          <a:xfrm>
            <a:off x="571500" y="4431038"/>
            <a:ext cx="5430013" cy="484632"/>
          </a:xfrm>
          <a:prstGeom prst="roundRect">
            <a:avLst>
              <a:gd name="adj" fmla="val 7547"/>
            </a:avLst>
          </a:prstGeom>
          <a:solidFill>
            <a:srgbClr val="FFF2CD"/>
          </a:solidFill>
          <a:ln w="2540">
            <a:solidFill>
              <a:srgbClr val="FFF2CD"/>
            </a:solidFill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676E90B1-D509-4B0F-8B28-D8FFBCE612D2}"/>
              </a:ext>
            </a:extLst>
          </p:cNvPr>
          <p:cNvSpPr/>
          <p:nvPr/>
        </p:nvSpPr>
        <p:spPr>
          <a:xfrm>
            <a:off x="1077469" y="4578990"/>
            <a:ext cx="3836437" cy="17556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THINK (1 min)  →  DISCUSS IN PAIRS (2 min)  →  SHARE (2 min)</a:t>
            </a:r>
            <a:endParaRPr lang="en-US" sz="1600" dirty="0"/>
          </a:p>
        </p:txBody>
      </p:sp>
      <p:sp>
        <p:nvSpPr>
          <p:cNvPr id="18" name="Shape 15">
            <a:extLst>
              <a:ext uri="{FF2B5EF4-FFF2-40B4-BE49-F238E27FC236}">
                <a16:creationId xmlns:a16="http://schemas.microsoft.com/office/drawing/2014/main" id="{C38D3686-C4E1-4EEA-AB09-2C246CE747E6}"/>
              </a:ext>
            </a:extLst>
          </p:cNvPr>
          <p:cNvSpPr/>
          <p:nvPr/>
        </p:nvSpPr>
        <p:spPr>
          <a:xfrm>
            <a:off x="571500" y="5063622"/>
            <a:ext cx="5430013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sz="2000" dirty="0"/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590912B7-FD72-454C-AC10-6FEB0CDE8756}"/>
              </a:ext>
            </a:extLst>
          </p:cNvPr>
          <p:cNvSpPr/>
          <p:nvPr/>
        </p:nvSpPr>
        <p:spPr>
          <a:xfrm>
            <a:off x="804672" y="4945976"/>
            <a:ext cx="4530653" cy="6650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communication choices that affected understanding.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FCAA6A-09FE-4290-BEFC-171065EE8A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6678" y="4140537"/>
            <a:ext cx="4012756" cy="157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28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From impressions to useful criteria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BE6B9A18-93B9-484D-A54F-7CAAE815BF03}"/>
              </a:ext>
            </a:extLst>
          </p:cNvPr>
          <p:cNvSpPr/>
          <p:nvPr/>
        </p:nvSpPr>
        <p:spPr>
          <a:xfrm>
            <a:off x="658368" y="1296270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“Boring” or “good” is a reaction. What did the presentation actually do?</a:t>
            </a:r>
            <a:endParaRPr lang="en-US" sz="24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E6BA5D04-B2A2-4016-9771-55028C8D94B2}"/>
              </a:ext>
            </a:extLst>
          </p:cNvPr>
          <p:cNvSpPr/>
          <p:nvPr/>
        </p:nvSpPr>
        <p:spPr>
          <a:xfrm>
            <a:off x="3246120" y="1842675"/>
            <a:ext cx="31546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HELPED UNDERSTANDING</a:t>
            </a:r>
            <a:endParaRPr lang="en-US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152A29AD-7DBF-45E4-9FF8-752A7E7F7FF8}"/>
              </a:ext>
            </a:extLst>
          </p:cNvPr>
          <p:cNvSpPr/>
          <p:nvPr/>
        </p:nvSpPr>
        <p:spPr>
          <a:xfrm>
            <a:off x="649224" y="2195574"/>
            <a:ext cx="10725912" cy="685800"/>
          </a:xfrm>
          <a:prstGeom prst="roundRect">
            <a:avLst>
              <a:gd name="adj" fmla="val 266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4945CC29-9071-46EC-9528-20BB4767DAFC}"/>
              </a:ext>
            </a:extLst>
          </p:cNvPr>
          <p:cNvSpPr/>
          <p:nvPr/>
        </p:nvSpPr>
        <p:spPr>
          <a:xfrm>
            <a:off x="905256" y="2291586"/>
            <a:ext cx="213969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PURPOSE</a:t>
            </a:r>
            <a:endParaRPr lang="en-US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1D98CE35-461B-4582-B982-F9C6627147A1}"/>
              </a:ext>
            </a:extLst>
          </p:cNvPr>
          <p:cNvSpPr/>
          <p:nvPr/>
        </p:nvSpPr>
        <p:spPr>
          <a:xfrm>
            <a:off x="3246120" y="2252267"/>
            <a:ext cx="380390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audience knew why the information mattered.</a:t>
            </a:r>
            <a:endParaRPr lang="en-US" dirty="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976E1DF0-02A7-43E6-97B7-A3139AEC088C}"/>
              </a:ext>
            </a:extLst>
          </p:cNvPr>
          <p:cNvSpPr/>
          <p:nvPr/>
        </p:nvSpPr>
        <p:spPr>
          <a:xfrm>
            <a:off x="7333488" y="2252267"/>
            <a:ext cx="382219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main point remained unclear.</a:t>
            </a:r>
            <a:endParaRPr lang="en-US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D9418044-C5A7-4896-87D7-88391886A382}"/>
              </a:ext>
            </a:extLst>
          </p:cNvPr>
          <p:cNvSpPr/>
          <p:nvPr/>
        </p:nvSpPr>
        <p:spPr>
          <a:xfrm>
            <a:off x="905256" y="3023106"/>
            <a:ext cx="213969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</a:t>
            </a:r>
            <a:endParaRPr lang="en-US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7964D21C-B8BB-47F8-91B2-03751C744C7D}"/>
              </a:ext>
            </a:extLst>
          </p:cNvPr>
          <p:cNvSpPr/>
          <p:nvPr/>
        </p:nvSpPr>
        <p:spPr>
          <a:xfrm>
            <a:off x="3246120" y="2983787"/>
            <a:ext cx="380390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ideas followed an understandable sequence.</a:t>
            </a:r>
            <a:endParaRPr lang="en-US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BBF11E9D-3F30-438A-9FB4-A3A87655FC1C}"/>
              </a:ext>
            </a:extLst>
          </p:cNvPr>
          <p:cNvSpPr/>
          <p:nvPr/>
        </p:nvSpPr>
        <p:spPr>
          <a:xfrm>
            <a:off x="7333488" y="2983787"/>
            <a:ext cx="382219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New details appeared without enough context.</a:t>
            </a:r>
            <a:endParaRPr lang="en-US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E81229FC-3FBB-4027-9688-C4DDE1AA563F}"/>
              </a:ext>
            </a:extLst>
          </p:cNvPr>
          <p:cNvSpPr/>
          <p:nvPr/>
        </p:nvSpPr>
        <p:spPr>
          <a:xfrm>
            <a:off x="713232" y="3658614"/>
            <a:ext cx="10725912" cy="685800"/>
          </a:xfrm>
          <a:prstGeom prst="roundRect">
            <a:avLst>
              <a:gd name="adj" fmla="val 266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98A3B694-93F3-4E90-B685-8CAA76857B6F}"/>
              </a:ext>
            </a:extLst>
          </p:cNvPr>
          <p:cNvSpPr/>
          <p:nvPr/>
        </p:nvSpPr>
        <p:spPr>
          <a:xfrm>
            <a:off x="905256" y="3754626"/>
            <a:ext cx="213969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</a:t>
            </a:r>
            <a:endParaRPr lang="en-US" dirty="0"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881DA3C9-E135-42D3-A026-7FA2AFF3B3B6}"/>
              </a:ext>
            </a:extLst>
          </p:cNvPr>
          <p:cNvSpPr/>
          <p:nvPr/>
        </p:nvSpPr>
        <p:spPr>
          <a:xfrm>
            <a:off x="3246120" y="3715307"/>
            <a:ext cx="380390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Claims were supported by examples or findings.</a:t>
            </a:r>
            <a:endParaRPr lang="en-US" dirty="0"/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57D69F32-12FD-489F-A8E1-12B8D0793B9A}"/>
              </a:ext>
            </a:extLst>
          </p:cNvPr>
          <p:cNvSpPr/>
          <p:nvPr/>
        </p:nvSpPr>
        <p:spPr>
          <a:xfrm>
            <a:off x="7333488" y="3715307"/>
            <a:ext cx="382219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Opinions were presented as established facts.</a:t>
            </a:r>
            <a:endParaRPr lang="en-US" dirty="0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9A73CD5A-D36F-4D4B-BF2A-C79ABADFFB71}"/>
              </a:ext>
            </a:extLst>
          </p:cNvPr>
          <p:cNvSpPr/>
          <p:nvPr/>
        </p:nvSpPr>
        <p:spPr>
          <a:xfrm>
            <a:off x="905256" y="4486146"/>
            <a:ext cx="2139696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VISUAL SUPPORT</a:t>
            </a:r>
            <a:endParaRPr lang="en-US" dirty="0"/>
          </a:p>
        </p:txBody>
      </p:sp>
      <p:sp>
        <p:nvSpPr>
          <p:cNvPr id="22" name="Text 19">
            <a:extLst>
              <a:ext uri="{FF2B5EF4-FFF2-40B4-BE49-F238E27FC236}">
                <a16:creationId xmlns:a16="http://schemas.microsoft.com/office/drawing/2014/main" id="{0894B5AA-B61A-4477-A8A4-7B968639E058}"/>
              </a:ext>
            </a:extLst>
          </p:cNvPr>
          <p:cNvSpPr/>
          <p:nvPr/>
        </p:nvSpPr>
        <p:spPr>
          <a:xfrm>
            <a:off x="3246120" y="4446827"/>
            <a:ext cx="380390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diagram or image clarified the explanation.</a:t>
            </a:r>
            <a:endParaRPr lang="en-US" dirty="0"/>
          </a:p>
        </p:txBody>
      </p:sp>
      <p:sp>
        <p:nvSpPr>
          <p:cNvPr id="23" name="Text 20">
            <a:extLst>
              <a:ext uri="{FF2B5EF4-FFF2-40B4-BE49-F238E27FC236}">
                <a16:creationId xmlns:a16="http://schemas.microsoft.com/office/drawing/2014/main" id="{DAA4D8F0-3E30-4739-BC81-BBC09ECECCF2}"/>
              </a:ext>
            </a:extLst>
          </p:cNvPr>
          <p:cNvSpPr/>
          <p:nvPr/>
        </p:nvSpPr>
        <p:spPr>
          <a:xfrm>
            <a:off x="7333488" y="4446827"/>
            <a:ext cx="3822192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Text or decoration made the message harder to follow.</a:t>
            </a:r>
            <a:endParaRPr lang="en-US" dirty="0"/>
          </a:p>
        </p:txBody>
      </p:sp>
      <p:sp>
        <p:nvSpPr>
          <p:cNvPr id="24" name="Shape 21">
            <a:extLst>
              <a:ext uri="{FF2B5EF4-FFF2-40B4-BE49-F238E27FC236}">
                <a16:creationId xmlns:a16="http://schemas.microsoft.com/office/drawing/2014/main" id="{5DC9EBD4-89CE-4B94-BE04-A4E841C975DD}"/>
              </a:ext>
            </a:extLst>
          </p:cNvPr>
          <p:cNvSpPr/>
          <p:nvPr/>
        </p:nvSpPr>
        <p:spPr>
          <a:xfrm>
            <a:off x="3035808" y="2113278"/>
            <a:ext cx="0" cy="3127248"/>
          </a:xfrm>
          <a:prstGeom prst="line">
            <a:avLst/>
          </a:prstGeom>
          <a:noFill/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25" name="Shape 22">
            <a:extLst>
              <a:ext uri="{FF2B5EF4-FFF2-40B4-BE49-F238E27FC236}">
                <a16:creationId xmlns:a16="http://schemas.microsoft.com/office/drawing/2014/main" id="{F5ECB766-F713-4776-8204-980D2F592842}"/>
              </a:ext>
            </a:extLst>
          </p:cNvPr>
          <p:cNvSpPr/>
          <p:nvPr/>
        </p:nvSpPr>
        <p:spPr>
          <a:xfrm>
            <a:off x="7168896" y="2113278"/>
            <a:ext cx="0" cy="3127248"/>
          </a:xfrm>
          <a:prstGeom prst="line">
            <a:avLst/>
          </a:prstGeom>
          <a:noFill/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28" name="Shape 23">
            <a:extLst>
              <a:ext uri="{FF2B5EF4-FFF2-40B4-BE49-F238E27FC236}">
                <a16:creationId xmlns:a16="http://schemas.microsoft.com/office/drawing/2014/main" id="{AF3AD69E-9CBD-4F4D-B084-5E03EE0C71D8}"/>
              </a:ext>
            </a:extLst>
          </p:cNvPr>
          <p:cNvSpPr/>
          <p:nvPr/>
        </p:nvSpPr>
        <p:spPr>
          <a:xfrm>
            <a:off x="649224" y="5195247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29" name="Text 25">
            <a:extLst>
              <a:ext uri="{FF2B5EF4-FFF2-40B4-BE49-F238E27FC236}">
                <a16:creationId xmlns:a16="http://schemas.microsoft.com/office/drawing/2014/main" id="{DD09D7E4-01E1-4327-8BD0-ED77670E509B}"/>
              </a:ext>
            </a:extLst>
          </p:cNvPr>
          <p:cNvSpPr/>
          <p:nvPr/>
        </p:nvSpPr>
        <p:spPr>
          <a:xfrm>
            <a:off x="2693706" y="5295719"/>
            <a:ext cx="103418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6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Judge presentation quality by what the audience can understand.</a:t>
            </a:r>
            <a:endParaRPr lang="en-US" sz="1660" dirty="0"/>
          </a:p>
        </p:txBody>
      </p:sp>
      <p:sp>
        <p:nvSpPr>
          <p:cNvPr id="30" name="Text 5">
            <a:extLst>
              <a:ext uri="{FF2B5EF4-FFF2-40B4-BE49-F238E27FC236}">
                <a16:creationId xmlns:a16="http://schemas.microsoft.com/office/drawing/2014/main" id="{3C4D1EEF-B24C-42AE-AC38-B7A7B4843E97}"/>
              </a:ext>
            </a:extLst>
          </p:cNvPr>
          <p:cNvSpPr/>
          <p:nvPr/>
        </p:nvSpPr>
        <p:spPr>
          <a:xfrm>
            <a:off x="7333488" y="1853523"/>
            <a:ext cx="3564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HINDERED UNDERSTANDING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930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From topic to plan: a worked example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DAF3021F-92B8-42FB-893B-9E84CE4DE2F7}"/>
              </a:ext>
            </a:extLst>
          </p:cNvPr>
          <p:cNvSpPr/>
          <p:nvPr/>
        </p:nvSpPr>
        <p:spPr>
          <a:xfrm>
            <a:off x="246888" y="1121842"/>
            <a:ext cx="7277318" cy="90323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sz="2400" b="0" dirty="0">
                <a:solidFill>
                  <a:srgbClr val="546778"/>
                </a:solidFill>
              </a:rPr>
              <a:t>Fictional exercise: 30 student IT-support tickets recorded over one week.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BA31E477-0D7E-4366-8F9F-DAC8BF698681}"/>
              </a:ext>
            </a:extLst>
          </p:cNvPr>
          <p:cNvSpPr/>
          <p:nvPr/>
        </p:nvSpPr>
        <p:spPr>
          <a:xfrm>
            <a:off x="11128248" y="567842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r">
              <a:buNone/>
            </a:pPr>
            <a:r>
              <a:rPr lang="en-US" sz="110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100" dirty="0"/>
          </a:p>
        </p:txBody>
      </p:sp>
      <p:sp>
        <p:nvSpPr>
          <p:cNvPr id="8" name="Shape 34">
            <a:extLst>
              <a:ext uri="{FF2B5EF4-FFF2-40B4-BE49-F238E27FC236}">
                <a16:creationId xmlns:a16="http://schemas.microsoft.com/office/drawing/2014/main" id="{0F4FF4A7-9DBF-40B5-9F76-12B17C715EB1}"/>
              </a:ext>
            </a:extLst>
          </p:cNvPr>
          <p:cNvSpPr/>
          <p:nvPr/>
        </p:nvSpPr>
        <p:spPr>
          <a:xfrm>
            <a:off x="478564" y="5260834"/>
            <a:ext cx="11477002" cy="463775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9" name="Text 36">
            <a:extLst>
              <a:ext uri="{FF2B5EF4-FFF2-40B4-BE49-F238E27FC236}">
                <a16:creationId xmlns:a16="http://schemas.microsoft.com/office/drawing/2014/main" id="{8A51ACE8-1A87-42D3-8D4F-665E806007E9}"/>
              </a:ext>
            </a:extLst>
          </p:cNvPr>
          <p:cNvSpPr/>
          <p:nvPr/>
        </p:nvSpPr>
        <p:spPr>
          <a:xfrm>
            <a:off x="658368" y="5402549"/>
            <a:ext cx="12097996" cy="16973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sz="2200" b="1" dirty="0">
                <a:solidFill>
                  <a:srgbClr val="0B3264"/>
                </a:solidFill>
              </a:rPr>
              <a:t>A plan connects purpose, audience, message, evidence and order before any slides are designed.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C98159-C8FD-4B3D-AC57-638CA2DF6C08}"/>
              </a:ext>
            </a:extLst>
          </p:cNvPr>
          <p:cNvSpPr/>
          <p:nvPr/>
        </p:nvSpPr>
        <p:spPr>
          <a:xfrm>
            <a:off x="523819" y="2063656"/>
            <a:ext cx="6903720" cy="2993423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97D352-006D-456D-8A4C-57EDC11E5D54}"/>
              </a:ext>
            </a:extLst>
          </p:cNvPr>
          <p:cNvSpPr txBox="1"/>
          <p:nvPr/>
        </p:nvSpPr>
        <p:spPr>
          <a:xfrm>
            <a:off x="724987" y="2147952"/>
            <a:ext cx="6446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FIVE DECISIONS — COMPLETED, NOT JUST LISTED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02CC90-614E-4432-A087-6518FEB85D3B}"/>
              </a:ext>
            </a:extLst>
          </p:cNvPr>
          <p:cNvSpPr txBox="1"/>
          <p:nvPr/>
        </p:nvSpPr>
        <p:spPr>
          <a:xfrm>
            <a:off x="752419" y="2550289"/>
            <a:ext cx="13898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PURPOSE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92FA44-F922-4A7A-A7FF-FE4E2E4C7ED7}"/>
              </a:ext>
            </a:extLst>
          </p:cNvPr>
          <p:cNvSpPr txBox="1"/>
          <p:nvPr/>
        </p:nvSpPr>
        <p:spPr>
          <a:xfrm>
            <a:off x="2142307" y="2550289"/>
            <a:ext cx="49560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0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Identify which support issue warrants investigation.</a:t>
            </a:r>
          </a:p>
        </p:txBody>
      </p:sp>
      <p:cxnSp>
        <p:nvCxnSpPr>
          <p:cNvPr id="14" name="Connector 43">
            <a:extLst>
              <a:ext uri="{FF2B5EF4-FFF2-40B4-BE49-F238E27FC236}">
                <a16:creationId xmlns:a16="http://schemas.microsoft.com/office/drawing/2014/main" id="{944677A2-6735-40BD-9B88-9547E84E23AA}"/>
              </a:ext>
            </a:extLst>
          </p:cNvPr>
          <p:cNvCxnSpPr/>
          <p:nvPr/>
        </p:nvCxnSpPr>
        <p:spPr>
          <a:xfrm>
            <a:off x="752419" y="2923192"/>
            <a:ext cx="6336792" cy="0"/>
          </a:xfrm>
          <a:prstGeom prst="line">
            <a:avLst/>
          </a:prstGeom>
          <a:ln w="10160">
            <a:solidFill>
              <a:srgbClr val="E3EBF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71356FB-DA42-451F-BE97-C2822FA21B91}"/>
              </a:ext>
            </a:extLst>
          </p:cNvPr>
          <p:cNvSpPr txBox="1"/>
          <p:nvPr/>
        </p:nvSpPr>
        <p:spPr>
          <a:xfrm>
            <a:off x="752419" y="3080641"/>
            <a:ext cx="13898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AUDIENCE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3A3B22-9982-4CBB-97E2-949B7505FA18}"/>
              </a:ext>
            </a:extLst>
          </p:cNvPr>
          <p:cNvSpPr txBox="1"/>
          <p:nvPr/>
        </p:nvSpPr>
        <p:spPr>
          <a:xfrm>
            <a:off x="2142307" y="3080641"/>
            <a:ext cx="49560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0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Student support team familiar with the ticket system.</a:t>
            </a:r>
          </a:p>
        </p:txBody>
      </p:sp>
      <p:cxnSp>
        <p:nvCxnSpPr>
          <p:cNvPr id="17" name="Connector 46">
            <a:extLst>
              <a:ext uri="{FF2B5EF4-FFF2-40B4-BE49-F238E27FC236}">
                <a16:creationId xmlns:a16="http://schemas.microsoft.com/office/drawing/2014/main" id="{19520C83-6695-4C09-8D25-3610385DBA51}"/>
              </a:ext>
            </a:extLst>
          </p:cNvPr>
          <p:cNvCxnSpPr/>
          <p:nvPr/>
        </p:nvCxnSpPr>
        <p:spPr>
          <a:xfrm>
            <a:off x="752419" y="3453544"/>
            <a:ext cx="6336792" cy="0"/>
          </a:xfrm>
          <a:prstGeom prst="line">
            <a:avLst/>
          </a:prstGeom>
          <a:ln w="10160">
            <a:solidFill>
              <a:srgbClr val="E3EBF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3B1156F-92F4-4F4F-B5BB-6149CD2827CA}"/>
              </a:ext>
            </a:extLst>
          </p:cNvPr>
          <p:cNvSpPr txBox="1"/>
          <p:nvPr/>
        </p:nvSpPr>
        <p:spPr>
          <a:xfrm>
            <a:off x="752419" y="3610993"/>
            <a:ext cx="13898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MESSAGE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3353F6-1B0D-4435-867E-8FC8B1C92C4D}"/>
              </a:ext>
            </a:extLst>
          </p:cNvPr>
          <p:cNvSpPr txBox="1"/>
          <p:nvPr/>
        </p:nvSpPr>
        <p:spPr>
          <a:xfrm>
            <a:off x="2142307" y="3610993"/>
            <a:ext cx="49560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0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Account access is the largest category in this sample.</a:t>
            </a:r>
          </a:p>
        </p:txBody>
      </p:sp>
      <p:cxnSp>
        <p:nvCxnSpPr>
          <p:cNvPr id="20" name="Connector 49">
            <a:extLst>
              <a:ext uri="{FF2B5EF4-FFF2-40B4-BE49-F238E27FC236}">
                <a16:creationId xmlns:a16="http://schemas.microsoft.com/office/drawing/2014/main" id="{15E34002-7AA1-4E13-A6F5-6F330AEFF5D7}"/>
              </a:ext>
            </a:extLst>
          </p:cNvPr>
          <p:cNvCxnSpPr/>
          <p:nvPr/>
        </p:nvCxnSpPr>
        <p:spPr>
          <a:xfrm>
            <a:off x="752419" y="3983895"/>
            <a:ext cx="6336792" cy="0"/>
          </a:xfrm>
          <a:prstGeom prst="line">
            <a:avLst/>
          </a:prstGeom>
          <a:ln w="10160">
            <a:solidFill>
              <a:srgbClr val="E3EBF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0C6B523D-BAAA-49C2-B768-4F4EB81ADF50}"/>
              </a:ext>
            </a:extLst>
          </p:cNvPr>
          <p:cNvSpPr txBox="1"/>
          <p:nvPr/>
        </p:nvSpPr>
        <p:spPr>
          <a:xfrm>
            <a:off x="752419" y="4141345"/>
            <a:ext cx="13898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SUPPORT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DAD756-5D52-461B-B54D-A7C313A23686}"/>
              </a:ext>
            </a:extLst>
          </p:cNvPr>
          <p:cNvSpPr txBox="1"/>
          <p:nvPr/>
        </p:nvSpPr>
        <p:spPr>
          <a:xfrm>
            <a:off x="2142307" y="4141345"/>
            <a:ext cx="49560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0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18 account-access; 7 Wi-Fi; 5 printing tickets.</a:t>
            </a:r>
          </a:p>
        </p:txBody>
      </p:sp>
      <p:cxnSp>
        <p:nvCxnSpPr>
          <p:cNvPr id="23" name="Connector 52">
            <a:extLst>
              <a:ext uri="{FF2B5EF4-FFF2-40B4-BE49-F238E27FC236}">
                <a16:creationId xmlns:a16="http://schemas.microsoft.com/office/drawing/2014/main" id="{8495BC65-D1DA-4D12-B310-0DC7FF584349}"/>
              </a:ext>
            </a:extLst>
          </p:cNvPr>
          <p:cNvCxnSpPr/>
          <p:nvPr/>
        </p:nvCxnSpPr>
        <p:spPr>
          <a:xfrm>
            <a:off x="752419" y="4514248"/>
            <a:ext cx="6336792" cy="0"/>
          </a:xfrm>
          <a:prstGeom prst="line">
            <a:avLst/>
          </a:prstGeom>
          <a:ln w="10160">
            <a:solidFill>
              <a:srgbClr val="E3EBF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A9A0E3A9-C980-4596-9B43-7EC419E7A1E8}"/>
              </a:ext>
            </a:extLst>
          </p:cNvPr>
          <p:cNvSpPr txBox="1"/>
          <p:nvPr/>
        </p:nvSpPr>
        <p:spPr>
          <a:xfrm>
            <a:off x="752419" y="4671697"/>
            <a:ext cx="13898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ROUTE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BD4DFCD-3D08-4CFE-A352-B14AFD7F85CC}"/>
              </a:ext>
            </a:extLst>
          </p:cNvPr>
          <p:cNvSpPr txBox="1"/>
          <p:nvPr/>
        </p:nvSpPr>
        <p:spPr>
          <a:xfrm>
            <a:off x="2142307" y="4671697"/>
            <a:ext cx="49560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0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Question → method → result → qualified next step.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7DA26A7-6C8E-4C3C-8BB7-800BBE17D47C}"/>
              </a:ext>
            </a:extLst>
          </p:cNvPr>
          <p:cNvSpPr/>
          <p:nvPr/>
        </p:nvSpPr>
        <p:spPr>
          <a:xfrm>
            <a:off x="7912171" y="1170114"/>
            <a:ext cx="3474720" cy="3319272"/>
          </a:xfrm>
          <a:prstGeom prst="rect">
            <a:avLst/>
          </a:prstGeom>
          <a:solidFill>
            <a:srgbClr val="F6F9FB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F447E0D-D6F8-4859-A548-B1DF592C8B29}"/>
              </a:ext>
            </a:extLst>
          </p:cNvPr>
          <p:cNvSpPr txBox="1"/>
          <p:nvPr/>
        </p:nvSpPr>
        <p:spPr>
          <a:xfrm>
            <a:off x="8140771" y="1373283"/>
            <a:ext cx="302666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ILLUSTRATIVE TICKET COUNTS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D320EAC-BC81-44AC-9665-B061627B8AE3}"/>
              </a:ext>
            </a:extLst>
          </p:cNvPr>
          <p:cNvSpPr txBox="1"/>
          <p:nvPr/>
        </p:nvSpPr>
        <p:spPr>
          <a:xfrm>
            <a:off x="8149916" y="1694308"/>
            <a:ext cx="28986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3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One-week example · n = 30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BA40581-B05A-4B89-ABD0-BD2BF47A9AF0}"/>
              </a:ext>
            </a:extLst>
          </p:cNvPr>
          <p:cNvSpPr txBox="1"/>
          <p:nvPr/>
        </p:nvSpPr>
        <p:spPr>
          <a:xfrm>
            <a:off x="8149916" y="2054511"/>
            <a:ext cx="283464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6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Account access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FF12E5-12BA-4CBA-9E44-CAB0E470682D}"/>
              </a:ext>
            </a:extLst>
          </p:cNvPr>
          <p:cNvSpPr/>
          <p:nvPr/>
        </p:nvSpPr>
        <p:spPr>
          <a:xfrm>
            <a:off x="8168204" y="2367978"/>
            <a:ext cx="2487168" cy="182880"/>
          </a:xfrm>
          <a:prstGeom prst="rect">
            <a:avLst/>
          </a:prstGeom>
          <a:solidFill>
            <a:srgbClr val="E8EDF1"/>
          </a:solidFill>
          <a:ln w="8890">
            <a:solidFill>
              <a:srgbClr val="E8ED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EC3B89C-38A0-4A89-ACAD-96A5D05CEC67}"/>
              </a:ext>
            </a:extLst>
          </p:cNvPr>
          <p:cNvSpPr/>
          <p:nvPr/>
        </p:nvSpPr>
        <p:spPr>
          <a:xfrm>
            <a:off x="8168204" y="2367978"/>
            <a:ext cx="2238451" cy="182880"/>
          </a:xfrm>
          <a:prstGeom prst="rect">
            <a:avLst/>
          </a:prstGeom>
          <a:solidFill>
            <a:srgbClr val="176CA7"/>
          </a:solidFill>
          <a:ln w="8890">
            <a:solidFill>
              <a:srgbClr val="176CA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85E0C9C-FCA0-4B4F-A2D7-FAA84EBC0B5F}"/>
              </a:ext>
            </a:extLst>
          </p:cNvPr>
          <p:cNvSpPr txBox="1"/>
          <p:nvPr/>
        </p:nvSpPr>
        <p:spPr>
          <a:xfrm>
            <a:off x="10710236" y="2319687"/>
            <a:ext cx="44805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40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18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18EC75C-4A69-4E44-9A7B-110E1CB443D8}"/>
              </a:ext>
            </a:extLst>
          </p:cNvPr>
          <p:cNvSpPr txBox="1"/>
          <p:nvPr/>
        </p:nvSpPr>
        <p:spPr>
          <a:xfrm>
            <a:off x="8149916" y="2758599"/>
            <a:ext cx="283464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6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Wi-Fi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6A594FF-95EF-4927-B7C9-9D560308DFF4}"/>
              </a:ext>
            </a:extLst>
          </p:cNvPr>
          <p:cNvSpPr/>
          <p:nvPr/>
        </p:nvSpPr>
        <p:spPr>
          <a:xfrm>
            <a:off x="8168204" y="3072066"/>
            <a:ext cx="2487168" cy="182880"/>
          </a:xfrm>
          <a:prstGeom prst="rect">
            <a:avLst/>
          </a:prstGeom>
          <a:solidFill>
            <a:srgbClr val="E8EDF1"/>
          </a:solidFill>
          <a:ln w="8890">
            <a:solidFill>
              <a:srgbClr val="E8ED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B5EEC87-32D2-43F1-9D3F-2F84EA2F080A}"/>
              </a:ext>
            </a:extLst>
          </p:cNvPr>
          <p:cNvSpPr/>
          <p:nvPr/>
        </p:nvSpPr>
        <p:spPr>
          <a:xfrm>
            <a:off x="8168204" y="3072066"/>
            <a:ext cx="870508" cy="182880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7FC7F33-8780-4817-BD9E-5CE3EDC1C7E7}"/>
              </a:ext>
            </a:extLst>
          </p:cNvPr>
          <p:cNvSpPr txBox="1"/>
          <p:nvPr/>
        </p:nvSpPr>
        <p:spPr>
          <a:xfrm>
            <a:off x="10710236" y="3023775"/>
            <a:ext cx="44805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40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7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00087AE-3C39-43A5-9BD7-DB52B416B5D1}"/>
              </a:ext>
            </a:extLst>
          </p:cNvPr>
          <p:cNvSpPr txBox="1"/>
          <p:nvPr/>
        </p:nvSpPr>
        <p:spPr>
          <a:xfrm>
            <a:off x="8149916" y="3462687"/>
            <a:ext cx="283464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6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Printing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6C16B49-FD44-4E19-B647-1A51E5E66E72}"/>
              </a:ext>
            </a:extLst>
          </p:cNvPr>
          <p:cNvSpPr/>
          <p:nvPr/>
        </p:nvSpPr>
        <p:spPr>
          <a:xfrm>
            <a:off x="8168204" y="3776154"/>
            <a:ext cx="2487168" cy="182880"/>
          </a:xfrm>
          <a:prstGeom prst="rect">
            <a:avLst/>
          </a:prstGeom>
          <a:solidFill>
            <a:srgbClr val="E8EDF1"/>
          </a:solidFill>
          <a:ln w="8890">
            <a:solidFill>
              <a:srgbClr val="E8ED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0CC0939-E93B-477F-8A76-B24F7E09EC71}"/>
              </a:ext>
            </a:extLst>
          </p:cNvPr>
          <p:cNvSpPr/>
          <p:nvPr/>
        </p:nvSpPr>
        <p:spPr>
          <a:xfrm>
            <a:off x="8168204" y="3776154"/>
            <a:ext cx="621792" cy="182880"/>
          </a:xfrm>
          <a:prstGeom prst="rect">
            <a:avLst/>
          </a:prstGeom>
          <a:solidFill>
            <a:srgbClr val="226E55"/>
          </a:solidFill>
          <a:ln w="8890">
            <a:solidFill>
              <a:srgbClr val="226E5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5AE727F-376B-48BD-924B-FE61624FBDA5}"/>
              </a:ext>
            </a:extLst>
          </p:cNvPr>
          <p:cNvSpPr txBox="1"/>
          <p:nvPr/>
        </p:nvSpPr>
        <p:spPr>
          <a:xfrm>
            <a:off x="10710236" y="3727863"/>
            <a:ext cx="44805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40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07232D-031F-49F7-BE38-B975DE16381D}"/>
              </a:ext>
            </a:extLst>
          </p:cNvPr>
          <p:cNvSpPr txBox="1"/>
          <p:nvPr/>
        </p:nvSpPr>
        <p:spPr>
          <a:xfrm>
            <a:off x="7544487" y="4571586"/>
            <a:ext cx="44110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does 18 out of 30 tell/doesn’t’ tell us?</a:t>
            </a:r>
          </a:p>
          <a:p>
            <a:r>
              <a:rPr lang="en-GB" dirty="0"/>
              <a:t>What additional evidence would you collect?</a:t>
            </a:r>
          </a:p>
        </p:txBody>
      </p:sp>
    </p:spTree>
    <p:extLst>
      <p:ext uri="{BB962C8B-B14F-4D97-AF65-F5344CB8AC3E}">
        <p14:creationId xmlns:p14="http://schemas.microsoft.com/office/powerpoint/2010/main" val="2656173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Same experience, different audience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2B29653F-3FCB-4AB4-870D-48C2CA461A8A}"/>
              </a:ext>
            </a:extLst>
          </p:cNvPr>
          <p:cNvSpPr/>
          <p:nvPr/>
        </p:nvSpPr>
        <p:spPr>
          <a:xfrm>
            <a:off x="256032" y="134416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group used Git to keep track of changes while developing a program.</a:t>
            </a:r>
            <a:endParaRPr lang="en-US" sz="24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BA7A3A13-0295-43D6-8A49-CF3FF4317DA1}"/>
              </a:ext>
            </a:extLst>
          </p:cNvPr>
          <p:cNvSpPr/>
          <p:nvPr/>
        </p:nvSpPr>
        <p:spPr>
          <a:xfrm>
            <a:off x="11128248" y="567842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94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F91DB07C-44B3-49C4-B8A1-E5454BE21C6E}"/>
              </a:ext>
            </a:extLst>
          </p:cNvPr>
          <p:cNvSpPr/>
          <p:nvPr/>
        </p:nvSpPr>
        <p:spPr>
          <a:xfrm>
            <a:off x="795528" y="1838120"/>
            <a:ext cx="4855464" cy="53949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 COMPUTING CLASSMATES</a:t>
            </a:r>
            <a:endParaRPr lang="en-US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551E8EC0-C9B9-4330-B082-47516B519015}"/>
              </a:ext>
            </a:extLst>
          </p:cNvPr>
          <p:cNvSpPr/>
          <p:nvPr/>
        </p:nvSpPr>
        <p:spPr>
          <a:xfrm>
            <a:off x="6227064" y="1787036"/>
            <a:ext cx="4873752" cy="53948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 A NON-SPECIALIST AUDIENCE</a:t>
            </a:r>
            <a:endParaRPr lang="en-US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1B84802C-7A96-4208-BC45-B0B7D64FB969}"/>
              </a:ext>
            </a:extLst>
          </p:cNvPr>
          <p:cNvSpPr/>
          <p:nvPr/>
        </p:nvSpPr>
        <p:spPr>
          <a:xfrm>
            <a:off x="758952" y="2326519"/>
            <a:ext cx="4928616" cy="0"/>
          </a:xfrm>
          <a:prstGeom prst="line">
            <a:avLst/>
          </a:prstGeom>
          <a:noFill/>
          <a:ln w="25400">
            <a:solidFill>
              <a:srgbClr val="176CA7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1" name="Shape 8">
            <a:extLst>
              <a:ext uri="{FF2B5EF4-FFF2-40B4-BE49-F238E27FC236}">
                <a16:creationId xmlns:a16="http://schemas.microsoft.com/office/drawing/2014/main" id="{3BEE85A6-938B-4B7B-91F8-5CDD9FD6AE05}"/>
              </a:ext>
            </a:extLst>
          </p:cNvPr>
          <p:cNvSpPr/>
          <p:nvPr/>
        </p:nvSpPr>
        <p:spPr>
          <a:xfrm>
            <a:off x="6208776" y="2326519"/>
            <a:ext cx="4937760" cy="0"/>
          </a:xfrm>
          <a:prstGeom prst="line">
            <a:avLst/>
          </a:prstGeom>
          <a:noFill/>
          <a:ln w="25400">
            <a:solidFill>
              <a:srgbClr val="176CA7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E02E76AC-91DF-4D34-9562-1F46B87F2807}"/>
              </a:ext>
            </a:extLst>
          </p:cNvPr>
          <p:cNvSpPr/>
          <p:nvPr/>
        </p:nvSpPr>
        <p:spPr>
          <a:xfrm>
            <a:off x="758952" y="2523915"/>
            <a:ext cx="4791456" cy="90525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“We used Git </a:t>
            </a:r>
            <a:r>
              <a:rPr lang="en-US" sz="2200" b="1" u="sng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branches</a:t>
            </a:r>
            <a:r>
              <a:rPr lang="en-US" sz="22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, checked the changes and </a:t>
            </a:r>
            <a:r>
              <a:rPr lang="en-US" sz="2200" b="1" u="sng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merged</a:t>
            </a:r>
            <a:r>
              <a:rPr lang="en-US" sz="22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our work.”</a:t>
            </a:r>
            <a:endParaRPr lang="en-US" sz="2200" dirty="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4EBF1172-208F-4088-AD39-F773C940BE34}"/>
              </a:ext>
            </a:extLst>
          </p:cNvPr>
          <p:cNvSpPr/>
          <p:nvPr/>
        </p:nvSpPr>
        <p:spPr>
          <a:xfrm>
            <a:off x="6227064" y="2485239"/>
            <a:ext cx="4809744" cy="11064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“We worked on separate parts of a program, then used version control to check and combine them.”</a:t>
            </a:r>
            <a:endParaRPr lang="en-US" sz="2400" dirty="0"/>
          </a:p>
        </p:txBody>
      </p:sp>
      <p:sp>
        <p:nvSpPr>
          <p:cNvPr id="14" name="Shape 11">
            <a:extLst>
              <a:ext uri="{FF2B5EF4-FFF2-40B4-BE49-F238E27FC236}">
                <a16:creationId xmlns:a16="http://schemas.microsoft.com/office/drawing/2014/main" id="{0846A96B-6ADA-4942-A59A-008F486FA50C}"/>
              </a:ext>
            </a:extLst>
          </p:cNvPr>
          <p:cNvSpPr/>
          <p:nvPr/>
        </p:nvSpPr>
        <p:spPr>
          <a:xfrm>
            <a:off x="813816" y="3755053"/>
            <a:ext cx="10378440" cy="781013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C7D7E1"/>
            </a:solidFill>
            <a:prstDash val="solid"/>
          </a:ln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US" sz="2000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 </a:t>
            </a:r>
            <a:r>
              <a:rPr lang="en-US" sz="2000" b="1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background changes? What facts must remain accurate?</a:t>
            </a:r>
            <a:endParaRPr lang="en-US" sz="2000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A0DE0234-9BA6-41EE-81CF-E8257EBC485F}"/>
              </a:ext>
            </a:extLst>
          </p:cNvPr>
          <p:cNvSpPr/>
          <p:nvPr/>
        </p:nvSpPr>
        <p:spPr>
          <a:xfrm>
            <a:off x="347472" y="4713833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en-US" sz="2000" b="1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Adapt the explanation, not the underlying facts.</a:t>
            </a:r>
            <a:endParaRPr lang="en-US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8183FE-C180-4AB3-9422-31B0290FBAD0}"/>
              </a:ext>
            </a:extLst>
          </p:cNvPr>
          <p:cNvSpPr txBox="1"/>
          <p:nvPr/>
        </p:nvSpPr>
        <p:spPr>
          <a:xfrm>
            <a:off x="347472" y="5329166"/>
            <a:ext cx="10295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 good adaptation changes terms, context and detail but does not distort the underlying process.</a:t>
            </a:r>
          </a:p>
        </p:txBody>
      </p:sp>
    </p:spTree>
    <p:extLst>
      <p:ext uri="{BB962C8B-B14F-4D97-AF65-F5344CB8AC3E}">
        <p14:creationId xmlns:p14="http://schemas.microsoft.com/office/powerpoint/2010/main" val="1960403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A topic is not a main message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 3">
            <a:extLst>
              <a:ext uri="{FF2B5EF4-FFF2-40B4-BE49-F238E27FC236}">
                <a16:creationId xmlns:a16="http://schemas.microsoft.com/office/drawing/2014/main" id="{FA3642C6-4BAA-4270-9A9F-28538D377DDD}"/>
              </a:ext>
            </a:extLst>
          </p:cNvPr>
          <p:cNvSpPr/>
          <p:nvPr/>
        </p:nvSpPr>
        <p:spPr>
          <a:xfrm>
            <a:off x="279961" y="1009040"/>
            <a:ext cx="11711325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presentation needs a clear focus; a message should not claim more than the evidence shows.</a:t>
            </a:r>
            <a:endParaRPr lang="en-US" sz="2200" dirty="0"/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C603F0C8-378C-4233-8C5D-3D3C8FEFE5A2}"/>
              </a:ext>
            </a:extLst>
          </p:cNvPr>
          <p:cNvSpPr/>
          <p:nvPr/>
        </p:nvSpPr>
        <p:spPr>
          <a:xfrm>
            <a:off x="722376" y="1892808"/>
            <a:ext cx="3291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TOPIC</a:t>
            </a:r>
            <a:endParaRPr lang="en-US" dirty="0"/>
          </a:p>
        </p:txBody>
      </p:sp>
      <p:sp>
        <p:nvSpPr>
          <p:cNvPr id="10" name="Shape 6">
            <a:extLst>
              <a:ext uri="{FF2B5EF4-FFF2-40B4-BE49-F238E27FC236}">
                <a16:creationId xmlns:a16="http://schemas.microsoft.com/office/drawing/2014/main" id="{D82EEF88-31F9-459E-98AC-A0A2191CF7CB}"/>
              </a:ext>
            </a:extLst>
          </p:cNvPr>
          <p:cNvSpPr/>
          <p:nvPr/>
        </p:nvSpPr>
        <p:spPr>
          <a:xfrm>
            <a:off x="722376" y="2231136"/>
            <a:ext cx="3227832" cy="0"/>
          </a:xfrm>
          <a:prstGeom prst="line">
            <a:avLst/>
          </a:prstGeom>
          <a:noFill/>
          <a:ln w="19050">
            <a:solidFill>
              <a:srgbClr val="176CA7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4CCA3CA6-2796-4CB9-A940-0FF01C1162F2}"/>
              </a:ext>
            </a:extLst>
          </p:cNvPr>
          <p:cNvSpPr/>
          <p:nvPr/>
        </p:nvSpPr>
        <p:spPr>
          <a:xfrm>
            <a:off x="722376" y="2569464"/>
            <a:ext cx="3182112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“Our group website”</a:t>
            </a:r>
            <a:endParaRPr lang="en-US" sz="240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EF7744D6-00D8-45E0-972F-A050DD158839}"/>
              </a:ext>
            </a:extLst>
          </p:cNvPr>
          <p:cNvSpPr/>
          <p:nvPr/>
        </p:nvSpPr>
        <p:spPr>
          <a:xfrm>
            <a:off x="722376" y="3467714"/>
            <a:ext cx="3172968" cy="6126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Names the subject, but not the point.</a:t>
            </a:r>
            <a:endParaRPr lang="en-US" sz="24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45639F79-949B-4516-8FAB-B4CADD84C6FD}"/>
              </a:ext>
            </a:extLst>
          </p:cNvPr>
          <p:cNvSpPr/>
          <p:nvPr/>
        </p:nvSpPr>
        <p:spPr>
          <a:xfrm>
            <a:off x="4489704" y="1892808"/>
            <a:ext cx="3291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TOO MUCH CLAIM</a:t>
            </a:r>
            <a:endParaRPr lang="en-US" dirty="0"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C204B561-5874-4A81-AE59-5BDFB04077B7}"/>
              </a:ext>
            </a:extLst>
          </p:cNvPr>
          <p:cNvSpPr/>
          <p:nvPr/>
        </p:nvSpPr>
        <p:spPr>
          <a:xfrm>
            <a:off x="4489704" y="2231136"/>
            <a:ext cx="3227832" cy="0"/>
          </a:xfrm>
          <a:prstGeom prst="line">
            <a:avLst/>
          </a:prstGeom>
          <a:noFill/>
          <a:ln w="19050">
            <a:solidFill>
              <a:srgbClr val="176CA7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0FB7BF96-3480-44DA-ACF0-C55871136883}"/>
              </a:ext>
            </a:extLst>
          </p:cNvPr>
          <p:cNvSpPr/>
          <p:nvPr/>
        </p:nvSpPr>
        <p:spPr>
          <a:xfrm>
            <a:off x="4489704" y="2569464"/>
            <a:ext cx="3182112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Our website is completely reliable</a:t>
            </a:r>
            <a:endParaRPr lang="en-US" sz="2400" dirty="0"/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E462FE09-1DEE-44F0-9B6F-F2B46DB01FD6}"/>
              </a:ext>
            </a:extLst>
          </p:cNvPr>
          <p:cNvSpPr/>
          <p:nvPr/>
        </p:nvSpPr>
        <p:spPr>
          <a:xfrm>
            <a:off x="4489704" y="3467714"/>
            <a:ext cx="3291840" cy="6126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test cannot support this conclusion.</a:t>
            </a:r>
            <a:endParaRPr lang="en-US" sz="2400" dirty="0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4C70E33F-48A2-4917-AF7B-1BB4FC9B7E78}"/>
              </a:ext>
            </a:extLst>
          </p:cNvPr>
          <p:cNvSpPr/>
          <p:nvPr/>
        </p:nvSpPr>
        <p:spPr>
          <a:xfrm>
            <a:off x="8257032" y="1892808"/>
            <a:ext cx="3291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DEFENSIBLE MESSAGE</a:t>
            </a:r>
            <a:endParaRPr lang="en-US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04B66825-42FF-4794-8A09-4CEDD587CB24}"/>
              </a:ext>
            </a:extLst>
          </p:cNvPr>
          <p:cNvSpPr/>
          <p:nvPr/>
        </p:nvSpPr>
        <p:spPr>
          <a:xfrm>
            <a:off x="8257032" y="2231136"/>
            <a:ext cx="3227832" cy="0"/>
          </a:xfrm>
          <a:prstGeom prst="line">
            <a:avLst/>
          </a:prstGeom>
          <a:noFill/>
          <a:ln w="31750">
            <a:solidFill>
              <a:srgbClr val="31715A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9" name="Text 15">
            <a:extLst>
              <a:ext uri="{FF2B5EF4-FFF2-40B4-BE49-F238E27FC236}">
                <a16:creationId xmlns:a16="http://schemas.microsoft.com/office/drawing/2014/main" id="{FBCE7CD1-0653-4A64-8A7B-EB33A2763B62}"/>
              </a:ext>
            </a:extLst>
          </p:cNvPr>
          <p:cNvSpPr/>
          <p:nvPr/>
        </p:nvSpPr>
        <p:spPr>
          <a:xfrm>
            <a:off x="8257032" y="2569464"/>
            <a:ext cx="3182112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Phone testing found a navigation fault</a:t>
            </a:r>
            <a:endParaRPr lang="en-US" sz="2400" dirty="0"/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999C40FD-C2B6-4F33-B355-AD241200D7A6}"/>
              </a:ext>
            </a:extLst>
          </p:cNvPr>
          <p:cNvSpPr/>
          <p:nvPr/>
        </p:nvSpPr>
        <p:spPr>
          <a:xfrm>
            <a:off x="8257032" y="3467714"/>
            <a:ext cx="3172968" cy="6126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Specific, clear and supported by a finding.</a:t>
            </a:r>
            <a:endParaRPr lang="en-US" sz="2400" dirty="0"/>
          </a:p>
        </p:txBody>
      </p:sp>
      <p:sp>
        <p:nvSpPr>
          <p:cNvPr id="21" name="Shape 17">
            <a:extLst>
              <a:ext uri="{FF2B5EF4-FFF2-40B4-BE49-F238E27FC236}">
                <a16:creationId xmlns:a16="http://schemas.microsoft.com/office/drawing/2014/main" id="{79C714F3-30CF-4647-A437-308D8ACD2632}"/>
              </a:ext>
            </a:extLst>
          </p:cNvPr>
          <p:cNvSpPr/>
          <p:nvPr/>
        </p:nvSpPr>
        <p:spPr>
          <a:xfrm>
            <a:off x="630936" y="4770734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State what your information actually supports, not merely the topic.</a:t>
            </a: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D15842-F145-4521-BFDE-1B3222748E96}"/>
              </a:ext>
            </a:extLst>
          </p:cNvPr>
          <p:cNvSpPr txBox="1"/>
          <p:nvPr/>
        </p:nvSpPr>
        <p:spPr>
          <a:xfrm>
            <a:off x="630936" y="4240690"/>
            <a:ext cx="1372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too general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A35200E-B488-4388-B71A-9366913BFED4}"/>
              </a:ext>
            </a:extLst>
          </p:cNvPr>
          <p:cNvSpPr txBox="1"/>
          <p:nvPr/>
        </p:nvSpPr>
        <p:spPr>
          <a:xfrm>
            <a:off x="4342765" y="4240690"/>
            <a:ext cx="24395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too strong statement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7B32AD9-B433-4BF6-A869-C3024D8EC969}"/>
              </a:ext>
            </a:extLst>
          </p:cNvPr>
          <p:cNvSpPr txBox="1"/>
          <p:nvPr/>
        </p:nvSpPr>
        <p:spPr>
          <a:xfrm>
            <a:off x="8157259" y="4240690"/>
            <a:ext cx="1351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SPECIFIC </a:t>
            </a:r>
            <a:r>
              <a:rPr lang="en-GB" sz="2000" dirty="0">
                <a:solidFill>
                  <a:srgbClr val="00B0F0"/>
                </a:solidFill>
                <a:sym typeface="Wingdings" panose="05000000000000000000" pitchFamily="2" charset="2"/>
              </a:rPr>
              <a:t>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3BA5F-F7EE-4B77-BDAF-56646ABC4685}"/>
              </a:ext>
            </a:extLst>
          </p:cNvPr>
          <p:cNvSpPr txBox="1"/>
          <p:nvPr/>
        </p:nvSpPr>
        <p:spPr>
          <a:xfrm>
            <a:off x="630936" y="5316939"/>
            <a:ext cx="7511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 dramatic or persuasive slogan is not required for every presentation.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630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Check your own presentation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2">
            <a:extLst>
              <a:ext uri="{FF2B5EF4-FFF2-40B4-BE49-F238E27FC236}">
                <a16:creationId xmlns:a16="http://schemas.microsoft.com/office/drawing/2014/main" id="{63E23CB9-E049-416A-9430-330D21A0B2FC}"/>
              </a:ext>
            </a:extLst>
          </p:cNvPr>
          <p:cNvSpPr/>
          <p:nvPr/>
        </p:nvSpPr>
        <p:spPr>
          <a:xfrm>
            <a:off x="640080" y="594360"/>
            <a:ext cx="109728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292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007F023-8829-4F2C-B2D0-46833D2B306F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1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Open your About Me draft or notes, or use a blank page.</a:t>
            </a:r>
            <a:endParaRPr lang="en-US" sz="161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57B9329B-2631-4D2F-9067-7B273ED18AED}"/>
              </a:ext>
            </a:extLst>
          </p:cNvPr>
          <p:cNvSpPr/>
          <p:nvPr/>
        </p:nvSpPr>
        <p:spPr>
          <a:xfrm>
            <a:off x="11119104" y="5477257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08A</a:t>
            </a:r>
            <a:endParaRPr lang="en-US" sz="940" dirty="0"/>
          </a:p>
        </p:txBody>
      </p:sp>
      <p:sp>
        <p:nvSpPr>
          <p:cNvPr id="9" name="Shape 5">
            <a:extLst>
              <a:ext uri="{FF2B5EF4-FFF2-40B4-BE49-F238E27FC236}">
                <a16:creationId xmlns:a16="http://schemas.microsoft.com/office/drawing/2014/main" id="{6551D638-7312-49E5-8E23-D6713E1C7830}"/>
              </a:ext>
            </a:extLst>
          </p:cNvPr>
          <p:cNvSpPr/>
          <p:nvPr/>
        </p:nvSpPr>
        <p:spPr>
          <a:xfrm>
            <a:off x="718718" y="1813344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CF03E57C-4B2F-4128-85EE-7FD2E538DA71}"/>
              </a:ext>
            </a:extLst>
          </p:cNvPr>
          <p:cNvSpPr/>
          <p:nvPr/>
        </p:nvSpPr>
        <p:spPr>
          <a:xfrm>
            <a:off x="813816" y="1892897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40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ACADD133-E6ED-4072-B178-3DFD4CD0ED16}"/>
              </a:ext>
            </a:extLst>
          </p:cNvPr>
          <p:cNvSpPr/>
          <p:nvPr/>
        </p:nvSpPr>
        <p:spPr>
          <a:xfrm>
            <a:off x="1463040" y="1856232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MESSAGE</a:t>
            </a:r>
            <a:endParaRPr lang="en-US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A3CDB2BB-6C0E-4C95-894C-7C4E7BB0126A}"/>
              </a:ext>
            </a:extLst>
          </p:cNvPr>
          <p:cNvSpPr/>
          <p:nvPr/>
        </p:nvSpPr>
        <p:spPr>
          <a:xfrm>
            <a:off x="3008376" y="1768058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Write one sentence: what should listeners understand about you?</a:t>
            </a:r>
            <a:endParaRPr lang="en-US" sz="2000" dirty="0"/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B50154B2-30BB-424C-8FA4-78C189B7F08F}"/>
              </a:ext>
            </a:extLst>
          </p:cNvPr>
          <p:cNvSpPr/>
          <p:nvPr/>
        </p:nvSpPr>
        <p:spPr>
          <a:xfrm>
            <a:off x="1426464" y="2404872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E076B6FE-05E3-41C0-8737-248E0225245B}"/>
              </a:ext>
            </a:extLst>
          </p:cNvPr>
          <p:cNvSpPr/>
          <p:nvPr/>
        </p:nvSpPr>
        <p:spPr>
          <a:xfrm>
            <a:off x="718718" y="2526576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924ECC8E-4D8F-4E05-9802-ECC0D7267E2F}"/>
              </a:ext>
            </a:extLst>
          </p:cNvPr>
          <p:cNvSpPr/>
          <p:nvPr/>
        </p:nvSpPr>
        <p:spPr>
          <a:xfrm>
            <a:off x="813816" y="2606129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400" dirty="0"/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3A427ACA-D3AD-4278-8329-DDB5740DF564}"/>
              </a:ext>
            </a:extLst>
          </p:cNvPr>
          <p:cNvSpPr/>
          <p:nvPr/>
        </p:nvSpPr>
        <p:spPr>
          <a:xfrm>
            <a:off x="1463040" y="2569464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</a:t>
            </a:r>
            <a:endParaRPr lang="en-US" dirty="0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4DF081E8-C656-48CD-BEEE-C285A6B2ED18}"/>
              </a:ext>
            </a:extLst>
          </p:cNvPr>
          <p:cNvSpPr/>
          <p:nvPr/>
        </p:nvSpPr>
        <p:spPr>
          <a:xfrm>
            <a:off x="3008376" y="2447849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one specific action or experience that supports it.</a:t>
            </a:r>
            <a:endParaRPr lang="en-US" sz="20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490D6BCE-2C82-4F6A-94C8-AB786F428192}"/>
              </a:ext>
            </a:extLst>
          </p:cNvPr>
          <p:cNvSpPr/>
          <p:nvPr/>
        </p:nvSpPr>
        <p:spPr>
          <a:xfrm>
            <a:off x="1426464" y="3118104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5">
            <a:extLst>
              <a:ext uri="{FF2B5EF4-FFF2-40B4-BE49-F238E27FC236}">
                <a16:creationId xmlns:a16="http://schemas.microsoft.com/office/drawing/2014/main" id="{D2ABA010-7C91-49F5-931B-1E35F6F92AFA}"/>
              </a:ext>
            </a:extLst>
          </p:cNvPr>
          <p:cNvSpPr/>
          <p:nvPr/>
        </p:nvSpPr>
        <p:spPr>
          <a:xfrm>
            <a:off x="718718" y="3239808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A9F5F0E2-C8A7-4D7F-B8AA-E33193C497E4}"/>
              </a:ext>
            </a:extLst>
          </p:cNvPr>
          <p:cNvSpPr/>
          <p:nvPr/>
        </p:nvSpPr>
        <p:spPr>
          <a:xfrm>
            <a:off x="813816" y="3319361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17">
            <a:extLst>
              <a:ext uri="{FF2B5EF4-FFF2-40B4-BE49-F238E27FC236}">
                <a16:creationId xmlns:a16="http://schemas.microsoft.com/office/drawing/2014/main" id="{C09FF8CD-45E1-4615-B913-3F5C83534B93}"/>
              </a:ext>
            </a:extLst>
          </p:cNvPr>
          <p:cNvSpPr/>
          <p:nvPr/>
        </p:nvSpPr>
        <p:spPr>
          <a:xfrm>
            <a:off x="1463040" y="3282696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</a:t>
            </a:r>
            <a:endParaRPr lang="en-US" dirty="0"/>
          </a:p>
        </p:txBody>
      </p:sp>
      <p:sp>
        <p:nvSpPr>
          <p:cNvPr id="22" name="Text 18">
            <a:extLst>
              <a:ext uri="{FF2B5EF4-FFF2-40B4-BE49-F238E27FC236}">
                <a16:creationId xmlns:a16="http://schemas.microsoft.com/office/drawing/2014/main" id="{82DE785D-D5EC-4818-B27B-B433E11B9981}"/>
              </a:ext>
            </a:extLst>
          </p:cNvPr>
          <p:cNvSpPr/>
          <p:nvPr/>
        </p:nvSpPr>
        <p:spPr>
          <a:xfrm>
            <a:off x="3008376" y="3186904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Does your example support the claim—or is the claim too broad?</a:t>
            </a:r>
            <a:endParaRPr lang="en-US" sz="2000" dirty="0"/>
          </a:p>
        </p:txBody>
      </p:sp>
      <p:sp>
        <p:nvSpPr>
          <p:cNvPr id="23" name="Shape 19">
            <a:extLst>
              <a:ext uri="{FF2B5EF4-FFF2-40B4-BE49-F238E27FC236}">
                <a16:creationId xmlns:a16="http://schemas.microsoft.com/office/drawing/2014/main" id="{E83A2878-8E02-4C82-99A2-E52F6B8D2131}"/>
              </a:ext>
            </a:extLst>
          </p:cNvPr>
          <p:cNvSpPr/>
          <p:nvPr/>
        </p:nvSpPr>
        <p:spPr>
          <a:xfrm>
            <a:off x="1426464" y="3831336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Shape 20">
            <a:extLst>
              <a:ext uri="{FF2B5EF4-FFF2-40B4-BE49-F238E27FC236}">
                <a16:creationId xmlns:a16="http://schemas.microsoft.com/office/drawing/2014/main" id="{45B577EE-DFB3-4736-B4D5-46778201C387}"/>
              </a:ext>
            </a:extLst>
          </p:cNvPr>
          <p:cNvSpPr/>
          <p:nvPr/>
        </p:nvSpPr>
        <p:spPr>
          <a:xfrm>
            <a:off x="718718" y="3953040"/>
            <a:ext cx="338328" cy="338328"/>
          </a:xfrm>
          <a:prstGeom prst="ellipse">
            <a:avLst/>
          </a:prstGeom>
          <a:solidFill>
            <a:srgbClr val="FFF2CD"/>
          </a:solidFill>
          <a:ln w="12700">
            <a:solidFill>
              <a:srgbClr val="C79A34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25" name="Text 21">
            <a:extLst>
              <a:ext uri="{FF2B5EF4-FFF2-40B4-BE49-F238E27FC236}">
                <a16:creationId xmlns:a16="http://schemas.microsoft.com/office/drawing/2014/main" id="{8EE9B6A7-AE4E-4E76-BD29-59F4A0D60436}"/>
              </a:ext>
            </a:extLst>
          </p:cNvPr>
          <p:cNvSpPr/>
          <p:nvPr/>
        </p:nvSpPr>
        <p:spPr>
          <a:xfrm>
            <a:off x="813816" y="4032593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400" dirty="0"/>
          </a:p>
        </p:txBody>
      </p:sp>
      <p:sp>
        <p:nvSpPr>
          <p:cNvPr id="28" name="Text 22">
            <a:extLst>
              <a:ext uri="{FF2B5EF4-FFF2-40B4-BE49-F238E27FC236}">
                <a16:creationId xmlns:a16="http://schemas.microsoft.com/office/drawing/2014/main" id="{ED975E6F-E05B-43E5-9D31-1EA48D473206}"/>
              </a:ext>
            </a:extLst>
          </p:cNvPr>
          <p:cNvSpPr/>
          <p:nvPr/>
        </p:nvSpPr>
        <p:spPr>
          <a:xfrm>
            <a:off x="1463040" y="3995928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TASK BRIEF</a:t>
            </a:r>
            <a:endParaRPr lang="en-US" dirty="0"/>
          </a:p>
        </p:txBody>
      </p:sp>
      <p:sp>
        <p:nvSpPr>
          <p:cNvPr id="29" name="Text 23">
            <a:extLst>
              <a:ext uri="{FF2B5EF4-FFF2-40B4-BE49-F238E27FC236}">
                <a16:creationId xmlns:a16="http://schemas.microsoft.com/office/drawing/2014/main" id="{5353A9DA-C0AF-4ABB-9263-37DA0702906D}"/>
              </a:ext>
            </a:extLst>
          </p:cNvPr>
          <p:cNvSpPr/>
          <p:nvPr/>
        </p:nvSpPr>
        <p:spPr>
          <a:xfrm>
            <a:off x="3008376" y="3884461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Check: evidenced strength · development area · learning example.</a:t>
            </a:r>
            <a:endParaRPr lang="en-US" sz="2000" dirty="0"/>
          </a:p>
        </p:txBody>
      </p:sp>
      <p:sp>
        <p:nvSpPr>
          <p:cNvPr id="30" name="Shape 24">
            <a:extLst>
              <a:ext uri="{FF2B5EF4-FFF2-40B4-BE49-F238E27FC236}">
                <a16:creationId xmlns:a16="http://schemas.microsoft.com/office/drawing/2014/main" id="{80A73B5D-E0B4-45B2-9B0F-E7E311F74030}"/>
              </a:ext>
            </a:extLst>
          </p:cNvPr>
          <p:cNvSpPr/>
          <p:nvPr/>
        </p:nvSpPr>
        <p:spPr>
          <a:xfrm>
            <a:off x="978408" y="4590289"/>
            <a:ext cx="10177272" cy="411480"/>
          </a:xfrm>
          <a:prstGeom prst="roundRect">
            <a:avLst>
              <a:gd name="adj" fmla="val 6667"/>
            </a:avLst>
          </a:prstGeom>
          <a:solidFill>
            <a:srgbClr val="FFF2CD"/>
          </a:solidFill>
          <a:ln w="1270">
            <a:solidFill>
              <a:srgbClr val="FFF2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5">
            <a:extLst>
              <a:ext uri="{FF2B5EF4-FFF2-40B4-BE49-F238E27FC236}">
                <a16:creationId xmlns:a16="http://schemas.microsoft.com/office/drawing/2014/main" id="{31988E1C-75FF-4AA9-941A-CDD9117CA2BE}"/>
              </a:ext>
            </a:extLst>
          </p:cNvPr>
          <p:cNvSpPr/>
          <p:nvPr/>
        </p:nvSpPr>
        <p:spPr>
          <a:xfrm>
            <a:off x="1271016" y="4672585"/>
            <a:ext cx="95737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DISCUSS: “I’m good at teamwork”  vs  “I tested our program and shared results.”</a:t>
            </a:r>
            <a:endParaRPr lang="en-US" sz="1700" dirty="0"/>
          </a:p>
        </p:txBody>
      </p:sp>
      <p:sp>
        <p:nvSpPr>
          <p:cNvPr id="32" name="Shape 26">
            <a:extLst>
              <a:ext uri="{FF2B5EF4-FFF2-40B4-BE49-F238E27FC236}">
                <a16:creationId xmlns:a16="http://schemas.microsoft.com/office/drawing/2014/main" id="{2A5B1EDE-ABE1-4A59-B541-19F1146F710A}"/>
              </a:ext>
            </a:extLst>
          </p:cNvPr>
          <p:cNvSpPr/>
          <p:nvPr/>
        </p:nvSpPr>
        <p:spPr>
          <a:xfrm>
            <a:off x="640080" y="5175505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Text 28">
            <a:extLst>
              <a:ext uri="{FF2B5EF4-FFF2-40B4-BE49-F238E27FC236}">
                <a16:creationId xmlns:a16="http://schemas.microsoft.com/office/drawing/2014/main" id="{7649FF6D-12FA-4B41-BDB6-256F608D5616}"/>
              </a:ext>
            </a:extLst>
          </p:cNvPr>
          <p:cNvSpPr/>
          <p:nvPr/>
        </p:nvSpPr>
        <p:spPr>
          <a:xfrm>
            <a:off x="841248" y="5239513"/>
            <a:ext cx="103418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6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clear message gives focus; a specific experience provides evidence.</a:t>
            </a:r>
            <a:endParaRPr lang="en-US" sz="1660" dirty="0"/>
          </a:p>
        </p:txBody>
      </p:sp>
    </p:spTree>
    <p:extLst>
      <p:ext uri="{BB962C8B-B14F-4D97-AF65-F5344CB8AC3E}">
        <p14:creationId xmlns:p14="http://schemas.microsoft.com/office/powerpoint/2010/main" val="3797023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2B63664-066F-430A-8C7F-9CFC374B7A08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What can your evidence actually show?</a:t>
            </a:r>
          </a:p>
        </p:txBody>
      </p:sp>
      <p:cxnSp>
        <p:nvCxnSpPr>
          <p:cNvPr id="7" name="Editable thin rule">
            <a:extLst>
              <a:ext uri="{FF2B5EF4-FFF2-40B4-BE49-F238E27FC236}">
                <a16:creationId xmlns:a16="http://schemas.microsoft.com/office/drawing/2014/main" id="{05F86C3E-6160-4E20-9387-7D09C36C74C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 3">
            <a:extLst>
              <a:ext uri="{FF2B5EF4-FFF2-40B4-BE49-F238E27FC236}">
                <a16:creationId xmlns:a16="http://schemas.microsoft.com/office/drawing/2014/main" id="{897368F3-FC01-43B5-98C9-B31ED11A4C40}"/>
              </a:ext>
            </a:extLst>
          </p:cNvPr>
          <p:cNvSpPr/>
          <p:nvPr/>
        </p:nvSpPr>
        <p:spPr>
          <a:xfrm>
            <a:off x="420624" y="1353313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Claim: “I used a systematic approach to solving a technical problem.”</a:t>
            </a:r>
            <a:endParaRPr lang="en-US" sz="2400" dirty="0"/>
          </a:p>
        </p:txBody>
      </p:sp>
      <p:sp>
        <p:nvSpPr>
          <p:cNvPr id="9" name="Shape 5">
            <a:extLst>
              <a:ext uri="{FF2B5EF4-FFF2-40B4-BE49-F238E27FC236}">
                <a16:creationId xmlns:a16="http://schemas.microsoft.com/office/drawing/2014/main" id="{13134B3D-8DDC-418A-BF77-A7A5CE9A8DD4}"/>
              </a:ext>
            </a:extLst>
          </p:cNvPr>
          <p:cNvSpPr/>
          <p:nvPr/>
        </p:nvSpPr>
        <p:spPr>
          <a:xfrm>
            <a:off x="432452" y="2121408"/>
            <a:ext cx="393192" cy="3931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CFE57962-2870-4C11-A908-AF1C558BED33}"/>
              </a:ext>
            </a:extLst>
          </p:cNvPr>
          <p:cNvSpPr/>
          <p:nvPr/>
        </p:nvSpPr>
        <p:spPr>
          <a:xfrm>
            <a:off x="537608" y="2217420"/>
            <a:ext cx="182880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</a:t>
            </a:r>
            <a:endParaRPr lang="en-US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5E7EEE91-E0F2-4043-8480-2EC4EA6A198D}"/>
              </a:ext>
            </a:extLst>
          </p:cNvPr>
          <p:cNvSpPr/>
          <p:nvPr/>
        </p:nvSpPr>
        <p:spPr>
          <a:xfrm>
            <a:off x="938308" y="2066544"/>
            <a:ext cx="7721060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“I enjoy solving problems.”</a:t>
            </a:r>
            <a:endParaRPr lang="en-US" sz="280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1F74419D-F759-4910-B222-7D5F7FD3AFDA}"/>
              </a:ext>
            </a:extLst>
          </p:cNvPr>
          <p:cNvSpPr/>
          <p:nvPr/>
        </p:nvSpPr>
        <p:spPr>
          <a:xfrm>
            <a:off x="9003316" y="2043684"/>
            <a:ext cx="2976163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preference, not evidence of method.</a:t>
            </a:r>
            <a:endParaRPr lang="en-US" sz="2000" dirty="0"/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7615F5E9-9BB8-4FFD-AB08-A1E83EC134E4}"/>
              </a:ext>
            </a:extLst>
          </p:cNvPr>
          <p:cNvSpPr/>
          <p:nvPr/>
        </p:nvSpPr>
        <p:spPr>
          <a:xfrm>
            <a:off x="859536" y="2779776"/>
            <a:ext cx="10287000" cy="0"/>
          </a:xfrm>
          <a:prstGeom prst="line">
            <a:avLst/>
          </a:prstGeom>
          <a:noFill/>
          <a:ln w="10160">
            <a:solidFill>
              <a:srgbClr val="D6E1E7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00D4E7A1-6873-414A-9835-747CC4B30709}"/>
              </a:ext>
            </a:extLst>
          </p:cNvPr>
          <p:cNvSpPr/>
          <p:nvPr/>
        </p:nvSpPr>
        <p:spPr>
          <a:xfrm>
            <a:off x="432452" y="3072384"/>
            <a:ext cx="393192" cy="3931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C7D7E1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A6850301-A764-43A7-A612-CE05BFF2E9DD}"/>
              </a:ext>
            </a:extLst>
          </p:cNvPr>
          <p:cNvSpPr/>
          <p:nvPr/>
        </p:nvSpPr>
        <p:spPr>
          <a:xfrm>
            <a:off x="537608" y="3168396"/>
            <a:ext cx="182880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</a:t>
            </a:r>
            <a:endParaRPr lang="en-US" dirty="0"/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0A2D8677-A315-4BB3-B790-7C73A0142F6F}"/>
              </a:ext>
            </a:extLst>
          </p:cNvPr>
          <p:cNvSpPr/>
          <p:nvPr/>
        </p:nvSpPr>
        <p:spPr>
          <a:xfrm>
            <a:off x="938308" y="3017520"/>
            <a:ext cx="7721060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“I spent three hours trying to fix an error.”</a:t>
            </a:r>
            <a:endParaRPr lang="en-US" sz="2800" dirty="0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B23DE3CC-3A03-40CC-B1BA-A70B06465FBE}"/>
              </a:ext>
            </a:extLst>
          </p:cNvPr>
          <p:cNvSpPr/>
          <p:nvPr/>
        </p:nvSpPr>
        <p:spPr>
          <a:xfrm>
            <a:off x="9003317" y="2994660"/>
            <a:ext cx="30516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Demonstrates effort; method is unclear.</a:t>
            </a:r>
            <a:endParaRPr lang="en-US" sz="2000" dirty="0"/>
          </a:p>
        </p:txBody>
      </p:sp>
      <p:sp>
        <p:nvSpPr>
          <p:cNvPr id="18" name="Shape 14">
            <a:extLst>
              <a:ext uri="{FF2B5EF4-FFF2-40B4-BE49-F238E27FC236}">
                <a16:creationId xmlns:a16="http://schemas.microsoft.com/office/drawing/2014/main" id="{6DDDA8E3-778A-4A78-80AE-2E4F7E392A0E}"/>
              </a:ext>
            </a:extLst>
          </p:cNvPr>
          <p:cNvSpPr/>
          <p:nvPr/>
        </p:nvSpPr>
        <p:spPr>
          <a:xfrm>
            <a:off x="859536" y="3730752"/>
            <a:ext cx="10287000" cy="0"/>
          </a:xfrm>
          <a:prstGeom prst="line">
            <a:avLst/>
          </a:prstGeom>
          <a:noFill/>
          <a:ln w="10160">
            <a:solidFill>
              <a:srgbClr val="D6E1E7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19" name="Shape 15">
            <a:extLst>
              <a:ext uri="{FF2B5EF4-FFF2-40B4-BE49-F238E27FC236}">
                <a16:creationId xmlns:a16="http://schemas.microsoft.com/office/drawing/2014/main" id="{50AA8AD7-4672-4C5D-8014-F5191FB5F8C7}"/>
              </a:ext>
            </a:extLst>
          </p:cNvPr>
          <p:cNvSpPr/>
          <p:nvPr/>
        </p:nvSpPr>
        <p:spPr>
          <a:xfrm>
            <a:off x="432452" y="4023360"/>
            <a:ext cx="393192" cy="393192"/>
          </a:xfrm>
          <a:prstGeom prst="ellipse">
            <a:avLst/>
          </a:prstGeom>
          <a:solidFill>
            <a:srgbClr val="EAF3EC"/>
          </a:solidFill>
          <a:ln w="12700">
            <a:solidFill>
              <a:srgbClr val="31715A"/>
            </a:solidFill>
            <a:prstDash val="solid"/>
          </a:ln>
        </p:spPr>
        <p:txBody>
          <a:bodyPr/>
          <a:lstStyle/>
          <a:p>
            <a:endParaRPr sz="2800" dirty="0"/>
          </a:p>
        </p:txBody>
      </p:sp>
      <p:sp>
        <p:nvSpPr>
          <p:cNvPr id="20" name="Text 16">
            <a:extLst>
              <a:ext uri="{FF2B5EF4-FFF2-40B4-BE49-F238E27FC236}">
                <a16:creationId xmlns:a16="http://schemas.microsoft.com/office/drawing/2014/main" id="{E47574B6-4585-49B0-A0DF-6BACB1CC5EA3}"/>
              </a:ext>
            </a:extLst>
          </p:cNvPr>
          <p:cNvSpPr/>
          <p:nvPr/>
        </p:nvSpPr>
        <p:spPr>
          <a:xfrm>
            <a:off x="537608" y="4119372"/>
            <a:ext cx="182880" cy="1920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31715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</a:t>
            </a:r>
            <a:endParaRPr lang="en-US" dirty="0"/>
          </a:p>
        </p:txBody>
      </p:sp>
      <p:sp>
        <p:nvSpPr>
          <p:cNvPr id="21" name="Text 17">
            <a:extLst>
              <a:ext uri="{FF2B5EF4-FFF2-40B4-BE49-F238E27FC236}">
                <a16:creationId xmlns:a16="http://schemas.microsoft.com/office/drawing/2014/main" id="{6078862D-6181-497B-AD51-9F0FC430AF30}"/>
              </a:ext>
            </a:extLst>
          </p:cNvPr>
          <p:cNvSpPr/>
          <p:nvPr/>
        </p:nvSpPr>
        <p:spPr>
          <a:xfrm>
            <a:off x="938308" y="3968496"/>
            <a:ext cx="7721060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“I reproduced the error, investigated the cause,</a:t>
            </a:r>
            <a:endParaRPr lang="en-US" sz="2800" dirty="0"/>
          </a:p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changed a setting and tested again.”</a:t>
            </a:r>
            <a:endParaRPr lang="en-US" sz="2800" dirty="0"/>
          </a:p>
        </p:txBody>
      </p:sp>
      <p:sp>
        <p:nvSpPr>
          <p:cNvPr id="22" name="Text 18">
            <a:extLst>
              <a:ext uri="{FF2B5EF4-FFF2-40B4-BE49-F238E27FC236}">
                <a16:creationId xmlns:a16="http://schemas.microsoft.com/office/drawing/2014/main" id="{BA1BF155-F5BA-4E2F-9B4B-B22890DD5478}"/>
              </a:ext>
            </a:extLst>
          </p:cNvPr>
          <p:cNvSpPr/>
          <p:nvPr/>
        </p:nvSpPr>
        <p:spPr>
          <a:xfrm>
            <a:off x="9003316" y="3945635"/>
            <a:ext cx="3188683" cy="81931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Shows a sequence of problem-solving actions.</a:t>
            </a:r>
            <a:endParaRPr lang="en-US" sz="2000" dirty="0"/>
          </a:p>
        </p:txBody>
      </p:sp>
      <p:sp>
        <p:nvSpPr>
          <p:cNvPr id="23" name="Shape 19">
            <a:extLst>
              <a:ext uri="{FF2B5EF4-FFF2-40B4-BE49-F238E27FC236}">
                <a16:creationId xmlns:a16="http://schemas.microsoft.com/office/drawing/2014/main" id="{A4C7F53A-D350-471E-9FF1-8D7088C8C7DB}"/>
              </a:ext>
            </a:extLst>
          </p:cNvPr>
          <p:cNvSpPr/>
          <p:nvPr/>
        </p:nvSpPr>
        <p:spPr>
          <a:xfrm>
            <a:off x="646176" y="5029200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US" sz="2400" b="1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supports a claim only as far as the observation allows</a:t>
            </a:r>
            <a:endParaRPr sz="2400" dirty="0"/>
          </a:p>
        </p:txBody>
      </p:sp>
    </p:spTree>
    <p:extLst>
      <p:ext uri="{BB962C8B-B14F-4D97-AF65-F5344CB8AC3E}">
        <p14:creationId xmlns:p14="http://schemas.microsoft.com/office/powerpoint/2010/main" val="1092801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182880" y="391156"/>
            <a:ext cx="11835525" cy="637711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000" dirty="0">
                <a:latin typeface="Aptos" panose="020B0004020202020204" pitchFamily="34" charset="0"/>
              </a:rPr>
              <a:t>Six minutes of material, four minutes to present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73802DE0-9239-4CC7-9826-30CE77010F0B}"/>
              </a:ext>
            </a:extLst>
          </p:cNvPr>
          <p:cNvSpPr/>
          <p:nvPr/>
        </p:nvSpPr>
        <p:spPr>
          <a:xfrm>
            <a:off x="219456" y="994423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r>
              <a:rPr lang="en-GB" sz="2400" b="0" dirty="0">
                <a:solidFill>
                  <a:srgbClr val="546778"/>
                </a:solidFill>
              </a:rPr>
              <a:t>Worked editing decision: what deserves time in the support-ticket report?</a:t>
            </a:r>
          </a:p>
        </p:txBody>
      </p:sp>
      <p:sp>
        <p:nvSpPr>
          <p:cNvPr id="28" name="Shape 23">
            <a:extLst>
              <a:ext uri="{FF2B5EF4-FFF2-40B4-BE49-F238E27FC236}">
                <a16:creationId xmlns:a16="http://schemas.microsoft.com/office/drawing/2014/main" id="{896CC2E5-4218-49E3-90E8-90839BEEF9EE}"/>
              </a:ext>
            </a:extLst>
          </p:cNvPr>
          <p:cNvSpPr/>
          <p:nvPr/>
        </p:nvSpPr>
        <p:spPr>
          <a:xfrm>
            <a:off x="634846" y="5248963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2000" b="1">
                <a:solidFill>
                  <a:srgbClr val="0B3264"/>
                </a:solidFill>
              </a:rPr>
              <a:t>Cut or combine material according to purpose; do not simply speak faster.</a:t>
            </a:r>
            <a:endParaRPr lang="en-GB" sz="2000" b="1" dirty="0">
              <a:solidFill>
                <a:srgbClr val="0B3264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92EC4D8-D6BA-4BB2-AA23-711AE01D4D29}"/>
              </a:ext>
            </a:extLst>
          </p:cNvPr>
          <p:cNvSpPr txBox="1"/>
          <p:nvPr/>
        </p:nvSpPr>
        <p:spPr>
          <a:xfrm>
            <a:off x="515974" y="1665616"/>
            <a:ext cx="5674070" cy="248683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1">
                <a:solidFill>
                  <a:srgbClr val="176CA7"/>
                </a:solidFill>
                <a:latin typeface="Aptos"/>
              </a:defRPr>
            </a:pPr>
            <a:r>
              <a:rPr sz="1400" dirty="0"/>
              <a:t>ORIGINAL OUTLINE — 6:00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AC895D2-E364-4233-8ACE-B3D5565E0A7E}"/>
              </a:ext>
            </a:extLst>
          </p:cNvPr>
          <p:cNvSpPr txBox="1"/>
          <p:nvPr/>
        </p:nvSpPr>
        <p:spPr>
          <a:xfrm>
            <a:off x="6104700" y="1691393"/>
            <a:ext cx="4561663" cy="248683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1">
                <a:solidFill>
                  <a:srgbClr val="176CA7"/>
                </a:solidFill>
                <a:latin typeface="Aptos"/>
              </a:defRPr>
            </a:pPr>
            <a:r>
              <a:rPr sz="1400" dirty="0"/>
              <a:t>EDITING DECISION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E83CCEA-BEBD-42D3-835E-9F44E49FA01F}"/>
              </a:ext>
            </a:extLst>
          </p:cNvPr>
          <p:cNvSpPr/>
          <p:nvPr/>
        </p:nvSpPr>
        <p:spPr>
          <a:xfrm>
            <a:off x="515974" y="2056307"/>
            <a:ext cx="11277740" cy="507492"/>
          </a:xfrm>
          <a:prstGeom prst="rect">
            <a:avLst/>
          </a:prstGeom>
          <a:solidFill>
            <a:srgbClr val="F6F9FB"/>
          </a:solidFill>
          <a:ln w="8890">
            <a:solidFill>
              <a:srgbClr val="F6F9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C28BF76-95FB-4452-97DD-E417C93941CE}"/>
              </a:ext>
            </a:extLst>
          </p:cNvPr>
          <p:cNvSpPr txBox="1"/>
          <p:nvPr/>
        </p:nvSpPr>
        <p:spPr>
          <a:xfrm>
            <a:off x="634846" y="2128287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0:45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AC67475-D16B-43C6-8EB5-979D3FE6F246}"/>
              </a:ext>
            </a:extLst>
          </p:cNvPr>
          <p:cNvSpPr txBox="1"/>
          <p:nvPr/>
        </p:nvSpPr>
        <p:spPr>
          <a:xfrm>
            <a:off x="1302357" y="2106000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Project purpose and context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4ED488-2DC8-415F-941A-5F0A34644E14}"/>
              </a:ext>
            </a:extLst>
          </p:cNvPr>
          <p:cNvSpPr txBox="1"/>
          <p:nvPr/>
        </p:nvSpPr>
        <p:spPr>
          <a:xfrm>
            <a:off x="6104700" y="2139961"/>
            <a:ext cx="122259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SHORTEN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C7581CC-DE9C-4B32-83D4-E771C8000E0D}"/>
              </a:ext>
            </a:extLst>
          </p:cNvPr>
          <p:cNvSpPr txBox="1"/>
          <p:nvPr/>
        </p:nvSpPr>
        <p:spPr>
          <a:xfrm>
            <a:off x="7337398" y="2108351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Keep just enough context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57D0C75-EE35-479F-BBC1-CBA7D4D1D3A3}"/>
              </a:ext>
            </a:extLst>
          </p:cNvPr>
          <p:cNvSpPr txBox="1"/>
          <p:nvPr/>
        </p:nvSpPr>
        <p:spPr>
          <a:xfrm>
            <a:off x="634846" y="2530623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0:40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5103C5F-00BA-4509-B0B1-87F0D50B173E}"/>
              </a:ext>
            </a:extLst>
          </p:cNvPr>
          <p:cNvSpPr txBox="1"/>
          <p:nvPr/>
        </p:nvSpPr>
        <p:spPr>
          <a:xfrm>
            <a:off x="1302357" y="2508336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History of the IT helpdesk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8D3BE69-331A-4BE1-AEA4-50DA2CF071BA}"/>
              </a:ext>
            </a:extLst>
          </p:cNvPr>
          <p:cNvSpPr txBox="1"/>
          <p:nvPr/>
        </p:nvSpPr>
        <p:spPr>
          <a:xfrm>
            <a:off x="6104700" y="2552930"/>
            <a:ext cx="93172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905324"/>
                </a:solidFill>
                <a:latin typeface="Aptos"/>
              </a:defRPr>
            </a:pPr>
            <a:r>
              <a:rPr sz="1600" dirty="0"/>
              <a:t>CUT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901C3C0-B8FA-4289-BA28-890B6F79CB44}"/>
              </a:ext>
            </a:extLst>
          </p:cNvPr>
          <p:cNvSpPr txBox="1"/>
          <p:nvPr/>
        </p:nvSpPr>
        <p:spPr>
          <a:xfrm>
            <a:off x="7337398" y="2510687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Not needed for this decision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E550F65-D66F-4DF3-8DA5-12DE1342B440}"/>
              </a:ext>
            </a:extLst>
          </p:cNvPr>
          <p:cNvSpPr/>
          <p:nvPr/>
        </p:nvSpPr>
        <p:spPr>
          <a:xfrm>
            <a:off x="515974" y="2860979"/>
            <a:ext cx="11277740" cy="507492"/>
          </a:xfrm>
          <a:prstGeom prst="rect">
            <a:avLst/>
          </a:prstGeom>
          <a:solidFill>
            <a:srgbClr val="F6F9FB"/>
          </a:solidFill>
          <a:ln w="8890">
            <a:solidFill>
              <a:srgbClr val="F6F9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B8571A7-4F70-4426-8EC1-3F4B56718A57}"/>
              </a:ext>
            </a:extLst>
          </p:cNvPr>
          <p:cNvSpPr txBox="1"/>
          <p:nvPr/>
        </p:nvSpPr>
        <p:spPr>
          <a:xfrm>
            <a:off x="634846" y="2932959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0:45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EA76854-54D9-433A-A027-2EED1FC988A5}"/>
              </a:ext>
            </a:extLst>
          </p:cNvPr>
          <p:cNvSpPr txBox="1"/>
          <p:nvPr/>
        </p:nvSpPr>
        <p:spPr>
          <a:xfrm>
            <a:off x="1302357" y="2910672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How tickets were classified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3BE7D17-4FB1-4707-AA72-737DFE1AEA60}"/>
              </a:ext>
            </a:extLst>
          </p:cNvPr>
          <p:cNvSpPr txBox="1"/>
          <p:nvPr/>
        </p:nvSpPr>
        <p:spPr>
          <a:xfrm>
            <a:off x="6104700" y="2997760"/>
            <a:ext cx="93172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226E55"/>
                </a:solidFill>
                <a:latin typeface="Aptos"/>
              </a:defRPr>
            </a:pPr>
            <a:r>
              <a:rPr sz="1600" dirty="0"/>
              <a:t>KEEP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52841F4-F124-4F80-A9E7-FBBAFC34B1C7}"/>
              </a:ext>
            </a:extLst>
          </p:cNvPr>
          <p:cNvSpPr txBox="1"/>
          <p:nvPr/>
        </p:nvSpPr>
        <p:spPr>
          <a:xfrm>
            <a:off x="7337398" y="2913023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Necessary to understand counts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F0F891E-9379-4DA3-B62F-D1B231F41351}"/>
              </a:ext>
            </a:extLst>
          </p:cNvPr>
          <p:cNvSpPr txBox="1"/>
          <p:nvPr/>
        </p:nvSpPr>
        <p:spPr>
          <a:xfrm>
            <a:off x="634846" y="3335295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1:20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FB43FB9-7EF2-47CE-8BA5-0CF7A022B137}"/>
              </a:ext>
            </a:extLst>
          </p:cNvPr>
          <p:cNvSpPr txBox="1"/>
          <p:nvPr/>
        </p:nvSpPr>
        <p:spPr>
          <a:xfrm>
            <a:off x="1302357" y="3313008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Results by category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B6AA721-0977-4923-9663-0E96F9192DDA}"/>
              </a:ext>
            </a:extLst>
          </p:cNvPr>
          <p:cNvSpPr txBox="1"/>
          <p:nvPr/>
        </p:nvSpPr>
        <p:spPr>
          <a:xfrm>
            <a:off x="6104700" y="3346734"/>
            <a:ext cx="93172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226E55"/>
                </a:solidFill>
                <a:latin typeface="Aptos"/>
              </a:defRPr>
            </a:pPr>
            <a:r>
              <a:rPr sz="1600" dirty="0"/>
              <a:t>KEEP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23B7C27-BB8C-4F2E-9A2D-747A64C77821}"/>
              </a:ext>
            </a:extLst>
          </p:cNvPr>
          <p:cNvSpPr txBox="1"/>
          <p:nvPr/>
        </p:nvSpPr>
        <p:spPr>
          <a:xfrm>
            <a:off x="7337398" y="3315359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Main evidence for the claim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622BD9A-8189-479E-A031-615AE57904D9}"/>
              </a:ext>
            </a:extLst>
          </p:cNvPr>
          <p:cNvSpPr/>
          <p:nvPr/>
        </p:nvSpPr>
        <p:spPr>
          <a:xfrm>
            <a:off x="515974" y="3665652"/>
            <a:ext cx="11277740" cy="507492"/>
          </a:xfrm>
          <a:prstGeom prst="rect">
            <a:avLst/>
          </a:prstGeom>
          <a:solidFill>
            <a:srgbClr val="F6F9FB"/>
          </a:solidFill>
          <a:ln w="8890">
            <a:solidFill>
              <a:srgbClr val="F6F9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3637560-411C-4334-B8D1-83AABC56E8ED}"/>
              </a:ext>
            </a:extLst>
          </p:cNvPr>
          <p:cNvSpPr txBox="1"/>
          <p:nvPr/>
        </p:nvSpPr>
        <p:spPr>
          <a:xfrm>
            <a:off x="634846" y="3737630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0:50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CB12AD3-7B52-4C27-89B9-F16FE62E51C9}"/>
              </a:ext>
            </a:extLst>
          </p:cNvPr>
          <p:cNvSpPr txBox="1"/>
          <p:nvPr/>
        </p:nvSpPr>
        <p:spPr>
          <a:xfrm>
            <a:off x="1302357" y="3715343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Technical Wi-Fi troubleshooting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895417A-2C23-4A50-9846-88B2D21A83FA}"/>
              </a:ext>
            </a:extLst>
          </p:cNvPr>
          <p:cNvSpPr txBox="1"/>
          <p:nvPr/>
        </p:nvSpPr>
        <p:spPr>
          <a:xfrm>
            <a:off x="6104700" y="3735934"/>
            <a:ext cx="93172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905324"/>
                </a:solidFill>
                <a:latin typeface="Aptos"/>
              </a:defRPr>
            </a:pPr>
            <a:r>
              <a:rPr sz="1600" dirty="0"/>
              <a:t>CUT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98A1E55-EAF8-4431-AA2C-EDE5147C5DFF}"/>
              </a:ext>
            </a:extLst>
          </p:cNvPr>
          <p:cNvSpPr txBox="1"/>
          <p:nvPr/>
        </p:nvSpPr>
        <p:spPr>
          <a:xfrm>
            <a:off x="7337398" y="3717694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Not central to main finding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59ED6FEB-0FCA-4D3D-A366-55D043CA88B6}"/>
              </a:ext>
            </a:extLst>
          </p:cNvPr>
          <p:cNvSpPr txBox="1"/>
          <p:nvPr/>
        </p:nvSpPr>
        <p:spPr>
          <a:xfrm>
            <a:off x="634846" y="4139967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rPr dirty="0"/>
              <a:t>0:50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44CB142-9F72-46DC-9477-D269ED5A3A1A}"/>
              </a:ext>
            </a:extLst>
          </p:cNvPr>
          <p:cNvSpPr txBox="1"/>
          <p:nvPr/>
        </p:nvSpPr>
        <p:spPr>
          <a:xfrm>
            <a:off x="1302357" y="4117680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Which issue to investigate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A858DB7-1989-4143-8CC4-D274946D931B}"/>
              </a:ext>
            </a:extLst>
          </p:cNvPr>
          <p:cNvSpPr txBox="1"/>
          <p:nvPr/>
        </p:nvSpPr>
        <p:spPr>
          <a:xfrm>
            <a:off x="6092507" y="4149684"/>
            <a:ext cx="93172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226E55"/>
                </a:solidFill>
                <a:latin typeface="Aptos"/>
              </a:defRPr>
            </a:pPr>
            <a:r>
              <a:rPr sz="1600" dirty="0"/>
              <a:t>KEEP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921336E-B6D0-4B00-9109-C64C6B9BDEF4}"/>
              </a:ext>
            </a:extLst>
          </p:cNvPr>
          <p:cNvSpPr txBox="1"/>
          <p:nvPr/>
        </p:nvSpPr>
        <p:spPr>
          <a:xfrm>
            <a:off x="7337398" y="4120031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 dirty="0" err="1"/>
              <a:t>Prioritise</a:t>
            </a:r>
            <a:r>
              <a:rPr sz="1600" dirty="0"/>
              <a:t> an investigation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F17E58A-BB5C-433A-8C13-38C070564712}"/>
              </a:ext>
            </a:extLst>
          </p:cNvPr>
          <p:cNvSpPr/>
          <p:nvPr/>
        </p:nvSpPr>
        <p:spPr>
          <a:xfrm>
            <a:off x="515974" y="4470324"/>
            <a:ext cx="11277740" cy="507492"/>
          </a:xfrm>
          <a:prstGeom prst="rect">
            <a:avLst/>
          </a:prstGeom>
          <a:solidFill>
            <a:srgbClr val="F6F9FB"/>
          </a:solidFill>
          <a:ln w="8890">
            <a:solidFill>
              <a:srgbClr val="F6F9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7FEFF2E4-49BA-478F-91B3-4AB619CEDB51}"/>
              </a:ext>
            </a:extLst>
          </p:cNvPr>
          <p:cNvSpPr txBox="1"/>
          <p:nvPr/>
        </p:nvSpPr>
        <p:spPr>
          <a:xfrm>
            <a:off x="634846" y="4542303"/>
            <a:ext cx="601738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00" b="1">
                <a:solidFill>
                  <a:srgbClr val="546778"/>
                </a:solidFill>
                <a:latin typeface="Aptos"/>
              </a:defRPr>
            </a:pPr>
            <a:r>
              <a:t>0:50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0426ABC-9290-4C3C-A75C-98FE038CD309}"/>
              </a:ext>
            </a:extLst>
          </p:cNvPr>
          <p:cNvSpPr txBox="1"/>
          <p:nvPr/>
        </p:nvSpPr>
        <p:spPr>
          <a:xfrm>
            <a:off x="1302357" y="4520016"/>
            <a:ext cx="5114775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Limitations and conclusion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8067284-261A-4A3E-8DAC-6ACDA390057A}"/>
              </a:ext>
            </a:extLst>
          </p:cNvPr>
          <p:cNvSpPr txBox="1"/>
          <p:nvPr/>
        </p:nvSpPr>
        <p:spPr>
          <a:xfrm>
            <a:off x="6067620" y="4553479"/>
            <a:ext cx="1310247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5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SHORTEN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A1B064D-69B5-46AE-A39E-4CBB4226FC7C}"/>
              </a:ext>
            </a:extLst>
          </p:cNvPr>
          <p:cNvSpPr txBox="1"/>
          <p:nvPr/>
        </p:nvSpPr>
        <p:spPr>
          <a:xfrm>
            <a:off x="7337398" y="4522367"/>
            <a:ext cx="377542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80" b="0">
                <a:solidFill>
                  <a:srgbClr val="546778"/>
                </a:solidFill>
                <a:latin typeface="Aptos"/>
              </a:defRPr>
            </a:pPr>
            <a:r>
              <a:rPr sz="1600"/>
              <a:t>Keep caution; remove repetition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EBB69210-7F3B-4217-9459-C69E6009D670}"/>
              </a:ext>
            </a:extLst>
          </p:cNvPr>
          <p:cNvSpPr txBox="1"/>
          <p:nvPr/>
        </p:nvSpPr>
        <p:spPr>
          <a:xfrm>
            <a:off x="653134" y="4977816"/>
            <a:ext cx="10607040" cy="265176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50" b="1">
                <a:solidFill>
                  <a:srgbClr val="0B3264"/>
                </a:solidFill>
                <a:latin typeface="Aptos"/>
              </a:defRPr>
            </a:pPr>
            <a:r>
              <a:t>Removing 1:30 of irrelevant material still leaves 4:30; streamline another 0:30 without losing the evidence.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8D0101-C3B8-42EB-9005-C27EA7765E0F}"/>
              </a:ext>
            </a:extLst>
          </p:cNvPr>
          <p:cNvSpPr txBox="1"/>
          <p:nvPr/>
        </p:nvSpPr>
        <p:spPr>
          <a:xfrm>
            <a:off x="166039" y="1333510"/>
            <a:ext cx="11459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F0"/>
                </a:solidFill>
              </a:rPr>
              <a:t>IT support tickets; The objective is to identify which issue warrants investigation, not to prove the cause of account-access requests.   </a:t>
            </a:r>
          </a:p>
        </p:txBody>
      </p:sp>
    </p:spTree>
    <p:extLst>
      <p:ext uri="{BB962C8B-B14F-4D97-AF65-F5344CB8AC3E}">
        <p14:creationId xmlns:p14="http://schemas.microsoft.com/office/powerpoint/2010/main" val="21152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9" grpId="0"/>
      <p:bldP spid="44" grpId="0"/>
      <p:bldP spid="48" grpId="0"/>
      <p:bldP spid="53" grpId="0"/>
      <p:bldP spid="57" grpId="0"/>
      <p:bldP spid="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 dirty="0">
                <a:latin typeface="Aptos" panose="020B0004020202020204" pitchFamily="34" charset="0"/>
              </a:rPr>
              <a:t>The revised four-minute outline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2BBF7250-EB83-47B3-97CF-734C6B55E615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r>
              <a:rPr sz="2400" b="0" dirty="0">
                <a:solidFill>
                  <a:srgbClr val="546778"/>
                </a:solidFill>
              </a:rPr>
              <a:t>An example of allocating time to reasoning—not a universal time formula.</a:t>
            </a:r>
          </a:p>
        </p:txBody>
      </p:sp>
      <p:sp>
        <p:nvSpPr>
          <p:cNvPr id="8" name="Shape 16">
            <a:extLst>
              <a:ext uri="{FF2B5EF4-FFF2-40B4-BE49-F238E27FC236}">
                <a16:creationId xmlns:a16="http://schemas.microsoft.com/office/drawing/2014/main" id="{57CAC3ED-16C7-4A4D-B723-306DA2AFA215}"/>
              </a:ext>
            </a:extLst>
          </p:cNvPr>
          <p:cNvSpPr/>
          <p:nvPr/>
        </p:nvSpPr>
        <p:spPr>
          <a:xfrm>
            <a:off x="646176" y="5146110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2000" b="1">
                <a:solidFill>
                  <a:srgbClr val="0B3264"/>
                </a:solidFill>
              </a:rPr>
              <a:t>A clear short talk preserves its question, credible evidence, interpretation and limits.</a:t>
            </a:r>
            <a:endParaRPr lang="en-GB" sz="2000" b="1" dirty="0">
              <a:solidFill>
                <a:srgbClr val="0B3264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29BE79-2D62-45A2-8E03-EC1590C8D0C7}"/>
              </a:ext>
            </a:extLst>
          </p:cNvPr>
          <p:cNvSpPr/>
          <p:nvPr/>
        </p:nvSpPr>
        <p:spPr>
          <a:xfrm>
            <a:off x="777240" y="1724292"/>
            <a:ext cx="7589520" cy="3319272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5386E7-812C-4547-B75E-2A3A1402F1E3}"/>
              </a:ext>
            </a:extLst>
          </p:cNvPr>
          <p:cNvSpPr txBox="1"/>
          <p:nvPr/>
        </p:nvSpPr>
        <p:spPr>
          <a:xfrm>
            <a:off x="1005840" y="1794874"/>
            <a:ext cx="699516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1">
                <a:solidFill>
                  <a:srgbClr val="176CA7"/>
                </a:solidFill>
                <a:latin typeface="Aptos"/>
              </a:defRPr>
            </a:pPr>
            <a:r>
              <a:rPr sz="1600"/>
              <a:t>REVISED SPEAKING PLAN</a:t>
            </a:r>
          </a:p>
        </p:txBody>
      </p:sp>
      <p:sp>
        <p:nvSpPr>
          <p:cNvPr id="12" name="Rounded Rectangle 23">
            <a:extLst>
              <a:ext uri="{FF2B5EF4-FFF2-40B4-BE49-F238E27FC236}">
                <a16:creationId xmlns:a16="http://schemas.microsoft.com/office/drawing/2014/main" id="{DE5A8BD1-AA4C-416F-9EFF-8FDE761732D6}"/>
              </a:ext>
            </a:extLst>
          </p:cNvPr>
          <p:cNvSpPr/>
          <p:nvPr/>
        </p:nvSpPr>
        <p:spPr>
          <a:xfrm>
            <a:off x="978408" y="2222640"/>
            <a:ext cx="713232" cy="329184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0EF560-8BC0-405F-BB96-02CCAA0B5C5C}"/>
              </a:ext>
            </a:extLst>
          </p:cNvPr>
          <p:cNvSpPr txBox="1"/>
          <p:nvPr/>
        </p:nvSpPr>
        <p:spPr>
          <a:xfrm>
            <a:off x="1060704" y="2220070"/>
            <a:ext cx="5394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50" b="1">
                <a:solidFill>
                  <a:srgbClr val="0B3264"/>
                </a:solidFill>
                <a:latin typeface="Aptos"/>
              </a:defRPr>
            </a:pPr>
            <a:r>
              <a:rPr sz="1600"/>
              <a:t>0:30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FAC4DC-E9F6-49CB-92C8-B26E65E115DE}"/>
              </a:ext>
            </a:extLst>
          </p:cNvPr>
          <p:cNvSpPr txBox="1"/>
          <p:nvPr/>
        </p:nvSpPr>
        <p:spPr>
          <a:xfrm>
            <a:off x="1837943" y="2165295"/>
            <a:ext cx="5943600" cy="26099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80" b="1">
                <a:solidFill>
                  <a:srgbClr val="0B3264"/>
                </a:solidFill>
                <a:latin typeface="Aptos"/>
              </a:defRPr>
            </a:pPr>
            <a:r>
              <a:t>Why we reviewed the tickets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D685D1-7529-465E-8908-ADFECC62745B}"/>
              </a:ext>
            </a:extLst>
          </p:cNvPr>
          <p:cNvSpPr txBox="1"/>
          <p:nvPr/>
        </p:nvSpPr>
        <p:spPr>
          <a:xfrm>
            <a:off x="1837943" y="2412094"/>
            <a:ext cx="58704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Introduce one-week scope and purpose.</a:t>
            </a:r>
          </a:p>
        </p:txBody>
      </p:sp>
      <p:sp>
        <p:nvSpPr>
          <p:cNvPr id="16" name="Rounded Rectangle 27">
            <a:extLst>
              <a:ext uri="{FF2B5EF4-FFF2-40B4-BE49-F238E27FC236}">
                <a16:creationId xmlns:a16="http://schemas.microsoft.com/office/drawing/2014/main" id="{EF27F566-D677-4172-989C-B7D03C3BA9A1}"/>
              </a:ext>
            </a:extLst>
          </p:cNvPr>
          <p:cNvSpPr/>
          <p:nvPr/>
        </p:nvSpPr>
        <p:spPr>
          <a:xfrm>
            <a:off x="978408" y="2752992"/>
            <a:ext cx="713232" cy="329184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0A8561-BAE7-44FD-A474-58316C560667}"/>
              </a:ext>
            </a:extLst>
          </p:cNvPr>
          <p:cNvSpPr txBox="1"/>
          <p:nvPr/>
        </p:nvSpPr>
        <p:spPr>
          <a:xfrm>
            <a:off x="1060704" y="2750422"/>
            <a:ext cx="5394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50" b="1">
                <a:solidFill>
                  <a:srgbClr val="0B3264"/>
                </a:solidFill>
                <a:latin typeface="Aptos"/>
              </a:defRPr>
            </a:pPr>
            <a:r>
              <a:rPr sz="1600"/>
              <a:t>0:35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CF62BE-688F-49FE-BDE8-715900E175AA}"/>
              </a:ext>
            </a:extLst>
          </p:cNvPr>
          <p:cNvSpPr txBox="1"/>
          <p:nvPr/>
        </p:nvSpPr>
        <p:spPr>
          <a:xfrm>
            <a:off x="1837943" y="2695647"/>
            <a:ext cx="5943600" cy="26099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80" b="1">
                <a:solidFill>
                  <a:srgbClr val="0B3264"/>
                </a:solidFill>
                <a:latin typeface="Aptos"/>
              </a:defRPr>
            </a:pPr>
            <a:r>
              <a:t>How tickets were grouped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A5C51B8-8821-4E02-8B4C-F03253641638}"/>
              </a:ext>
            </a:extLst>
          </p:cNvPr>
          <p:cNvSpPr txBox="1"/>
          <p:nvPr/>
        </p:nvSpPr>
        <p:spPr>
          <a:xfrm>
            <a:off x="1837943" y="2942446"/>
            <a:ext cx="58704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0">
                <a:solidFill>
                  <a:srgbClr val="546778"/>
                </a:solidFill>
                <a:latin typeface="Aptos"/>
              </a:defRPr>
            </a:pPr>
            <a:r>
              <a:rPr sz="1600"/>
              <a:t>Briefly define three categories.</a:t>
            </a:r>
          </a:p>
        </p:txBody>
      </p:sp>
      <p:sp>
        <p:nvSpPr>
          <p:cNvPr id="20" name="Rounded Rectangle 31">
            <a:extLst>
              <a:ext uri="{FF2B5EF4-FFF2-40B4-BE49-F238E27FC236}">
                <a16:creationId xmlns:a16="http://schemas.microsoft.com/office/drawing/2014/main" id="{946C5F1D-8E4F-4168-B5B2-255E79F55C29}"/>
              </a:ext>
            </a:extLst>
          </p:cNvPr>
          <p:cNvSpPr/>
          <p:nvPr/>
        </p:nvSpPr>
        <p:spPr>
          <a:xfrm>
            <a:off x="978408" y="3283344"/>
            <a:ext cx="713232" cy="329184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05BC1C-A6D2-42D6-953A-F00561E32EFB}"/>
              </a:ext>
            </a:extLst>
          </p:cNvPr>
          <p:cNvSpPr txBox="1"/>
          <p:nvPr/>
        </p:nvSpPr>
        <p:spPr>
          <a:xfrm>
            <a:off x="1060704" y="3280774"/>
            <a:ext cx="5394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50" b="1">
                <a:solidFill>
                  <a:srgbClr val="0B3264"/>
                </a:solidFill>
                <a:latin typeface="Aptos"/>
              </a:defRPr>
            </a:pPr>
            <a:r>
              <a:rPr sz="1600"/>
              <a:t>1:10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B79A643-589C-4B49-9BDB-0FBE30A62AD5}"/>
              </a:ext>
            </a:extLst>
          </p:cNvPr>
          <p:cNvSpPr txBox="1"/>
          <p:nvPr/>
        </p:nvSpPr>
        <p:spPr>
          <a:xfrm>
            <a:off x="1837943" y="3225999"/>
            <a:ext cx="5943600" cy="26099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80" b="1">
                <a:solidFill>
                  <a:srgbClr val="0B3264"/>
                </a:solidFill>
                <a:latin typeface="Aptos"/>
              </a:defRPr>
            </a:pPr>
            <a:r>
              <a:t>What the counts show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26544F1-4C13-4630-8A4D-C6B6FCD2C361}"/>
              </a:ext>
            </a:extLst>
          </p:cNvPr>
          <p:cNvSpPr txBox="1"/>
          <p:nvPr/>
        </p:nvSpPr>
        <p:spPr>
          <a:xfrm>
            <a:off x="1837943" y="3472798"/>
            <a:ext cx="58704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0">
                <a:solidFill>
                  <a:srgbClr val="546778"/>
                </a:solidFill>
                <a:latin typeface="Aptos"/>
              </a:defRPr>
            </a:pPr>
            <a:r>
              <a:rPr sz="1600"/>
              <a:t>18 account access; 7 Wi-Fi; 5 printing.</a:t>
            </a:r>
          </a:p>
        </p:txBody>
      </p:sp>
      <p:sp>
        <p:nvSpPr>
          <p:cNvPr id="24" name="Rounded Rectangle 35">
            <a:extLst>
              <a:ext uri="{FF2B5EF4-FFF2-40B4-BE49-F238E27FC236}">
                <a16:creationId xmlns:a16="http://schemas.microsoft.com/office/drawing/2014/main" id="{43FC7DE6-05BA-423D-9675-0A0455E870CE}"/>
              </a:ext>
            </a:extLst>
          </p:cNvPr>
          <p:cNvSpPr/>
          <p:nvPr/>
        </p:nvSpPr>
        <p:spPr>
          <a:xfrm>
            <a:off x="978408" y="3813696"/>
            <a:ext cx="713232" cy="329184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DAF8BD6-880F-496F-B2A8-3A9BAF5CCD81}"/>
              </a:ext>
            </a:extLst>
          </p:cNvPr>
          <p:cNvSpPr txBox="1"/>
          <p:nvPr/>
        </p:nvSpPr>
        <p:spPr>
          <a:xfrm>
            <a:off x="1060704" y="3811126"/>
            <a:ext cx="5394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50" b="1">
                <a:solidFill>
                  <a:srgbClr val="0B3264"/>
                </a:solidFill>
                <a:latin typeface="Aptos"/>
              </a:defRPr>
            </a:pPr>
            <a:r>
              <a:rPr sz="1600"/>
              <a:t>0:55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8C9D2ED-F703-4EFA-A310-42D3AF680B86}"/>
              </a:ext>
            </a:extLst>
          </p:cNvPr>
          <p:cNvSpPr txBox="1"/>
          <p:nvPr/>
        </p:nvSpPr>
        <p:spPr>
          <a:xfrm>
            <a:off x="1837943" y="3756351"/>
            <a:ext cx="5943600" cy="26099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80" b="1">
                <a:solidFill>
                  <a:srgbClr val="0B3264"/>
                </a:solidFill>
                <a:latin typeface="Aptos"/>
              </a:defRPr>
            </a:pPr>
            <a:r>
              <a:t>What we suggest next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77EBDFE-1B14-4C86-BE85-D0F2DBD561BC}"/>
              </a:ext>
            </a:extLst>
          </p:cNvPr>
          <p:cNvSpPr txBox="1"/>
          <p:nvPr/>
        </p:nvSpPr>
        <p:spPr>
          <a:xfrm>
            <a:off x="1837943" y="4003150"/>
            <a:ext cx="58704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0">
                <a:solidFill>
                  <a:srgbClr val="546778"/>
                </a:solidFill>
                <a:latin typeface="Aptos"/>
              </a:defRPr>
            </a:pPr>
            <a:r>
              <a:rPr sz="1600"/>
              <a:t>Investigate account-access cases first.</a:t>
            </a:r>
          </a:p>
        </p:txBody>
      </p:sp>
      <p:sp>
        <p:nvSpPr>
          <p:cNvPr id="30" name="Rounded Rectangle 39">
            <a:extLst>
              <a:ext uri="{FF2B5EF4-FFF2-40B4-BE49-F238E27FC236}">
                <a16:creationId xmlns:a16="http://schemas.microsoft.com/office/drawing/2014/main" id="{50006740-E352-4DA2-9197-EA67537A81C8}"/>
              </a:ext>
            </a:extLst>
          </p:cNvPr>
          <p:cNvSpPr/>
          <p:nvPr/>
        </p:nvSpPr>
        <p:spPr>
          <a:xfrm>
            <a:off x="978408" y="4344048"/>
            <a:ext cx="713232" cy="329184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6BDDF32-C9E1-46D5-8E40-B04B8A94005C}"/>
              </a:ext>
            </a:extLst>
          </p:cNvPr>
          <p:cNvSpPr txBox="1"/>
          <p:nvPr/>
        </p:nvSpPr>
        <p:spPr>
          <a:xfrm>
            <a:off x="1060704" y="4341478"/>
            <a:ext cx="5394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50" b="1">
                <a:solidFill>
                  <a:srgbClr val="0B3264"/>
                </a:solidFill>
                <a:latin typeface="Aptos"/>
              </a:defRPr>
            </a:pPr>
            <a:r>
              <a:rPr sz="1600"/>
              <a:t>0:50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B876FCE-C9B9-4201-A57B-D18794449767}"/>
              </a:ext>
            </a:extLst>
          </p:cNvPr>
          <p:cNvSpPr txBox="1"/>
          <p:nvPr/>
        </p:nvSpPr>
        <p:spPr>
          <a:xfrm>
            <a:off x="1837943" y="4286703"/>
            <a:ext cx="5943600" cy="26099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80" b="1">
                <a:solidFill>
                  <a:srgbClr val="0B3264"/>
                </a:solidFill>
                <a:latin typeface="Aptos"/>
              </a:defRPr>
            </a:pPr>
            <a:r>
              <a:t>What the evidence cannot show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BB36AF-D310-4E37-A210-04D34A102E41}"/>
              </a:ext>
            </a:extLst>
          </p:cNvPr>
          <p:cNvSpPr txBox="1"/>
          <p:nvPr/>
        </p:nvSpPr>
        <p:spPr>
          <a:xfrm>
            <a:off x="1837943" y="4533502"/>
            <a:ext cx="587044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0">
                <a:solidFill>
                  <a:srgbClr val="546778"/>
                </a:solidFill>
                <a:latin typeface="Aptos"/>
              </a:defRPr>
            </a:pPr>
            <a:r>
              <a:rPr sz="1600"/>
              <a:t>Small sample; causes not established.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1051F32-4847-49F8-A091-F9BAF41C527A}"/>
              </a:ext>
            </a:extLst>
          </p:cNvPr>
          <p:cNvSpPr/>
          <p:nvPr/>
        </p:nvSpPr>
        <p:spPr>
          <a:xfrm>
            <a:off x="8558784" y="1724292"/>
            <a:ext cx="2779776" cy="3319272"/>
          </a:xfrm>
          <a:prstGeom prst="rect">
            <a:avLst/>
          </a:prstGeom>
          <a:solidFill>
            <a:srgbClr val="F6F9FB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DE259EB-82AB-4D81-9737-ACC0D64B2FB0}"/>
              </a:ext>
            </a:extLst>
          </p:cNvPr>
          <p:cNvSpPr txBox="1"/>
          <p:nvPr/>
        </p:nvSpPr>
        <p:spPr>
          <a:xfrm>
            <a:off x="8778240" y="1849737"/>
            <a:ext cx="228600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WHY IT WORKS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3E51302-5F03-4C3B-B11B-54AAC7007697}"/>
              </a:ext>
            </a:extLst>
          </p:cNvPr>
          <p:cNvSpPr txBox="1"/>
          <p:nvPr/>
        </p:nvSpPr>
        <p:spPr>
          <a:xfrm>
            <a:off x="8842248" y="2302699"/>
            <a:ext cx="2084831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50" b="0">
                <a:solidFill>
                  <a:srgbClr val="0B3264"/>
                </a:solidFill>
                <a:latin typeface="Aptos"/>
              </a:defRPr>
            </a:pPr>
            <a:r>
              <a:rPr sz="1600"/>
              <a:t>• The main finding gets the most time.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7997313-9001-4FE0-93FD-786AA334B4C5}"/>
              </a:ext>
            </a:extLst>
          </p:cNvPr>
          <p:cNvSpPr txBox="1"/>
          <p:nvPr/>
        </p:nvSpPr>
        <p:spPr>
          <a:xfrm>
            <a:off x="8842248" y="2924491"/>
            <a:ext cx="2084831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50" b="0">
                <a:solidFill>
                  <a:srgbClr val="0B3264"/>
                </a:solidFill>
                <a:latin typeface="Aptos"/>
              </a:defRPr>
            </a:pPr>
            <a:r>
              <a:rPr sz="1600"/>
              <a:t>• The method remains visible.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6D72177-74A2-458D-9058-AE378B6F3996}"/>
              </a:ext>
            </a:extLst>
          </p:cNvPr>
          <p:cNvSpPr txBox="1"/>
          <p:nvPr/>
        </p:nvSpPr>
        <p:spPr>
          <a:xfrm>
            <a:off x="8842248" y="3546283"/>
            <a:ext cx="2084831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5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• Limitations are not dropped.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11A8E85-4F22-4D99-A5E4-4F369F37985C}"/>
              </a:ext>
            </a:extLst>
          </p:cNvPr>
          <p:cNvSpPr txBox="1"/>
          <p:nvPr/>
        </p:nvSpPr>
        <p:spPr>
          <a:xfrm>
            <a:off x="8842248" y="4168075"/>
            <a:ext cx="2084831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5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• No arbitrary “one slide per minute” rule.</a:t>
            </a:r>
          </a:p>
        </p:txBody>
      </p:sp>
    </p:spTree>
    <p:extLst>
      <p:ext uri="{BB962C8B-B14F-4D97-AF65-F5344CB8AC3E}">
        <p14:creationId xmlns:p14="http://schemas.microsoft.com/office/powerpoint/2010/main" val="33776000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972544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800">
                <a:latin typeface="Aptos" panose="020B0004020202020204" pitchFamily="34" charset="0"/>
              </a:rPr>
              <a:t>The three jobs of a presentation structure</a:t>
            </a:r>
            <a:endParaRPr lang="en-GB" sz="4800" dirty="0">
              <a:latin typeface="Aptos" panose="020B0004020202020204" pitchFamily="34" charset="0"/>
            </a:endParaRP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9F6FB384-A26A-4848-B841-B26F50713DA2}"/>
              </a:ext>
            </a:extLst>
          </p:cNvPr>
          <p:cNvSpPr/>
          <p:nvPr/>
        </p:nvSpPr>
        <p:spPr>
          <a:xfrm>
            <a:off x="632244" y="1137582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Each section has a different function in helping the audience follow your thinking.</a:t>
            </a:r>
            <a:endParaRPr lang="en-US" sz="240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939F8B7B-D25C-47AD-8F45-212D5BD7DC46}"/>
              </a:ext>
            </a:extLst>
          </p:cNvPr>
          <p:cNvSpPr/>
          <p:nvPr/>
        </p:nvSpPr>
        <p:spPr>
          <a:xfrm>
            <a:off x="601327" y="1634835"/>
            <a:ext cx="11361420" cy="969264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762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B030A504-EDC6-4348-B1B0-D0D069156364}"/>
              </a:ext>
            </a:extLst>
          </p:cNvPr>
          <p:cNvSpPr/>
          <p:nvPr/>
        </p:nvSpPr>
        <p:spPr>
          <a:xfrm>
            <a:off x="775063" y="1771995"/>
            <a:ext cx="1975104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INTRODUCTION</a:t>
            </a:r>
            <a:endParaRPr lang="en-US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BA4DFB15-F979-418F-80D3-FEFF36950C19}"/>
              </a:ext>
            </a:extLst>
          </p:cNvPr>
          <p:cNvSpPr/>
          <p:nvPr/>
        </p:nvSpPr>
        <p:spPr>
          <a:xfrm>
            <a:off x="2843113" y="1581418"/>
            <a:ext cx="2621316" cy="5751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Orient the audience</a:t>
            </a:r>
            <a:endParaRPr lang="en-US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EF636A7C-AA8F-43EA-8B34-F863CB49B444}"/>
              </a:ext>
            </a:extLst>
          </p:cNvPr>
          <p:cNvSpPr/>
          <p:nvPr/>
        </p:nvSpPr>
        <p:spPr>
          <a:xfrm>
            <a:off x="2859895" y="2057887"/>
            <a:ext cx="2702914" cy="5244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Subject • purpose • direction</a:t>
            </a: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5BAECE55-D7C9-47A6-830E-3B6077F7A04B}"/>
              </a:ext>
            </a:extLst>
          </p:cNvPr>
          <p:cNvSpPr/>
          <p:nvPr/>
        </p:nvSpPr>
        <p:spPr>
          <a:xfrm>
            <a:off x="6032863" y="1685127"/>
            <a:ext cx="6007608" cy="10149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“We tested the campus-event site on different devices…”</a:t>
            </a:r>
            <a:endParaRPr lang="en-US" dirty="0"/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6D23CA63-01CE-4F30-9461-50BE11F5BF2A}"/>
              </a:ext>
            </a:extLst>
          </p:cNvPr>
          <p:cNvSpPr/>
          <p:nvPr/>
        </p:nvSpPr>
        <p:spPr>
          <a:xfrm>
            <a:off x="601327" y="2828203"/>
            <a:ext cx="11329416" cy="969264"/>
          </a:xfrm>
          <a:prstGeom prst="roundRect">
            <a:avLst>
              <a:gd name="adj" fmla="val 4717"/>
            </a:avLst>
          </a:prstGeom>
          <a:solidFill>
            <a:srgbClr val="EDF3F7"/>
          </a:solidFill>
          <a:ln w="762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624C4C54-5412-4DDA-97D6-045171E5C34F}"/>
              </a:ext>
            </a:extLst>
          </p:cNvPr>
          <p:cNvSpPr/>
          <p:nvPr/>
        </p:nvSpPr>
        <p:spPr>
          <a:xfrm>
            <a:off x="775063" y="2850987"/>
            <a:ext cx="1975104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BODY</a:t>
            </a:r>
            <a:endParaRPr lang="en-US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A59E04C6-FC8D-4F03-BE1A-E4FE6098E1C8}"/>
              </a:ext>
            </a:extLst>
          </p:cNvPr>
          <p:cNvSpPr/>
          <p:nvPr/>
        </p:nvSpPr>
        <p:spPr>
          <a:xfrm>
            <a:off x="2859895" y="2682562"/>
            <a:ext cx="2621316" cy="5751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 the explanation</a:t>
            </a:r>
            <a:endParaRPr lang="en-US" dirty="0"/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F16F188D-EAC7-4A50-8D90-A1868F9DD072}"/>
              </a:ext>
            </a:extLst>
          </p:cNvPr>
          <p:cNvSpPr/>
          <p:nvPr/>
        </p:nvSpPr>
        <p:spPr>
          <a:xfrm>
            <a:off x="2859895" y="3174723"/>
            <a:ext cx="2702914" cy="5244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Relevant points • examples • findings</a:t>
            </a:r>
            <a:endParaRPr lang="en-US" dirty="0"/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C7452C0A-3D70-484B-A7D7-0833A2F0E670}"/>
              </a:ext>
            </a:extLst>
          </p:cNvPr>
          <p:cNvSpPr/>
          <p:nvPr/>
        </p:nvSpPr>
        <p:spPr>
          <a:xfrm>
            <a:off x="5987143" y="2850987"/>
            <a:ext cx="6007608" cy="10149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“Here is what was tested, what failed and the response…”</a:t>
            </a:r>
            <a:endParaRPr lang="en-US" dirty="0"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31C7FD16-69A0-4DE2-83EB-46C597B4A22D}"/>
              </a:ext>
            </a:extLst>
          </p:cNvPr>
          <p:cNvSpPr/>
          <p:nvPr/>
        </p:nvSpPr>
        <p:spPr>
          <a:xfrm>
            <a:off x="601327" y="4048635"/>
            <a:ext cx="11361420" cy="969264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762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5DD68778-B8E7-4069-AE6B-C1C28B852DC5}"/>
              </a:ext>
            </a:extLst>
          </p:cNvPr>
          <p:cNvSpPr/>
          <p:nvPr/>
        </p:nvSpPr>
        <p:spPr>
          <a:xfrm>
            <a:off x="775063" y="4208655"/>
            <a:ext cx="1975104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dirty="0"/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BE91F2C1-014C-44B6-A8DE-5DE6D32A6339}"/>
              </a:ext>
            </a:extLst>
          </p:cNvPr>
          <p:cNvSpPr/>
          <p:nvPr/>
        </p:nvSpPr>
        <p:spPr>
          <a:xfrm>
            <a:off x="2866862" y="4017736"/>
            <a:ext cx="2621316" cy="5751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Close the reasoning</a:t>
            </a:r>
            <a:endParaRPr lang="en-US" dirty="0"/>
          </a:p>
        </p:txBody>
      </p:sp>
      <p:sp>
        <p:nvSpPr>
          <p:cNvPr id="20" name="Text 18">
            <a:extLst>
              <a:ext uri="{FF2B5EF4-FFF2-40B4-BE49-F238E27FC236}">
                <a16:creationId xmlns:a16="http://schemas.microsoft.com/office/drawing/2014/main" id="{BFB6E10F-FA05-4BFA-8D3A-3B548F7E823C}"/>
              </a:ext>
            </a:extLst>
          </p:cNvPr>
          <p:cNvSpPr/>
          <p:nvPr/>
        </p:nvSpPr>
        <p:spPr>
          <a:xfrm>
            <a:off x="2859895" y="4464231"/>
            <a:ext cx="2702914" cy="5244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finding • meaning • limitation</a:t>
            </a:r>
            <a:endParaRPr lang="en-US" dirty="0"/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BEADB65B-B6B7-45B6-A389-4FE55D5BB655}"/>
              </a:ext>
            </a:extLst>
          </p:cNvPr>
          <p:cNvSpPr/>
          <p:nvPr/>
        </p:nvSpPr>
        <p:spPr>
          <a:xfrm>
            <a:off x="6042479" y="4048635"/>
            <a:ext cx="6007608" cy="10149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“The phone fault was found and addressed in this retest…”</a:t>
            </a:r>
            <a:endParaRPr lang="en-US" dirty="0"/>
          </a:p>
        </p:txBody>
      </p:sp>
      <p:sp>
        <p:nvSpPr>
          <p:cNvPr id="22" name="Shape 20">
            <a:extLst>
              <a:ext uri="{FF2B5EF4-FFF2-40B4-BE49-F238E27FC236}">
                <a16:creationId xmlns:a16="http://schemas.microsoft.com/office/drawing/2014/main" id="{C7B16CB2-A56B-4128-BFFB-6F077D7A0CF9}"/>
              </a:ext>
            </a:extLst>
          </p:cNvPr>
          <p:cNvSpPr/>
          <p:nvPr/>
        </p:nvSpPr>
        <p:spPr>
          <a:xfrm>
            <a:off x="646176" y="5214495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US" sz="2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Introduction gives direction; body develops; conclusion brings meaning.</a:t>
            </a:r>
            <a:endParaRPr sz="2000" dirty="0"/>
          </a:p>
        </p:txBody>
      </p:sp>
    </p:spTree>
    <p:extLst>
      <p:ext uri="{BB962C8B-B14F-4D97-AF65-F5344CB8AC3E}">
        <p14:creationId xmlns:p14="http://schemas.microsoft.com/office/powerpoint/2010/main" val="30524642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good opening gives listeners a route</a:t>
            </a:r>
            <a:endParaRPr lang="en-US" sz="4800" dirty="0"/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7C5C89B6-D11E-4EEB-AD2C-3B6E70F64F69}"/>
              </a:ext>
            </a:extLst>
          </p:cNvPr>
          <p:cNvSpPr/>
          <p:nvPr/>
        </p:nvSpPr>
        <p:spPr>
          <a:xfrm>
            <a:off x="440653" y="1250795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Contrast a subject-only opening with one that establishes purpose and direction.</a:t>
            </a:r>
            <a:endParaRPr lang="en-US" sz="24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A3E98B1F-0E50-4003-A624-0A37E5B63EDF}"/>
              </a:ext>
            </a:extLst>
          </p:cNvPr>
          <p:cNvSpPr/>
          <p:nvPr/>
        </p:nvSpPr>
        <p:spPr>
          <a:xfrm>
            <a:off x="623533" y="1668377"/>
            <a:ext cx="43891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WEAK OPENING</a:t>
            </a:r>
            <a:endParaRPr lang="en-US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E95E675B-D0E0-4CDA-A213-00532B584547}"/>
              </a:ext>
            </a:extLst>
          </p:cNvPr>
          <p:cNvSpPr/>
          <p:nvPr/>
        </p:nvSpPr>
        <p:spPr>
          <a:xfrm>
            <a:off x="650965" y="2418185"/>
            <a:ext cx="4818888" cy="8869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“Today I’m talking about our website.”</a:t>
            </a:r>
            <a:endParaRPr lang="en-US" sz="240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26413BF7-7CF6-4500-8EE5-821C58C32EF6}"/>
              </a:ext>
            </a:extLst>
          </p:cNvPr>
          <p:cNvSpPr/>
          <p:nvPr/>
        </p:nvSpPr>
        <p:spPr>
          <a:xfrm>
            <a:off x="5981917" y="1741529"/>
            <a:ext cx="50657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INFORMATIVE OPENING</a:t>
            </a:r>
            <a:endParaRPr lang="en-US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7E19034B-C3A9-4EE4-A999-1AA76160703C}"/>
              </a:ext>
            </a:extLst>
          </p:cNvPr>
          <p:cNvSpPr/>
          <p:nvPr/>
        </p:nvSpPr>
        <p:spPr>
          <a:xfrm>
            <a:off x="6018492" y="2418185"/>
            <a:ext cx="5539523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“We checked the website on different devices. I’ll explain what failed on a phone and what our retest showed.”</a:t>
            </a:r>
            <a:endParaRPr lang="en-US" sz="2400" dirty="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2F4D0D0C-3C88-4190-A654-170E0C326885}"/>
              </a:ext>
            </a:extLst>
          </p:cNvPr>
          <p:cNvSpPr/>
          <p:nvPr/>
        </p:nvSpPr>
        <p:spPr>
          <a:xfrm>
            <a:off x="5817325" y="2089001"/>
            <a:ext cx="0" cy="1901952"/>
          </a:xfrm>
          <a:prstGeom prst="line">
            <a:avLst/>
          </a:prstGeom>
          <a:noFill/>
          <a:ln w="1651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5C7A3721-FED5-416B-9192-070B41BB9050}"/>
              </a:ext>
            </a:extLst>
          </p:cNvPr>
          <p:cNvSpPr/>
          <p:nvPr/>
        </p:nvSpPr>
        <p:spPr>
          <a:xfrm>
            <a:off x="722811" y="3835934"/>
            <a:ext cx="10232136" cy="877824"/>
          </a:xfrm>
          <a:prstGeom prst="roundRect">
            <a:avLst>
              <a:gd name="adj" fmla="val 5208"/>
            </a:avLst>
          </a:prstGeom>
          <a:solidFill>
            <a:srgbClr val="FFFFFF"/>
          </a:solidFill>
          <a:ln w="1016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27A4A4FD-3C59-4E5D-99C7-6D457D18CCB5}"/>
              </a:ext>
            </a:extLst>
          </p:cNvPr>
          <p:cNvSpPr/>
          <p:nvPr/>
        </p:nvSpPr>
        <p:spPr>
          <a:xfrm>
            <a:off x="951411" y="3991382"/>
            <a:ext cx="18745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MATCHING CLOSE</a:t>
            </a:r>
            <a:endParaRPr lang="en-US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2EA68F4D-690B-4A3E-A0EB-F430B397FD55}"/>
              </a:ext>
            </a:extLst>
          </p:cNvPr>
          <p:cNvSpPr/>
          <p:nvPr/>
        </p:nvSpPr>
        <p:spPr>
          <a:xfrm>
            <a:off x="2844219" y="3683099"/>
            <a:ext cx="7754112" cy="1362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“The phone issue was resolved in the repeat check, but we still need wider testing.”</a:t>
            </a:r>
            <a:endParaRPr lang="en-US" sz="2400" dirty="0"/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21FCF0F2-54F4-4769-B199-F52C197B34E0}"/>
              </a:ext>
            </a:extLst>
          </p:cNvPr>
          <p:cNvSpPr/>
          <p:nvPr/>
        </p:nvSpPr>
        <p:spPr>
          <a:xfrm>
            <a:off x="477229" y="4960217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r>
              <a:rPr lang="en-US" sz="2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Orient the audience at the start; leave a justified takeaway at the end.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98410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FE56A8B-C630-4794-8D9F-A9BD2C4E072B}"/>
              </a:ext>
            </a:extLst>
          </p:cNvPr>
          <p:cNvSpPr txBox="1"/>
          <p:nvPr/>
        </p:nvSpPr>
        <p:spPr>
          <a:xfrm>
            <a:off x="219455" y="441584"/>
            <a:ext cx="11868041" cy="637711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4000" dirty="0">
                <a:latin typeface="Aptos" panose="020B0004020202020204" pitchFamily="34" charset="0"/>
              </a:rPr>
              <a:t>Two logical structures. Which serves the purpose?</a:t>
            </a:r>
          </a:p>
        </p:txBody>
      </p:sp>
      <p:cxnSp>
        <p:nvCxnSpPr>
          <p:cNvPr id="7" name="Editable thin rule">
            <a:extLst>
              <a:ext uri="{FF2B5EF4-FFF2-40B4-BE49-F238E27FC236}">
                <a16:creationId xmlns:a16="http://schemas.microsoft.com/office/drawing/2014/main" id="{997AAE85-DDED-44CF-8618-A2CC8FBA3C83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 3">
            <a:extLst>
              <a:ext uri="{FF2B5EF4-FFF2-40B4-BE49-F238E27FC236}">
                <a16:creationId xmlns:a16="http://schemas.microsoft.com/office/drawing/2014/main" id="{1C6A6ADB-F1CC-43D5-9C74-EE5CA222DDBE}"/>
              </a:ext>
            </a:extLst>
          </p:cNvPr>
          <p:cNvSpPr/>
          <p:nvPr/>
        </p:nvSpPr>
        <p:spPr>
          <a:xfrm>
            <a:off x="627888" y="1172910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r>
              <a:rPr sz="2400" b="0" dirty="0">
                <a:solidFill>
                  <a:srgbClr val="546778"/>
                </a:solidFill>
              </a:rPr>
              <a:t>A student group must explain why it changed how project files were managed.</a:t>
            </a:r>
          </a:p>
        </p:txBody>
      </p:sp>
      <p:sp>
        <p:nvSpPr>
          <p:cNvPr id="44" name="Text 4">
            <a:extLst>
              <a:ext uri="{FF2B5EF4-FFF2-40B4-BE49-F238E27FC236}">
                <a16:creationId xmlns:a16="http://schemas.microsoft.com/office/drawing/2014/main" id="{8BD36453-D741-4C91-A246-608FC4435664}"/>
              </a:ext>
            </a:extLst>
          </p:cNvPr>
          <p:cNvSpPr/>
          <p:nvPr/>
        </p:nvSpPr>
        <p:spPr>
          <a:xfrm>
            <a:off x="11128248" y="567842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</a:t>
            </a:r>
            <a:endParaRPr lang="en-US" sz="940" dirty="0"/>
          </a:p>
        </p:txBody>
      </p:sp>
      <p:sp>
        <p:nvSpPr>
          <p:cNvPr id="45" name="Shape 23">
            <a:extLst>
              <a:ext uri="{FF2B5EF4-FFF2-40B4-BE49-F238E27FC236}">
                <a16:creationId xmlns:a16="http://schemas.microsoft.com/office/drawing/2014/main" id="{3672A631-8DA1-457C-9500-FF7A46619B6D}"/>
              </a:ext>
            </a:extLst>
          </p:cNvPr>
          <p:cNvSpPr/>
          <p:nvPr/>
        </p:nvSpPr>
        <p:spPr>
          <a:xfrm>
            <a:off x="743712" y="5237529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1800" b="1">
                <a:solidFill>
                  <a:srgbClr val="0B3264"/>
                </a:solidFill>
              </a:rPr>
              <a:t>Good structure depends on the purpose and what the audience already knows.</a:t>
            </a:r>
            <a:endParaRPr lang="en-GB" sz="1800" b="1" dirty="0">
              <a:solidFill>
                <a:srgbClr val="0B3264"/>
              </a:solidFill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ABDAB83-67B4-4336-B598-D93D5B73B4C2}"/>
              </a:ext>
            </a:extLst>
          </p:cNvPr>
          <p:cNvSpPr/>
          <p:nvPr/>
        </p:nvSpPr>
        <p:spPr>
          <a:xfrm>
            <a:off x="795528" y="1750419"/>
            <a:ext cx="5184648" cy="2587751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3001C3F-0DDF-4017-85FB-5F0F132AE90C}"/>
              </a:ext>
            </a:extLst>
          </p:cNvPr>
          <p:cNvSpPr/>
          <p:nvPr/>
        </p:nvSpPr>
        <p:spPr>
          <a:xfrm>
            <a:off x="6190488" y="1750419"/>
            <a:ext cx="5184648" cy="2587751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451A0AE-9961-4DFD-A6B7-CFBFB5BF8BF3}"/>
              </a:ext>
            </a:extLst>
          </p:cNvPr>
          <p:cNvSpPr txBox="1"/>
          <p:nvPr/>
        </p:nvSpPr>
        <p:spPr>
          <a:xfrm>
            <a:off x="1024128" y="1885008"/>
            <a:ext cx="466344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1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A · CHRONOLOGICAL ACCOUNT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0D45CCA-16C7-4216-AB81-80A3FF364245}"/>
              </a:ext>
            </a:extLst>
          </p:cNvPr>
          <p:cNvSpPr txBox="1"/>
          <p:nvPr/>
        </p:nvSpPr>
        <p:spPr>
          <a:xfrm>
            <a:off x="6409944" y="1885008"/>
            <a:ext cx="466344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410" b="1">
                <a:solidFill>
                  <a:srgbClr val="176CA7"/>
                </a:solidFill>
                <a:latin typeface="Aptos"/>
              </a:defRPr>
            </a:pPr>
            <a:r>
              <a:rPr sz="1600"/>
              <a:t>B · DECISION-LED EXPLANATION</a:t>
            </a:r>
          </a:p>
        </p:txBody>
      </p:sp>
      <p:sp>
        <p:nvSpPr>
          <p:cNvPr id="51" name="Rounded Rectangle 32">
            <a:extLst>
              <a:ext uri="{FF2B5EF4-FFF2-40B4-BE49-F238E27FC236}">
                <a16:creationId xmlns:a16="http://schemas.microsoft.com/office/drawing/2014/main" id="{CAC2CA6B-38EA-43D7-94BF-46BAE38B3681}"/>
              </a:ext>
            </a:extLst>
          </p:cNvPr>
          <p:cNvSpPr/>
          <p:nvPr/>
        </p:nvSpPr>
        <p:spPr>
          <a:xfrm>
            <a:off x="1005840" y="2344779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DB8DC8B-20A2-48DF-ABFB-66E0F1A94182}"/>
              </a:ext>
            </a:extLst>
          </p:cNvPr>
          <p:cNvSpPr txBox="1"/>
          <p:nvPr/>
        </p:nvSpPr>
        <p:spPr>
          <a:xfrm>
            <a:off x="1056132" y="2358356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1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AEB487D-9860-424C-9681-B86EA3E0F151}"/>
              </a:ext>
            </a:extLst>
          </p:cNvPr>
          <p:cNvSpPr txBox="1"/>
          <p:nvPr/>
        </p:nvSpPr>
        <p:spPr>
          <a:xfrm>
            <a:off x="1426464" y="2383356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We started with a shared folder.</a:t>
            </a:r>
          </a:p>
        </p:txBody>
      </p:sp>
      <p:sp>
        <p:nvSpPr>
          <p:cNvPr id="54" name="Rounded Rectangle 35">
            <a:extLst>
              <a:ext uri="{FF2B5EF4-FFF2-40B4-BE49-F238E27FC236}">
                <a16:creationId xmlns:a16="http://schemas.microsoft.com/office/drawing/2014/main" id="{8B644B19-9B8C-41A9-A692-189ECEBEB89C}"/>
              </a:ext>
            </a:extLst>
          </p:cNvPr>
          <p:cNvSpPr/>
          <p:nvPr/>
        </p:nvSpPr>
        <p:spPr>
          <a:xfrm>
            <a:off x="1005840" y="2820267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3E404E4-4666-4538-843B-B94B0F80EB3D}"/>
              </a:ext>
            </a:extLst>
          </p:cNvPr>
          <p:cNvSpPr txBox="1"/>
          <p:nvPr/>
        </p:nvSpPr>
        <p:spPr>
          <a:xfrm>
            <a:off x="1056132" y="2833844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2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EB8250A-34F7-4F35-BBA5-359AFDA8530B}"/>
              </a:ext>
            </a:extLst>
          </p:cNvPr>
          <p:cNvSpPr txBox="1"/>
          <p:nvPr/>
        </p:nvSpPr>
        <p:spPr>
          <a:xfrm>
            <a:off x="1426464" y="2858844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Conflicting edits caused confusion.</a:t>
            </a:r>
          </a:p>
        </p:txBody>
      </p:sp>
      <p:sp>
        <p:nvSpPr>
          <p:cNvPr id="57" name="Rounded Rectangle 38">
            <a:extLst>
              <a:ext uri="{FF2B5EF4-FFF2-40B4-BE49-F238E27FC236}">
                <a16:creationId xmlns:a16="http://schemas.microsoft.com/office/drawing/2014/main" id="{BBD054C1-34A2-4056-89E1-3CD20C598605}"/>
              </a:ext>
            </a:extLst>
          </p:cNvPr>
          <p:cNvSpPr/>
          <p:nvPr/>
        </p:nvSpPr>
        <p:spPr>
          <a:xfrm>
            <a:off x="1005840" y="3295755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A05D094C-6979-49D1-B0EC-184845AD0C4B}"/>
              </a:ext>
            </a:extLst>
          </p:cNvPr>
          <p:cNvSpPr txBox="1"/>
          <p:nvPr/>
        </p:nvSpPr>
        <p:spPr>
          <a:xfrm>
            <a:off x="1056132" y="3309332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3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641D85C-48F0-46B1-83C1-BBDAA04E1C72}"/>
              </a:ext>
            </a:extLst>
          </p:cNvPr>
          <p:cNvSpPr txBox="1"/>
          <p:nvPr/>
        </p:nvSpPr>
        <p:spPr>
          <a:xfrm>
            <a:off x="1426464" y="3334332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We introduced version history.</a:t>
            </a:r>
          </a:p>
        </p:txBody>
      </p:sp>
      <p:sp>
        <p:nvSpPr>
          <p:cNvPr id="60" name="Rounded Rectangle 41">
            <a:extLst>
              <a:ext uri="{FF2B5EF4-FFF2-40B4-BE49-F238E27FC236}">
                <a16:creationId xmlns:a16="http://schemas.microsoft.com/office/drawing/2014/main" id="{2D4D068E-2340-47EF-9BC4-4376BDF28865}"/>
              </a:ext>
            </a:extLst>
          </p:cNvPr>
          <p:cNvSpPr/>
          <p:nvPr/>
        </p:nvSpPr>
        <p:spPr>
          <a:xfrm>
            <a:off x="1005840" y="3771243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C6E3B800-1903-4747-B4A3-E1D736664647}"/>
              </a:ext>
            </a:extLst>
          </p:cNvPr>
          <p:cNvSpPr txBox="1"/>
          <p:nvPr/>
        </p:nvSpPr>
        <p:spPr>
          <a:xfrm>
            <a:off x="1056132" y="3784820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4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E00E2C6-C92D-4128-8F13-494031D68A13}"/>
              </a:ext>
            </a:extLst>
          </p:cNvPr>
          <p:cNvSpPr txBox="1"/>
          <p:nvPr/>
        </p:nvSpPr>
        <p:spPr>
          <a:xfrm>
            <a:off x="1426464" y="3809820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We retrieved an earlier file version.</a:t>
            </a:r>
          </a:p>
        </p:txBody>
      </p:sp>
      <p:sp>
        <p:nvSpPr>
          <p:cNvPr id="63" name="Rounded Rectangle 44">
            <a:extLst>
              <a:ext uri="{FF2B5EF4-FFF2-40B4-BE49-F238E27FC236}">
                <a16:creationId xmlns:a16="http://schemas.microsoft.com/office/drawing/2014/main" id="{BBDC4059-78E4-44E2-AF5C-96AB6F618189}"/>
              </a:ext>
            </a:extLst>
          </p:cNvPr>
          <p:cNvSpPr/>
          <p:nvPr/>
        </p:nvSpPr>
        <p:spPr>
          <a:xfrm>
            <a:off x="6400800" y="2344779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B3F26518-BF5D-4CD1-B054-E36EAEE4DB75}"/>
              </a:ext>
            </a:extLst>
          </p:cNvPr>
          <p:cNvSpPr txBox="1"/>
          <p:nvPr/>
        </p:nvSpPr>
        <p:spPr>
          <a:xfrm>
            <a:off x="6451092" y="2358356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1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DE41BD0-C173-41AF-BD8B-61EA613FD756}"/>
              </a:ext>
            </a:extLst>
          </p:cNvPr>
          <p:cNvSpPr txBox="1"/>
          <p:nvPr/>
        </p:nvSpPr>
        <p:spPr>
          <a:xfrm>
            <a:off x="6821424" y="2383356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We adopted version history.</a:t>
            </a:r>
          </a:p>
        </p:txBody>
      </p:sp>
      <p:sp>
        <p:nvSpPr>
          <p:cNvPr id="66" name="Rounded Rectangle 47">
            <a:extLst>
              <a:ext uri="{FF2B5EF4-FFF2-40B4-BE49-F238E27FC236}">
                <a16:creationId xmlns:a16="http://schemas.microsoft.com/office/drawing/2014/main" id="{4B9F311B-6F77-433B-B8F4-5AA3E32D37DA}"/>
              </a:ext>
            </a:extLst>
          </p:cNvPr>
          <p:cNvSpPr/>
          <p:nvPr/>
        </p:nvSpPr>
        <p:spPr>
          <a:xfrm>
            <a:off x="6400800" y="2820267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4030DA6-BE18-4D42-9941-2F7D7323D308}"/>
              </a:ext>
            </a:extLst>
          </p:cNvPr>
          <p:cNvSpPr txBox="1"/>
          <p:nvPr/>
        </p:nvSpPr>
        <p:spPr>
          <a:xfrm>
            <a:off x="6451092" y="2833844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2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51169BAA-B739-44B6-9B35-F6C18FDEAC96}"/>
              </a:ext>
            </a:extLst>
          </p:cNvPr>
          <p:cNvSpPr txBox="1"/>
          <p:nvPr/>
        </p:nvSpPr>
        <p:spPr>
          <a:xfrm>
            <a:off x="6821424" y="2858844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Conflicting edits showed the need.</a:t>
            </a:r>
          </a:p>
        </p:txBody>
      </p:sp>
      <p:sp>
        <p:nvSpPr>
          <p:cNvPr id="69" name="Rounded Rectangle 50">
            <a:extLst>
              <a:ext uri="{FF2B5EF4-FFF2-40B4-BE49-F238E27FC236}">
                <a16:creationId xmlns:a16="http://schemas.microsoft.com/office/drawing/2014/main" id="{95280EAF-625B-4A3E-BF08-6E46427696AD}"/>
              </a:ext>
            </a:extLst>
          </p:cNvPr>
          <p:cNvSpPr/>
          <p:nvPr/>
        </p:nvSpPr>
        <p:spPr>
          <a:xfrm>
            <a:off x="6400800" y="3295755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53E915E-138D-4A5D-950F-4498E8070385}"/>
              </a:ext>
            </a:extLst>
          </p:cNvPr>
          <p:cNvSpPr txBox="1"/>
          <p:nvPr/>
        </p:nvSpPr>
        <p:spPr>
          <a:xfrm>
            <a:off x="6451092" y="3309332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3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79971787-ADBB-4319-BAAA-7F8990BB016A}"/>
              </a:ext>
            </a:extLst>
          </p:cNvPr>
          <p:cNvSpPr txBox="1"/>
          <p:nvPr/>
        </p:nvSpPr>
        <p:spPr>
          <a:xfrm>
            <a:off x="6821424" y="3334332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An earlier version could be recovered.</a:t>
            </a:r>
          </a:p>
        </p:txBody>
      </p:sp>
      <p:sp>
        <p:nvSpPr>
          <p:cNvPr id="72" name="Rounded Rectangle 53">
            <a:extLst>
              <a:ext uri="{FF2B5EF4-FFF2-40B4-BE49-F238E27FC236}">
                <a16:creationId xmlns:a16="http://schemas.microsoft.com/office/drawing/2014/main" id="{B1B74B72-30D4-4809-9041-0C92B878E77E}"/>
              </a:ext>
            </a:extLst>
          </p:cNvPr>
          <p:cNvSpPr/>
          <p:nvPr/>
        </p:nvSpPr>
        <p:spPr>
          <a:xfrm>
            <a:off x="6400800" y="3771243"/>
            <a:ext cx="292608" cy="285545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60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C8AFB595-E987-4847-9ED2-8FDE8000A0A3}"/>
              </a:ext>
            </a:extLst>
          </p:cNvPr>
          <p:cNvSpPr txBox="1"/>
          <p:nvPr/>
        </p:nvSpPr>
        <p:spPr>
          <a:xfrm>
            <a:off x="6451092" y="3784820"/>
            <a:ext cx="18288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150" b="1">
                <a:solidFill>
                  <a:srgbClr val="0B3264"/>
                </a:solidFill>
                <a:latin typeface="Aptos"/>
              </a:defRPr>
            </a:pPr>
            <a:r>
              <a:rPr sz="1200"/>
              <a:t>4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131278F-B2B0-4624-A355-EEBAA59837BA}"/>
              </a:ext>
            </a:extLst>
          </p:cNvPr>
          <p:cNvSpPr txBox="1"/>
          <p:nvPr/>
        </p:nvSpPr>
        <p:spPr>
          <a:xfrm>
            <a:off x="6821424" y="3809820"/>
            <a:ext cx="442569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90" b="0">
                <a:solidFill>
                  <a:srgbClr val="0B3264"/>
                </a:solidFill>
                <a:latin typeface="Aptos"/>
              </a:defRPr>
            </a:pPr>
            <a:r>
              <a:rPr sz="1600"/>
              <a:t>Naming and access still matter.</a:t>
            </a:r>
          </a:p>
        </p:txBody>
      </p:sp>
      <p:sp>
        <p:nvSpPr>
          <p:cNvPr id="75" name="Rounded Rectangle 56">
            <a:extLst>
              <a:ext uri="{FF2B5EF4-FFF2-40B4-BE49-F238E27FC236}">
                <a16:creationId xmlns:a16="http://schemas.microsoft.com/office/drawing/2014/main" id="{B15834F1-1821-44A7-97C1-47D79F3CDB53}"/>
              </a:ext>
            </a:extLst>
          </p:cNvPr>
          <p:cNvSpPr/>
          <p:nvPr/>
        </p:nvSpPr>
        <p:spPr>
          <a:xfrm>
            <a:off x="920496" y="4566436"/>
            <a:ext cx="10351008" cy="521207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360" b="1">
                <a:solidFill>
                  <a:srgbClr val="0B3264"/>
                </a:solidFill>
                <a:latin typeface="Aptos"/>
              </a:defRPr>
            </a:pPr>
            <a:r>
              <a:rPr lang="en-GB" sz="1600" dirty="0"/>
              <a:t>Audience: classmates familiar with the task. Goal: justify the change. Which order would you choose—and when might the other work?</a:t>
            </a:r>
          </a:p>
        </p:txBody>
      </p:sp>
    </p:spTree>
    <p:extLst>
      <p:ext uri="{BB962C8B-B14F-4D97-AF65-F5344CB8AC3E}">
        <p14:creationId xmlns:p14="http://schemas.microsoft.com/office/powerpoint/2010/main" val="2332298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5" y="441584"/>
            <a:ext cx="11868041" cy="576156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920" b="1" i="0">
                <a:solidFill>
                  <a:srgbClr val="082A58"/>
                </a:solidFill>
                <a:latin typeface="Aptos"/>
              </a:defRPr>
            </a:pPr>
            <a:r>
              <a:rPr lang="en-GB" sz="3600" dirty="0">
                <a:latin typeface="Aptos" panose="020B0004020202020204" pitchFamily="34" charset="0"/>
              </a:rPr>
              <a:t>What belongs on the slide and what belongs in speech?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 3">
            <a:extLst>
              <a:ext uri="{FF2B5EF4-FFF2-40B4-BE49-F238E27FC236}">
                <a16:creationId xmlns:a16="http://schemas.microsoft.com/office/drawing/2014/main" id="{970697EE-C58A-4C0C-AE4D-12EEF979DED9}"/>
              </a:ext>
            </a:extLst>
          </p:cNvPr>
          <p:cNvSpPr/>
          <p:nvPr/>
        </p:nvSpPr>
        <p:spPr>
          <a:xfrm>
            <a:off x="283464" y="1060705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useful slide highlights evidence; the presenter explains what it means.</a:t>
            </a:r>
            <a:endParaRPr lang="en-US" sz="2800" dirty="0"/>
          </a:p>
        </p:txBody>
      </p:sp>
      <p:sp>
        <p:nvSpPr>
          <p:cNvPr id="43" name="Text 5">
            <a:extLst>
              <a:ext uri="{FF2B5EF4-FFF2-40B4-BE49-F238E27FC236}">
                <a16:creationId xmlns:a16="http://schemas.microsoft.com/office/drawing/2014/main" id="{2C1EBF42-7C93-494A-B7A1-51B0D4060CE4}"/>
              </a:ext>
            </a:extLst>
          </p:cNvPr>
          <p:cNvSpPr/>
          <p:nvPr/>
        </p:nvSpPr>
        <p:spPr>
          <a:xfrm>
            <a:off x="850392" y="1832500"/>
            <a:ext cx="429768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 THE SLIDE: TEST RECORD</a:t>
            </a:r>
            <a:endParaRPr lang="en-US" dirty="0"/>
          </a:p>
        </p:txBody>
      </p:sp>
      <p:sp>
        <p:nvSpPr>
          <p:cNvPr id="44" name="Shape 6">
            <a:extLst>
              <a:ext uri="{FF2B5EF4-FFF2-40B4-BE49-F238E27FC236}">
                <a16:creationId xmlns:a16="http://schemas.microsoft.com/office/drawing/2014/main" id="{5F28EB9E-408F-4BF7-B94E-7B068F138527}"/>
              </a:ext>
            </a:extLst>
          </p:cNvPr>
          <p:cNvSpPr/>
          <p:nvPr/>
        </p:nvSpPr>
        <p:spPr>
          <a:xfrm>
            <a:off x="916686" y="2358280"/>
            <a:ext cx="4992624" cy="2321704"/>
          </a:xfrm>
          <a:prstGeom prst="roundRect">
            <a:avLst>
              <a:gd name="adj" fmla="val 1813"/>
            </a:avLst>
          </a:prstGeom>
          <a:solidFill>
            <a:srgbClr val="FFFFFF"/>
          </a:solidFill>
          <a:ln w="1143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5" name="Shape 7">
            <a:extLst>
              <a:ext uri="{FF2B5EF4-FFF2-40B4-BE49-F238E27FC236}">
                <a16:creationId xmlns:a16="http://schemas.microsoft.com/office/drawing/2014/main" id="{602491BF-E2D7-4637-911C-C26B689DE6D5}"/>
              </a:ext>
            </a:extLst>
          </p:cNvPr>
          <p:cNvSpPr/>
          <p:nvPr/>
        </p:nvSpPr>
        <p:spPr>
          <a:xfrm>
            <a:off x="827532" y="2394856"/>
            <a:ext cx="4992624" cy="320040"/>
          </a:xfrm>
          <a:prstGeom prst="roundRect">
            <a:avLst>
              <a:gd name="adj" fmla="val 5714"/>
            </a:avLst>
          </a:prstGeom>
          <a:solidFill>
            <a:srgbClr val="E1EBF0"/>
          </a:solidFill>
          <a:ln w="2540">
            <a:solidFill>
              <a:srgbClr val="E1EBF0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46" name="Shape 8">
            <a:extLst>
              <a:ext uri="{FF2B5EF4-FFF2-40B4-BE49-F238E27FC236}">
                <a16:creationId xmlns:a16="http://schemas.microsoft.com/office/drawing/2014/main" id="{707C646E-18A3-475B-B4D3-7E732A738A1A}"/>
              </a:ext>
            </a:extLst>
          </p:cNvPr>
          <p:cNvSpPr/>
          <p:nvPr/>
        </p:nvSpPr>
        <p:spPr>
          <a:xfrm>
            <a:off x="973836" y="2504584"/>
            <a:ext cx="91440" cy="91440"/>
          </a:xfrm>
          <a:prstGeom prst="ellipse">
            <a:avLst/>
          </a:prstGeom>
          <a:solidFill>
            <a:srgbClr val="C59C9C"/>
          </a:solidFill>
          <a:ln w="12700">
            <a:solidFill>
              <a:srgbClr val="C59C9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7" name="Shape 9">
            <a:extLst>
              <a:ext uri="{FF2B5EF4-FFF2-40B4-BE49-F238E27FC236}">
                <a16:creationId xmlns:a16="http://schemas.microsoft.com/office/drawing/2014/main" id="{F67AC8EB-457E-4D95-A0EE-434E814A88AD}"/>
              </a:ext>
            </a:extLst>
          </p:cNvPr>
          <p:cNvSpPr/>
          <p:nvPr/>
        </p:nvSpPr>
        <p:spPr>
          <a:xfrm>
            <a:off x="1138428" y="2504584"/>
            <a:ext cx="91440" cy="91440"/>
          </a:xfrm>
          <a:prstGeom prst="ellipse">
            <a:avLst/>
          </a:prstGeom>
          <a:solidFill>
            <a:srgbClr val="D4BE87"/>
          </a:solidFill>
          <a:ln w="12700">
            <a:solidFill>
              <a:srgbClr val="D4BE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8" name="Shape 10">
            <a:extLst>
              <a:ext uri="{FF2B5EF4-FFF2-40B4-BE49-F238E27FC236}">
                <a16:creationId xmlns:a16="http://schemas.microsoft.com/office/drawing/2014/main" id="{1E4E369B-EDB9-47A9-953C-CA6FB5992EBA}"/>
              </a:ext>
            </a:extLst>
          </p:cNvPr>
          <p:cNvSpPr/>
          <p:nvPr/>
        </p:nvSpPr>
        <p:spPr>
          <a:xfrm>
            <a:off x="1303020" y="2504584"/>
            <a:ext cx="91440" cy="91440"/>
          </a:xfrm>
          <a:prstGeom prst="ellipse">
            <a:avLst/>
          </a:prstGeom>
          <a:solidFill>
            <a:srgbClr val="9AB7B0"/>
          </a:solidFill>
          <a:ln w="12700">
            <a:solidFill>
              <a:srgbClr val="9AB7B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Text 11">
            <a:extLst>
              <a:ext uri="{FF2B5EF4-FFF2-40B4-BE49-F238E27FC236}">
                <a16:creationId xmlns:a16="http://schemas.microsoft.com/office/drawing/2014/main" id="{FED4D79A-B40A-4CE1-9DF7-0435B0A598CE}"/>
              </a:ext>
            </a:extLst>
          </p:cNvPr>
          <p:cNvSpPr/>
          <p:nvPr/>
        </p:nvSpPr>
        <p:spPr>
          <a:xfrm>
            <a:off x="1737360" y="2349136"/>
            <a:ext cx="3986784" cy="4251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project-test.local</a:t>
            </a:r>
            <a:endParaRPr lang="en-US" dirty="0"/>
          </a:p>
        </p:txBody>
      </p:sp>
      <p:sp>
        <p:nvSpPr>
          <p:cNvPr id="50" name="Text 12">
            <a:extLst>
              <a:ext uri="{FF2B5EF4-FFF2-40B4-BE49-F238E27FC236}">
                <a16:creationId xmlns:a16="http://schemas.microsoft.com/office/drawing/2014/main" id="{C93D1A6C-659B-4292-A709-3F6040117DC7}"/>
              </a:ext>
            </a:extLst>
          </p:cNvPr>
          <p:cNvSpPr/>
          <p:nvPr/>
        </p:nvSpPr>
        <p:spPr>
          <a:xfrm>
            <a:off x="1037844" y="2888632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Menu check:  illustrative test data</a:t>
            </a:r>
            <a:endParaRPr lang="en-US" sz="1830" dirty="0"/>
          </a:p>
        </p:txBody>
      </p:sp>
      <p:sp>
        <p:nvSpPr>
          <p:cNvPr id="51" name="Shape 13">
            <a:extLst>
              <a:ext uri="{FF2B5EF4-FFF2-40B4-BE49-F238E27FC236}">
                <a16:creationId xmlns:a16="http://schemas.microsoft.com/office/drawing/2014/main" id="{D42DAAEA-9119-4A46-B15E-97AC47FCBD47}"/>
              </a:ext>
            </a:extLst>
          </p:cNvPr>
          <p:cNvSpPr/>
          <p:nvPr/>
        </p:nvSpPr>
        <p:spPr>
          <a:xfrm>
            <a:off x="1019556" y="3373265"/>
            <a:ext cx="4462272" cy="347472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">
            <a:solidFill>
              <a:srgbClr val="FFFFFF"/>
            </a:solidFill>
            <a:prstDash val="solid"/>
          </a:ln>
        </p:spPr>
        <p:txBody>
          <a:bodyPr/>
          <a:lstStyle/>
          <a:p>
            <a:endParaRPr sz="2800"/>
          </a:p>
        </p:txBody>
      </p:sp>
      <p:sp>
        <p:nvSpPr>
          <p:cNvPr id="52" name="Text 14">
            <a:extLst>
              <a:ext uri="{FF2B5EF4-FFF2-40B4-BE49-F238E27FC236}">
                <a16:creationId xmlns:a16="http://schemas.microsoft.com/office/drawing/2014/main" id="{44EFF565-5163-466B-99DA-60CED8A9A8D8}"/>
              </a:ext>
            </a:extLst>
          </p:cNvPr>
          <p:cNvSpPr/>
          <p:nvPr/>
        </p:nvSpPr>
        <p:spPr>
          <a:xfrm>
            <a:off x="1211580" y="3460132"/>
            <a:ext cx="18105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DESKTOP</a:t>
            </a:r>
            <a:endParaRPr lang="en-US" dirty="0"/>
          </a:p>
        </p:txBody>
      </p:sp>
      <p:sp>
        <p:nvSpPr>
          <p:cNvPr id="53" name="Text 15">
            <a:extLst>
              <a:ext uri="{FF2B5EF4-FFF2-40B4-BE49-F238E27FC236}">
                <a16:creationId xmlns:a16="http://schemas.microsoft.com/office/drawing/2014/main" id="{DA2C6EEE-57D0-440D-896C-12CD4FA950EF}"/>
              </a:ext>
            </a:extLst>
          </p:cNvPr>
          <p:cNvSpPr/>
          <p:nvPr/>
        </p:nvSpPr>
        <p:spPr>
          <a:xfrm>
            <a:off x="3250692" y="3457388"/>
            <a:ext cx="1975104" cy="30358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 visible</a:t>
            </a:r>
            <a:endParaRPr lang="en-US" dirty="0"/>
          </a:p>
        </p:txBody>
      </p:sp>
      <p:sp>
        <p:nvSpPr>
          <p:cNvPr id="54" name="Text 17">
            <a:extLst>
              <a:ext uri="{FF2B5EF4-FFF2-40B4-BE49-F238E27FC236}">
                <a16:creationId xmlns:a16="http://schemas.microsoft.com/office/drawing/2014/main" id="{25D2B4C0-23B7-49A0-A15B-765AE7CD882F}"/>
              </a:ext>
            </a:extLst>
          </p:cNvPr>
          <p:cNvSpPr/>
          <p:nvPr/>
        </p:nvSpPr>
        <p:spPr>
          <a:xfrm>
            <a:off x="1211580" y="3853324"/>
            <a:ext cx="18105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TABLET</a:t>
            </a:r>
            <a:endParaRPr lang="en-US" dirty="0"/>
          </a:p>
        </p:txBody>
      </p:sp>
      <p:sp>
        <p:nvSpPr>
          <p:cNvPr id="55" name="Text 18">
            <a:extLst>
              <a:ext uri="{FF2B5EF4-FFF2-40B4-BE49-F238E27FC236}">
                <a16:creationId xmlns:a16="http://schemas.microsoft.com/office/drawing/2014/main" id="{C37470F2-45B0-4743-9D3F-2206886038AC}"/>
              </a:ext>
            </a:extLst>
          </p:cNvPr>
          <p:cNvSpPr/>
          <p:nvPr/>
        </p:nvSpPr>
        <p:spPr>
          <a:xfrm>
            <a:off x="3250692" y="3762496"/>
            <a:ext cx="1975104" cy="3825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93C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 visible</a:t>
            </a:r>
            <a:endParaRPr lang="en-US" dirty="0"/>
          </a:p>
        </p:txBody>
      </p:sp>
      <p:sp>
        <p:nvSpPr>
          <p:cNvPr id="56" name="Shape 19">
            <a:extLst>
              <a:ext uri="{FF2B5EF4-FFF2-40B4-BE49-F238E27FC236}">
                <a16:creationId xmlns:a16="http://schemas.microsoft.com/office/drawing/2014/main" id="{17CC8273-E339-4277-8913-1BB2CB207E1D}"/>
              </a:ext>
            </a:extLst>
          </p:cNvPr>
          <p:cNvSpPr/>
          <p:nvPr/>
        </p:nvSpPr>
        <p:spPr>
          <a:xfrm>
            <a:off x="1074420" y="4177936"/>
            <a:ext cx="4462272" cy="347472"/>
          </a:xfrm>
          <a:prstGeom prst="roundRect">
            <a:avLst>
              <a:gd name="adj" fmla="val 5263"/>
            </a:avLst>
          </a:prstGeom>
          <a:solidFill>
            <a:srgbClr val="F9EDEC"/>
          </a:solidFill>
          <a:ln w="1270">
            <a:solidFill>
              <a:srgbClr val="F9EDEC"/>
            </a:solidFill>
            <a:prstDash val="solid"/>
          </a:ln>
        </p:spPr>
        <p:txBody>
          <a:bodyPr/>
          <a:lstStyle/>
          <a:p>
            <a:endParaRPr sz="2800"/>
          </a:p>
        </p:txBody>
      </p:sp>
      <p:sp>
        <p:nvSpPr>
          <p:cNvPr id="57" name="Text 20">
            <a:extLst>
              <a:ext uri="{FF2B5EF4-FFF2-40B4-BE49-F238E27FC236}">
                <a16:creationId xmlns:a16="http://schemas.microsoft.com/office/drawing/2014/main" id="{E509D55F-B0D5-4662-93F6-08FC64584EEC}"/>
              </a:ext>
            </a:extLst>
          </p:cNvPr>
          <p:cNvSpPr/>
          <p:nvPr/>
        </p:nvSpPr>
        <p:spPr>
          <a:xfrm>
            <a:off x="1211580" y="4246516"/>
            <a:ext cx="18105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PHONE</a:t>
            </a:r>
            <a:endParaRPr lang="en-US" dirty="0"/>
          </a:p>
        </p:txBody>
      </p:sp>
      <p:sp>
        <p:nvSpPr>
          <p:cNvPr id="58" name="Text 21">
            <a:extLst>
              <a:ext uri="{FF2B5EF4-FFF2-40B4-BE49-F238E27FC236}">
                <a16:creationId xmlns:a16="http://schemas.microsoft.com/office/drawing/2014/main" id="{F703F73B-F40A-4340-BD89-FE97019224A6}"/>
              </a:ext>
            </a:extLst>
          </p:cNvPr>
          <p:cNvSpPr/>
          <p:nvPr/>
        </p:nvSpPr>
        <p:spPr>
          <a:xfrm>
            <a:off x="3250692" y="3953757"/>
            <a:ext cx="1975104" cy="62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9E47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 missing</a:t>
            </a:r>
            <a:endParaRPr lang="en-US" dirty="0"/>
          </a:p>
        </p:txBody>
      </p:sp>
      <p:sp>
        <p:nvSpPr>
          <p:cNvPr id="59" name="Text 22">
            <a:extLst>
              <a:ext uri="{FF2B5EF4-FFF2-40B4-BE49-F238E27FC236}">
                <a16:creationId xmlns:a16="http://schemas.microsoft.com/office/drawing/2014/main" id="{EB4ED1C6-2B61-4B5F-8C05-916962635271}"/>
              </a:ext>
            </a:extLst>
          </p:cNvPr>
          <p:cNvSpPr/>
          <p:nvPr/>
        </p:nvSpPr>
        <p:spPr>
          <a:xfrm>
            <a:off x="6313932" y="1797159"/>
            <a:ext cx="457200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SPOKEN EXPLANATION</a:t>
            </a:r>
            <a:endParaRPr lang="en-US" dirty="0"/>
          </a:p>
        </p:txBody>
      </p:sp>
      <p:sp>
        <p:nvSpPr>
          <p:cNvPr id="60" name="Text 23">
            <a:extLst>
              <a:ext uri="{FF2B5EF4-FFF2-40B4-BE49-F238E27FC236}">
                <a16:creationId xmlns:a16="http://schemas.microsoft.com/office/drawing/2014/main" id="{E2D0EDD4-0D30-4BEC-9D95-F33843F441B2}"/>
              </a:ext>
            </a:extLst>
          </p:cNvPr>
          <p:cNvSpPr/>
          <p:nvPr/>
        </p:nvSpPr>
        <p:spPr>
          <a:xfrm>
            <a:off x="6323076" y="2486296"/>
            <a:ext cx="12344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</a:t>
            </a:r>
            <a:endParaRPr lang="en-US" dirty="0"/>
          </a:p>
        </p:txBody>
      </p:sp>
      <p:sp>
        <p:nvSpPr>
          <p:cNvPr id="61" name="Text 24">
            <a:extLst>
              <a:ext uri="{FF2B5EF4-FFF2-40B4-BE49-F238E27FC236}">
                <a16:creationId xmlns:a16="http://schemas.microsoft.com/office/drawing/2014/main" id="{4EEB7381-8990-495A-99A9-595635C89C75}"/>
              </a:ext>
            </a:extLst>
          </p:cNvPr>
          <p:cNvSpPr/>
          <p:nvPr/>
        </p:nvSpPr>
        <p:spPr>
          <a:xfrm>
            <a:off x="7676388" y="2431432"/>
            <a:ext cx="44394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same menu action was checked on three devices.</a:t>
            </a:r>
            <a:endParaRPr lang="en-US" dirty="0"/>
          </a:p>
        </p:txBody>
      </p:sp>
      <p:sp>
        <p:nvSpPr>
          <p:cNvPr id="62" name="Shape 25">
            <a:extLst>
              <a:ext uri="{FF2B5EF4-FFF2-40B4-BE49-F238E27FC236}">
                <a16:creationId xmlns:a16="http://schemas.microsoft.com/office/drawing/2014/main" id="{F03D0D6D-D758-4B22-87E7-8D7F21CB96AF}"/>
              </a:ext>
            </a:extLst>
          </p:cNvPr>
          <p:cNvSpPr/>
          <p:nvPr/>
        </p:nvSpPr>
        <p:spPr>
          <a:xfrm>
            <a:off x="6313932" y="2912142"/>
            <a:ext cx="4974336" cy="0"/>
          </a:xfrm>
          <a:prstGeom prst="line">
            <a:avLst/>
          </a:prstGeom>
          <a:noFill/>
          <a:ln w="889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3" name="Text 26">
            <a:extLst>
              <a:ext uri="{FF2B5EF4-FFF2-40B4-BE49-F238E27FC236}">
                <a16:creationId xmlns:a16="http://schemas.microsoft.com/office/drawing/2014/main" id="{36211BCB-8ED0-4CB3-82D3-7E4A68124D30}"/>
              </a:ext>
            </a:extLst>
          </p:cNvPr>
          <p:cNvSpPr/>
          <p:nvPr/>
        </p:nvSpPr>
        <p:spPr>
          <a:xfrm>
            <a:off x="6323076" y="3067590"/>
            <a:ext cx="12344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METHOD</a:t>
            </a:r>
            <a:endParaRPr lang="en-US" dirty="0"/>
          </a:p>
        </p:txBody>
      </p:sp>
      <p:sp>
        <p:nvSpPr>
          <p:cNvPr id="64" name="Text 27">
            <a:extLst>
              <a:ext uri="{FF2B5EF4-FFF2-40B4-BE49-F238E27FC236}">
                <a16:creationId xmlns:a16="http://schemas.microsoft.com/office/drawing/2014/main" id="{F8910AE8-F6DC-4A07-9569-28AFEF03B746}"/>
              </a:ext>
            </a:extLst>
          </p:cNvPr>
          <p:cNvSpPr/>
          <p:nvPr/>
        </p:nvSpPr>
        <p:spPr>
          <a:xfrm>
            <a:off x="7676388" y="2942584"/>
            <a:ext cx="45156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test checked whether the link appeared.</a:t>
            </a:r>
            <a:endParaRPr lang="en-US" dirty="0"/>
          </a:p>
        </p:txBody>
      </p:sp>
      <p:sp>
        <p:nvSpPr>
          <p:cNvPr id="65" name="Shape 28">
            <a:extLst>
              <a:ext uri="{FF2B5EF4-FFF2-40B4-BE49-F238E27FC236}">
                <a16:creationId xmlns:a16="http://schemas.microsoft.com/office/drawing/2014/main" id="{928EA225-5D9C-4CFC-B00E-A3FD5EFEAC1A}"/>
              </a:ext>
            </a:extLst>
          </p:cNvPr>
          <p:cNvSpPr/>
          <p:nvPr/>
        </p:nvSpPr>
        <p:spPr>
          <a:xfrm>
            <a:off x="6313932" y="3467315"/>
            <a:ext cx="4974336" cy="0"/>
          </a:xfrm>
          <a:prstGeom prst="line">
            <a:avLst/>
          </a:prstGeom>
          <a:noFill/>
          <a:ln w="889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6" name="Text 29">
            <a:extLst>
              <a:ext uri="{FF2B5EF4-FFF2-40B4-BE49-F238E27FC236}">
                <a16:creationId xmlns:a16="http://schemas.microsoft.com/office/drawing/2014/main" id="{E58D0D14-5942-4AF0-BC2A-AEBA4919BE40}"/>
              </a:ext>
            </a:extLst>
          </p:cNvPr>
          <p:cNvSpPr/>
          <p:nvPr/>
        </p:nvSpPr>
        <p:spPr>
          <a:xfrm>
            <a:off x="6323076" y="3622763"/>
            <a:ext cx="12344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</a:t>
            </a:r>
            <a:endParaRPr lang="en-US" dirty="0"/>
          </a:p>
        </p:txBody>
      </p:sp>
      <p:sp>
        <p:nvSpPr>
          <p:cNvPr id="67" name="Text 30">
            <a:extLst>
              <a:ext uri="{FF2B5EF4-FFF2-40B4-BE49-F238E27FC236}">
                <a16:creationId xmlns:a16="http://schemas.microsoft.com/office/drawing/2014/main" id="{92B9E019-1C26-479F-AF8F-743315334D70}"/>
              </a:ext>
            </a:extLst>
          </p:cNvPr>
          <p:cNvSpPr/>
          <p:nvPr/>
        </p:nvSpPr>
        <p:spPr>
          <a:xfrm>
            <a:off x="7752588" y="3472103"/>
            <a:ext cx="44394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was absent on the phone in this test.</a:t>
            </a:r>
            <a:endParaRPr lang="en-US" dirty="0"/>
          </a:p>
        </p:txBody>
      </p:sp>
      <p:sp>
        <p:nvSpPr>
          <p:cNvPr id="68" name="Shape 31">
            <a:extLst>
              <a:ext uri="{FF2B5EF4-FFF2-40B4-BE49-F238E27FC236}">
                <a16:creationId xmlns:a16="http://schemas.microsoft.com/office/drawing/2014/main" id="{408B81CC-49E4-4B23-8CDB-3831E600B88C}"/>
              </a:ext>
            </a:extLst>
          </p:cNvPr>
          <p:cNvSpPr/>
          <p:nvPr/>
        </p:nvSpPr>
        <p:spPr>
          <a:xfrm>
            <a:off x="6313932" y="4153115"/>
            <a:ext cx="4974336" cy="0"/>
          </a:xfrm>
          <a:prstGeom prst="line">
            <a:avLst/>
          </a:prstGeom>
          <a:noFill/>
          <a:ln w="889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9" name="Text 32">
            <a:extLst>
              <a:ext uri="{FF2B5EF4-FFF2-40B4-BE49-F238E27FC236}">
                <a16:creationId xmlns:a16="http://schemas.microsoft.com/office/drawing/2014/main" id="{0895E2AC-DE61-4796-8C81-09133802A8C0}"/>
              </a:ext>
            </a:extLst>
          </p:cNvPr>
          <p:cNvSpPr/>
          <p:nvPr/>
        </p:nvSpPr>
        <p:spPr>
          <a:xfrm>
            <a:off x="6345936" y="3931047"/>
            <a:ext cx="1234440" cy="63093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</a:t>
            </a:r>
            <a:endParaRPr lang="en-US" dirty="0"/>
          </a:p>
        </p:txBody>
      </p:sp>
      <p:sp>
        <p:nvSpPr>
          <p:cNvPr id="70" name="Text 33">
            <a:extLst>
              <a:ext uri="{FF2B5EF4-FFF2-40B4-BE49-F238E27FC236}">
                <a16:creationId xmlns:a16="http://schemas.microsoft.com/office/drawing/2014/main" id="{76BDC8D0-E7F8-4E16-8603-0C06B828C04C}"/>
              </a:ext>
            </a:extLst>
          </p:cNvPr>
          <p:cNvSpPr/>
          <p:nvPr/>
        </p:nvSpPr>
        <p:spPr>
          <a:xfrm>
            <a:off x="7676387" y="3975023"/>
            <a:ext cx="432402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This does not test every possible device.</a:t>
            </a:r>
            <a:endParaRPr lang="en-US" dirty="0"/>
          </a:p>
        </p:txBody>
      </p:sp>
      <p:sp>
        <p:nvSpPr>
          <p:cNvPr id="71" name="Shape 34">
            <a:extLst>
              <a:ext uri="{FF2B5EF4-FFF2-40B4-BE49-F238E27FC236}">
                <a16:creationId xmlns:a16="http://schemas.microsoft.com/office/drawing/2014/main" id="{DDED672B-1AC1-4A8E-9C69-95F339D10DED}"/>
              </a:ext>
            </a:extLst>
          </p:cNvPr>
          <p:cNvSpPr/>
          <p:nvPr/>
        </p:nvSpPr>
        <p:spPr>
          <a:xfrm>
            <a:off x="566274" y="4945118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1800" b="1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Show the useful evidence; say the context, meaning and limitations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64779F-2328-49CF-AD6F-8E835784783C}"/>
              </a:ext>
            </a:extLst>
          </p:cNvPr>
          <p:cNvSpPr txBox="1"/>
          <p:nvPr/>
        </p:nvSpPr>
        <p:spPr>
          <a:xfrm>
            <a:off x="182880" y="1416152"/>
            <a:ext cx="1115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 fictional test: link for a website navigation menu was checked on three types of device: desktop, tablet and phone</a:t>
            </a:r>
          </a:p>
        </p:txBody>
      </p:sp>
    </p:spTree>
    <p:extLst>
      <p:ext uri="{BB962C8B-B14F-4D97-AF65-F5344CB8AC3E}">
        <p14:creationId xmlns:p14="http://schemas.microsoft.com/office/powerpoint/2010/main" val="3424517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solidFill>
                  <a:srgbClr val="0B3264"/>
                </a:solidFill>
              </a:rPr>
              <a:t>Use type and layout to show what matters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C7669317-054B-40C6-B952-2D8FB95A497E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r>
              <a:rPr sz="2400" b="0" dirty="0">
                <a:solidFill>
                  <a:srgbClr val="546778"/>
                </a:solidFill>
              </a:rPr>
              <a:t>A practical comparison: can your audience find the point in a few seconds?</a:t>
            </a:r>
          </a:p>
        </p:txBody>
      </p:sp>
      <p:sp>
        <p:nvSpPr>
          <p:cNvPr id="8" name="Shape 17">
            <a:extLst>
              <a:ext uri="{FF2B5EF4-FFF2-40B4-BE49-F238E27FC236}">
                <a16:creationId xmlns:a16="http://schemas.microsoft.com/office/drawing/2014/main" id="{10CD6A7D-DB0F-4C0C-8080-CF975B6C2A5A}"/>
              </a:ext>
            </a:extLst>
          </p:cNvPr>
          <p:cNvSpPr/>
          <p:nvPr/>
        </p:nvSpPr>
        <p:spPr>
          <a:xfrm>
            <a:off x="754380" y="5189220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1800" b="1">
                <a:solidFill>
                  <a:srgbClr val="0B3264"/>
                </a:solidFill>
              </a:rPr>
              <a:t>Start with hierarchy, spacing and contrast; then test readability in the real room.</a:t>
            </a:r>
            <a:endParaRPr lang="en-GB" sz="1800" b="1" dirty="0">
              <a:solidFill>
                <a:srgbClr val="0B3264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2E9E73-3E5E-4712-9009-77CE7B54F48C}"/>
              </a:ext>
            </a:extLst>
          </p:cNvPr>
          <p:cNvSpPr txBox="1"/>
          <p:nvPr/>
        </p:nvSpPr>
        <p:spPr>
          <a:xfrm>
            <a:off x="850392" y="1789654"/>
            <a:ext cx="437083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70" b="1">
                <a:solidFill>
                  <a:srgbClr val="176CA7"/>
                </a:solidFill>
                <a:latin typeface="Aptos"/>
              </a:defRPr>
            </a:pPr>
            <a:r>
              <a:rPr sz="1600" dirty="0"/>
              <a:t>ALL TEXT COMPETES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120CC-BF1B-41BA-BEF0-EF82AEC82031}"/>
              </a:ext>
            </a:extLst>
          </p:cNvPr>
          <p:cNvSpPr/>
          <p:nvPr/>
        </p:nvSpPr>
        <p:spPr>
          <a:xfrm>
            <a:off x="822960" y="2112264"/>
            <a:ext cx="4937760" cy="2377440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8A7171-321A-4340-A9F3-78324365FCC7}"/>
              </a:ext>
            </a:extLst>
          </p:cNvPr>
          <p:cNvSpPr txBox="1"/>
          <p:nvPr/>
        </p:nvSpPr>
        <p:spPr>
          <a:xfrm>
            <a:off x="1042415" y="2295144"/>
            <a:ext cx="4498848" cy="365760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600" b="0">
                <a:solidFill>
                  <a:srgbClr val="0B3264"/>
                </a:solidFill>
                <a:latin typeface="Aptos"/>
              </a:defRPr>
            </a:pPr>
            <a:r>
              <a:rPr dirty="0"/>
              <a:t>PROJECT RESULTS AND FEEDBACK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53B396-FE0E-4BFF-A8C0-090BB2CC5A98}"/>
              </a:ext>
            </a:extLst>
          </p:cNvPr>
          <p:cNvSpPr txBox="1"/>
          <p:nvPr/>
        </p:nvSpPr>
        <p:spPr>
          <a:xfrm>
            <a:off x="1042416" y="2935086"/>
            <a:ext cx="4572000" cy="1018124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550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We examined a sample of thirty student helpdesk requests. We classified the requests, reviewed the categories and identified the largest category before deciding what the group should do next.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984827C-86A5-45C4-8D3C-4AA9A4EEDA68}"/>
              </a:ext>
            </a:extLst>
          </p:cNvPr>
          <p:cNvGrpSpPr/>
          <p:nvPr/>
        </p:nvGrpSpPr>
        <p:grpSpPr>
          <a:xfrm>
            <a:off x="6117336" y="1789654"/>
            <a:ext cx="5257800" cy="2668435"/>
            <a:chOff x="6117336" y="1789654"/>
            <a:chExt cx="5257800" cy="266843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3451465-66B6-44E7-871C-73244C9B915F}"/>
                </a:ext>
              </a:extLst>
            </p:cNvPr>
            <p:cNvSpPr txBox="1"/>
            <p:nvPr/>
          </p:nvSpPr>
          <p:spPr>
            <a:xfrm>
              <a:off x="6144768" y="1789654"/>
              <a:ext cx="4663440" cy="279461"/>
            </a:xfrm>
            <a:prstGeom prst="rect">
              <a:avLst/>
            </a:prstGeom>
            <a:noFill/>
          </p:spPr>
          <p:txBody>
            <a:bodyPr wrap="square" lIns="18288" tIns="16459" rIns="18288" bIns="16459" anchor="ctr">
              <a:spAutoFit/>
            </a:bodyPr>
            <a:lstStyle/>
            <a:p>
              <a:pPr>
                <a:defRPr sz="1270" b="1">
                  <a:solidFill>
                    <a:srgbClr val="176CA7"/>
                  </a:solidFill>
                  <a:latin typeface="Aptos"/>
                </a:defRPr>
              </a:pPr>
              <a:r>
                <a:rPr sz="1600" dirty="0"/>
                <a:t>CLEAR HIERARCHY</a:t>
              </a: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0681B87-A034-4008-857F-D2AB2DC86093}"/>
                </a:ext>
              </a:extLst>
            </p:cNvPr>
            <p:cNvSpPr/>
            <p:nvPr/>
          </p:nvSpPr>
          <p:spPr>
            <a:xfrm>
              <a:off x="6117336" y="2112264"/>
              <a:ext cx="5257800" cy="2345825"/>
            </a:xfrm>
            <a:prstGeom prst="rect">
              <a:avLst/>
            </a:prstGeom>
            <a:solidFill>
              <a:srgbClr val="FFFFFF"/>
            </a:solidFill>
            <a:ln w="8890">
              <a:solidFill>
                <a:srgbClr val="C1D2DE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E9CB717-D859-4408-AD0A-C2865CB4D017}"/>
                </a:ext>
              </a:extLst>
            </p:cNvPr>
            <p:cNvSpPr txBox="1"/>
            <p:nvPr/>
          </p:nvSpPr>
          <p:spPr>
            <a:xfrm>
              <a:off x="6345936" y="2339519"/>
              <a:ext cx="4544568" cy="341016"/>
            </a:xfrm>
            <a:prstGeom prst="rect">
              <a:avLst/>
            </a:prstGeom>
            <a:noFill/>
          </p:spPr>
          <p:txBody>
            <a:bodyPr wrap="square" lIns="18288" tIns="16459" rIns="18288" bIns="16459" anchor="ctr">
              <a:spAutoFit/>
            </a:bodyPr>
            <a:lstStyle/>
            <a:p>
              <a:pPr>
                <a:defRPr sz="2580" b="1">
                  <a:solidFill>
                    <a:srgbClr val="0B3264"/>
                  </a:solidFill>
                  <a:latin typeface="Aptos"/>
                </a:defRPr>
              </a:pPr>
              <a:r>
                <a:rPr sz="2000" dirty="0"/>
                <a:t>Support tickets: the main finding</a:t>
              </a:r>
            </a:p>
          </p:txBody>
        </p:sp>
        <p:cxnSp>
          <p:nvCxnSpPr>
            <p:cNvPr id="17" name="Connector 29">
              <a:extLst>
                <a:ext uri="{FF2B5EF4-FFF2-40B4-BE49-F238E27FC236}">
                  <a16:creationId xmlns:a16="http://schemas.microsoft.com/office/drawing/2014/main" id="{87A86519-71E7-4734-BA14-0746CA96E7C1}"/>
                </a:ext>
              </a:extLst>
            </p:cNvPr>
            <p:cNvCxnSpPr/>
            <p:nvPr/>
          </p:nvCxnSpPr>
          <p:spPr>
            <a:xfrm>
              <a:off x="6355080" y="2889504"/>
              <a:ext cx="4626864" cy="0"/>
            </a:xfrm>
            <a:prstGeom prst="line">
              <a:avLst/>
            </a:prstGeom>
            <a:ln w="12700">
              <a:solidFill>
                <a:srgbClr val="C1D2DE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C427C22-4624-421C-95B7-9190D18EF04C}"/>
                </a:ext>
              </a:extLst>
            </p:cNvPr>
            <p:cNvSpPr txBox="1"/>
            <p:nvPr/>
          </p:nvSpPr>
          <p:spPr>
            <a:xfrm>
              <a:off x="6382512" y="2850358"/>
              <a:ext cx="4480560" cy="279461"/>
            </a:xfrm>
            <a:prstGeom prst="rect">
              <a:avLst/>
            </a:prstGeom>
            <a:noFill/>
          </p:spPr>
          <p:txBody>
            <a:bodyPr wrap="square" lIns="18288" tIns="16459" rIns="18288" bIns="16459" anchor="ctr">
              <a:spAutoFit/>
            </a:bodyPr>
            <a:lstStyle/>
            <a:p>
              <a:pPr>
                <a:defRPr sz="1250" b="1">
                  <a:solidFill>
                    <a:srgbClr val="176CA7"/>
                  </a:solidFill>
                  <a:latin typeface="Aptos"/>
                </a:defRPr>
              </a:pPr>
              <a:r>
                <a:rPr sz="1600" dirty="0"/>
                <a:t>ACCOUNT ACCESS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694B341-0703-4015-AFEA-61C75F75476C}"/>
                </a:ext>
              </a:extLst>
            </p:cNvPr>
            <p:cNvSpPr txBox="1"/>
            <p:nvPr/>
          </p:nvSpPr>
          <p:spPr>
            <a:xfrm>
              <a:off x="6382512" y="3246120"/>
              <a:ext cx="3054096" cy="493776"/>
            </a:xfrm>
            <a:prstGeom prst="rect">
              <a:avLst/>
            </a:prstGeom>
            <a:noFill/>
          </p:spPr>
          <p:txBody>
            <a:bodyPr wrap="square" lIns="18288" tIns="16459" rIns="18288" bIns="16459" anchor="ctr">
              <a:spAutoFit/>
            </a:bodyPr>
            <a:lstStyle/>
            <a:p>
              <a:pPr>
                <a:defRPr sz="2450" b="1">
                  <a:solidFill>
                    <a:srgbClr val="0B3264"/>
                  </a:solidFill>
                  <a:latin typeface="Aptos"/>
                </a:defRPr>
              </a:pPr>
              <a:r>
                <a:rPr dirty="0"/>
                <a:t>18 of 30 tickets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9B9CEAED-0A4D-4D5B-8A76-7C4FDEDB9B2C}"/>
                </a:ext>
              </a:extLst>
            </p:cNvPr>
            <p:cNvSpPr txBox="1"/>
            <p:nvPr/>
          </p:nvSpPr>
          <p:spPr>
            <a:xfrm>
              <a:off x="8550946" y="3991533"/>
              <a:ext cx="2630860" cy="279460"/>
            </a:xfrm>
            <a:prstGeom prst="rect">
              <a:avLst/>
            </a:prstGeom>
            <a:noFill/>
          </p:spPr>
          <p:txBody>
            <a:bodyPr wrap="square" lIns="18288" tIns="16459" rIns="18288" bIns="16459" anchor="ctr">
              <a:spAutoFit/>
            </a:bodyPr>
            <a:lstStyle/>
            <a:p>
              <a:pPr>
                <a:defRPr sz="1500" b="0">
                  <a:solidFill>
                    <a:srgbClr val="546778"/>
                  </a:solidFill>
                  <a:latin typeface="Aptos"/>
                </a:defRPr>
              </a:pPr>
              <a:r>
                <a:rPr sz="1600" dirty="0"/>
                <a:t>Illustrative one-week sample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F15BDAFC-F7B2-4F84-8291-CE3F1CC15DEC}"/>
              </a:ext>
            </a:extLst>
          </p:cNvPr>
          <p:cNvSpPr txBox="1"/>
          <p:nvPr/>
        </p:nvSpPr>
        <p:spPr>
          <a:xfrm>
            <a:off x="923544" y="4845811"/>
            <a:ext cx="10561320" cy="248683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330" b="1">
                <a:solidFill>
                  <a:srgbClr val="0B3264"/>
                </a:solidFill>
                <a:latin typeface="Aptos"/>
              </a:defRPr>
            </a:pPr>
            <a:r>
              <a:rPr sz="1400" dirty="0"/>
              <a:t>Starting points: title ~30–36 </a:t>
            </a:r>
            <a:r>
              <a:rPr sz="1400" dirty="0" err="1"/>
              <a:t>pt</a:t>
            </a:r>
            <a:r>
              <a:rPr sz="1400" dirty="0"/>
              <a:t>  •  key text ~20–28 </a:t>
            </a:r>
            <a:r>
              <a:rPr sz="1400" dirty="0" err="1"/>
              <a:t>pt</a:t>
            </a:r>
            <a:r>
              <a:rPr sz="1400" dirty="0"/>
              <a:t>  •  labels ~16–20 </a:t>
            </a:r>
            <a:r>
              <a:rPr sz="1400" dirty="0" err="1"/>
              <a:t>pt</a:t>
            </a:r>
            <a:r>
              <a:rPr sz="1400" dirty="0"/>
              <a:t>  •  check projection distance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BCA526-D549-456C-97F6-00378757A080}"/>
              </a:ext>
            </a:extLst>
          </p:cNvPr>
          <p:cNvSpPr txBox="1"/>
          <p:nvPr/>
        </p:nvSpPr>
        <p:spPr>
          <a:xfrm>
            <a:off x="6035039" y="4500678"/>
            <a:ext cx="2029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VISUAL HIERARCHY</a:t>
            </a:r>
          </a:p>
        </p:txBody>
      </p:sp>
    </p:spTree>
    <p:extLst>
      <p:ext uri="{BB962C8B-B14F-4D97-AF65-F5344CB8AC3E}">
        <p14:creationId xmlns:p14="http://schemas.microsoft.com/office/powerpoint/2010/main" val="378834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solidFill>
                  <a:srgbClr val="0B3264"/>
                </a:solidFill>
              </a:rPr>
              <a:t>Choose a visual for a particular job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6C75ECB2-1998-41E2-8717-4D08A3781D5E}"/>
              </a:ext>
            </a:extLst>
          </p:cNvPr>
          <p:cNvSpPr/>
          <p:nvPr/>
        </p:nvSpPr>
        <p:spPr>
          <a:xfrm>
            <a:off x="318734" y="125953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r>
              <a:rPr sz="2400" b="0" dirty="0">
                <a:solidFill>
                  <a:srgbClr val="546778"/>
                </a:solidFill>
              </a:rPr>
              <a:t>The same fictitious helpdesk exercise can be communicated in different ways.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B5F06514-9DE9-479A-AB4A-B39CEF94745F}"/>
              </a:ext>
            </a:extLst>
          </p:cNvPr>
          <p:cNvSpPr/>
          <p:nvPr/>
        </p:nvSpPr>
        <p:spPr>
          <a:xfrm>
            <a:off x="10788614" y="568523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940" dirty="0"/>
          </a:p>
        </p:txBody>
      </p:sp>
      <p:sp>
        <p:nvSpPr>
          <p:cNvPr id="8" name="Shape 36">
            <a:extLst>
              <a:ext uri="{FF2B5EF4-FFF2-40B4-BE49-F238E27FC236}">
                <a16:creationId xmlns:a16="http://schemas.microsoft.com/office/drawing/2014/main" id="{BF81D907-C005-42E8-8685-7F80EB610098}"/>
              </a:ext>
            </a:extLst>
          </p:cNvPr>
          <p:cNvSpPr/>
          <p:nvPr/>
        </p:nvSpPr>
        <p:spPr>
          <a:xfrm>
            <a:off x="327696" y="5193361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1800" b="1">
                <a:solidFill>
                  <a:srgbClr val="0B3264"/>
                </a:solidFill>
              </a:rPr>
              <a:t>A visual is useful when its form matches the information you need to explain.</a:t>
            </a:r>
            <a:endParaRPr lang="en-GB" sz="1800" b="1" dirty="0">
              <a:solidFill>
                <a:srgbClr val="0B3264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D860CC-41AA-4902-8D11-AD9AD5CCA453}"/>
              </a:ext>
            </a:extLst>
          </p:cNvPr>
          <p:cNvSpPr/>
          <p:nvPr/>
        </p:nvSpPr>
        <p:spPr>
          <a:xfrm>
            <a:off x="437606" y="1853898"/>
            <a:ext cx="3639312" cy="3246120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84856-6160-44D2-ABDF-AB85FCF8ACE2}"/>
              </a:ext>
            </a:extLst>
          </p:cNvPr>
          <p:cNvSpPr/>
          <p:nvPr/>
        </p:nvSpPr>
        <p:spPr>
          <a:xfrm>
            <a:off x="4214078" y="1853898"/>
            <a:ext cx="3639312" cy="3246120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7BB3D4-3A09-4FC1-89BF-6AD8FC97C4C7}"/>
              </a:ext>
            </a:extLst>
          </p:cNvPr>
          <p:cNvSpPr/>
          <p:nvPr/>
        </p:nvSpPr>
        <p:spPr>
          <a:xfrm>
            <a:off x="7990549" y="1853898"/>
            <a:ext cx="3639312" cy="3246120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6C503F-F513-463B-A1AD-4D3DEF373BFD}"/>
              </a:ext>
            </a:extLst>
          </p:cNvPr>
          <p:cNvSpPr txBox="1"/>
          <p:nvPr/>
        </p:nvSpPr>
        <p:spPr>
          <a:xfrm>
            <a:off x="638774" y="1961056"/>
            <a:ext cx="3255264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1">
                <a:solidFill>
                  <a:srgbClr val="176CA7"/>
                </a:solidFill>
                <a:latin typeface="Aptos"/>
              </a:defRPr>
            </a:pPr>
            <a:r>
              <a:rPr sz="1600"/>
              <a:t>HOW WAS IT DONE?</a:t>
            </a:r>
          </a:p>
        </p:txBody>
      </p:sp>
      <p:sp>
        <p:nvSpPr>
          <p:cNvPr id="14" name="Rounded Rectangle 45">
            <a:extLst>
              <a:ext uri="{FF2B5EF4-FFF2-40B4-BE49-F238E27FC236}">
                <a16:creationId xmlns:a16="http://schemas.microsoft.com/office/drawing/2014/main" id="{486F9A8A-4971-4E80-ACCF-D2D7DB1D981A}"/>
              </a:ext>
            </a:extLst>
          </p:cNvPr>
          <p:cNvSpPr/>
          <p:nvPr/>
        </p:nvSpPr>
        <p:spPr>
          <a:xfrm>
            <a:off x="922238" y="2429970"/>
            <a:ext cx="2642616" cy="384048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2AA63D-8D29-496F-9C1B-A09E8A64D7F2}"/>
              </a:ext>
            </a:extLst>
          </p:cNvPr>
          <p:cNvSpPr txBox="1"/>
          <p:nvPr/>
        </p:nvSpPr>
        <p:spPr>
          <a:xfrm>
            <a:off x="1077686" y="2477692"/>
            <a:ext cx="232257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320" b="1">
                <a:solidFill>
                  <a:srgbClr val="0B3264"/>
                </a:solidFill>
                <a:latin typeface="Aptos"/>
              </a:defRPr>
            </a:pPr>
            <a:r>
              <a:rPr sz="1600"/>
              <a:t>Collect tickets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E7BCFC-BDA0-4C28-BFE7-3ACCE7DACDD9}"/>
              </a:ext>
            </a:extLst>
          </p:cNvPr>
          <p:cNvSpPr txBox="1"/>
          <p:nvPr/>
        </p:nvSpPr>
        <p:spPr>
          <a:xfrm>
            <a:off x="2110958" y="2788588"/>
            <a:ext cx="36576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00" b="0">
                <a:solidFill>
                  <a:srgbClr val="176CA7"/>
                </a:solidFill>
                <a:latin typeface="Aptos"/>
              </a:defRPr>
            </a:pPr>
            <a:r>
              <a:rPr sz="1600"/>
              <a:t>↓</a:t>
            </a:r>
          </a:p>
        </p:txBody>
      </p:sp>
      <p:sp>
        <p:nvSpPr>
          <p:cNvPr id="17" name="Rounded Rectangle 48">
            <a:extLst>
              <a:ext uri="{FF2B5EF4-FFF2-40B4-BE49-F238E27FC236}">
                <a16:creationId xmlns:a16="http://schemas.microsoft.com/office/drawing/2014/main" id="{B15C3BAE-357E-42CE-BFC1-B9680AA886C7}"/>
              </a:ext>
            </a:extLst>
          </p:cNvPr>
          <p:cNvSpPr/>
          <p:nvPr/>
        </p:nvSpPr>
        <p:spPr>
          <a:xfrm>
            <a:off x="922238" y="3024330"/>
            <a:ext cx="2642616" cy="384048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B01A4A3-4B0A-40A4-80FC-95CF3E0A675F}"/>
              </a:ext>
            </a:extLst>
          </p:cNvPr>
          <p:cNvSpPr txBox="1"/>
          <p:nvPr/>
        </p:nvSpPr>
        <p:spPr>
          <a:xfrm>
            <a:off x="1077686" y="3072052"/>
            <a:ext cx="232257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320" b="1">
                <a:solidFill>
                  <a:srgbClr val="0B3264"/>
                </a:solidFill>
                <a:latin typeface="Aptos"/>
              </a:defRPr>
            </a:pPr>
            <a:r>
              <a:rPr sz="1600"/>
              <a:t>Group issues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808C1C0-A486-4833-B42E-6574A5A0908B}"/>
              </a:ext>
            </a:extLst>
          </p:cNvPr>
          <p:cNvSpPr txBox="1"/>
          <p:nvPr/>
        </p:nvSpPr>
        <p:spPr>
          <a:xfrm>
            <a:off x="2110958" y="3382948"/>
            <a:ext cx="36576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200" b="0">
                <a:solidFill>
                  <a:srgbClr val="176CA7"/>
                </a:solidFill>
                <a:latin typeface="Aptos"/>
              </a:defRPr>
            </a:pPr>
            <a:r>
              <a:rPr sz="1600"/>
              <a:t>↓</a:t>
            </a:r>
          </a:p>
        </p:txBody>
      </p:sp>
      <p:sp>
        <p:nvSpPr>
          <p:cNvPr id="20" name="Rounded Rectangle 51">
            <a:extLst>
              <a:ext uri="{FF2B5EF4-FFF2-40B4-BE49-F238E27FC236}">
                <a16:creationId xmlns:a16="http://schemas.microsoft.com/office/drawing/2014/main" id="{5F6FD3D5-0573-4672-998D-88AAF5A71762}"/>
              </a:ext>
            </a:extLst>
          </p:cNvPr>
          <p:cNvSpPr/>
          <p:nvPr/>
        </p:nvSpPr>
        <p:spPr>
          <a:xfrm>
            <a:off x="922238" y="3618690"/>
            <a:ext cx="2642616" cy="384048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FC8BE8-A211-435D-8C7A-68B2BD09DA9D}"/>
              </a:ext>
            </a:extLst>
          </p:cNvPr>
          <p:cNvSpPr txBox="1"/>
          <p:nvPr/>
        </p:nvSpPr>
        <p:spPr>
          <a:xfrm>
            <a:off x="1077686" y="3666412"/>
            <a:ext cx="232257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1320" b="1">
                <a:solidFill>
                  <a:srgbClr val="0B3264"/>
                </a:solidFill>
                <a:latin typeface="Aptos"/>
              </a:defRPr>
            </a:pPr>
            <a:r>
              <a:rPr sz="1600"/>
              <a:t>Summarise counts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D50632A-E736-4470-87CA-ACAD6E8A4AF9}"/>
              </a:ext>
            </a:extLst>
          </p:cNvPr>
          <p:cNvSpPr txBox="1"/>
          <p:nvPr/>
        </p:nvSpPr>
        <p:spPr>
          <a:xfrm>
            <a:off x="647918" y="4434842"/>
            <a:ext cx="3172968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3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Process diagram</a:t>
            </a:r>
            <a:r>
              <a:rPr lang="en-GB" sz="1600" dirty="0"/>
              <a:t>: shows how tickets were grouped</a:t>
            </a:r>
            <a:endParaRPr sz="16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4E83F72-E24E-456D-8FF9-54FE70B628A6}"/>
              </a:ext>
            </a:extLst>
          </p:cNvPr>
          <p:cNvSpPr txBox="1"/>
          <p:nvPr/>
        </p:nvSpPr>
        <p:spPr>
          <a:xfrm>
            <a:off x="4433534" y="1961056"/>
            <a:ext cx="3218688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1">
                <a:solidFill>
                  <a:srgbClr val="176CA7"/>
                </a:solidFill>
                <a:latin typeface="Aptos"/>
              </a:defRPr>
            </a:pPr>
            <a:r>
              <a:rPr sz="1600"/>
              <a:t>WHAT DID SOMEONE SEE?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72F5967-B717-45F4-B756-0C04BE960DDA}"/>
              </a:ext>
            </a:extLst>
          </p:cNvPr>
          <p:cNvSpPr/>
          <p:nvPr/>
        </p:nvSpPr>
        <p:spPr>
          <a:xfrm>
            <a:off x="4835870" y="2375106"/>
            <a:ext cx="2359152" cy="1691640"/>
          </a:xfrm>
          <a:prstGeom prst="rect">
            <a:avLst/>
          </a:prstGeom>
          <a:solidFill>
            <a:srgbClr val="F6F9FB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2705EE5-7639-4930-9F4E-E8BC1BF3E085}"/>
              </a:ext>
            </a:extLst>
          </p:cNvPr>
          <p:cNvSpPr/>
          <p:nvPr/>
        </p:nvSpPr>
        <p:spPr>
          <a:xfrm>
            <a:off x="4918166" y="2493978"/>
            <a:ext cx="2176272" cy="283464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C604579-E181-4597-A6F6-D2410CD22BA6}"/>
              </a:ext>
            </a:extLst>
          </p:cNvPr>
          <p:cNvSpPr txBox="1"/>
          <p:nvPr/>
        </p:nvSpPr>
        <p:spPr>
          <a:xfrm>
            <a:off x="5064470" y="2525308"/>
            <a:ext cx="1856231" cy="202517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40" b="1">
                <a:solidFill>
                  <a:srgbClr val="FFFFFF"/>
                </a:solidFill>
                <a:latin typeface="Aptos"/>
              </a:defRPr>
            </a:pPr>
            <a:r>
              <a:rPr sz="1100"/>
              <a:t>HELPDESK — DEMO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CF425F5-3A88-4B06-B5D9-1F8A54E5987C}"/>
              </a:ext>
            </a:extLst>
          </p:cNvPr>
          <p:cNvSpPr txBox="1"/>
          <p:nvPr/>
        </p:nvSpPr>
        <p:spPr>
          <a:xfrm>
            <a:off x="4959314" y="2900653"/>
            <a:ext cx="2167127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19" b="0">
                <a:solidFill>
                  <a:srgbClr val="546778"/>
                </a:solidFill>
                <a:latin typeface="Aptos"/>
              </a:defRPr>
            </a:pPr>
            <a:r>
              <a:rPr sz="1600" dirty="0"/>
              <a:t>Search: account access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AA59099-6EF0-4888-A82C-6BCDB8E4D04D}"/>
              </a:ext>
            </a:extLst>
          </p:cNvPr>
          <p:cNvSpPr/>
          <p:nvPr/>
        </p:nvSpPr>
        <p:spPr>
          <a:xfrm>
            <a:off x="5064470" y="3234642"/>
            <a:ext cx="1792224" cy="338328"/>
          </a:xfrm>
          <a:prstGeom prst="rect">
            <a:avLst/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76B6FDF-6F69-4423-B53A-91F8DB9ED5C0}"/>
              </a:ext>
            </a:extLst>
          </p:cNvPr>
          <p:cNvSpPr txBox="1"/>
          <p:nvPr/>
        </p:nvSpPr>
        <p:spPr>
          <a:xfrm>
            <a:off x="5017172" y="3377141"/>
            <a:ext cx="2167126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4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Reset password guide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CC977EC-4F94-457A-A1C4-E27C0DAC5636}"/>
              </a:ext>
            </a:extLst>
          </p:cNvPr>
          <p:cNvSpPr txBox="1"/>
          <p:nvPr/>
        </p:nvSpPr>
        <p:spPr>
          <a:xfrm>
            <a:off x="4433534" y="4434841"/>
            <a:ext cx="3154680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30" b="0">
                <a:solidFill>
                  <a:srgbClr val="0B3264"/>
                </a:solidFill>
                <a:latin typeface="Aptos"/>
              </a:defRPr>
            </a:pPr>
            <a:r>
              <a:rPr sz="1600" dirty="0"/>
              <a:t>Screenshot:</a:t>
            </a:r>
            <a:r>
              <a:rPr lang="en-GB" sz="1600" dirty="0"/>
              <a:t> shows the</a:t>
            </a:r>
            <a:r>
              <a:rPr sz="1600" dirty="0"/>
              <a:t> interface and visible detail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EF1847F-4FFE-4859-AA67-5BD99B5663F1}"/>
              </a:ext>
            </a:extLst>
          </p:cNvPr>
          <p:cNvSpPr txBox="1"/>
          <p:nvPr/>
        </p:nvSpPr>
        <p:spPr>
          <a:xfrm>
            <a:off x="8200862" y="1961056"/>
            <a:ext cx="327355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50" b="1">
                <a:solidFill>
                  <a:srgbClr val="176CA7"/>
                </a:solidFill>
                <a:latin typeface="Aptos"/>
              </a:defRPr>
            </a:pPr>
            <a:r>
              <a:rPr sz="1600"/>
              <a:t>HOW MANY OF EACH?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B76623E-4FB5-4415-8ABE-D653095A4594}"/>
              </a:ext>
            </a:extLst>
          </p:cNvPr>
          <p:cNvSpPr txBox="1"/>
          <p:nvPr/>
        </p:nvSpPr>
        <p:spPr>
          <a:xfrm>
            <a:off x="8228294" y="2235375"/>
            <a:ext cx="3017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80" b="1">
                <a:solidFill>
                  <a:srgbClr val="0B3264"/>
                </a:solidFill>
                <a:latin typeface="Aptos"/>
              </a:defRPr>
            </a:pPr>
            <a:r>
              <a:rPr sz="1600" dirty="0"/>
              <a:t>Tickets by category (n=30)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83FD998-13F9-46EA-9F28-57D56884EB2E}"/>
              </a:ext>
            </a:extLst>
          </p:cNvPr>
          <p:cNvSpPr txBox="1"/>
          <p:nvPr/>
        </p:nvSpPr>
        <p:spPr>
          <a:xfrm>
            <a:off x="8219150" y="2668489"/>
            <a:ext cx="73152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70" b="0">
                <a:solidFill>
                  <a:srgbClr val="546778"/>
                </a:solidFill>
                <a:latin typeface="Aptos"/>
              </a:defRPr>
            </a:pPr>
            <a:r>
              <a:rPr sz="1200"/>
              <a:t>Access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43EC0C5-484B-4B98-B07A-95271FABFA25}"/>
              </a:ext>
            </a:extLst>
          </p:cNvPr>
          <p:cNvSpPr/>
          <p:nvPr/>
        </p:nvSpPr>
        <p:spPr>
          <a:xfrm>
            <a:off x="9005534" y="2693317"/>
            <a:ext cx="1547164" cy="182880"/>
          </a:xfrm>
          <a:prstGeom prst="rect">
            <a:avLst/>
          </a:prstGeom>
          <a:solidFill>
            <a:srgbClr val="176CA7"/>
          </a:solidFill>
          <a:ln w="8890">
            <a:solidFill>
              <a:srgbClr val="176CA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64342DC-B3AE-4C52-93DA-0DF8447EBBC1}"/>
              </a:ext>
            </a:extLst>
          </p:cNvPr>
          <p:cNvSpPr txBox="1"/>
          <p:nvPr/>
        </p:nvSpPr>
        <p:spPr>
          <a:xfrm>
            <a:off x="10779470" y="2659345"/>
            <a:ext cx="329184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090" b="1">
                <a:solidFill>
                  <a:srgbClr val="0B3264"/>
                </a:solidFill>
                <a:latin typeface="Aptos"/>
              </a:defRPr>
            </a:pPr>
            <a:r>
              <a:rPr sz="1200"/>
              <a:t>18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0B7AB9D-2C57-4471-8A57-D393E8090437}"/>
              </a:ext>
            </a:extLst>
          </p:cNvPr>
          <p:cNvSpPr txBox="1"/>
          <p:nvPr/>
        </p:nvSpPr>
        <p:spPr>
          <a:xfrm>
            <a:off x="8219150" y="3162265"/>
            <a:ext cx="73152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70" b="0">
                <a:solidFill>
                  <a:srgbClr val="546778"/>
                </a:solidFill>
                <a:latin typeface="Aptos"/>
              </a:defRPr>
            </a:pPr>
            <a:r>
              <a:rPr sz="1200"/>
              <a:t>Wi-Fi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A239302-FAE8-4BD2-9F5D-8AB135F5856C}"/>
              </a:ext>
            </a:extLst>
          </p:cNvPr>
          <p:cNvSpPr/>
          <p:nvPr/>
        </p:nvSpPr>
        <p:spPr>
          <a:xfrm>
            <a:off x="9005534" y="3187093"/>
            <a:ext cx="601675" cy="182880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CD5CD5E-4367-4254-A48D-D16F08AB6626}"/>
              </a:ext>
            </a:extLst>
          </p:cNvPr>
          <p:cNvSpPr txBox="1"/>
          <p:nvPr/>
        </p:nvSpPr>
        <p:spPr>
          <a:xfrm>
            <a:off x="10779470" y="3153121"/>
            <a:ext cx="329184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090" b="1">
                <a:solidFill>
                  <a:srgbClr val="0B3264"/>
                </a:solidFill>
                <a:latin typeface="Aptos"/>
              </a:defRPr>
            </a:pPr>
            <a:r>
              <a:rPr sz="1200"/>
              <a:t>7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6AA3FD9-8D1C-463D-9699-244FDBAF26EE}"/>
              </a:ext>
            </a:extLst>
          </p:cNvPr>
          <p:cNvSpPr txBox="1"/>
          <p:nvPr/>
        </p:nvSpPr>
        <p:spPr>
          <a:xfrm>
            <a:off x="8219150" y="3656041"/>
            <a:ext cx="731520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070" b="0">
                <a:solidFill>
                  <a:srgbClr val="546778"/>
                </a:solidFill>
                <a:latin typeface="Aptos"/>
              </a:defRPr>
            </a:pPr>
            <a:r>
              <a:rPr sz="1200"/>
              <a:t>Printing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32947C5-27D6-44BF-A7CC-BC2FDA7DB961}"/>
              </a:ext>
            </a:extLst>
          </p:cNvPr>
          <p:cNvSpPr/>
          <p:nvPr/>
        </p:nvSpPr>
        <p:spPr>
          <a:xfrm>
            <a:off x="9005534" y="3680869"/>
            <a:ext cx="429768" cy="182880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BE95083-FDCC-4C69-ACEC-BBC98FDA55DC}"/>
              </a:ext>
            </a:extLst>
          </p:cNvPr>
          <p:cNvSpPr txBox="1"/>
          <p:nvPr/>
        </p:nvSpPr>
        <p:spPr>
          <a:xfrm>
            <a:off x="10779470" y="3646897"/>
            <a:ext cx="329184" cy="217905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r">
              <a:defRPr sz="1090" b="1">
                <a:solidFill>
                  <a:srgbClr val="0B3264"/>
                </a:solidFill>
                <a:latin typeface="Aptos"/>
              </a:defRPr>
            </a:pPr>
            <a:r>
              <a:rPr sz="1200"/>
              <a:t>5</a:t>
            </a:r>
          </a:p>
        </p:txBody>
      </p:sp>
      <p:cxnSp>
        <p:nvCxnSpPr>
          <p:cNvPr id="44" name="Connector 73">
            <a:extLst>
              <a:ext uri="{FF2B5EF4-FFF2-40B4-BE49-F238E27FC236}">
                <a16:creationId xmlns:a16="http://schemas.microsoft.com/office/drawing/2014/main" id="{3D7142D7-BD6E-4EC2-B7E2-BA9CCF2E1748}"/>
              </a:ext>
            </a:extLst>
          </p:cNvPr>
          <p:cNvCxnSpPr/>
          <p:nvPr/>
        </p:nvCxnSpPr>
        <p:spPr>
          <a:xfrm>
            <a:off x="9005534" y="4185618"/>
            <a:ext cx="1719072" cy="0"/>
          </a:xfrm>
          <a:prstGeom prst="line">
            <a:avLst/>
          </a:prstGeom>
          <a:ln w="12700">
            <a:solidFill>
              <a:srgbClr val="54677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2A204207-ED8E-48F9-832A-199C3107CE39}"/>
              </a:ext>
            </a:extLst>
          </p:cNvPr>
          <p:cNvSpPr txBox="1"/>
          <p:nvPr/>
        </p:nvSpPr>
        <p:spPr>
          <a:xfrm>
            <a:off x="8886662" y="4197210"/>
            <a:ext cx="384048" cy="187128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860" b="0">
                <a:solidFill>
                  <a:srgbClr val="546778"/>
                </a:solidFill>
                <a:latin typeface="Aptos"/>
              </a:defRPr>
            </a:pPr>
            <a:r>
              <a:rPr sz="1000"/>
              <a:t>0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0BF0A45-6CE6-4E5B-AC6C-13BDAC29344C}"/>
              </a:ext>
            </a:extLst>
          </p:cNvPr>
          <p:cNvSpPr txBox="1"/>
          <p:nvPr/>
        </p:nvSpPr>
        <p:spPr>
          <a:xfrm>
            <a:off x="9746198" y="4197210"/>
            <a:ext cx="384048" cy="187128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860" b="0">
                <a:solidFill>
                  <a:srgbClr val="546778"/>
                </a:solidFill>
                <a:latin typeface="Aptos"/>
              </a:defRPr>
            </a:pPr>
            <a:r>
              <a:rPr sz="1000"/>
              <a:t>10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81251E5-474E-45CB-96A8-115B6113F82B}"/>
              </a:ext>
            </a:extLst>
          </p:cNvPr>
          <p:cNvSpPr txBox="1"/>
          <p:nvPr/>
        </p:nvSpPr>
        <p:spPr>
          <a:xfrm>
            <a:off x="10578302" y="4197210"/>
            <a:ext cx="384048" cy="187128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860" b="0">
                <a:solidFill>
                  <a:srgbClr val="546778"/>
                </a:solidFill>
                <a:latin typeface="Aptos"/>
              </a:defRPr>
            </a:pPr>
            <a:r>
              <a:rPr sz="1000"/>
              <a:t>20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31E4AA2-C39D-4246-9E7A-9438081A5074}"/>
              </a:ext>
            </a:extLst>
          </p:cNvPr>
          <p:cNvSpPr txBox="1"/>
          <p:nvPr/>
        </p:nvSpPr>
        <p:spPr>
          <a:xfrm>
            <a:off x="8978102" y="4353383"/>
            <a:ext cx="1956816" cy="19482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 algn="ctr">
              <a:defRPr sz="930" b="0">
                <a:solidFill>
                  <a:srgbClr val="546778"/>
                </a:solidFill>
                <a:latin typeface="Aptos"/>
              </a:defRPr>
            </a:pPr>
            <a:r>
              <a:rPr sz="1050"/>
              <a:t>Number of tickets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EBE9776-97F2-4F0D-9CB9-EC6A6E24DD82}"/>
              </a:ext>
            </a:extLst>
          </p:cNvPr>
          <p:cNvSpPr txBox="1"/>
          <p:nvPr/>
        </p:nvSpPr>
        <p:spPr>
          <a:xfrm>
            <a:off x="8210006" y="4549141"/>
            <a:ext cx="3127248" cy="52568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20" b="0">
                <a:solidFill>
                  <a:srgbClr val="0B3264"/>
                </a:solidFill>
                <a:latin typeface="Aptos"/>
              </a:defRPr>
            </a:pPr>
            <a:r>
              <a:rPr sz="1600"/>
              <a:t>Bar chart: compare category counts</a:t>
            </a:r>
          </a:p>
        </p:txBody>
      </p:sp>
    </p:spTree>
    <p:extLst>
      <p:ext uri="{BB962C8B-B14F-4D97-AF65-F5344CB8AC3E}">
        <p14:creationId xmlns:p14="http://schemas.microsoft.com/office/powerpoint/2010/main" val="2167239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760822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solidFill>
                  <a:srgbClr val="0B3264"/>
                </a:solidFill>
              </a:rPr>
              <a:t>Final checks: show only what is needed</a:t>
            </a:r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9CEE52AE-CA27-4483-A68C-D567098E34AB}"/>
              </a:ext>
            </a:extLst>
          </p:cNvPr>
          <p:cNvSpPr/>
          <p:nvPr/>
        </p:nvSpPr>
        <p:spPr>
          <a:xfrm>
            <a:off x="658368" y="1252728"/>
            <a:ext cx="10936224" cy="5577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sz="2400" b="0" dirty="0">
                <a:solidFill>
                  <a:srgbClr val="546778"/>
                </a:solidFill>
              </a:rPr>
              <a:t>A screenshot can support an explanation while revealing information you should not share.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DD75F589-92F9-4DF1-812C-68DC3CC28E01}"/>
              </a:ext>
            </a:extLst>
          </p:cNvPr>
          <p:cNvSpPr/>
          <p:nvPr/>
        </p:nvSpPr>
        <p:spPr>
          <a:xfrm>
            <a:off x="11128248" y="567842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940" dirty="0"/>
          </a:p>
        </p:txBody>
      </p:sp>
      <p:sp>
        <p:nvSpPr>
          <p:cNvPr id="8" name="Shape 21">
            <a:extLst>
              <a:ext uri="{FF2B5EF4-FFF2-40B4-BE49-F238E27FC236}">
                <a16:creationId xmlns:a16="http://schemas.microsoft.com/office/drawing/2014/main" id="{C9B325C4-CE2D-4CB2-8FDE-6C66E2D7B2EB}"/>
              </a:ext>
            </a:extLst>
          </p:cNvPr>
          <p:cNvSpPr/>
          <p:nvPr/>
        </p:nvSpPr>
        <p:spPr>
          <a:xfrm>
            <a:off x="548640" y="5282179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GB" sz="1800" b="1">
                <a:solidFill>
                  <a:srgbClr val="0B3264"/>
                </a:solidFill>
              </a:rPr>
              <a:t>Check accuracy and readability; remove personal data and acknowledge outside materials</a:t>
            </a:r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561590-C66E-46EE-A019-D57E11E6D401}"/>
              </a:ext>
            </a:extLst>
          </p:cNvPr>
          <p:cNvSpPr txBox="1"/>
          <p:nvPr/>
        </p:nvSpPr>
        <p:spPr>
          <a:xfrm>
            <a:off x="877824" y="1786755"/>
            <a:ext cx="4892040" cy="248683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70" b="1">
                <a:solidFill>
                  <a:srgbClr val="176CA7"/>
                </a:solidFill>
                <a:latin typeface="Aptos"/>
              </a:defRPr>
            </a:pPr>
            <a:r>
              <a:rPr sz="1400" dirty="0"/>
              <a:t>BEFORE — UNCROPPED MOCK-UP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BB85FA-F1AB-448E-BA87-9E74A9581EC0}"/>
              </a:ext>
            </a:extLst>
          </p:cNvPr>
          <p:cNvSpPr txBox="1"/>
          <p:nvPr/>
        </p:nvSpPr>
        <p:spPr>
          <a:xfrm>
            <a:off x="6318504" y="1786755"/>
            <a:ext cx="4910328" cy="248683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70" b="1">
                <a:solidFill>
                  <a:srgbClr val="176CA7"/>
                </a:solidFill>
                <a:latin typeface="Aptos"/>
              </a:defRPr>
            </a:pPr>
            <a:r>
              <a:rPr sz="1400"/>
              <a:t>AFTER — RELEVANT DETAIL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61F4F6-95CA-4605-B03B-15180999CC6A}"/>
              </a:ext>
            </a:extLst>
          </p:cNvPr>
          <p:cNvSpPr/>
          <p:nvPr/>
        </p:nvSpPr>
        <p:spPr>
          <a:xfrm>
            <a:off x="868680" y="2093976"/>
            <a:ext cx="4910328" cy="1874519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EBE4D7-9F72-4B90-81A2-EA4C9EDC59CD}"/>
              </a:ext>
            </a:extLst>
          </p:cNvPr>
          <p:cNvSpPr/>
          <p:nvPr/>
        </p:nvSpPr>
        <p:spPr>
          <a:xfrm>
            <a:off x="6281928" y="2093976"/>
            <a:ext cx="4910328" cy="1874519"/>
          </a:xfrm>
          <a:prstGeom prst="rect">
            <a:avLst/>
          </a:prstGeom>
          <a:solidFill>
            <a:srgbClr val="FFFFFF"/>
          </a:solidFill>
          <a:ln w="8890">
            <a:solidFill>
              <a:srgbClr val="C1D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A55058-40BD-433D-A3C3-B5213884B03E}"/>
              </a:ext>
            </a:extLst>
          </p:cNvPr>
          <p:cNvSpPr/>
          <p:nvPr/>
        </p:nvSpPr>
        <p:spPr>
          <a:xfrm>
            <a:off x="1014984" y="2240280"/>
            <a:ext cx="4590288" cy="310896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44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BCF5D-8760-40A6-92E8-F4107A2FFBEF}"/>
              </a:ext>
            </a:extLst>
          </p:cNvPr>
          <p:cNvSpPr/>
          <p:nvPr/>
        </p:nvSpPr>
        <p:spPr>
          <a:xfrm>
            <a:off x="6437376" y="2240280"/>
            <a:ext cx="4590288" cy="310896"/>
          </a:xfrm>
          <a:prstGeom prst="rect">
            <a:avLst/>
          </a:prstGeom>
          <a:solidFill>
            <a:srgbClr val="0B3264"/>
          </a:solidFill>
          <a:ln w="8890">
            <a:solidFill>
              <a:srgbClr val="0B32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44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9ADCCF-0CAB-43CD-B036-CABF134396B3}"/>
              </a:ext>
            </a:extLst>
          </p:cNvPr>
          <p:cNvSpPr txBox="1"/>
          <p:nvPr/>
        </p:nvSpPr>
        <p:spPr>
          <a:xfrm>
            <a:off x="1152144" y="2228566"/>
            <a:ext cx="427939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40" b="1">
                <a:solidFill>
                  <a:srgbClr val="FFFFFF"/>
                </a:solidFill>
                <a:latin typeface="Aptos"/>
              </a:defRPr>
            </a:pPr>
            <a:r>
              <a:rPr sz="1600" dirty="0"/>
              <a:t>DEMO STUDENT PORTAL — REQUEST DETAILS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7809FF-E836-47C0-96FF-80B70FCA2AD4}"/>
              </a:ext>
            </a:extLst>
          </p:cNvPr>
          <p:cNvSpPr txBox="1"/>
          <p:nvPr/>
        </p:nvSpPr>
        <p:spPr>
          <a:xfrm>
            <a:off x="6601968" y="2228566"/>
            <a:ext cx="4160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40" b="1">
                <a:solidFill>
                  <a:srgbClr val="FFFFFF"/>
                </a:solidFill>
                <a:latin typeface="Aptos"/>
              </a:defRPr>
            </a:pPr>
            <a:r>
              <a:rPr sz="1600"/>
              <a:t>REQUEST CATEGORY — RELEVANT DETAIL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E5CBFE-93E8-4F63-8DDA-1DE9889B721B}"/>
              </a:ext>
            </a:extLst>
          </p:cNvPr>
          <p:cNvSpPr txBox="1"/>
          <p:nvPr/>
        </p:nvSpPr>
        <p:spPr>
          <a:xfrm>
            <a:off x="1152144" y="2789179"/>
            <a:ext cx="4160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0">
                <a:solidFill>
                  <a:srgbClr val="905324"/>
                </a:solidFill>
                <a:latin typeface="Aptos"/>
              </a:defRPr>
            </a:pPr>
            <a:r>
              <a:rPr sz="1600"/>
              <a:t>Student: [full name]   ID: [number]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BE290DB-C7AF-4103-9824-CF17FB39DF6F}"/>
              </a:ext>
            </a:extLst>
          </p:cNvPr>
          <p:cNvSpPr txBox="1"/>
          <p:nvPr/>
        </p:nvSpPr>
        <p:spPr>
          <a:xfrm>
            <a:off x="1152144" y="3159511"/>
            <a:ext cx="4160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70" b="1">
                <a:solidFill>
                  <a:srgbClr val="0B3264"/>
                </a:solidFill>
                <a:latin typeface="Aptos"/>
              </a:defRPr>
            </a:pPr>
            <a:r>
              <a:rPr sz="1600"/>
              <a:t>Issue: account access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7125222-9915-4BC2-AAFD-A3A8BCA9342C}"/>
              </a:ext>
            </a:extLst>
          </p:cNvPr>
          <p:cNvSpPr txBox="1"/>
          <p:nvPr/>
        </p:nvSpPr>
        <p:spPr>
          <a:xfrm>
            <a:off x="1152144" y="3493267"/>
            <a:ext cx="4160520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300" b="0">
                <a:solidFill>
                  <a:srgbClr val="905324"/>
                </a:solidFill>
                <a:latin typeface="Aptos"/>
              </a:defRPr>
            </a:pPr>
            <a:r>
              <a:rPr sz="1600"/>
              <a:t>Contact: [personal email]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7D4AD9-4E29-4763-9605-160A64413E0C}"/>
              </a:ext>
            </a:extLst>
          </p:cNvPr>
          <p:cNvSpPr txBox="1"/>
          <p:nvPr/>
        </p:nvSpPr>
        <p:spPr>
          <a:xfrm>
            <a:off x="6574536" y="2834640"/>
            <a:ext cx="4233672" cy="301752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850" b="1">
                <a:solidFill>
                  <a:srgbClr val="0B3264"/>
                </a:solidFill>
                <a:latin typeface="Aptos"/>
              </a:defRPr>
            </a:pPr>
            <a:r>
              <a:t>Issue: account access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4F35C3-F1F7-423C-A87A-1E2753B14F5F}"/>
              </a:ext>
            </a:extLst>
          </p:cNvPr>
          <p:cNvSpPr txBox="1"/>
          <p:nvPr/>
        </p:nvSpPr>
        <p:spPr>
          <a:xfrm>
            <a:off x="6574536" y="3302985"/>
            <a:ext cx="4187952" cy="279461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230" b="0">
                <a:solidFill>
                  <a:srgbClr val="226E55"/>
                </a:solidFill>
                <a:latin typeface="Aptos"/>
              </a:defRPr>
            </a:pPr>
            <a:r>
              <a:rPr sz="1600" dirty="0"/>
              <a:t>Unnecessary identifiers removed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05B3D8-68E3-4595-809A-0ADF747C6037}"/>
              </a:ext>
            </a:extLst>
          </p:cNvPr>
          <p:cNvSpPr txBox="1"/>
          <p:nvPr/>
        </p:nvSpPr>
        <p:spPr>
          <a:xfrm>
            <a:off x="1051560" y="4093529"/>
            <a:ext cx="10305288" cy="288000"/>
          </a:xfrm>
          <a:prstGeom prst="rect">
            <a:avLst/>
          </a:prstGeom>
          <a:noFill/>
        </p:spPr>
        <p:txBody>
          <a:bodyPr wrap="square" lIns="18288" tIns="16459" rIns="18288" bIns="16459" anchor="ctr">
            <a:spAutoFit/>
          </a:bodyPr>
          <a:lstStyle/>
          <a:p>
            <a:pPr>
              <a:defRPr sz="1130" b="0">
                <a:solidFill>
                  <a:srgbClr val="546778"/>
                </a:solidFill>
                <a:latin typeface="Aptos"/>
              </a:defRPr>
            </a:pPr>
            <a:r>
              <a:rPr dirty="0"/>
              <a:t>Both interfaces are fictional teaching mock-ups; brackets indicate information that must not be projected.</a:t>
            </a:r>
          </a:p>
        </p:txBody>
      </p:sp>
      <p:sp>
        <p:nvSpPr>
          <p:cNvPr id="24" name="Rounded Rectangle 40">
            <a:extLst>
              <a:ext uri="{FF2B5EF4-FFF2-40B4-BE49-F238E27FC236}">
                <a16:creationId xmlns:a16="http://schemas.microsoft.com/office/drawing/2014/main" id="{6B7AB236-80CD-4077-9615-9E7E5D0E53E5}"/>
              </a:ext>
            </a:extLst>
          </p:cNvPr>
          <p:cNvSpPr/>
          <p:nvPr/>
        </p:nvSpPr>
        <p:spPr>
          <a:xfrm>
            <a:off x="219457" y="4517136"/>
            <a:ext cx="11841914" cy="576072"/>
          </a:xfrm>
          <a:prstGeom prst="roundRect">
            <a:avLst>
              <a:gd name="adj" fmla="val 6000"/>
            </a:avLst>
          </a:prstGeom>
          <a:solidFill>
            <a:srgbClr val="ECF4F9"/>
          </a:solidFill>
          <a:ln w="8890">
            <a:solidFill>
              <a:srgbClr val="ECF4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90" b="1">
                <a:solidFill>
                  <a:srgbClr val="0B3264"/>
                </a:solidFill>
                <a:latin typeface="Aptos"/>
              </a:defRPr>
            </a:pPr>
            <a:r>
              <a:rPr lang="en-GB" sz="1600"/>
              <a:t>CHECK: readable from the room  ·  labels and quantities correct  ·  visual relevant  ·  permissions/credit and privacy checked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563203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441583"/>
            <a:ext cx="11338560" cy="637711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screenshot actually supports the claim?</a:t>
            </a:r>
            <a:endParaRPr lang="en-US" sz="4000" dirty="0"/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E49DFD7F-D57B-4DD7-B228-846218F9426F}"/>
              </a:ext>
            </a:extLst>
          </p:cNvPr>
          <p:cNvSpPr/>
          <p:nvPr/>
        </p:nvSpPr>
        <p:spPr>
          <a:xfrm>
            <a:off x="649224" y="1140775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Claim: “Version history helped us retain earlier versions of our file.”</a:t>
            </a:r>
            <a:endParaRPr lang="en-US" sz="24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D5CF78A1-FE03-4CEA-8385-D3747F247D76}"/>
              </a:ext>
            </a:extLst>
          </p:cNvPr>
          <p:cNvSpPr/>
          <p:nvPr/>
        </p:nvSpPr>
        <p:spPr>
          <a:xfrm>
            <a:off x="11283696" y="5556560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19</a:t>
            </a:r>
            <a:endParaRPr lang="en-US" sz="94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4FB98EA3-6040-4C69-AF51-DD757FF1547D}"/>
              </a:ext>
            </a:extLst>
          </p:cNvPr>
          <p:cNvSpPr/>
          <p:nvPr/>
        </p:nvSpPr>
        <p:spPr>
          <a:xfrm>
            <a:off x="666206" y="1653656"/>
            <a:ext cx="3751653" cy="15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OPTION A  /  FOLDER VIEW</a:t>
            </a:r>
            <a:endParaRPr lang="en-US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35F2953B-2779-41ED-B15F-B39DE4162077}"/>
              </a:ext>
            </a:extLst>
          </p:cNvPr>
          <p:cNvSpPr/>
          <p:nvPr/>
        </p:nvSpPr>
        <p:spPr>
          <a:xfrm>
            <a:off x="6250578" y="1556657"/>
            <a:ext cx="4169663" cy="2788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kern="0" spc="105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OPTION B  /  VERSION HISTORY</a:t>
            </a:r>
            <a:endParaRPr lang="en-US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7013E710-9621-4C4B-A402-F0E14C5DD181}"/>
              </a:ext>
            </a:extLst>
          </p:cNvPr>
          <p:cNvSpPr/>
          <p:nvPr/>
        </p:nvSpPr>
        <p:spPr>
          <a:xfrm>
            <a:off x="731520" y="1920240"/>
            <a:ext cx="5175504" cy="2523744"/>
          </a:xfrm>
          <a:prstGeom prst="roundRect">
            <a:avLst>
              <a:gd name="adj" fmla="val 2174"/>
            </a:avLst>
          </a:prstGeom>
          <a:solidFill>
            <a:srgbClr val="FFFFFF"/>
          </a:solidFill>
          <a:ln w="1143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8">
            <a:extLst>
              <a:ext uri="{FF2B5EF4-FFF2-40B4-BE49-F238E27FC236}">
                <a16:creationId xmlns:a16="http://schemas.microsoft.com/office/drawing/2014/main" id="{1B1C1085-36D2-44F6-8251-B0E18086A217}"/>
              </a:ext>
            </a:extLst>
          </p:cNvPr>
          <p:cNvSpPr/>
          <p:nvPr/>
        </p:nvSpPr>
        <p:spPr>
          <a:xfrm>
            <a:off x="768096" y="1934157"/>
            <a:ext cx="5175504" cy="320040"/>
          </a:xfrm>
          <a:prstGeom prst="roundRect">
            <a:avLst>
              <a:gd name="adj" fmla="val 5714"/>
            </a:avLst>
          </a:prstGeom>
          <a:solidFill>
            <a:srgbClr val="E1EBF0"/>
          </a:solidFill>
          <a:ln w="2540">
            <a:solidFill>
              <a:srgbClr val="E1EB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7470DAC0-CAE2-4B4E-85CA-A60B4EE5AAF2}"/>
              </a:ext>
            </a:extLst>
          </p:cNvPr>
          <p:cNvSpPr/>
          <p:nvPr/>
        </p:nvSpPr>
        <p:spPr>
          <a:xfrm>
            <a:off x="877824" y="2029968"/>
            <a:ext cx="91440" cy="91440"/>
          </a:xfrm>
          <a:prstGeom prst="ellipse">
            <a:avLst/>
          </a:prstGeom>
          <a:solidFill>
            <a:srgbClr val="C59C9C"/>
          </a:solidFill>
          <a:ln w="12700">
            <a:solidFill>
              <a:srgbClr val="C59C9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108DEC8F-05A3-4B7E-9E3D-0C5292718112}"/>
              </a:ext>
            </a:extLst>
          </p:cNvPr>
          <p:cNvSpPr/>
          <p:nvPr/>
        </p:nvSpPr>
        <p:spPr>
          <a:xfrm>
            <a:off x="1042416" y="2029968"/>
            <a:ext cx="91440" cy="91440"/>
          </a:xfrm>
          <a:prstGeom prst="ellipse">
            <a:avLst/>
          </a:prstGeom>
          <a:solidFill>
            <a:srgbClr val="D4BE87"/>
          </a:solidFill>
          <a:ln w="12700">
            <a:solidFill>
              <a:srgbClr val="D4BE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1">
            <a:extLst>
              <a:ext uri="{FF2B5EF4-FFF2-40B4-BE49-F238E27FC236}">
                <a16:creationId xmlns:a16="http://schemas.microsoft.com/office/drawing/2014/main" id="{544671A6-6E86-407B-BF86-04AEC1E8F43E}"/>
              </a:ext>
            </a:extLst>
          </p:cNvPr>
          <p:cNvSpPr/>
          <p:nvPr/>
        </p:nvSpPr>
        <p:spPr>
          <a:xfrm>
            <a:off x="1207008" y="2029968"/>
            <a:ext cx="91440" cy="91440"/>
          </a:xfrm>
          <a:prstGeom prst="ellipse">
            <a:avLst/>
          </a:prstGeom>
          <a:solidFill>
            <a:srgbClr val="9AB7B0"/>
          </a:solidFill>
          <a:ln w="12700">
            <a:solidFill>
              <a:srgbClr val="9AB7B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CFED274B-6F95-45F2-A8F3-D5B55ACB2854}"/>
              </a:ext>
            </a:extLst>
          </p:cNvPr>
          <p:cNvSpPr/>
          <p:nvPr/>
        </p:nvSpPr>
        <p:spPr>
          <a:xfrm>
            <a:off x="1669434" y="1840687"/>
            <a:ext cx="4169664" cy="52395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files.local</a:t>
            </a:r>
            <a:endParaRPr lang="en-US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6D64B6FA-2F48-42C0-8A32-DBE8D376BE67}"/>
              </a:ext>
            </a:extLst>
          </p:cNvPr>
          <p:cNvSpPr/>
          <p:nvPr/>
        </p:nvSpPr>
        <p:spPr>
          <a:xfrm>
            <a:off x="941832" y="2414016"/>
            <a:ext cx="4754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Group project files</a:t>
            </a:r>
            <a:endParaRPr lang="en-US" sz="1830" dirty="0"/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723B27DF-4C06-44B8-A884-AD5879AE6C7E}"/>
              </a:ext>
            </a:extLst>
          </p:cNvPr>
          <p:cNvSpPr/>
          <p:nvPr/>
        </p:nvSpPr>
        <p:spPr>
          <a:xfrm>
            <a:off x="1078992" y="2770175"/>
            <a:ext cx="43891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▸  Group project</a:t>
            </a:r>
            <a:endParaRPr lang="en-US" sz="2000" dirty="0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0C4C225C-5567-466C-885D-9D7ABA799AA8}"/>
              </a:ext>
            </a:extLst>
          </p:cNvPr>
          <p:cNvSpPr/>
          <p:nvPr/>
        </p:nvSpPr>
        <p:spPr>
          <a:xfrm>
            <a:off x="1078992" y="3056839"/>
            <a:ext cx="43891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  ▸  Research</a:t>
            </a:r>
            <a:endParaRPr lang="en-US" sz="2000" dirty="0"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66849047-4A57-4941-9DA8-5566658991E0}"/>
              </a:ext>
            </a:extLst>
          </p:cNvPr>
          <p:cNvSpPr/>
          <p:nvPr/>
        </p:nvSpPr>
        <p:spPr>
          <a:xfrm>
            <a:off x="1078992" y="3364992"/>
            <a:ext cx="43891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  ▸  Slides</a:t>
            </a:r>
            <a:endParaRPr lang="en-US" sz="2000" dirty="0"/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6E90A644-B8C8-497F-A967-8B4EA616F5B8}"/>
              </a:ext>
            </a:extLst>
          </p:cNvPr>
          <p:cNvSpPr/>
          <p:nvPr/>
        </p:nvSpPr>
        <p:spPr>
          <a:xfrm>
            <a:off x="1088136" y="3716570"/>
            <a:ext cx="43891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  ▸  Images</a:t>
            </a:r>
            <a:endParaRPr lang="en-US" sz="2000" dirty="0"/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9C0F4B39-9921-428C-8223-2E4AC5253764}"/>
              </a:ext>
            </a:extLst>
          </p:cNvPr>
          <p:cNvSpPr/>
          <p:nvPr/>
        </p:nvSpPr>
        <p:spPr>
          <a:xfrm>
            <a:off x="7080504" y="1721358"/>
            <a:ext cx="4169664" cy="7178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history.local</a:t>
            </a:r>
            <a:endParaRPr lang="en-US" dirty="0"/>
          </a:p>
        </p:txBody>
      </p:sp>
      <p:sp>
        <p:nvSpPr>
          <p:cNvPr id="42" name="Shape 37">
            <a:extLst>
              <a:ext uri="{FF2B5EF4-FFF2-40B4-BE49-F238E27FC236}">
                <a16:creationId xmlns:a16="http://schemas.microsoft.com/office/drawing/2014/main" id="{47D14562-2E58-4ECC-80BF-8974B751B405}"/>
              </a:ext>
            </a:extLst>
          </p:cNvPr>
          <p:cNvSpPr/>
          <p:nvPr/>
        </p:nvSpPr>
        <p:spPr>
          <a:xfrm>
            <a:off x="969264" y="4681728"/>
            <a:ext cx="10222992" cy="374904"/>
          </a:xfrm>
          <a:prstGeom prst="roundRect">
            <a:avLst>
              <a:gd name="adj" fmla="val 7317"/>
            </a:avLst>
          </a:prstGeom>
          <a:solidFill>
            <a:srgbClr val="FFF2CD"/>
          </a:solidFill>
          <a:ln w="1270">
            <a:solidFill>
              <a:srgbClr val="FFF2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3" name="Text 38">
            <a:extLst>
              <a:ext uri="{FF2B5EF4-FFF2-40B4-BE49-F238E27FC236}">
                <a16:creationId xmlns:a16="http://schemas.microsoft.com/office/drawing/2014/main" id="{BF898B24-F856-4DA7-A4A6-4B729B1B1BE6}"/>
              </a:ext>
            </a:extLst>
          </p:cNvPr>
          <p:cNvSpPr/>
          <p:nvPr/>
        </p:nvSpPr>
        <p:spPr>
          <a:xfrm>
            <a:off x="1207008" y="4736592"/>
            <a:ext cx="97566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DECIDE: Which image is stronger evidence? What does it still not prove?</a:t>
            </a:r>
            <a:endParaRPr lang="en-US" sz="1630" dirty="0"/>
          </a:p>
        </p:txBody>
      </p:sp>
      <p:sp>
        <p:nvSpPr>
          <p:cNvPr id="44" name="Shape 39">
            <a:extLst>
              <a:ext uri="{FF2B5EF4-FFF2-40B4-BE49-F238E27FC236}">
                <a16:creationId xmlns:a16="http://schemas.microsoft.com/office/drawing/2014/main" id="{25546230-FF87-46C6-9FAB-1C920E95D2E7}"/>
              </a:ext>
            </a:extLst>
          </p:cNvPr>
          <p:cNvSpPr/>
          <p:nvPr/>
        </p:nvSpPr>
        <p:spPr>
          <a:xfrm>
            <a:off x="594360" y="5184447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5" name="Text 41">
            <a:extLst>
              <a:ext uri="{FF2B5EF4-FFF2-40B4-BE49-F238E27FC236}">
                <a16:creationId xmlns:a16="http://schemas.microsoft.com/office/drawing/2014/main" id="{FE7BEFD2-2BC6-4C3E-8703-84724EF328FD}"/>
              </a:ext>
            </a:extLst>
          </p:cNvPr>
          <p:cNvSpPr/>
          <p:nvPr/>
        </p:nvSpPr>
        <p:spPr>
          <a:xfrm>
            <a:off x="1005840" y="5325814"/>
            <a:ext cx="10341864" cy="24903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66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visual is evidence only for the claim it actually supports.</a:t>
            </a:r>
            <a:endParaRPr lang="en-US" sz="1660" dirty="0"/>
          </a:p>
        </p:txBody>
      </p:sp>
      <p:sp>
        <p:nvSpPr>
          <p:cNvPr id="47" name="Shape 18">
            <a:extLst>
              <a:ext uri="{FF2B5EF4-FFF2-40B4-BE49-F238E27FC236}">
                <a16:creationId xmlns:a16="http://schemas.microsoft.com/office/drawing/2014/main" id="{0946005A-1F60-4555-9A42-272DA0EB1EDA}"/>
              </a:ext>
            </a:extLst>
          </p:cNvPr>
          <p:cNvSpPr/>
          <p:nvPr/>
        </p:nvSpPr>
        <p:spPr>
          <a:xfrm>
            <a:off x="6318504" y="1920240"/>
            <a:ext cx="5175504" cy="2523744"/>
          </a:xfrm>
          <a:prstGeom prst="roundRect">
            <a:avLst>
              <a:gd name="adj" fmla="val 2174"/>
            </a:avLst>
          </a:prstGeom>
          <a:solidFill>
            <a:srgbClr val="FFFFFF"/>
          </a:solidFill>
          <a:ln w="11430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8" name="Shape 19">
            <a:extLst>
              <a:ext uri="{FF2B5EF4-FFF2-40B4-BE49-F238E27FC236}">
                <a16:creationId xmlns:a16="http://schemas.microsoft.com/office/drawing/2014/main" id="{10D4F9D7-FD8A-4523-AC4C-533922AA591A}"/>
              </a:ext>
            </a:extLst>
          </p:cNvPr>
          <p:cNvSpPr/>
          <p:nvPr/>
        </p:nvSpPr>
        <p:spPr>
          <a:xfrm>
            <a:off x="6318504" y="1920240"/>
            <a:ext cx="5175504" cy="320040"/>
          </a:xfrm>
          <a:prstGeom prst="roundRect">
            <a:avLst>
              <a:gd name="adj" fmla="val 5714"/>
            </a:avLst>
          </a:prstGeom>
          <a:solidFill>
            <a:srgbClr val="E1EBF0"/>
          </a:solidFill>
          <a:ln w="2540">
            <a:solidFill>
              <a:srgbClr val="E1EB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Shape 20">
            <a:extLst>
              <a:ext uri="{FF2B5EF4-FFF2-40B4-BE49-F238E27FC236}">
                <a16:creationId xmlns:a16="http://schemas.microsoft.com/office/drawing/2014/main" id="{CB5E92B8-B54D-473D-BABD-1700D0AF4BBC}"/>
              </a:ext>
            </a:extLst>
          </p:cNvPr>
          <p:cNvSpPr/>
          <p:nvPr/>
        </p:nvSpPr>
        <p:spPr>
          <a:xfrm>
            <a:off x="6464808" y="2029968"/>
            <a:ext cx="91440" cy="91440"/>
          </a:xfrm>
          <a:prstGeom prst="ellipse">
            <a:avLst/>
          </a:prstGeom>
          <a:solidFill>
            <a:srgbClr val="C59C9C"/>
          </a:solidFill>
          <a:ln w="12700">
            <a:solidFill>
              <a:srgbClr val="C59C9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Shape 21">
            <a:extLst>
              <a:ext uri="{FF2B5EF4-FFF2-40B4-BE49-F238E27FC236}">
                <a16:creationId xmlns:a16="http://schemas.microsoft.com/office/drawing/2014/main" id="{D80FCF81-667A-4BEC-B7EA-A2B9BF454896}"/>
              </a:ext>
            </a:extLst>
          </p:cNvPr>
          <p:cNvSpPr/>
          <p:nvPr/>
        </p:nvSpPr>
        <p:spPr>
          <a:xfrm>
            <a:off x="6629400" y="2029968"/>
            <a:ext cx="91440" cy="91440"/>
          </a:xfrm>
          <a:prstGeom prst="ellipse">
            <a:avLst/>
          </a:prstGeom>
          <a:solidFill>
            <a:srgbClr val="D4BE87"/>
          </a:solidFill>
          <a:ln w="12700">
            <a:solidFill>
              <a:srgbClr val="D4BE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1" name="Shape 22">
            <a:extLst>
              <a:ext uri="{FF2B5EF4-FFF2-40B4-BE49-F238E27FC236}">
                <a16:creationId xmlns:a16="http://schemas.microsoft.com/office/drawing/2014/main" id="{1964DE68-2F73-4A9B-B089-C59AF5BBCEB8}"/>
              </a:ext>
            </a:extLst>
          </p:cNvPr>
          <p:cNvSpPr/>
          <p:nvPr/>
        </p:nvSpPr>
        <p:spPr>
          <a:xfrm>
            <a:off x="6793992" y="2029968"/>
            <a:ext cx="91440" cy="91440"/>
          </a:xfrm>
          <a:prstGeom prst="ellipse">
            <a:avLst/>
          </a:prstGeom>
          <a:solidFill>
            <a:srgbClr val="9AB7B0"/>
          </a:solidFill>
          <a:ln w="12700">
            <a:solidFill>
              <a:srgbClr val="9AB7B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2" name="Text 23">
            <a:extLst>
              <a:ext uri="{FF2B5EF4-FFF2-40B4-BE49-F238E27FC236}">
                <a16:creationId xmlns:a16="http://schemas.microsoft.com/office/drawing/2014/main" id="{B2E88267-EF26-4EEC-8398-5C45390D666C}"/>
              </a:ext>
            </a:extLst>
          </p:cNvPr>
          <p:cNvSpPr/>
          <p:nvPr/>
        </p:nvSpPr>
        <p:spPr>
          <a:xfrm>
            <a:off x="7156269" y="1901567"/>
            <a:ext cx="4169664" cy="38582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history.local</a:t>
            </a:r>
            <a:endParaRPr lang="en-US" dirty="0"/>
          </a:p>
        </p:txBody>
      </p:sp>
      <p:sp>
        <p:nvSpPr>
          <p:cNvPr id="53" name="Text 24">
            <a:extLst>
              <a:ext uri="{FF2B5EF4-FFF2-40B4-BE49-F238E27FC236}">
                <a16:creationId xmlns:a16="http://schemas.microsoft.com/office/drawing/2014/main" id="{C5A10BD7-88AE-4501-8B7B-F5D62062941F}"/>
              </a:ext>
            </a:extLst>
          </p:cNvPr>
          <p:cNvSpPr/>
          <p:nvPr/>
        </p:nvSpPr>
        <p:spPr>
          <a:xfrm>
            <a:off x="6528816" y="2414016"/>
            <a:ext cx="4754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Version history, slides.pptx</a:t>
            </a:r>
            <a:endParaRPr lang="en-US" sz="1830" dirty="0"/>
          </a:p>
        </p:txBody>
      </p:sp>
      <p:sp>
        <p:nvSpPr>
          <p:cNvPr id="54" name="Shape 25">
            <a:extLst>
              <a:ext uri="{FF2B5EF4-FFF2-40B4-BE49-F238E27FC236}">
                <a16:creationId xmlns:a16="http://schemas.microsoft.com/office/drawing/2014/main" id="{E739716F-9798-48A3-A92A-757C70C30336}"/>
              </a:ext>
            </a:extLst>
          </p:cNvPr>
          <p:cNvSpPr/>
          <p:nvPr/>
        </p:nvSpPr>
        <p:spPr>
          <a:xfrm>
            <a:off x="6547104" y="2953512"/>
            <a:ext cx="4645152" cy="301752"/>
          </a:xfrm>
          <a:prstGeom prst="roundRect">
            <a:avLst>
              <a:gd name="adj" fmla="val 4545"/>
            </a:avLst>
          </a:prstGeom>
          <a:solidFill>
            <a:srgbClr val="EAF3EC"/>
          </a:solidFill>
          <a:ln w="1270">
            <a:solidFill>
              <a:srgbClr val="EAF3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5" name="Text 26">
            <a:extLst>
              <a:ext uri="{FF2B5EF4-FFF2-40B4-BE49-F238E27FC236}">
                <a16:creationId xmlns:a16="http://schemas.microsoft.com/office/drawing/2014/main" id="{4B974D3B-3C0E-4A0B-9C01-95B9044EFCEA}"/>
              </a:ext>
            </a:extLst>
          </p:cNvPr>
          <p:cNvSpPr/>
          <p:nvPr/>
        </p:nvSpPr>
        <p:spPr>
          <a:xfrm>
            <a:off x="6675120" y="3026664"/>
            <a:ext cx="98755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6477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14:05</a:t>
            </a:r>
            <a:endParaRPr lang="en-US" sz="1400" dirty="0"/>
          </a:p>
        </p:txBody>
      </p:sp>
      <p:sp>
        <p:nvSpPr>
          <p:cNvPr id="56" name="Text 27">
            <a:extLst>
              <a:ext uri="{FF2B5EF4-FFF2-40B4-BE49-F238E27FC236}">
                <a16:creationId xmlns:a16="http://schemas.microsoft.com/office/drawing/2014/main" id="{9F7C9AC4-0FAC-4DE3-AB0A-652233423D2D}"/>
              </a:ext>
            </a:extLst>
          </p:cNvPr>
          <p:cNvSpPr/>
          <p:nvPr/>
        </p:nvSpPr>
        <p:spPr>
          <a:xfrm>
            <a:off x="7744968" y="3003804"/>
            <a:ext cx="1783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Version 3</a:t>
            </a:r>
            <a:endParaRPr lang="en-US" sz="1400" dirty="0"/>
          </a:p>
        </p:txBody>
      </p:sp>
      <p:sp>
        <p:nvSpPr>
          <p:cNvPr id="57" name="Text 28">
            <a:extLst>
              <a:ext uri="{FF2B5EF4-FFF2-40B4-BE49-F238E27FC236}">
                <a16:creationId xmlns:a16="http://schemas.microsoft.com/office/drawing/2014/main" id="{B15002AE-AD9C-4B4B-9436-B61DF16F734F}"/>
              </a:ext>
            </a:extLst>
          </p:cNvPr>
          <p:cNvSpPr/>
          <p:nvPr/>
        </p:nvSpPr>
        <p:spPr>
          <a:xfrm>
            <a:off x="9674352" y="3035808"/>
            <a:ext cx="137160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31715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</a:t>
            </a:r>
            <a:endParaRPr lang="en-US" sz="1400" dirty="0"/>
          </a:p>
        </p:txBody>
      </p:sp>
      <p:sp>
        <p:nvSpPr>
          <p:cNvPr id="58" name="Shape 29">
            <a:extLst>
              <a:ext uri="{FF2B5EF4-FFF2-40B4-BE49-F238E27FC236}">
                <a16:creationId xmlns:a16="http://schemas.microsoft.com/office/drawing/2014/main" id="{F9DD1EF0-0CE5-4557-BD8E-DC0042418D5A}"/>
              </a:ext>
            </a:extLst>
          </p:cNvPr>
          <p:cNvSpPr/>
          <p:nvPr/>
        </p:nvSpPr>
        <p:spPr>
          <a:xfrm>
            <a:off x="6547104" y="3346704"/>
            <a:ext cx="4645152" cy="30175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9" name="Text 30">
            <a:extLst>
              <a:ext uri="{FF2B5EF4-FFF2-40B4-BE49-F238E27FC236}">
                <a16:creationId xmlns:a16="http://schemas.microsoft.com/office/drawing/2014/main" id="{8576EF76-9693-4819-BB33-32E5937A6B02}"/>
              </a:ext>
            </a:extLst>
          </p:cNvPr>
          <p:cNvSpPr/>
          <p:nvPr/>
        </p:nvSpPr>
        <p:spPr>
          <a:xfrm>
            <a:off x="6675120" y="3419856"/>
            <a:ext cx="98755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6477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12:35</a:t>
            </a:r>
            <a:endParaRPr lang="en-US" sz="1400" dirty="0"/>
          </a:p>
        </p:txBody>
      </p:sp>
      <p:sp>
        <p:nvSpPr>
          <p:cNvPr id="60" name="Text 31">
            <a:extLst>
              <a:ext uri="{FF2B5EF4-FFF2-40B4-BE49-F238E27FC236}">
                <a16:creationId xmlns:a16="http://schemas.microsoft.com/office/drawing/2014/main" id="{A2452D1F-294C-4552-8C71-6428E6B5C017}"/>
              </a:ext>
            </a:extLst>
          </p:cNvPr>
          <p:cNvSpPr/>
          <p:nvPr/>
        </p:nvSpPr>
        <p:spPr>
          <a:xfrm>
            <a:off x="7744968" y="3396996"/>
            <a:ext cx="1783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Version 2</a:t>
            </a:r>
            <a:endParaRPr lang="en-US" sz="1400" dirty="0"/>
          </a:p>
        </p:txBody>
      </p:sp>
      <p:sp>
        <p:nvSpPr>
          <p:cNvPr id="61" name="Text 32">
            <a:extLst>
              <a:ext uri="{FF2B5EF4-FFF2-40B4-BE49-F238E27FC236}">
                <a16:creationId xmlns:a16="http://schemas.microsoft.com/office/drawing/2014/main" id="{B8159133-CD52-472E-B9F1-9EB649C9A9DE}"/>
              </a:ext>
            </a:extLst>
          </p:cNvPr>
          <p:cNvSpPr/>
          <p:nvPr/>
        </p:nvSpPr>
        <p:spPr>
          <a:xfrm>
            <a:off x="9674352" y="3429000"/>
            <a:ext cx="137160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Available</a:t>
            </a:r>
            <a:endParaRPr lang="en-US" sz="1400" dirty="0"/>
          </a:p>
        </p:txBody>
      </p:sp>
      <p:sp>
        <p:nvSpPr>
          <p:cNvPr id="62" name="Shape 33">
            <a:extLst>
              <a:ext uri="{FF2B5EF4-FFF2-40B4-BE49-F238E27FC236}">
                <a16:creationId xmlns:a16="http://schemas.microsoft.com/office/drawing/2014/main" id="{4DB7CCBB-BEAB-4AB2-AF8A-ACAF288522D6}"/>
              </a:ext>
            </a:extLst>
          </p:cNvPr>
          <p:cNvSpPr/>
          <p:nvPr/>
        </p:nvSpPr>
        <p:spPr>
          <a:xfrm>
            <a:off x="6547104" y="3739896"/>
            <a:ext cx="4645152" cy="30175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3" name="Text 34">
            <a:extLst>
              <a:ext uri="{FF2B5EF4-FFF2-40B4-BE49-F238E27FC236}">
                <a16:creationId xmlns:a16="http://schemas.microsoft.com/office/drawing/2014/main" id="{CB1F8F0E-B859-4568-B285-48E0186E34C3}"/>
              </a:ext>
            </a:extLst>
          </p:cNvPr>
          <p:cNvSpPr/>
          <p:nvPr/>
        </p:nvSpPr>
        <p:spPr>
          <a:xfrm>
            <a:off x="6675120" y="3813048"/>
            <a:ext cx="987552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6477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10:10</a:t>
            </a:r>
            <a:endParaRPr lang="en-US" sz="1400" dirty="0"/>
          </a:p>
        </p:txBody>
      </p:sp>
      <p:sp>
        <p:nvSpPr>
          <p:cNvPr id="64" name="Text 35">
            <a:extLst>
              <a:ext uri="{FF2B5EF4-FFF2-40B4-BE49-F238E27FC236}">
                <a16:creationId xmlns:a16="http://schemas.microsoft.com/office/drawing/2014/main" id="{9C47C47C-ABC6-452B-8D00-44C0E629755D}"/>
              </a:ext>
            </a:extLst>
          </p:cNvPr>
          <p:cNvSpPr/>
          <p:nvPr/>
        </p:nvSpPr>
        <p:spPr>
          <a:xfrm>
            <a:off x="7744968" y="3790188"/>
            <a:ext cx="17830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Version 1</a:t>
            </a:r>
            <a:endParaRPr lang="en-US" sz="1400" dirty="0"/>
          </a:p>
        </p:txBody>
      </p:sp>
      <p:sp>
        <p:nvSpPr>
          <p:cNvPr id="65" name="Text 36">
            <a:extLst>
              <a:ext uri="{FF2B5EF4-FFF2-40B4-BE49-F238E27FC236}">
                <a16:creationId xmlns:a16="http://schemas.microsoft.com/office/drawing/2014/main" id="{BF98B0A7-EAEC-4363-BEB7-2FB7848D3600}"/>
              </a:ext>
            </a:extLst>
          </p:cNvPr>
          <p:cNvSpPr/>
          <p:nvPr/>
        </p:nvSpPr>
        <p:spPr>
          <a:xfrm>
            <a:off x="9674352" y="3822192"/>
            <a:ext cx="137160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Available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261416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6" y="546086"/>
            <a:ext cx="11753088" cy="637711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You have four minutes. What will they remember?</a:t>
            </a:r>
            <a:endParaRPr lang="en-US" sz="4000" dirty="0"/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6574522F-0EA5-473F-B80E-71F1A53495D0}"/>
              </a:ext>
            </a:extLst>
          </p:cNvPr>
          <p:cNvSpPr/>
          <p:nvPr/>
        </p:nvSpPr>
        <p:spPr>
          <a:xfrm>
            <a:off x="658368" y="1252728"/>
            <a:ext cx="109362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 the transferable principles to your own About Me draft.</a:t>
            </a:r>
            <a:endParaRPr lang="en-US" sz="24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C3B4300C-C027-4D3F-9421-ADE9DEFCE7F7}"/>
              </a:ext>
            </a:extLst>
          </p:cNvPr>
          <p:cNvSpPr/>
          <p:nvPr/>
        </p:nvSpPr>
        <p:spPr>
          <a:xfrm>
            <a:off x="11183112" y="5518988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</a:t>
            </a:r>
            <a:endParaRPr lang="en-US" sz="94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C23BB4C2-659D-46C0-890F-CCE411DA3A09}"/>
              </a:ext>
            </a:extLst>
          </p:cNvPr>
          <p:cNvSpPr/>
          <p:nvPr/>
        </p:nvSpPr>
        <p:spPr>
          <a:xfrm>
            <a:off x="563270" y="1926466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1F65E039-399A-4311-B84B-767BA4EA4902}"/>
              </a:ext>
            </a:extLst>
          </p:cNvPr>
          <p:cNvSpPr/>
          <p:nvPr/>
        </p:nvSpPr>
        <p:spPr>
          <a:xfrm>
            <a:off x="658368" y="2006019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3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EA67C631-F2BA-465E-BD33-D04BF384D6C9}"/>
              </a:ext>
            </a:extLst>
          </p:cNvPr>
          <p:cNvSpPr/>
          <p:nvPr/>
        </p:nvSpPr>
        <p:spPr>
          <a:xfrm>
            <a:off x="1426464" y="1944472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MESSAGE</a:t>
            </a:r>
            <a:endParaRPr lang="en-US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6570ABAD-F64F-4D30-A06A-55A8DBB9AD82}"/>
              </a:ext>
            </a:extLst>
          </p:cNvPr>
          <p:cNvSpPr/>
          <p:nvPr/>
        </p:nvSpPr>
        <p:spPr>
          <a:xfrm>
            <a:off x="3273552" y="1859151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Write one sentence: what should listeners understand?</a:t>
            </a:r>
            <a:endParaRPr lang="en-US" sz="2000" dirty="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26A96510-3CFF-4D6F-95C0-BA18316FD0BE}"/>
              </a:ext>
            </a:extLst>
          </p:cNvPr>
          <p:cNvSpPr/>
          <p:nvPr/>
        </p:nvSpPr>
        <p:spPr>
          <a:xfrm>
            <a:off x="1426464" y="2404872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E2C2F0A8-9E34-4F81-A9C8-C15DDBB916E8}"/>
              </a:ext>
            </a:extLst>
          </p:cNvPr>
          <p:cNvSpPr/>
          <p:nvPr/>
        </p:nvSpPr>
        <p:spPr>
          <a:xfrm>
            <a:off x="563270" y="2639698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D67632C6-A3A6-4DA2-864A-469AA01B8AA5}"/>
              </a:ext>
            </a:extLst>
          </p:cNvPr>
          <p:cNvSpPr/>
          <p:nvPr/>
        </p:nvSpPr>
        <p:spPr>
          <a:xfrm>
            <a:off x="658368" y="2719251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30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C83573E4-68C7-4ADD-AD63-AAEC0DE5A7F0}"/>
              </a:ext>
            </a:extLst>
          </p:cNvPr>
          <p:cNvSpPr/>
          <p:nvPr/>
        </p:nvSpPr>
        <p:spPr>
          <a:xfrm>
            <a:off x="1463040" y="2688291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</a:t>
            </a:r>
            <a:endParaRPr lang="en-US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76BFF6E8-7BA4-4C0E-BCA6-61F38C6D35AC}"/>
              </a:ext>
            </a:extLst>
          </p:cNvPr>
          <p:cNvSpPr/>
          <p:nvPr/>
        </p:nvSpPr>
        <p:spPr>
          <a:xfrm>
            <a:off x="3273552" y="2572383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one specific experience that supports it.</a:t>
            </a:r>
            <a:endParaRPr lang="en-US" sz="2000" dirty="0"/>
          </a:p>
        </p:txBody>
      </p:sp>
      <p:sp>
        <p:nvSpPr>
          <p:cNvPr id="17" name="Shape 14">
            <a:extLst>
              <a:ext uri="{FF2B5EF4-FFF2-40B4-BE49-F238E27FC236}">
                <a16:creationId xmlns:a16="http://schemas.microsoft.com/office/drawing/2014/main" id="{0BC74E6D-A1F5-41A5-A42F-0E162FD7794C}"/>
              </a:ext>
            </a:extLst>
          </p:cNvPr>
          <p:cNvSpPr/>
          <p:nvPr/>
        </p:nvSpPr>
        <p:spPr>
          <a:xfrm>
            <a:off x="1426464" y="3118104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Shape 15">
            <a:extLst>
              <a:ext uri="{FF2B5EF4-FFF2-40B4-BE49-F238E27FC236}">
                <a16:creationId xmlns:a16="http://schemas.microsoft.com/office/drawing/2014/main" id="{9F34413D-1644-4FC3-A41B-5E28BCE62282}"/>
              </a:ext>
            </a:extLst>
          </p:cNvPr>
          <p:cNvSpPr/>
          <p:nvPr/>
        </p:nvSpPr>
        <p:spPr>
          <a:xfrm>
            <a:off x="563270" y="3352930"/>
            <a:ext cx="338328" cy="338328"/>
          </a:xfrm>
          <a:prstGeom prst="ellipse">
            <a:avLst/>
          </a:prstGeom>
          <a:solidFill>
            <a:srgbClr val="E4EDF2"/>
          </a:solidFill>
          <a:ln w="12700">
            <a:solidFill>
              <a:srgbClr val="176CA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8B4B3BD2-AE5A-4488-A50C-1C3E3C2878C2}"/>
              </a:ext>
            </a:extLst>
          </p:cNvPr>
          <p:cNvSpPr/>
          <p:nvPr/>
        </p:nvSpPr>
        <p:spPr>
          <a:xfrm>
            <a:off x="658368" y="3432483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30" dirty="0"/>
          </a:p>
        </p:txBody>
      </p:sp>
      <p:sp>
        <p:nvSpPr>
          <p:cNvPr id="20" name="Text 17">
            <a:extLst>
              <a:ext uri="{FF2B5EF4-FFF2-40B4-BE49-F238E27FC236}">
                <a16:creationId xmlns:a16="http://schemas.microsoft.com/office/drawing/2014/main" id="{CB619F33-2DAB-4AD2-8634-D421A9C515CB}"/>
              </a:ext>
            </a:extLst>
          </p:cNvPr>
          <p:cNvSpPr/>
          <p:nvPr/>
        </p:nvSpPr>
        <p:spPr>
          <a:xfrm>
            <a:off x="1463040" y="3457433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</a:t>
            </a:r>
            <a:endParaRPr lang="en-US" dirty="0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24BB54D7-2BCC-4F21-88A0-6B79119CDB3D}"/>
              </a:ext>
            </a:extLst>
          </p:cNvPr>
          <p:cNvSpPr/>
          <p:nvPr/>
        </p:nvSpPr>
        <p:spPr>
          <a:xfrm>
            <a:off x="3273552" y="3285615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 the opening, main points and closing.</a:t>
            </a:r>
            <a:endParaRPr lang="en-US" sz="2000" dirty="0"/>
          </a:p>
        </p:txBody>
      </p:sp>
      <p:sp>
        <p:nvSpPr>
          <p:cNvPr id="22" name="Shape 19">
            <a:extLst>
              <a:ext uri="{FF2B5EF4-FFF2-40B4-BE49-F238E27FC236}">
                <a16:creationId xmlns:a16="http://schemas.microsoft.com/office/drawing/2014/main" id="{7695C287-0048-4496-84A4-238F60ECEEB9}"/>
              </a:ext>
            </a:extLst>
          </p:cNvPr>
          <p:cNvSpPr/>
          <p:nvPr/>
        </p:nvSpPr>
        <p:spPr>
          <a:xfrm>
            <a:off x="1426464" y="3831336"/>
            <a:ext cx="9701784" cy="0"/>
          </a:xfrm>
          <a:prstGeom prst="line">
            <a:avLst/>
          </a:prstGeom>
          <a:noFill/>
          <a:ln w="9525">
            <a:solidFill>
              <a:srgbClr val="C7D7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0">
            <a:extLst>
              <a:ext uri="{FF2B5EF4-FFF2-40B4-BE49-F238E27FC236}">
                <a16:creationId xmlns:a16="http://schemas.microsoft.com/office/drawing/2014/main" id="{FE683ECF-B8C9-496D-B1A0-566842978F1C}"/>
              </a:ext>
            </a:extLst>
          </p:cNvPr>
          <p:cNvSpPr/>
          <p:nvPr/>
        </p:nvSpPr>
        <p:spPr>
          <a:xfrm>
            <a:off x="563270" y="4066162"/>
            <a:ext cx="338328" cy="338328"/>
          </a:xfrm>
          <a:prstGeom prst="ellipse">
            <a:avLst/>
          </a:prstGeom>
          <a:solidFill>
            <a:srgbClr val="FFF2CD"/>
          </a:solidFill>
          <a:ln w="12700">
            <a:solidFill>
              <a:srgbClr val="C79A3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1">
            <a:extLst>
              <a:ext uri="{FF2B5EF4-FFF2-40B4-BE49-F238E27FC236}">
                <a16:creationId xmlns:a16="http://schemas.microsoft.com/office/drawing/2014/main" id="{58B64C2E-C1BA-4A01-9C10-ADFF6CD959AD}"/>
              </a:ext>
            </a:extLst>
          </p:cNvPr>
          <p:cNvSpPr/>
          <p:nvPr/>
        </p:nvSpPr>
        <p:spPr>
          <a:xfrm>
            <a:off x="658368" y="4145715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230" dirty="0"/>
          </a:p>
        </p:txBody>
      </p:sp>
      <p:sp>
        <p:nvSpPr>
          <p:cNvPr id="25" name="Text 22">
            <a:extLst>
              <a:ext uri="{FF2B5EF4-FFF2-40B4-BE49-F238E27FC236}">
                <a16:creationId xmlns:a16="http://schemas.microsoft.com/office/drawing/2014/main" id="{1D3D5735-FBB2-45DE-B6B0-8A8229A89B95}"/>
              </a:ext>
            </a:extLst>
          </p:cNvPr>
          <p:cNvSpPr/>
          <p:nvPr/>
        </p:nvSpPr>
        <p:spPr>
          <a:xfrm>
            <a:off x="1495044" y="4177349"/>
            <a:ext cx="14538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SLIDES</a:t>
            </a:r>
            <a:endParaRPr lang="en-US" dirty="0"/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9FC056D6-3D84-4AA8-9F16-EC29E7B7671D}"/>
              </a:ext>
            </a:extLst>
          </p:cNvPr>
          <p:cNvSpPr/>
          <p:nvPr/>
        </p:nvSpPr>
        <p:spPr>
          <a:xfrm>
            <a:off x="3273552" y="3998847"/>
            <a:ext cx="785469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 one visual or remove one unnecessary item.</a:t>
            </a:r>
            <a:endParaRPr lang="en-US" sz="2000" dirty="0"/>
          </a:p>
        </p:txBody>
      </p:sp>
      <p:sp>
        <p:nvSpPr>
          <p:cNvPr id="29" name="Shape 24">
            <a:extLst>
              <a:ext uri="{FF2B5EF4-FFF2-40B4-BE49-F238E27FC236}">
                <a16:creationId xmlns:a16="http://schemas.microsoft.com/office/drawing/2014/main" id="{7122D9B8-9604-427E-BF4E-0432B66791EB}"/>
              </a:ext>
            </a:extLst>
          </p:cNvPr>
          <p:cNvSpPr/>
          <p:nvPr/>
        </p:nvSpPr>
        <p:spPr>
          <a:xfrm>
            <a:off x="1426464" y="4677786"/>
            <a:ext cx="10177272" cy="411480"/>
          </a:xfrm>
          <a:prstGeom prst="roundRect">
            <a:avLst>
              <a:gd name="adj" fmla="val 6667"/>
            </a:avLst>
          </a:prstGeom>
          <a:solidFill>
            <a:srgbClr val="FFF2CD"/>
          </a:solidFill>
          <a:ln w="1270">
            <a:solidFill>
              <a:srgbClr val="FFF2C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5">
            <a:extLst>
              <a:ext uri="{FF2B5EF4-FFF2-40B4-BE49-F238E27FC236}">
                <a16:creationId xmlns:a16="http://schemas.microsoft.com/office/drawing/2014/main" id="{E095ED96-4938-440B-A82C-7645EFE46F23}"/>
              </a:ext>
            </a:extLst>
          </p:cNvPr>
          <p:cNvSpPr/>
          <p:nvPr/>
        </p:nvSpPr>
        <p:spPr>
          <a:xfrm>
            <a:off x="1719072" y="4760082"/>
            <a:ext cx="95737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OUTPUT: Choose and explain 2–3 changes you will make before rehearsal.</a:t>
            </a:r>
            <a:endParaRPr lang="en-US" sz="1700" dirty="0"/>
          </a:p>
        </p:txBody>
      </p:sp>
      <p:sp>
        <p:nvSpPr>
          <p:cNvPr id="31" name="Shape 26">
            <a:extLst>
              <a:ext uri="{FF2B5EF4-FFF2-40B4-BE49-F238E27FC236}">
                <a16:creationId xmlns:a16="http://schemas.microsoft.com/office/drawing/2014/main" id="{519F1933-E309-4C02-8A39-FAD569F8EE52}"/>
              </a:ext>
            </a:extLst>
          </p:cNvPr>
          <p:cNvSpPr/>
          <p:nvPr/>
        </p:nvSpPr>
        <p:spPr>
          <a:xfrm>
            <a:off x="704088" y="5217236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28">
            <a:extLst>
              <a:ext uri="{FF2B5EF4-FFF2-40B4-BE49-F238E27FC236}">
                <a16:creationId xmlns:a16="http://schemas.microsoft.com/office/drawing/2014/main" id="{1382F78E-75A5-4BBF-9995-DF7723CE3345}"/>
              </a:ext>
            </a:extLst>
          </p:cNvPr>
          <p:cNvSpPr/>
          <p:nvPr/>
        </p:nvSpPr>
        <p:spPr>
          <a:xfrm>
            <a:off x="905256" y="5281244"/>
            <a:ext cx="103418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6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your own truthful experience; share only information you choose to disclose.</a:t>
            </a:r>
            <a:endParaRPr lang="en-US" sz="1660" dirty="0"/>
          </a:p>
        </p:txBody>
      </p:sp>
    </p:spTree>
    <p:extLst>
      <p:ext uri="{BB962C8B-B14F-4D97-AF65-F5344CB8AC3E}">
        <p14:creationId xmlns:p14="http://schemas.microsoft.com/office/powerpoint/2010/main" val="8274779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CD95AD-448B-4C02-B8AD-9539BA9F27B4}"/>
              </a:ext>
            </a:extLst>
          </p:cNvPr>
          <p:cNvSpPr txBox="1"/>
          <p:nvPr/>
        </p:nvSpPr>
        <p:spPr>
          <a:xfrm>
            <a:off x="219455" y="441583"/>
            <a:ext cx="12355721" cy="699267"/>
          </a:xfrm>
          <a:prstGeom prst="rect">
            <a:avLst/>
          </a:prstGeom>
          <a:noFill/>
        </p:spPr>
        <p:txBody>
          <a:bodyPr wrap="square" lIns="10972" tIns="10972" rIns="10972" bIns="10972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4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Five questions to carry into any presentation</a:t>
            </a:r>
            <a:endParaRPr lang="en-US" sz="4400" dirty="0"/>
          </a:p>
        </p:txBody>
      </p:sp>
      <p:sp>
        <p:nvSpPr>
          <p:cNvPr id="26" name="Editable text: ACADEMIC SKILLS FOR COMPUTING – SESSIO">
            <a:extLst>
              <a:ext uri="{FF2B5EF4-FFF2-40B4-BE49-F238E27FC236}">
                <a16:creationId xmlns:a16="http://schemas.microsoft.com/office/drawing/2014/main" id="{F8E1ECDB-D940-45D7-BC75-878EFECF8138}"/>
              </a:ext>
            </a:extLst>
          </p:cNvPr>
          <p:cNvSpPr txBox="1"/>
          <p:nvPr/>
        </p:nvSpPr>
        <p:spPr>
          <a:xfrm>
            <a:off x="219456" y="152246"/>
            <a:ext cx="6675120" cy="18928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30" b="1" dirty="0">
                <a:solidFill>
                  <a:srgbClr val="0B8DCC"/>
                </a:solidFill>
                <a:latin typeface="Aptos" panose="020B0004020202020204" pitchFamily="34" charset="0"/>
              </a:rPr>
              <a:t>ACADEMIC SKILLS FOR COMPUTING – SESSION </a:t>
            </a:r>
            <a:r>
              <a:rPr lang="en-GB" sz="1230" b="1" dirty="0">
                <a:solidFill>
                  <a:srgbClr val="0B8DCC"/>
                </a:solidFill>
                <a:latin typeface="Aptos" panose="020B0004020202020204" pitchFamily="34" charset="0"/>
              </a:rPr>
              <a:t>9</a:t>
            </a:r>
            <a:endParaRPr sz="1230" b="1" dirty="0">
              <a:solidFill>
                <a:srgbClr val="0B8DCC"/>
              </a:solidFill>
              <a:latin typeface="Aptos" panose="020B0004020202020204" pitchFamily="34" charset="0"/>
            </a:endParaRPr>
          </a:p>
        </p:txBody>
      </p:sp>
      <p:cxnSp>
        <p:nvCxnSpPr>
          <p:cNvPr id="27" name="Editable thin rule">
            <a:extLst>
              <a:ext uri="{FF2B5EF4-FFF2-40B4-BE49-F238E27FC236}">
                <a16:creationId xmlns:a16="http://schemas.microsoft.com/office/drawing/2014/main" id="{6DEE1056-82C6-40FE-AB18-FB74850FC5AA}"/>
              </a:ext>
            </a:extLst>
          </p:cNvPr>
          <p:cNvCxnSpPr/>
          <p:nvPr/>
        </p:nvCxnSpPr>
        <p:spPr>
          <a:xfrm>
            <a:off x="182880" y="393192"/>
            <a:ext cx="5532120" cy="0"/>
          </a:xfrm>
          <a:prstGeom prst="line">
            <a:avLst/>
          </a:prstGeom>
          <a:ln w="8890">
            <a:solidFill>
              <a:srgbClr val="96C5D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 3">
            <a:extLst>
              <a:ext uri="{FF2B5EF4-FFF2-40B4-BE49-F238E27FC236}">
                <a16:creationId xmlns:a16="http://schemas.microsoft.com/office/drawing/2014/main" id="{45B143AB-FFEC-4D38-ABCB-CF6AC53C4838}"/>
              </a:ext>
            </a:extLst>
          </p:cNvPr>
          <p:cNvSpPr/>
          <p:nvPr/>
        </p:nvSpPr>
        <p:spPr>
          <a:xfrm>
            <a:off x="344859" y="1140850"/>
            <a:ext cx="11916808" cy="65621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5467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these to prepare a university explanation, project report or professional briefing.</a:t>
            </a:r>
            <a:endParaRPr lang="en-US" sz="24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F4CC16C8-A512-4A06-86B5-04BA9887F158}"/>
              </a:ext>
            </a:extLst>
          </p:cNvPr>
          <p:cNvSpPr/>
          <p:nvPr/>
        </p:nvSpPr>
        <p:spPr>
          <a:xfrm>
            <a:off x="11125200" y="5358384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r">
              <a:buNone/>
            </a:pPr>
            <a:r>
              <a:rPr lang="en-US" sz="940" dirty="0">
                <a:solidFill>
                  <a:srgbClr val="8799A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21</a:t>
            </a:r>
            <a:endParaRPr lang="en-US" sz="94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DC9F90B6-2AF5-464D-A8D4-7ECFF7E3DDF1}"/>
              </a:ext>
            </a:extLst>
          </p:cNvPr>
          <p:cNvSpPr/>
          <p:nvPr/>
        </p:nvSpPr>
        <p:spPr>
          <a:xfrm>
            <a:off x="847344" y="1768711"/>
            <a:ext cx="274320" cy="274320"/>
          </a:xfrm>
          <a:prstGeom prst="ellipse">
            <a:avLst/>
          </a:prstGeom>
          <a:solidFill>
            <a:srgbClr val="E4EDF2"/>
          </a:solidFill>
          <a:ln w="12700">
            <a:solidFill>
              <a:srgbClr val="E4EDF2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70499584-A951-4768-95F0-E51C6F6285ED}"/>
              </a:ext>
            </a:extLst>
          </p:cNvPr>
          <p:cNvSpPr/>
          <p:nvPr/>
        </p:nvSpPr>
        <p:spPr>
          <a:xfrm>
            <a:off x="932383" y="1828147"/>
            <a:ext cx="1005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10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6310969C-31A2-49FF-AC9E-3C62F9D819A3}"/>
              </a:ext>
            </a:extLst>
          </p:cNvPr>
          <p:cNvSpPr/>
          <p:nvPr/>
        </p:nvSpPr>
        <p:spPr>
          <a:xfrm>
            <a:off x="1408176" y="1783080"/>
            <a:ext cx="987552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WHY?</a:t>
            </a:r>
            <a:endParaRPr lang="en-US" sz="2000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1DE99498-3DF1-4A80-974B-8AA069199369}"/>
              </a:ext>
            </a:extLst>
          </p:cNvPr>
          <p:cNvSpPr/>
          <p:nvPr/>
        </p:nvSpPr>
        <p:spPr>
          <a:xfrm>
            <a:off x="2596896" y="1764792"/>
            <a:ext cx="8257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Have I defined the purpose?</a:t>
            </a:r>
            <a:endParaRPr lang="en-US" sz="2800" dirty="0"/>
          </a:p>
        </p:txBody>
      </p:sp>
      <p:sp>
        <p:nvSpPr>
          <p:cNvPr id="12" name="Shape 9">
            <a:extLst>
              <a:ext uri="{FF2B5EF4-FFF2-40B4-BE49-F238E27FC236}">
                <a16:creationId xmlns:a16="http://schemas.microsoft.com/office/drawing/2014/main" id="{C2517BC6-1ABE-4EBA-8B07-D1019E436343}"/>
              </a:ext>
            </a:extLst>
          </p:cNvPr>
          <p:cNvSpPr/>
          <p:nvPr/>
        </p:nvSpPr>
        <p:spPr>
          <a:xfrm>
            <a:off x="847344" y="2408791"/>
            <a:ext cx="274320" cy="274320"/>
          </a:xfrm>
          <a:prstGeom prst="ellipse">
            <a:avLst/>
          </a:prstGeom>
          <a:solidFill>
            <a:srgbClr val="E4EDF2"/>
          </a:solidFill>
          <a:ln w="12700">
            <a:solidFill>
              <a:srgbClr val="E4EDF2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8C053149-A7AD-4AE8-B505-DAD605AD76E1}"/>
              </a:ext>
            </a:extLst>
          </p:cNvPr>
          <p:cNvSpPr/>
          <p:nvPr/>
        </p:nvSpPr>
        <p:spPr>
          <a:xfrm>
            <a:off x="932383" y="2468227"/>
            <a:ext cx="1005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100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CB013056-B82B-4CC7-AF9B-B969B4AF447A}"/>
              </a:ext>
            </a:extLst>
          </p:cNvPr>
          <p:cNvSpPr/>
          <p:nvPr/>
        </p:nvSpPr>
        <p:spPr>
          <a:xfrm>
            <a:off x="1408176" y="2423160"/>
            <a:ext cx="987552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WHO?</a:t>
            </a:r>
            <a:endParaRPr lang="en-US" sz="2000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BA74C64C-4DEE-4BCA-A4C1-CB5C363898EC}"/>
              </a:ext>
            </a:extLst>
          </p:cNvPr>
          <p:cNvSpPr/>
          <p:nvPr/>
        </p:nvSpPr>
        <p:spPr>
          <a:xfrm>
            <a:off x="2596896" y="2404872"/>
            <a:ext cx="8257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does this audience need?</a:t>
            </a:r>
            <a:endParaRPr lang="en-US" sz="2800" dirty="0"/>
          </a:p>
        </p:txBody>
      </p:sp>
      <p:sp>
        <p:nvSpPr>
          <p:cNvPr id="16" name="Shape 13">
            <a:extLst>
              <a:ext uri="{FF2B5EF4-FFF2-40B4-BE49-F238E27FC236}">
                <a16:creationId xmlns:a16="http://schemas.microsoft.com/office/drawing/2014/main" id="{C2175C0D-EA4C-4D9C-A78A-770E068937CB}"/>
              </a:ext>
            </a:extLst>
          </p:cNvPr>
          <p:cNvSpPr/>
          <p:nvPr/>
        </p:nvSpPr>
        <p:spPr>
          <a:xfrm>
            <a:off x="847344" y="3048871"/>
            <a:ext cx="274320" cy="274320"/>
          </a:xfrm>
          <a:prstGeom prst="ellipse">
            <a:avLst/>
          </a:prstGeom>
          <a:solidFill>
            <a:srgbClr val="E4EDF2"/>
          </a:solidFill>
          <a:ln w="12700">
            <a:solidFill>
              <a:srgbClr val="E4EDF2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E7AD00F0-8353-4106-AA39-4F78B1ECC620}"/>
              </a:ext>
            </a:extLst>
          </p:cNvPr>
          <p:cNvSpPr/>
          <p:nvPr/>
        </p:nvSpPr>
        <p:spPr>
          <a:xfrm>
            <a:off x="932383" y="3108307"/>
            <a:ext cx="1005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100" dirty="0"/>
          </a:p>
        </p:txBody>
      </p:sp>
      <p:sp>
        <p:nvSpPr>
          <p:cNvPr id="18" name="Text 15">
            <a:extLst>
              <a:ext uri="{FF2B5EF4-FFF2-40B4-BE49-F238E27FC236}">
                <a16:creationId xmlns:a16="http://schemas.microsoft.com/office/drawing/2014/main" id="{62A7985C-86FC-45E7-A124-EFDC72639FE9}"/>
              </a:ext>
            </a:extLst>
          </p:cNvPr>
          <p:cNvSpPr/>
          <p:nvPr/>
        </p:nvSpPr>
        <p:spPr>
          <a:xfrm>
            <a:off x="1408176" y="3063240"/>
            <a:ext cx="987552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WHAT?</a:t>
            </a:r>
            <a:endParaRPr lang="en-US" sz="2000" dirty="0"/>
          </a:p>
        </p:txBody>
      </p:sp>
      <p:sp>
        <p:nvSpPr>
          <p:cNvPr id="19" name="Text 16">
            <a:extLst>
              <a:ext uri="{FF2B5EF4-FFF2-40B4-BE49-F238E27FC236}">
                <a16:creationId xmlns:a16="http://schemas.microsoft.com/office/drawing/2014/main" id="{EE316718-90AF-42F9-8014-DF233CB4668C}"/>
              </a:ext>
            </a:extLst>
          </p:cNvPr>
          <p:cNvSpPr/>
          <p:nvPr/>
        </p:nvSpPr>
        <p:spPr>
          <a:xfrm>
            <a:off x="2596896" y="3044952"/>
            <a:ext cx="8257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the message, and what supports it?</a:t>
            </a:r>
            <a:endParaRPr lang="en-US" sz="2800" dirty="0"/>
          </a:p>
        </p:txBody>
      </p:sp>
      <p:sp>
        <p:nvSpPr>
          <p:cNvPr id="20" name="Shape 17">
            <a:extLst>
              <a:ext uri="{FF2B5EF4-FFF2-40B4-BE49-F238E27FC236}">
                <a16:creationId xmlns:a16="http://schemas.microsoft.com/office/drawing/2014/main" id="{29FBBBDE-1758-4D53-8B5A-AEB2964BAF5E}"/>
              </a:ext>
            </a:extLst>
          </p:cNvPr>
          <p:cNvSpPr/>
          <p:nvPr/>
        </p:nvSpPr>
        <p:spPr>
          <a:xfrm>
            <a:off x="847344" y="3688951"/>
            <a:ext cx="274320" cy="274320"/>
          </a:xfrm>
          <a:prstGeom prst="ellipse">
            <a:avLst/>
          </a:prstGeom>
          <a:solidFill>
            <a:srgbClr val="E4EDF2"/>
          </a:solidFill>
          <a:ln w="12700">
            <a:solidFill>
              <a:srgbClr val="E4EDF2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21" name="Text 18">
            <a:extLst>
              <a:ext uri="{FF2B5EF4-FFF2-40B4-BE49-F238E27FC236}">
                <a16:creationId xmlns:a16="http://schemas.microsoft.com/office/drawing/2014/main" id="{6F2DF62F-3FE2-4570-BF8F-668D7C34E97F}"/>
              </a:ext>
            </a:extLst>
          </p:cNvPr>
          <p:cNvSpPr/>
          <p:nvPr/>
        </p:nvSpPr>
        <p:spPr>
          <a:xfrm>
            <a:off x="932383" y="3748387"/>
            <a:ext cx="1005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100" dirty="0"/>
          </a:p>
        </p:txBody>
      </p:sp>
      <p:sp>
        <p:nvSpPr>
          <p:cNvPr id="22" name="Text 19">
            <a:extLst>
              <a:ext uri="{FF2B5EF4-FFF2-40B4-BE49-F238E27FC236}">
                <a16:creationId xmlns:a16="http://schemas.microsoft.com/office/drawing/2014/main" id="{77916731-31D9-4FE1-B8AB-2AEAB70F5A40}"/>
              </a:ext>
            </a:extLst>
          </p:cNvPr>
          <p:cNvSpPr/>
          <p:nvPr/>
        </p:nvSpPr>
        <p:spPr>
          <a:xfrm>
            <a:off x="1408176" y="3703320"/>
            <a:ext cx="987552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HOW?</a:t>
            </a:r>
            <a:endParaRPr lang="en-US" sz="2000" dirty="0"/>
          </a:p>
        </p:txBody>
      </p:sp>
      <p:sp>
        <p:nvSpPr>
          <p:cNvPr id="23" name="Text 20">
            <a:extLst>
              <a:ext uri="{FF2B5EF4-FFF2-40B4-BE49-F238E27FC236}">
                <a16:creationId xmlns:a16="http://schemas.microsoft.com/office/drawing/2014/main" id="{52190A8E-B7D8-4C7C-82CE-ABA77B53D680}"/>
              </a:ext>
            </a:extLst>
          </p:cNvPr>
          <p:cNvSpPr/>
          <p:nvPr/>
        </p:nvSpPr>
        <p:spPr>
          <a:xfrm>
            <a:off x="2596896" y="3685032"/>
            <a:ext cx="8257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Will the structure and visuals make it clear?</a:t>
            </a:r>
            <a:endParaRPr lang="en-US" sz="2800" dirty="0"/>
          </a:p>
        </p:txBody>
      </p:sp>
      <p:sp>
        <p:nvSpPr>
          <p:cNvPr id="24" name="Shape 21">
            <a:extLst>
              <a:ext uri="{FF2B5EF4-FFF2-40B4-BE49-F238E27FC236}">
                <a16:creationId xmlns:a16="http://schemas.microsoft.com/office/drawing/2014/main" id="{7B340AE4-E647-49E2-AB8B-6CE72C09FF09}"/>
              </a:ext>
            </a:extLst>
          </p:cNvPr>
          <p:cNvSpPr/>
          <p:nvPr/>
        </p:nvSpPr>
        <p:spPr>
          <a:xfrm>
            <a:off x="847344" y="4329031"/>
            <a:ext cx="274320" cy="274320"/>
          </a:xfrm>
          <a:prstGeom prst="ellipse">
            <a:avLst/>
          </a:prstGeom>
          <a:solidFill>
            <a:srgbClr val="0B3264"/>
          </a:solidFill>
          <a:ln w="12700">
            <a:solidFill>
              <a:srgbClr val="0B3264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25" name="Text 22">
            <a:extLst>
              <a:ext uri="{FF2B5EF4-FFF2-40B4-BE49-F238E27FC236}">
                <a16:creationId xmlns:a16="http://schemas.microsoft.com/office/drawing/2014/main" id="{60EDC2EB-376C-41AB-824C-8ED9146039F1}"/>
              </a:ext>
            </a:extLst>
          </p:cNvPr>
          <p:cNvSpPr/>
          <p:nvPr/>
        </p:nvSpPr>
        <p:spPr>
          <a:xfrm>
            <a:off x="932383" y="4388467"/>
            <a:ext cx="100584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1100" dirty="0"/>
          </a:p>
        </p:txBody>
      </p:sp>
      <p:sp>
        <p:nvSpPr>
          <p:cNvPr id="28" name="Text 23">
            <a:extLst>
              <a:ext uri="{FF2B5EF4-FFF2-40B4-BE49-F238E27FC236}">
                <a16:creationId xmlns:a16="http://schemas.microsoft.com/office/drawing/2014/main" id="{17927377-ABC6-4418-A9E3-1E7221188DFA}"/>
              </a:ext>
            </a:extLst>
          </p:cNvPr>
          <p:cNvSpPr/>
          <p:nvPr/>
        </p:nvSpPr>
        <p:spPr>
          <a:xfrm>
            <a:off x="1408176" y="4343400"/>
            <a:ext cx="987552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6CA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</a:t>
            </a:r>
            <a:endParaRPr lang="en-US" sz="2000" dirty="0"/>
          </a:p>
        </p:txBody>
      </p:sp>
      <p:sp>
        <p:nvSpPr>
          <p:cNvPr id="29" name="Text 24">
            <a:extLst>
              <a:ext uri="{FF2B5EF4-FFF2-40B4-BE49-F238E27FC236}">
                <a16:creationId xmlns:a16="http://schemas.microsoft.com/office/drawing/2014/main" id="{A3D68569-9C12-40F2-9FA4-E42BCD083B17}"/>
              </a:ext>
            </a:extLst>
          </p:cNvPr>
          <p:cNvSpPr/>
          <p:nvPr/>
        </p:nvSpPr>
        <p:spPr>
          <a:xfrm>
            <a:off x="2596896" y="4325112"/>
            <a:ext cx="8257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I explain why each choice helps?</a:t>
            </a:r>
            <a:endParaRPr lang="en-US" sz="2800" dirty="0"/>
          </a:p>
        </p:txBody>
      </p:sp>
      <p:sp>
        <p:nvSpPr>
          <p:cNvPr id="30" name="Shape 25">
            <a:extLst>
              <a:ext uri="{FF2B5EF4-FFF2-40B4-BE49-F238E27FC236}">
                <a16:creationId xmlns:a16="http://schemas.microsoft.com/office/drawing/2014/main" id="{F674355A-0101-490D-A5AE-B204F40B10B1}"/>
              </a:ext>
            </a:extLst>
          </p:cNvPr>
          <p:cNvSpPr/>
          <p:nvPr/>
        </p:nvSpPr>
        <p:spPr>
          <a:xfrm>
            <a:off x="646176" y="5056632"/>
            <a:ext cx="10899648" cy="429768"/>
          </a:xfrm>
          <a:prstGeom prst="roundRect">
            <a:avLst>
              <a:gd name="adj" fmla="val 7447"/>
            </a:avLst>
          </a:prstGeom>
          <a:solidFill>
            <a:srgbClr val="EEF3F6"/>
          </a:solidFill>
          <a:ln w="1270">
            <a:solidFill>
              <a:srgbClr val="EEF3F6"/>
            </a:solidFill>
            <a:prstDash val="solid"/>
          </a:ln>
        </p:spPr>
        <p:txBody>
          <a:bodyPr/>
          <a:lstStyle/>
          <a:p>
            <a:r>
              <a:rPr lang="en-US" sz="2000" b="1">
                <a:solidFill>
                  <a:srgbClr val="0B326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Next: turn a well-planned presentation into an effective spoken explanation</a:t>
            </a:r>
            <a:endParaRPr sz="2000"/>
          </a:p>
        </p:txBody>
      </p:sp>
    </p:spTree>
    <p:extLst>
      <p:ext uri="{BB962C8B-B14F-4D97-AF65-F5344CB8AC3E}">
        <p14:creationId xmlns:p14="http://schemas.microsoft.com/office/powerpoint/2010/main" val="65358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2494</Words>
  <Application>Microsoft Office PowerPoint</Application>
  <PresentationFormat>Widescreen</PresentationFormat>
  <Paragraphs>445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Arial</vt:lpstr>
      <vt:lpstr>Calibri</vt:lpstr>
      <vt:lpstr>Calibri Light</vt:lpstr>
      <vt:lpstr>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Ewa Kazimierska</dc:creator>
  <cp:lastModifiedBy>Ewa Kazimierska</cp:lastModifiedBy>
  <cp:revision>3</cp:revision>
  <dcterms:created xsi:type="dcterms:W3CDTF">2026-10-26T17:16:17Z</dcterms:created>
  <dcterms:modified xsi:type="dcterms:W3CDTF">2026-10-27T11:27:39Z</dcterms:modified>
</cp:coreProperties>
</file>