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337" r:id="rId6"/>
    <p:sldId id="338" r:id="rId7"/>
    <p:sldId id="351" r:id="rId8"/>
    <p:sldId id="349" r:id="rId9"/>
    <p:sldId id="339" r:id="rId10"/>
    <p:sldId id="340" r:id="rId11"/>
    <p:sldId id="352" r:id="rId12"/>
    <p:sldId id="342" r:id="rId13"/>
    <p:sldId id="363" r:id="rId14"/>
    <p:sldId id="358" r:id="rId15"/>
    <p:sldId id="353" r:id="rId16"/>
    <p:sldId id="365" r:id="rId17"/>
    <p:sldId id="366" r:id="rId18"/>
    <p:sldId id="343" r:id="rId19"/>
    <p:sldId id="354" r:id="rId20"/>
    <p:sldId id="355" r:id="rId21"/>
    <p:sldId id="341" r:id="rId22"/>
    <p:sldId id="356" r:id="rId23"/>
    <p:sldId id="347" r:id="rId24"/>
    <p:sldId id="348" r:id="rId25"/>
    <p:sldId id="346" r:id="rId26"/>
    <p:sldId id="345" r:id="rId27"/>
    <p:sldId id="367" r:id="rId28"/>
    <p:sldId id="368" r:id="rId29"/>
    <p:sldId id="369" r:id="rId30"/>
    <p:sldId id="370" r:id="rId31"/>
    <p:sldId id="360" r:id="rId32"/>
    <p:sldId id="361" r:id="rId33"/>
    <p:sldId id="362" r:id="rId34"/>
    <p:sldId id="357"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47" autoAdjust="0"/>
    <p:restoredTop sz="94249" autoAdjust="0"/>
  </p:normalViewPr>
  <p:slideViewPr>
    <p:cSldViewPr>
      <p:cViewPr varScale="1">
        <p:scale>
          <a:sx n="83" d="100"/>
          <a:sy n="83" d="100"/>
        </p:scale>
        <p:origin x="104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100" b="1" dirty="0">
                <a:solidFill>
                  <a:schemeClr val="accent2">
                    <a:lumMod val="20000"/>
                    <a:lumOff val="80000"/>
                  </a:schemeClr>
                </a:solidFill>
              </a:rPr>
              <a:t>Introduction to Modern Workplace</a:t>
            </a:r>
            <a:br>
              <a:rPr lang="en-GB" sz="4000" b="1" dirty="0">
                <a:solidFill>
                  <a:schemeClr val="accent2">
                    <a:lumMod val="20000"/>
                    <a:lumOff val="80000"/>
                  </a:schemeClr>
                </a:solidFill>
              </a:rPr>
            </a:br>
            <a:r>
              <a:rPr lang="en-GB" sz="3100" b="1" dirty="0">
                <a:solidFill>
                  <a:schemeClr val="accent2">
                    <a:lumMod val="20000"/>
                    <a:lumOff val="80000"/>
                  </a:schemeClr>
                </a:solidFill>
              </a:rPr>
              <a:t>(LLCBB4003)</a:t>
            </a:r>
            <a:br>
              <a:rPr lang="en-GB" sz="3100" b="1" dirty="0">
                <a:solidFill>
                  <a:schemeClr val="accent2">
                    <a:lumMod val="20000"/>
                    <a:lumOff val="80000"/>
                  </a:schemeClr>
                </a:solidFill>
              </a:rPr>
            </a:br>
            <a:r>
              <a:rPr lang="en-GB" sz="3100" b="1" dirty="0">
                <a:solidFill>
                  <a:schemeClr val="accent2">
                    <a:lumMod val="20000"/>
                    <a:lumOff val="80000"/>
                  </a:schemeClr>
                </a:solidFill>
              </a:rPr>
              <a:t>WEEK SIX</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bg2">
                    <a:lumMod val="75000"/>
                  </a:schemeClr>
                </a:solidFill>
              </a:rPr>
              <a:t>Behavioural approach to management</a:t>
            </a:r>
            <a:endParaRPr lang="en-GB" altLang="en-US" b="1" dirty="0">
              <a:solidFill>
                <a:schemeClr val="bg2">
                  <a:lumMod val="75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Learning outcome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p:txBody>
          <a:bodyPr>
            <a:normAutofit fontScale="92500" lnSpcReduction="20000"/>
          </a:bodyPr>
          <a:lstStyle/>
          <a:p>
            <a:pPr marL="0" indent="0" algn="just">
              <a:buNone/>
            </a:pPr>
            <a:r>
              <a:rPr lang="en-GB" altLang="en-US" b="1" dirty="0">
                <a:latin typeface="Times New Roman" panose="02020603050405020304" pitchFamily="18" charset="0"/>
                <a:ea typeface="ＭＳ Ｐゴシック" panose="020B0600070205080204" pitchFamily="34" charset="-128"/>
                <a:cs typeface="Times New Roman" panose="02020603050405020304" pitchFamily="18" charset="0"/>
              </a:rPr>
              <a:t>By the end of the session you should be able to:</a:t>
            </a:r>
          </a:p>
          <a:p>
            <a:pPr marL="0" indent="0" algn="just">
              <a:buNone/>
            </a:pPr>
            <a:endPar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endParaRPr>
          </a:p>
          <a:p>
            <a:pPr algn="just"/>
            <a:r>
              <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rPr>
              <a:t>Understand concept of </a:t>
            </a:r>
            <a:r>
              <a:rPr lang="en-GB" sz="2600" dirty="0">
                <a:latin typeface="Times New Roman" panose="02020603050405020304" pitchFamily="18" charset="0"/>
                <a:cs typeface="Times New Roman" panose="02020603050405020304" pitchFamily="18" charset="0"/>
              </a:rPr>
              <a:t>Behavioural approach to management</a:t>
            </a:r>
          </a:p>
          <a:p>
            <a:endPar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endParaRPr>
          </a:p>
          <a:p>
            <a:r>
              <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rPr>
              <a:t>Distinguish between </a:t>
            </a:r>
            <a:r>
              <a:rPr lang="en-GB" sz="2600" dirty="0">
                <a:latin typeface="Times New Roman" panose="02020603050405020304" pitchFamily="18" charset="0"/>
                <a:cs typeface="Times New Roman" panose="02020603050405020304" pitchFamily="18" charset="0"/>
              </a:rPr>
              <a:t>Human relation approach  and Behavioural science approach </a:t>
            </a:r>
          </a:p>
          <a:p>
            <a:pPr marL="0" indent="0" algn="just">
              <a:buNone/>
            </a:pPr>
            <a:endPar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endParaRPr>
          </a:p>
          <a:p>
            <a:pPr algn="just"/>
            <a:r>
              <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rPr>
              <a:t>Distinguish between </a:t>
            </a:r>
            <a:r>
              <a:rPr lang="en-GB" sz="2600" dirty="0">
                <a:latin typeface="Times New Roman" panose="02020603050405020304" pitchFamily="18" charset="0"/>
                <a:cs typeface="Times New Roman" panose="02020603050405020304" pitchFamily="18" charset="0"/>
              </a:rPr>
              <a:t>Behavioural approach to management theories </a:t>
            </a:r>
          </a:p>
          <a:p>
            <a:pPr algn="just"/>
            <a:r>
              <a:rPr lang="en-GB" altLang="en-US" sz="2600" dirty="0">
                <a:latin typeface="Times New Roman" panose="02020603050405020304" pitchFamily="18" charset="0"/>
                <a:ea typeface="ＭＳ Ｐゴシック" panose="020B0600070205080204" pitchFamily="34" charset="-128"/>
                <a:cs typeface="Times New Roman" panose="02020603050405020304" pitchFamily="18" charset="0"/>
              </a:rPr>
              <a:t>Understand different kinds of motivation in the workplace</a:t>
            </a:r>
          </a:p>
          <a:p>
            <a:endParaRPr lang="en-GB" dirty="0"/>
          </a:p>
        </p:txBody>
      </p:sp>
    </p:spTree>
    <p:extLst>
      <p:ext uri="{BB962C8B-B14F-4D97-AF65-F5344CB8AC3E}">
        <p14:creationId xmlns:p14="http://schemas.microsoft.com/office/powerpoint/2010/main" val="3030484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p:txBody>
          <a:bodyPr>
            <a:noAutofit/>
          </a:bodyPr>
          <a:lstStyle/>
          <a:p>
            <a:r>
              <a:rPr lang="en-GB" sz="3600" b="1" dirty="0">
                <a:latin typeface="Times New Roman" panose="02020603050405020304" pitchFamily="18" charset="0"/>
                <a:cs typeface="Times New Roman" panose="02020603050405020304" pitchFamily="18" charset="0"/>
              </a:rPr>
              <a:t>What is Behavioural approach to management</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p:txBody>
          <a:bodyPr>
            <a:normAutofit lnSpcReduction="10000"/>
          </a:bodyPr>
          <a:lstStyle/>
          <a:p>
            <a:pPr marL="0" indent="0" algn="just">
              <a:buNone/>
            </a:pPr>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Focuses on human relations and employee well-being. </a:t>
            </a:r>
          </a:p>
          <a:p>
            <a:pPr algn="just"/>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Behavioural-style manager helps create conditions that keep workers satisfied and motivated. </a:t>
            </a:r>
          </a:p>
          <a:p>
            <a:pPr algn="just"/>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Social factors and psychological motivations</a:t>
            </a:r>
          </a:p>
          <a:p>
            <a:pPr algn="just"/>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28647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p:txBody>
          <a:bodyPr>
            <a:normAutofit fontScale="90000"/>
          </a:bodyPr>
          <a:lstStyle/>
          <a:p>
            <a:r>
              <a:rPr lang="en-GB" b="1" dirty="0"/>
              <a:t> </a:t>
            </a:r>
            <a:r>
              <a:rPr lang="en-GB" b="1" dirty="0">
                <a:latin typeface="Times New Roman" panose="02020603050405020304" pitchFamily="18" charset="0"/>
                <a:cs typeface="Times New Roman" panose="02020603050405020304" pitchFamily="18" charset="0"/>
              </a:rPr>
              <a:t>Behavioural approach to management (Contd</a:t>
            </a:r>
            <a:r>
              <a:rPr lang="en-GB" b="1" dirty="0"/>
              <a:t>)</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p:txBody>
          <a:bodyPr>
            <a:normAutofit fontScale="92500" lnSpcReduction="10000"/>
          </a:bodyPr>
          <a:lstStyle/>
          <a:p>
            <a:pPr algn="just"/>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Productivity flow and performance increases when the right environment are provided </a:t>
            </a:r>
          </a:p>
          <a:p>
            <a:pPr marL="0" indent="0" algn="just">
              <a:buNone/>
            </a:pPr>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The idea that individual work to satisfy a complexity of needs. </a:t>
            </a:r>
          </a:p>
          <a:p>
            <a:pPr marL="0" indent="0" algn="just">
              <a:buNone/>
            </a:pPr>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The importance of the group, and group values and norms, in influencing individual behaviour at work. </a:t>
            </a:r>
          </a:p>
        </p:txBody>
      </p:sp>
    </p:spTree>
    <p:extLst>
      <p:ext uri="{BB962C8B-B14F-4D97-AF65-F5344CB8AC3E}">
        <p14:creationId xmlns:p14="http://schemas.microsoft.com/office/powerpoint/2010/main" val="3372433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457200" y="274638"/>
            <a:ext cx="8229600" cy="1143000"/>
          </a:xfrm>
        </p:spPr>
        <p:txBody>
          <a:bodyPr anchor="ctr">
            <a:normAutofit/>
          </a:bodyPr>
          <a:lstStyle/>
          <a:p>
            <a:r>
              <a:rPr lang="en-GB" b="1" dirty="0">
                <a:latin typeface="Times New Roman" panose="02020603050405020304" pitchFamily="18" charset="0"/>
                <a:cs typeface="Times New Roman" panose="02020603050405020304" pitchFamily="18" charset="0"/>
              </a:rPr>
              <a:t>Behavioral management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1D352B7-B2C5-4A6D-9A90-0219627FD95C}"/>
              </a:ext>
            </a:extLst>
          </p:cNvPr>
          <p:cNvSpPr>
            <a:spLocks noGrp="1"/>
          </p:cNvSpPr>
          <p:nvPr>
            <p:ph sz="half" idx="1"/>
          </p:nvPr>
        </p:nvSpPr>
        <p:spPr>
          <a:xfrm>
            <a:off x="457200" y="1600201"/>
            <a:ext cx="4038600" cy="3989040"/>
          </a:xfrm>
        </p:spPr>
        <p:txBody>
          <a:bodyPr>
            <a:normAutofit/>
          </a:bodyPr>
          <a:lstStyle/>
          <a:p>
            <a:pPr marL="0" indent="0" algn="just">
              <a:lnSpc>
                <a:spcPct val="90000"/>
              </a:lnSpc>
              <a:buNone/>
            </a:pPr>
            <a:endParaRPr lang="en-GB" sz="2400" dirty="0">
              <a:latin typeface="Times New Roman" panose="02020603050405020304" pitchFamily="18" charset="0"/>
              <a:cs typeface="Times New Roman" panose="02020603050405020304" pitchFamily="18" charset="0"/>
            </a:endParaRPr>
          </a:p>
          <a:p>
            <a:pPr marL="0" indent="0" algn="just">
              <a:lnSpc>
                <a:spcPct val="90000"/>
              </a:lnSpc>
              <a:buNone/>
            </a:pPr>
            <a:r>
              <a:rPr lang="en-GB" sz="2400" dirty="0">
                <a:latin typeface="Times New Roman" panose="02020603050405020304" pitchFamily="18" charset="0"/>
                <a:cs typeface="Times New Roman" panose="02020603050405020304" pitchFamily="18" charset="0"/>
              </a:rPr>
              <a:t>The idea that managers will better understand the human aspect to workers and treat employees as important assets to achieve goals. Management taking a special interest in workers makes them feel like part of a special group.</a:t>
            </a:r>
          </a:p>
          <a:p>
            <a:pPr>
              <a:lnSpc>
                <a:spcPct val="90000"/>
              </a:lnSpc>
            </a:pPr>
            <a:endParaRPr lang="en-GB" sz="2400" dirty="0"/>
          </a:p>
        </p:txBody>
      </p:sp>
      <p:pic>
        <p:nvPicPr>
          <p:cNvPr id="5" name="Picture 4" descr="A picture containing toy&#10;&#10;Description automatically generated">
            <a:extLst>
              <a:ext uri="{FF2B5EF4-FFF2-40B4-BE49-F238E27FC236}">
                <a16:creationId xmlns:a16="http://schemas.microsoft.com/office/drawing/2014/main" id="{572D9148-91B4-461E-875B-9A38BC6333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250969"/>
            <a:ext cx="4038600" cy="2687504"/>
          </a:xfrm>
          <a:prstGeom prst="rect">
            <a:avLst/>
          </a:prstGeom>
          <a:noFill/>
        </p:spPr>
      </p:pic>
    </p:spTree>
    <p:extLst>
      <p:ext uri="{BB962C8B-B14F-4D97-AF65-F5344CB8AC3E}">
        <p14:creationId xmlns:p14="http://schemas.microsoft.com/office/powerpoint/2010/main" val="392072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D4A83-AF10-410F-B696-41C07BDECC86}"/>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Understanding Employee Behaviour &amp; Motivation </a:t>
            </a:r>
          </a:p>
        </p:txBody>
      </p:sp>
      <p:sp>
        <p:nvSpPr>
          <p:cNvPr id="3" name="Content Placeholder 2">
            <a:extLst>
              <a:ext uri="{FF2B5EF4-FFF2-40B4-BE49-F238E27FC236}">
                <a16:creationId xmlns:a16="http://schemas.microsoft.com/office/drawing/2014/main" id="{CBEABC12-9644-41D4-9219-D356EA5C41C1}"/>
              </a:ext>
            </a:extLst>
          </p:cNvPr>
          <p:cNvSpPr>
            <a:spLocks noGrp="1"/>
          </p:cNvSpPr>
          <p:nvPr>
            <p:ph idx="1"/>
          </p:nvPr>
        </p:nvSpPr>
        <p:spPr/>
        <p:txBody>
          <a:bodyPr>
            <a:normAutofit fontScale="47500" lnSpcReduction="20000"/>
          </a:bodyPr>
          <a:lstStyle/>
          <a:p>
            <a:pPr marL="0" indent="0">
              <a:buNone/>
            </a:pPr>
            <a:endParaRPr lang="en-GB" sz="5900" b="1" dirty="0">
              <a:latin typeface="Times New Roman" panose="02020603050405020304" pitchFamily="18" charset="0"/>
              <a:cs typeface="Times New Roman" panose="02020603050405020304" pitchFamily="18" charset="0"/>
            </a:endParaRPr>
          </a:p>
          <a:p>
            <a:r>
              <a:rPr lang="en-GB" sz="5900" b="1" dirty="0">
                <a:latin typeface="Times New Roman" panose="02020603050405020304" pitchFamily="18" charset="0"/>
                <a:cs typeface="Times New Roman" panose="02020603050405020304" pitchFamily="18" charset="0"/>
              </a:rPr>
              <a:t> Motivation                     Employee Behaviour  = increase/decreased productivity or performance </a:t>
            </a:r>
          </a:p>
          <a:p>
            <a:pPr marL="0" indent="0">
              <a:buNone/>
            </a:pPr>
            <a:endParaRPr lang="en-GB" sz="5900" b="1" dirty="0">
              <a:latin typeface="Times New Roman" panose="02020603050405020304" pitchFamily="18" charset="0"/>
              <a:cs typeface="Times New Roman" panose="02020603050405020304" pitchFamily="18" charset="0"/>
            </a:endParaRPr>
          </a:p>
          <a:p>
            <a:endParaRPr lang="en-GB" b="1" dirty="0"/>
          </a:p>
          <a:p>
            <a:pPr>
              <a:lnSpc>
                <a:spcPct val="170000"/>
              </a:lnSpc>
            </a:pPr>
            <a:r>
              <a:rPr lang="en-GB" sz="4500" dirty="0">
                <a:latin typeface="Times New Roman" panose="02020603050405020304" pitchFamily="18" charset="0"/>
                <a:cs typeface="Times New Roman" panose="02020603050405020304" pitchFamily="18" charset="0"/>
              </a:rPr>
              <a:t>Managers need to motivate and encourage subordinates to behave  professional and morally . </a:t>
            </a:r>
          </a:p>
          <a:p>
            <a:pPr>
              <a:lnSpc>
                <a:spcPct val="170000"/>
              </a:lnSpc>
            </a:pPr>
            <a:r>
              <a:rPr lang="en-GB" sz="4500" dirty="0">
                <a:latin typeface="Times New Roman" panose="02020603050405020304" pitchFamily="18" charset="0"/>
                <a:cs typeface="Times New Roman" panose="02020603050405020304" pitchFamily="18" charset="0"/>
              </a:rPr>
              <a:t>Acknowledge  and appreciate  hard work and  performance to boost employee morale  </a:t>
            </a:r>
          </a:p>
          <a:p>
            <a:endParaRPr lang="en-GB" dirty="0"/>
          </a:p>
          <a:p>
            <a:endParaRPr lang="en-GB" dirty="0"/>
          </a:p>
          <a:p>
            <a:endParaRPr lang="en-GB" dirty="0"/>
          </a:p>
        </p:txBody>
      </p:sp>
      <p:cxnSp>
        <p:nvCxnSpPr>
          <p:cNvPr id="5" name="Straight Arrow Connector 4">
            <a:extLst>
              <a:ext uri="{FF2B5EF4-FFF2-40B4-BE49-F238E27FC236}">
                <a16:creationId xmlns:a16="http://schemas.microsoft.com/office/drawing/2014/main" id="{D1BCB93A-72DC-40F3-A9AE-AAF23C3E2D62}"/>
              </a:ext>
            </a:extLst>
          </p:cNvPr>
          <p:cNvCxnSpPr/>
          <p:nvPr/>
        </p:nvCxnSpPr>
        <p:spPr>
          <a:xfrm>
            <a:off x="2843808" y="2276872"/>
            <a:ext cx="14401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894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F3DB-A385-4EB1-84F8-8D89E556333C}"/>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Employee Behaviour</a:t>
            </a:r>
          </a:p>
        </p:txBody>
      </p:sp>
      <p:sp>
        <p:nvSpPr>
          <p:cNvPr id="3" name="Content Placeholder 2">
            <a:extLst>
              <a:ext uri="{FF2B5EF4-FFF2-40B4-BE49-F238E27FC236}">
                <a16:creationId xmlns:a16="http://schemas.microsoft.com/office/drawing/2014/main" id="{197804AF-4694-479B-9B21-7E3694042BC6}"/>
              </a:ext>
            </a:extLst>
          </p:cNvPr>
          <p:cNvSpPr>
            <a:spLocks noGrp="1"/>
          </p:cNvSpPr>
          <p:nvPr>
            <p:ph idx="1"/>
          </p:nvPr>
        </p:nvSpPr>
        <p:spPr/>
        <p:txBody>
          <a:bodyPr/>
          <a:lstStyle/>
          <a:p>
            <a:r>
              <a:rPr lang="en-GB" sz="2800" b="1" dirty="0">
                <a:latin typeface="Times New Roman" panose="02020603050405020304" pitchFamily="18" charset="0"/>
                <a:cs typeface="Times New Roman" panose="02020603050405020304" pitchFamily="18" charset="0"/>
              </a:rPr>
              <a:t>Employee behaviour </a:t>
            </a:r>
            <a:r>
              <a:rPr lang="en-GB" sz="2800" dirty="0">
                <a:latin typeface="Times New Roman" panose="02020603050405020304" pitchFamily="18" charset="0"/>
                <a:cs typeface="Times New Roman" panose="02020603050405020304" pitchFamily="18" charset="0"/>
              </a:rPr>
              <a:t>: Can be seen as an employee's action or behaviour  to a particular situation at workplace (Rosenstiel , 2011)</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Employee attitude that can  maintain a healthy work culture.</a:t>
            </a:r>
          </a:p>
          <a:p>
            <a:endParaRPr lang="en-GB" dirty="0"/>
          </a:p>
        </p:txBody>
      </p:sp>
    </p:spTree>
    <p:extLst>
      <p:ext uri="{BB962C8B-B14F-4D97-AF65-F5344CB8AC3E}">
        <p14:creationId xmlns:p14="http://schemas.microsoft.com/office/powerpoint/2010/main" val="3907383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F8CC-5FA0-408D-8E96-580A299D94A4}"/>
              </a:ext>
            </a:extLst>
          </p:cNvPr>
          <p:cNvSpPr>
            <a:spLocks noGrp="1"/>
          </p:cNvSpPr>
          <p:nvPr>
            <p:ph type="title"/>
          </p:nvPr>
        </p:nvSpPr>
        <p:spPr>
          <a:xfrm>
            <a:off x="457200" y="274638"/>
            <a:ext cx="8229600" cy="1143000"/>
          </a:xfrm>
        </p:spPr>
        <p:txBody>
          <a:bodyPr anchor="ctr">
            <a:normAutofit/>
          </a:bodyPr>
          <a:lstStyle/>
          <a:p>
            <a:r>
              <a:rPr lang="en-GB" b="1"/>
              <a:t>Employee Behaviour</a:t>
            </a:r>
          </a:p>
        </p:txBody>
      </p:sp>
      <p:sp>
        <p:nvSpPr>
          <p:cNvPr id="3" name="Content Placeholder 2">
            <a:extLst>
              <a:ext uri="{FF2B5EF4-FFF2-40B4-BE49-F238E27FC236}">
                <a16:creationId xmlns:a16="http://schemas.microsoft.com/office/drawing/2014/main" id="{E9BE8DF0-1967-441E-8FF4-DD86CB0F9F87}"/>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200" b="1" dirty="0">
                <a:latin typeface="Times New Roman" panose="02020603050405020304" pitchFamily="18" charset="0"/>
                <a:cs typeface="Times New Roman" panose="02020603050405020304" pitchFamily="18" charset="0"/>
              </a:rPr>
              <a:t>Employee behaviours  consist of; </a:t>
            </a:r>
          </a:p>
          <a:p>
            <a:pPr marL="0" indent="0">
              <a:lnSpc>
                <a:spcPct val="90000"/>
              </a:lnSpc>
              <a:buNone/>
            </a:pPr>
            <a:endParaRPr lang="en-GB" sz="2200" dirty="0">
              <a:latin typeface="Times New Roman" panose="02020603050405020304" pitchFamily="18" charset="0"/>
              <a:cs typeface="Times New Roman" panose="02020603050405020304" pitchFamily="18" charset="0"/>
            </a:endParaRPr>
          </a:p>
          <a:p>
            <a:pPr>
              <a:lnSpc>
                <a:spcPct val="90000"/>
              </a:lnSpc>
              <a:buFont typeface="Wingdings" panose="05000000000000000000" pitchFamily="2" charset="2"/>
              <a:buChar char="ü"/>
            </a:pPr>
            <a:r>
              <a:rPr lang="en-GB" sz="2200" dirty="0"/>
              <a:t>Employee productivity </a:t>
            </a:r>
          </a:p>
          <a:p>
            <a:pPr>
              <a:lnSpc>
                <a:spcPct val="90000"/>
              </a:lnSpc>
              <a:buFont typeface="Wingdings" panose="05000000000000000000" pitchFamily="2" charset="2"/>
              <a:buChar char="ü"/>
            </a:pPr>
            <a:r>
              <a:rPr lang="en-GB" sz="2200" dirty="0"/>
              <a:t>Absenteeism</a:t>
            </a:r>
          </a:p>
          <a:p>
            <a:pPr>
              <a:lnSpc>
                <a:spcPct val="90000"/>
              </a:lnSpc>
              <a:buFont typeface="Wingdings" panose="05000000000000000000" pitchFamily="2" charset="2"/>
              <a:buChar char="ü"/>
            </a:pPr>
            <a:r>
              <a:rPr lang="en-GB" sz="2200" dirty="0"/>
              <a:t>Employee  Turnover </a:t>
            </a:r>
          </a:p>
          <a:p>
            <a:pPr>
              <a:lnSpc>
                <a:spcPct val="90000"/>
              </a:lnSpc>
              <a:buFont typeface="Wingdings" panose="05000000000000000000" pitchFamily="2" charset="2"/>
              <a:buChar char="ü"/>
            </a:pPr>
            <a:r>
              <a:rPr lang="en-GB" sz="2200" dirty="0"/>
              <a:t>Organizational citizenship behaviour</a:t>
            </a:r>
          </a:p>
          <a:p>
            <a:pPr>
              <a:lnSpc>
                <a:spcPct val="90000"/>
              </a:lnSpc>
              <a:buFont typeface="Wingdings" panose="05000000000000000000" pitchFamily="2" charset="2"/>
              <a:buChar char="ü"/>
            </a:pPr>
            <a:r>
              <a:rPr lang="en-GB" sz="2200" dirty="0"/>
              <a:t> Job satisfaction and engagement  </a:t>
            </a:r>
          </a:p>
          <a:p>
            <a:pPr>
              <a:lnSpc>
                <a:spcPct val="90000"/>
              </a:lnSpc>
              <a:buFont typeface="Wingdings" panose="05000000000000000000" pitchFamily="2" charset="2"/>
              <a:buChar char="ü"/>
            </a:pPr>
            <a:r>
              <a:rPr lang="en-GB" sz="2200" dirty="0"/>
              <a:t>Workplace misbehaviour </a:t>
            </a:r>
          </a:p>
          <a:p>
            <a:pPr marL="0" indent="0">
              <a:lnSpc>
                <a:spcPct val="90000"/>
              </a:lnSpc>
              <a:buNone/>
            </a:pPr>
            <a:endParaRPr lang="en-GB" sz="2200" dirty="0"/>
          </a:p>
        </p:txBody>
      </p:sp>
      <p:pic>
        <p:nvPicPr>
          <p:cNvPr id="5" name="Picture 4" descr="A group of people around a table&#10;&#10;Description automatically generated">
            <a:extLst>
              <a:ext uri="{FF2B5EF4-FFF2-40B4-BE49-F238E27FC236}">
                <a16:creationId xmlns:a16="http://schemas.microsoft.com/office/drawing/2014/main" id="{08692391-22CB-4E54-AD62-4EC6CF4A7B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600200"/>
            <a:ext cx="4316288" cy="3917031"/>
          </a:xfrm>
          <a:prstGeom prst="rect">
            <a:avLst/>
          </a:prstGeom>
          <a:noFill/>
        </p:spPr>
      </p:pic>
    </p:spTree>
    <p:extLst>
      <p:ext uri="{BB962C8B-B14F-4D97-AF65-F5344CB8AC3E}">
        <p14:creationId xmlns:p14="http://schemas.microsoft.com/office/powerpoint/2010/main" val="4210099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F880-088B-4482-9A36-5743D1B91E2F}"/>
              </a:ext>
            </a:extLst>
          </p:cNvPr>
          <p:cNvSpPr>
            <a:spLocks noGrp="1"/>
          </p:cNvSpPr>
          <p:nvPr>
            <p:ph type="title"/>
          </p:nvPr>
        </p:nvSpPr>
        <p:spPr>
          <a:xfrm>
            <a:off x="457200" y="274638"/>
            <a:ext cx="8229600" cy="778098"/>
          </a:xfrm>
        </p:spPr>
        <p:txBody>
          <a:bodyPr anchor="ctr">
            <a:normAutofit/>
          </a:bodyPr>
          <a:lstStyle/>
          <a:p>
            <a:r>
              <a:rPr lang="en-GB" sz="3600" b="1" dirty="0"/>
              <a:t>Employee Motivation</a:t>
            </a:r>
          </a:p>
        </p:txBody>
      </p:sp>
      <p:sp>
        <p:nvSpPr>
          <p:cNvPr id="3" name="Content Placeholder 2">
            <a:extLst>
              <a:ext uri="{FF2B5EF4-FFF2-40B4-BE49-F238E27FC236}">
                <a16:creationId xmlns:a16="http://schemas.microsoft.com/office/drawing/2014/main" id="{AC3CD610-87EA-48E8-823B-462BEBF38478}"/>
              </a:ext>
            </a:extLst>
          </p:cNvPr>
          <p:cNvSpPr>
            <a:spLocks noGrp="1"/>
          </p:cNvSpPr>
          <p:nvPr>
            <p:ph sz="half" idx="1"/>
          </p:nvPr>
        </p:nvSpPr>
        <p:spPr>
          <a:xfrm>
            <a:off x="457200" y="1600201"/>
            <a:ext cx="4038600" cy="3989040"/>
          </a:xfrm>
        </p:spPr>
        <p:txBody>
          <a:bodyPr>
            <a:normAutofit/>
          </a:bodyPr>
          <a:lstStyle/>
          <a:p>
            <a:pPr marL="0" indent="0" algn="just">
              <a:lnSpc>
                <a:spcPct val="90000"/>
              </a:lnSpc>
              <a:buNone/>
            </a:pPr>
            <a:r>
              <a:rPr lang="en-GB" sz="2000" dirty="0">
                <a:latin typeface="Times New Roman" panose="02020603050405020304" pitchFamily="18" charset="0"/>
                <a:cs typeface="Times New Roman" panose="02020603050405020304" pitchFamily="18" charset="0"/>
              </a:rPr>
              <a:t>Employee motivation is defined as the level of energy, commitment, persistence and creativity that a company’s staff bring to their jobs. </a:t>
            </a:r>
          </a:p>
          <a:p>
            <a:pPr marL="0" indent="0" algn="just">
              <a:lnSpc>
                <a:spcPct val="90000"/>
              </a:lnSpc>
              <a:buNone/>
            </a:pPr>
            <a:endParaRPr lang="en-GB" sz="2000" dirty="0">
              <a:latin typeface="Times New Roman" panose="02020603050405020304" pitchFamily="18" charset="0"/>
              <a:cs typeface="Times New Roman" panose="02020603050405020304" pitchFamily="18" charset="0"/>
            </a:endParaRPr>
          </a:p>
          <a:p>
            <a:pPr marL="0" indent="0" algn="just">
              <a:lnSpc>
                <a:spcPct val="90000"/>
              </a:lnSpc>
              <a:buNone/>
            </a:pPr>
            <a:endParaRPr lang="en-GB" sz="2000" dirty="0">
              <a:latin typeface="Times New Roman" panose="02020603050405020304" pitchFamily="18" charset="0"/>
              <a:cs typeface="Times New Roman" panose="02020603050405020304" pitchFamily="18" charset="0"/>
            </a:endParaRPr>
          </a:p>
          <a:p>
            <a:pPr marL="0" indent="0" algn="just">
              <a:lnSpc>
                <a:spcPct val="90000"/>
              </a:lnSpc>
              <a:buNone/>
            </a:pPr>
            <a:r>
              <a:rPr lang="en-US" sz="2000" dirty="0" err="1">
                <a:latin typeface="Times New Roman" panose="02020603050405020304" pitchFamily="18" charset="0"/>
                <a:cs typeface="Times New Roman" panose="02020603050405020304" pitchFamily="18" charset="0"/>
              </a:rPr>
              <a:t>Bartol</a:t>
            </a:r>
            <a:r>
              <a:rPr lang="en-US" sz="2000" dirty="0">
                <a:latin typeface="Times New Roman" panose="02020603050405020304" pitchFamily="18" charset="0"/>
                <a:cs typeface="Times New Roman" panose="02020603050405020304" pitchFamily="18" charset="0"/>
              </a:rPr>
              <a:t> and Martin (1998) consider motivation a powerful tool that reinforces behavior and triggers the tendency to continue</a:t>
            </a:r>
            <a:endParaRPr lang="en-GB" sz="2000" dirty="0">
              <a:latin typeface="Times New Roman" panose="02020603050405020304" pitchFamily="18" charset="0"/>
              <a:cs typeface="Times New Roman" panose="02020603050405020304" pitchFamily="18" charset="0"/>
            </a:endParaRPr>
          </a:p>
          <a:p>
            <a:pPr marL="0" indent="0">
              <a:lnSpc>
                <a:spcPct val="90000"/>
              </a:lnSpc>
              <a:buNone/>
            </a:pPr>
            <a:endParaRPr lang="en-GB" sz="2400" dirty="0">
              <a:latin typeface="Times New Roman" panose="02020603050405020304" pitchFamily="18" charset="0"/>
              <a:cs typeface="Times New Roman" panose="02020603050405020304" pitchFamily="18" charset="0"/>
            </a:endParaRPr>
          </a:p>
        </p:txBody>
      </p:sp>
      <p:pic>
        <p:nvPicPr>
          <p:cNvPr id="5" name="Picture 4" descr="A group of people standing in front of a computer&#10;&#10;Description automatically generated">
            <a:extLst>
              <a:ext uri="{FF2B5EF4-FFF2-40B4-BE49-F238E27FC236}">
                <a16:creationId xmlns:a16="http://schemas.microsoft.com/office/drawing/2014/main" id="{AF9C9D8E-833C-4F30-BFF2-21857EEA6D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600201"/>
            <a:ext cx="4316288" cy="3338272"/>
          </a:xfrm>
          <a:prstGeom prst="rect">
            <a:avLst/>
          </a:prstGeom>
          <a:noFill/>
        </p:spPr>
      </p:pic>
    </p:spTree>
    <p:extLst>
      <p:ext uri="{BB962C8B-B14F-4D97-AF65-F5344CB8AC3E}">
        <p14:creationId xmlns:p14="http://schemas.microsoft.com/office/powerpoint/2010/main" val="3846407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6FA80-CF7F-4372-B2C7-34045D881AB2}"/>
              </a:ext>
            </a:extLst>
          </p:cNvPr>
          <p:cNvSpPr>
            <a:spLocks noGrp="1"/>
          </p:cNvSpPr>
          <p:nvPr>
            <p:ph type="title"/>
          </p:nvPr>
        </p:nvSpPr>
        <p:spPr/>
        <p:txBody>
          <a:bodyPr/>
          <a:lstStyle/>
          <a:p>
            <a:r>
              <a:rPr lang="en-US" b="1" dirty="0"/>
              <a:t>The Motivation Process</a:t>
            </a:r>
            <a:endParaRPr lang="en-US" dirty="0"/>
          </a:p>
        </p:txBody>
      </p:sp>
      <p:pic>
        <p:nvPicPr>
          <p:cNvPr id="4" name="Content Placeholder 3">
            <a:extLst>
              <a:ext uri="{FF2B5EF4-FFF2-40B4-BE49-F238E27FC236}">
                <a16:creationId xmlns:a16="http://schemas.microsoft.com/office/drawing/2014/main" id="{B71AC149-BBDA-4703-B832-21D9FF2CEF53}"/>
              </a:ext>
            </a:extLst>
          </p:cNvPr>
          <p:cNvPicPr>
            <a:picLocks noGrp="1" noChangeAspect="1"/>
          </p:cNvPicPr>
          <p:nvPr>
            <p:ph idx="1"/>
          </p:nvPr>
        </p:nvPicPr>
        <p:blipFill>
          <a:blip r:embed="rId2"/>
          <a:stretch>
            <a:fillRect/>
          </a:stretch>
        </p:blipFill>
        <p:spPr>
          <a:xfrm>
            <a:off x="457200" y="1652456"/>
            <a:ext cx="8229600" cy="3811851"/>
          </a:xfrm>
          <a:prstGeom prst="rect">
            <a:avLst/>
          </a:prstGeom>
        </p:spPr>
      </p:pic>
    </p:spTree>
    <p:extLst>
      <p:ext uri="{BB962C8B-B14F-4D97-AF65-F5344CB8AC3E}">
        <p14:creationId xmlns:p14="http://schemas.microsoft.com/office/powerpoint/2010/main" val="2552077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38D23-F582-4879-A03F-E9DA46FC363C}"/>
              </a:ext>
            </a:extLst>
          </p:cNvPr>
          <p:cNvSpPr>
            <a:spLocks noGrp="1"/>
          </p:cNvSpPr>
          <p:nvPr>
            <p:ph type="title"/>
          </p:nvPr>
        </p:nvSpPr>
        <p:spPr>
          <a:xfrm>
            <a:off x="457200" y="274638"/>
            <a:ext cx="8229600" cy="1143000"/>
          </a:xfrm>
        </p:spPr>
        <p:txBody>
          <a:bodyPr anchor="ctr">
            <a:normAutofit/>
          </a:bodyPr>
          <a:lstStyle/>
          <a:p>
            <a:r>
              <a:rPr lang="en-GB" sz="3200" b="1" dirty="0">
                <a:latin typeface="Times New Roman" panose="02020603050405020304" pitchFamily="18" charset="0"/>
                <a:cs typeface="Times New Roman" panose="02020603050405020304" pitchFamily="18" charset="0"/>
              </a:rPr>
              <a:t>Class activity </a:t>
            </a:r>
          </a:p>
        </p:txBody>
      </p:sp>
      <p:sp>
        <p:nvSpPr>
          <p:cNvPr id="3" name="Content Placeholder 2">
            <a:extLst>
              <a:ext uri="{FF2B5EF4-FFF2-40B4-BE49-F238E27FC236}">
                <a16:creationId xmlns:a16="http://schemas.microsoft.com/office/drawing/2014/main" id="{33E295D9-6BB8-4471-B0ED-031F39304A3A}"/>
              </a:ext>
            </a:extLst>
          </p:cNvPr>
          <p:cNvSpPr>
            <a:spLocks noGrp="1"/>
          </p:cNvSpPr>
          <p:nvPr>
            <p:ph sz="half" idx="1"/>
          </p:nvPr>
        </p:nvSpPr>
        <p:spPr>
          <a:xfrm>
            <a:off x="457200" y="1600201"/>
            <a:ext cx="4038600" cy="3989040"/>
          </a:xfrm>
        </p:spPr>
        <p:txBody>
          <a:bodyPr>
            <a:normAutofit/>
          </a:bodyPr>
          <a:lstStyle/>
          <a:p>
            <a:r>
              <a:rPr lang="en-GB" dirty="0">
                <a:latin typeface="Times New Roman" panose="02020603050405020304" pitchFamily="18" charset="0"/>
                <a:cs typeface="Times New Roman" panose="02020603050405020304" pitchFamily="18" charset="0"/>
              </a:rPr>
              <a:t>Identify three types of </a:t>
            </a:r>
            <a:r>
              <a:rPr lang="en-US" dirty="0">
                <a:latin typeface="Times New Roman" panose="02020603050405020304" pitchFamily="18" charset="0"/>
                <a:cs typeface="Times New Roman" panose="02020603050405020304" pitchFamily="18" charset="0"/>
              </a:rPr>
              <a:t>Intrinsic  and extrinsic motivation . </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State the advantages and disadvantages of Intrinsic  and extrinsic </a:t>
            </a:r>
          </a:p>
          <a:p>
            <a:endParaRPr lang="en-US" dirty="0"/>
          </a:p>
          <a:p>
            <a:endParaRPr lang="en-GB" dirty="0"/>
          </a:p>
        </p:txBody>
      </p:sp>
      <p:pic>
        <p:nvPicPr>
          <p:cNvPr id="2050" name="Picture 2" descr="Nervous System Activities">
            <a:extLst>
              <a:ext uri="{FF2B5EF4-FFF2-40B4-BE49-F238E27FC236}">
                <a16:creationId xmlns:a16="http://schemas.microsoft.com/office/drawing/2014/main" id="{8F260D94-2094-49A0-B093-46868EA2B45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1614169"/>
            <a:ext cx="4388296" cy="3615031"/>
          </a:xfrm>
          <a:prstGeom prst="rect">
            <a:avLst/>
          </a:prstGeom>
          <a:solidFill>
            <a:srgbClr val="FFFFFF"/>
          </a:solidFill>
        </p:spPr>
      </p:pic>
    </p:spTree>
    <p:extLst>
      <p:ext uri="{BB962C8B-B14F-4D97-AF65-F5344CB8AC3E}">
        <p14:creationId xmlns:p14="http://schemas.microsoft.com/office/powerpoint/2010/main" val="214369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884E4-142C-4552-91D7-647243BAD28B}"/>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Types of Employee Motivation</a:t>
            </a: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3E50F1E-9327-4182-88FB-9E534860652F}"/>
              </a:ext>
            </a:extLst>
          </p:cNvPr>
          <p:cNvSpPr>
            <a:spLocks noGrp="1"/>
          </p:cNvSpPr>
          <p:nvPr>
            <p:ph idx="1"/>
          </p:nvPr>
        </p:nvSpPr>
        <p:spPr/>
        <p:txBody>
          <a:bodyPr>
            <a:normAutofit fontScale="92500" lnSpcReduction="10000"/>
          </a:bodyPr>
          <a:lstStyle/>
          <a:p>
            <a:pPr marL="0" indent="0">
              <a:buNone/>
            </a:pPr>
            <a:endParaRPr lang="en-GB" dirty="0"/>
          </a:p>
          <a:p>
            <a:pPr algn="just">
              <a:lnSpc>
                <a:spcPct val="150000"/>
              </a:lnSpc>
            </a:pPr>
            <a:r>
              <a:rPr lang="en-US" sz="2200" dirty="0">
                <a:latin typeface="Times New Roman" panose="02020603050405020304" pitchFamily="18" charset="0"/>
                <a:cs typeface="Times New Roman" panose="02020603050405020304" pitchFamily="18" charset="0"/>
              </a:rPr>
              <a:t>Intrinsic motivation: </a:t>
            </a:r>
            <a:r>
              <a:rPr lang="en-GB" sz="2200" dirty="0">
                <a:latin typeface="Times New Roman" panose="02020603050405020304" pitchFamily="18" charset="0"/>
                <a:cs typeface="Times New Roman" panose="02020603050405020304" pitchFamily="18" charset="0"/>
              </a:rPr>
              <a:t>Done for internal reasons  and </a:t>
            </a:r>
            <a:r>
              <a:rPr lang="en-US" sz="2200" dirty="0">
                <a:latin typeface="Times New Roman" panose="02020603050405020304" pitchFamily="18" charset="0"/>
                <a:cs typeface="Times New Roman" panose="02020603050405020304" pitchFamily="18" charset="0"/>
              </a:rPr>
              <a:t>refers to motivation that is enhanced by commitment to work, personal enjoyment, and interest According to (Ryan and Deci, 2000, 177-149).</a:t>
            </a:r>
          </a:p>
          <a:p>
            <a:pPr marL="0" indent="0">
              <a:lnSpc>
                <a:spcPct val="150000"/>
              </a:lnSpc>
              <a:buNone/>
            </a:pPr>
            <a:endParaRPr lang="en-US" sz="2200" dirty="0">
              <a:latin typeface="Times New Roman" panose="02020603050405020304" pitchFamily="18" charset="0"/>
              <a:cs typeface="Times New Roman" panose="02020603050405020304" pitchFamily="18" charset="0"/>
            </a:endParaRPr>
          </a:p>
          <a:p>
            <a:pPr algn="just">
              <a:lnSpc>
                <a:spcPct val="150000"/>
              </a:lnSpc>
            </a:pPr>
            <a:r>
              <a:rPr lang="en-US" sz="2200" dirty="0">
                <a:latin typeface="Times New Roman" panose="02020603050405020304" pitchFamily="18" charset="0"/>
                <a:cs typeface="Times New Roman" panose="02020603050405020304" pitchFamily="18" charset="0"/>
              </a:rPr>
              <a:t>Extrinsic motivation : </a:t>
            </a:r>
            <a:r>
              <a:rPr lang="en-GB" sz="2200" dirty="0">
                <a:latin typeface="Times New Roman" panose="02020603050405020304" pitchFamily="18" charset="0"/>
                <a:cs typeface="Times New Roman" panose="02020603050405020304" pitchFamily="18" charset="0"/>
              </a:rPr>
              <a:t>comes from outside us  and </a:t>
            </a:r>
            <a:r>
              <a:rPr lang="en-US" sz="2200" dirty="0">
                <a:latin typeface="Times New Roman" panose="02020603050405020304" pitchFamily="18" charset="0"/>
                <a:cs typeface="Times New Roman" panose="02020603050405020304" pitchFamily="18" charset="0"/>
              </a:rPr>
              <a:t>refers to tangible rewards such as supervision, pay, fringe benefits, co-workers, work environment, personal life, work conditions and job security.</a:t>
            </a:r>
          </a:p>
          <a:p>
            <a:endParaRPr lang="en-GB" sz="26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032038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526C9-EE59-42A3-A08B-BE06A1AD0B58}"/>
              </a:ext>
            </a:extLst>
          </p:cNvPr>
          <p:cNvSpPr>
            <a:spLocks noGrp="1"/>
          </p:cNvSpPr>
          <p:nvPr>
            <p:ph type="title"/>
          </p:nvPr>
        </p:nvSpPr>
        <p:spPr/>
        <p:txBody>
          <a:bodyPr>
            <a:normAutofit fontScale="90000"/>
          </a:bodyPr>
          <a:lstStyle/>
          <a:p>
            <a:br>
              <a:rPr lang="en-US" sz="4400" b="1" dirty="0"/>
            </a:br>
            <a:r>
              <a:rPr lang="en-US" sz="4400" b="1" dirty="0"/>
              <a:t>Intrinsic and Extrinsic Motivation</a:t>
            </a:r>
            <a:br>
              <a:rPr lang="en-US" sz="4800" b="1" dirty="0"/>
            </a:br>
            <a:br>
              <a:rPr lang="en-US" sz="4800" b="1" dirty="0"/>
            </a:br>
            <a:endParaRPr lang="en-US" dirty="0"/>
          </a:p>
        </p:txBody>
      </p:sp>
      <p:sp>
        <p:nvSpPr>
          <p:cNvPr id="3" name="Content Placeholder 2">
            <a:extLst>
              <a:ext uri="{FF2B5EF4-FFF2-40B4-BE49-F238E27FC236}">
                <a16:creationId xmlns:a16="http://schemas.microsoft.com/office/drawing/2014/main" id="{737E4492-4CC7-4795-AD74-9222A6F6B3BE}"/>
              </a:ext>
            </a:extLst>
          </p:cNvPr>
          <p:cNvSpPr>
            <a:spLocks noGrp="1"/>
          </p:cNvSpPr>
          <p:nvPr>
            <p:ph idx="1"/>
          </p:nvPr>
        </p:nvSpPr>
        <p:spPr/>
        <p:txBody>
          <a:bodyPr/>
          <a:lstStyle/>
          <a:p>
            <a:r>
              <a:rPr lang="en-US" sz="2400" b="1" dirty="0"/>
              <a:t>Intrinsic motivation </a:t>
            </a:r>
          </a:p>
          <a:p>
            <a:pPr lvl="1"/>
            <a:r>
              <a:rPr lang="en-US" sz="2000" dirty="0"/>
              <a:t>Need for competence</a:t>
            </a:r>
          </a:p>
          <a:p>
            <a:pPr lvl="1"/>
            <a:r>
              <a:rPr lang="en-US" sz="2000" dirty="0"/>
              <a:t>Need for self-determination</a:t>
            </a:r>
          </a:p>
          <a:p>
            <a:pPr lvl="1"/>
            <a:endParaRPr lang="en-US" sz="2000" b="1" dirty="0"/>
          </a:p>
          <a:p>
            <a:r>
              <a:rPr lang="en-US" sz="2400" b="1" dirty="0"/>
              <a:t>Extrinsic rewards can:</a:t>
            </a:r>
          </a:p>
          <a:p>
            <a:pPr lvl="1"/>
            <a:r>
              <a:rPr lang="en-US" sz="2000" dirty="0"/>
              <a:t>increase motivation if rewards are high</a:t>
            </a:r>
          </a:p>
          <a:p>
            <a:pPr lvl="1"/>
            <a:r>
              <a:rPr lang="en-US" sz="2000" dirty="0"/>
              <a:t>decrease motivation if rewards are low </a:t>
            </a:r>
          </a:p>
          <a:p>
            <a:endParaRPr lang="en-US" dirty="0"/>
          </a:p>
        </p:txBody>
      </p:sp>
    </p:spTree>
    <p:extLst>
      <p:ext uri="{BB962C8B-B14F-4D97-AF65-F5344CB8AC3E}">
        <p14:creationId xmlns:p14="http://schemas.microsoft.com/office/powerpoint/2010/main" val="2277065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E6B0F-C0B4-42B6-8958-6D5A3B54E014}"/>
              </a:ext>
            </a:extLst>
          </p:cNvPr>
          <p:cNvSpPr>
            <a:spLocks noGrp="1"/>
          </p:cNvSpPr>
          <p:nvPr>
            <p:ph type="title"/>
          </p:nvPr>
        </p:nvSpPr>
        <p:spPr/>
        <p:txBody>
          <a:bodyPr/>
          <a:lstStyle/>
          <a:p>
            <a:r>
              <a:rPr lang="en-US" sz="4400" b="1" dirty="0"/>
              <a:t>Types of Extrinsic Rewards</a:t>
            </a:r>
            <a:endParaRPr lang="en-US" dirty="0"/>
          </a:p>
        </p:txBody>
      </p:sp>
      <p:sp>
        <p:nvSpPr>
          <p:cNvPr id="3" name="Content Placeholder 2">
            <a:extLst>
              <a:ext uri="{FF2B5EF4-FFF2-40B4-BE49-F238E27FC236}">
                <a16:creationId xmlns:a16="http://schemas.microsoft.com/office/drawing/2014/main" id="{CC8E7D8D-2495-46A4-BA27-DCDFE1AA5E71}"/>
              </a:ext>
            </a:extLst>
          </p:cNvPr>
          <p:cNvSpPr>
            <a:spLocks noGrp="1"/>
          </p:cNvSpPr>
          <p:nvPr>
            <p:ph idx="1"/>
          </p:nvPr>
        </p:nvSpPr>
        <p:spPr/>
        <p:txBody>
          <a:bodyPr>
            <a:normAutofit fontScale="92500" lnSpcReduction="10000"/>
          </a:bodyPr>
          <a:lstStyle/>
          <a:p>
            <a:r>
              <a:rPr lang="en-US" sz="2400" dirty="0"/>
              <a:t>Seniority-based pay</a:t>
            </a:r>
          </a:p>
          <a:p>
            <a:r>
              <a:rPr lang="en-US" sz="2400" dirty="0"/>
              <a:t>Job content-based pay</a:t>
            </a:r>
          </a:p>
          <a:p>
            <a:r>
              <a:rPr lang="en-US" sz="2400" dirty="0"/>
              <a:t>Skill-based pay</a:t>
            </a:r>
          </a:p>
          <a:p>
            <a:r>
              <a:rPr lang="en-US" sz="2400" dirty="0"/>
              <a:t> Performance-based pay</a:t>
            </a:r>
          </a:p>
          <a:p>
            <a:r>
              <a:rPr lang="en-US" sz="2000" dirty="0"/>
              <a:t>Individual-level performance-based pay ; for example :</a:t>
            </a:r>
          </a:p>
          <a:p>
            <a:pPr>
              <a:buFontTx/>
              <a:buChar char="-"/>
            </a:pPr>
            <a:r>
              <a:rPr lang="en-US" sz="1800" b="1" dirty="0"/>
              <a:t>Piece rate</a:t>
            </a:r>
            <a:r>
              <a:rPr lang="en-US" sz="1800" dirty="0"/>
              <a:t>: Workers are paid a fixed sum for each unit of production completed. </a:t>
            </a:r>
          </a:p>
          <a:p>
            <a:pPr>
              <a:buFontTx/>
              <a:buChar char="-"/>
            </a:pPr>
            <a:r>
              <a:rPr lang="en-US" sz="1800" b="1" dirty="0"/>
              <a:t>Merit pay</a:t>
            </a:r>
            <a:r>
              <a:rPr lang="en-US" sz="1800" dirty="0"/>
              <a:t>:</a:t>
            </a:r>
            <a:r>
              <a:rPr lang="en-US" sz="1800" b="1" dirty="0"/>
              <a:t> </a:t>
            </a:r>
            <a:r>
              <a:rPr lang="en-US" sz="1800" dirty="0"/>
              <a:t>Links pay increases directly to performance. </a:t>
            </a:r>
          </a:p>
          <a:p>
            <a:pPr>
              <a:buFontTx/>
              <a:buChar char="-"/>
            </a:pPr>
            <a:r>
              <a:rPr lang="en-US" sz="1800" b="1" dirty="0"/>
              <a:t>Bonus</a:t>
            </a:r>
            <a:r>
              <a:rPr lang="en-US" sz="1800" dirty="0"/>
              <a:t>: A pay plan that rewards employees for good performance in addition to their base salary.</a:t>
            </a:r>
          </a:p>
          <a:p>
            <a:pPr marL="0" indent="0">
              <a:buNone/>
            </a:pPr>
            <a:endParaRPr lang="en-US" sz="2000" dirty="0"/>
          </a:p>
          <a:p>
            <a:r>
              <a:rPr lang="en-US" sz="2000" dirty="0"/>
              <a:t>Team and organization level performance-based pay: for example :Gainsharing  and Profit sharing </a:t>
            </a:r>
          </a:p>
          <a:p>
            <a:pPr>
              <a:buFontTx/>
              <a:buChar char="-"/>
            </a:pPr>
            <a:endParaRPr lang="en-US" sz="2000" dirty="0"/>
          </a:p>
          <a:p>
            <a:endParaRPr lang="en-US" dirty="0"/>
          </a:p>
        </p:txBody>
      </p:sp>
    </p:spTree>
    <p:extLst>
      <p:ext uri="{BB962C8B-B14F-4D97-AF65-F5344CB8AC3E}">
        <p14:creationId xmlns:p14="http://schemas.microsoft.com/office/powerpoint/2010/main" val="3949665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055CB-FBAC-4709-881E-B736881B096D}"/>
              </a:ext>
            </a:extLst>
          </p:cNvPr>
          <p:cNvSpPr>
            <a:spLocks noGrp="1"/>
          </p:cNvSpPr>
          <p:nvPr>
            <p:ph type="title"/>
          </p:nvPr>
        </p:nvSpPr>
        <p:spPr>
          <a:xfrm>
            <a:off x="457200" y="274638"/>
            <a:ext cx="8229600" cy="1143000"/>
          </a:xfrm>
        </p:spPr>
        <p:txBody>
          <a:bodyPr anchor="ctr">
            <a:normAutofit fontScale="90000"/>
          </a:bodyPr>
          <a:lstStyle/>
          <a:p>
            <a:r>
              <a:rPr lang="en-GB" sz="4000" b="1" dirty="0">
                <a:latin typeface="Times New Roman" panose="02020603050405020304" pitchFamily="18" charset="0"/>
                <a:cs typeface="Times New Roman" panose="02020603050405020304" pitchFamily="18" charset="0"/>
              </a:rPr>
              <a:t>Behavioural approach to management </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62DAD50-07B5-4381-8EED-40DD21FE2630}"/>
              </a:ext>
            </a:extLst>
          </p:cNvPr>
          <p:cNvSpPr>
            <a:spLocks noGrp="1"/>
          </p:cNvSpPr>
          <p:nvPr>
            <p:ph sz="half" idx="1"/>
          </p:nvPr>
        </p:nvSpPr>
        <p:spPr>
          <a:xfrm>
            <a:off x="457200" y="1600201"/>
            <a:ext cx="4038600" cy="3989040"/>
          </a:xfrm>
        </p:spPr>
        <p:txBody>
          <a:bodyPr>
            <a:normAutofit/>
          </a:bodyPr>
          <a:lstStyle/>
          <a:p>
            <a:r>
              <a:rPr lang="en-GB" dirty="0">
                <a:latin typeface="Times New Roman" panose="02020603050405020304" pitchFamily="18" charset="0"/>
                <a:cs typeface="Times New Roman" panose="02020603050405020304" pitchFamily="18" charset="0"/>
              </a:rPr>
              <a:t>Human relation approach</a:t>
            </a:r>
          </a:p>
          <a:p>
            <a:r>
              <a:rPr lang="en-GB" dirty="0">
                <a:latin typeface="Times New Roman" panose="02020603050405020304" pitchFamily="18" charset="0"/>
                <a:cs typeface="Times New Roman" panose="02020603050405020304" pitchFamily="18" charset="0"/>
              </a:rPr>
              <a:t>Behavioural science approach </a:t>
            </a:r>
          </a:p>
        </p:txBody>
      </p:sp>
      <p:pic>
        <p:nvPicPr>
          <p:cNvPr id="7" name="Picture 6" descr="A picture containing text&#10;&#10;Description automatically generated">
            <a:extLst>
              <a:ext uri="{FF2B5EF4-FFF2-40B4-BE49-F238E27FC236}">
                <a16:creationId xmlns:a16="http://schemas.microsoft.com/office/drawing/2014/main" id="{E05F68A9-6134-4DA5-B9FB-8F756B9D4B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1960" y="1484784"/>
            <a:ext cx="4752528" cy="3773015"/>
          </a:xfrm>
          <a:prstGeom prst="rect">
            <a:avLst/>
          </a:prstGeom>
          <a:noFill/>
        </p:spPr>
      </p:pic>
    </p:spTree>
    <p:extLst>
      <p:ext uri="{BB962C8B-B14F-4D97-AF65-F5344CB8AC3E}">
        <p14:creationId xmlns:p14="http://schemas.microsoft.com/office/powerpoint/2010/main" val="1014315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D2A51-85C8-480D-BA06-5ED1EF267720}"/>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Human relation approach</a:t>
            </a:r>
          </a:p>
        </p:txBody>
      </p:sp>
      <p:sp>
        <p:nvSpPr>
          <p:cNvPr id="3" name="Content Placeholder 2">
            <a:extLst>
              <a:ext uri="{FF2B5EF4-FFF2-40B4-BE49-F238E27FC236}">
                <a16:creationId xmlns:a16="http://schemas.microsoft.com/office/drawing/2014/main" id="{810DD0BA-4BBC-4396-8D79-182D5D36126E}"/>
              </a:ext>
            </a:extLst>
          </p:cNvPr>
          <p:cNvSpPr>
            <a:spLocks noGrp="1"/>
          </p:cNvSpPr>
          <p:nvPr>
            <p:ph idx="1"/>
          </p:nvPr>
        </p:nvSpPr>
        <p:spPr/>
        <p:txBody>
          <a:bodyPr/>
          <a:lstStyle/>
          <a:p>
            <a:pPr algn="just"/>
            <a:r>
              <a:rPr lang="en-GB" dirty="0">
                <a:latin typeface="Times New Roman" panose="02020603050405020304" pitchFamily="18" charset="0"/>
                <a:cs typeface="Times New Roman" panose="02020603050405020304" pitchFamily="18" charset="0"/>
              </a:rPr>
              <a:t>It attempts to explain the informal </a:t>
            </a:r>
            <a:r>
              <a:rPr lang="en-GB" b="1" dirty="0">
                <a:latin typeface="Times New Roman" panose="02020603050405020304" pitchFamily="18" charset="0"/>
                <a:cs typeface="Times New Roman" panose="02020603050405020304" pitchFamily="18" charset="0"/>
              </a:rPr>
              <a:t>relations</a:t>
            </a:r>
            <a:r>
              <a:rPr lang="en-GB" dirty="0">
                <a:latin typeface="Times New Roman" panose="02020603050405020304" pitchFamily="18" charset="0"/>
                <a:cs typeface="Times New Roman" panose="02020603050405020304" pitchFamily="18" charset="0"/>
              </a:rPr>
              <a:t> among employers and employees</a:t>
            </a:r>
          </a:p>
          <a:p>
            <a:pPr marL="0" indent="0" algn="just">
              <a:buNone/>
            </a:pP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Are concerned with moral and psychological rather than legal aspects of an organization. </a:t>
            </a:r>
          </a:p>
          <a:p>
            <a:endParaRPr lang="en-GB" dirty="0"/>
          </a:p>
        </p:txBody>
      </p:sp>
    </p:spTree>
    <p:extLst>
      <p:ext uri="{BB962C8B-B14F-4D97-AF65-F5344CB8AC3E}">
        <p14:creationId xmlns:p14="http://schemas.microsoft.com/office/powerpoint/2010/main" val="263897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BDA9F-D444-4B9C-8396-2B3E497E1A56}"/>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Behavioural science approach</a:t>
            </a:r>
          </a:p>
        </p:txBody>
      </p:sp>
      <p:sp>
        <p:nvSpPr>
          <p:cNvPr id="3" name="Content Placeholder 2">
            <a:extLst>
              <a:ext uri="{FF2B5EF4-FFF2-40B4-BE49-F238E27FC236}">
                <a16:creationId xmlns:a16="http://schemas.microsoft.com/office/drawing/2014/main" id="{C6225C39-B7D4-4B39-A829-088FF385062B}"/>
              </a:ext>
            </a:extLst>
          </p:cNvPr>
          <p:cNvSpPr>
            <a:spLocks noGrp="1"/>
          </p:cNvSpPr>
          <p:nvPr>
            <p:ph idx="1"/>
          </p:nvPr>
        </p:nvSpPr>
        <p:spPr/>
        <p:txBody>
          <a:bodyPr>
            <a:normAutofit/>
          </a:bodyPr>
          <a:lstStyle/>
          <a:p>
            <a:pPr algn="just"/>
            <a:endParaRPr lang="en-GB" sz="2800" dirty="0">
              <a:latin typeface="Times New Roman" panose="02020603050405020304" pitchFamily="18" charset="0"/>
              <a:cs typeface="Times New Roman" panose="02020603050405020304" pitchFamily="18" charset="0"/>
            </a:endParaRPr>
          </a:p>
          <a:p>
            <a:pPr algn="just"/>
            <a:r>
              <a:rPr lang="en-GB" sz="2800" dirty="0">
                <a:latin typeface="Times New Roman" panose="02020603050405020304" pitchFamily="18" charset="0"/>
                <a:cs typeface="Times New Roman" panose="02020603050405020304" pitchFamily="18" charset="0"/>
              </a:rPr>
              <a:t>Focuses on the psychological and sociological processes (attitude, motivations, group dynamics) that influence employee performance. </a:t>
            </a:r>
          </a:p>
        </p:txBody>
      </p:sp>
    </p:spTree>
    <p:extLst>
      <p:ext uri="{BB962C8B-B14F-4D97-AF65-F5344CB8AC3E}">
        <p14:creationId xmlns:p14="http://schemas.microsoft.com/office/powerpoint/2010/main" val="33696163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04F6C-7D5B-44A2-B5CB-C781D7F21A51}"/>
              </a:ext>
            </a:extLst>
          </p:cNvPr>
          <p:cNvSpPr>
            <a:spLocks noGrp="1"/>
          </p:cNvSpPr>
          <p:nvPr>
            <p:ph type="title"/>
          </p:nvPr>
        </p:nvSpPr>
        <p:spPr/>
        <p:txBody>
          <a:bodyPr>
            <a:normAutofit fontScale="90000"/>
          </a:bodyPr>
          <a:lstStyle/>
          <a:p>
            <a:br>
              <a:rPr lang="en-GB" dirty="0"/>
            </a:br>
            <a:r>
              <a:rPr lang="en-GB" b="1" dirty="0">
                <a:latin typeface="Times New Roman" panose="02020603050405020304" pitchFamily="18" charset="0"/>
                <a:cs typeface="Times New Roman" panose="02020603050405020304" pitchFamily="18" charset="0"/>
              </a:rPr>
              <a:t>Behavioural management theories </a:t>
            </a:r>
            <a:br>
              <a:rPr lang="en-GB" dirty="0"/>
            </a:br>
            <a:endParaRPr lang="en-GB" dirty="0"/>
          </a:p>
        </p:txBody>
      </p:sp>
      <p:sp>
        <p:nvSpPr>
          <p:cNvPr id="3" name="Content Placeholder 2">
            <a:extLst>
              <a:ext uri="{FF2B5EF4-FFF2-40B4-BE49-F238E27FC236}">
                <a16:creationId xmlns:a16="http://schemas.microsoft.com/office/drawing/2014/main" id="{A8EE8C6D-7EEA-473F-9370-C1F88F50F367}"/>
              </a:ext>
            </a:extLst>
          </p:cNvPr>
          <p:cNvSpPr>
            <a:spLocks noGrp="1"/>
          </p:cNvSpPr>
          <p:nvPr>
            <p:ph idx="1"/>
          </p:nvPr>
        </p:nvSpPr>
        <p:spPr/>
        <p:txBody>
          <a:bodyPr>
            <a:normAutofit fontScale="85000" lnSpcReduction="20000"/>
          </a:bodyPr>
          <a:lstStyle/>
          <a:p>
            <a:pPr algn="just" fontAlgn="base">
              <a:lnSpc>
                <a:spcPct val="150000"/>
              </a:lnSpc>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Abraham Maslow (1808-1970) – Relates human motivation to hierarchy of needs </a:t>
            </a:r>
          </a:p>
          <a:p>
            <a:pPr algn="just" fontAlgn="base">
              <a:lnSpc>
                <a:spcPct val="150000"/>
              </a:lnSpc>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Douglas McGregor (1906-1964) – Emphasizes on human characteristics theory X and theory Y and the corresponding style of leadership</a:t>
            </a:r>
          </a:p>
          <a:p>
            <a:pPr algn="just" fontAlgn="base">
              <a:lnSpc>
                <a:spcPct val="150000"/>
              </a:lnSpc>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Elton Mayo (1880-1949) – Effect of human motivation on productivity and output </a:t>
            </a:r>
          </a:p>
          <a:p>
            <a:pPr algn="just" fontAlgn="base">
              <a:lnSpc>
                <a:spcPct val="150000"/>
              </a:lnSpc>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Mary Parker Follet (1868-1933) – Group influences </a:t>
            </a:r>
          </a:p>
          <a:p>
            <a:endParaRPr lang="en-GB" dirty="0"/>
          </a:p>
        </p:txBody>
      </p:sp>
    </p:spTree>
    <p:extLst>
      <p:ext uri="{BB962C8B-B14F-4D97-AF65-F5344CB8AC3E}">
        <p14:creationId xmlns:p14="http://schemas.microsoft.com/office/powerpoint/2010/main" val="9001747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B6A7-B0F6-4403-A2C8-96D49FA48010}"/>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Abraham Maslow</a:t>
            </a:r>
          </a:p>
        </p:txBody>
      </p:sp>
      <p:pic>
        <p:nvPicPr>
          <p:cNvPr id="5" name="Content Placeholder 4" descr="A close up of text on a white background&#10;&#10;Description automatically generated">
            <a:extLst>
              <a:ext uri="{FF2B5EF4-FFF2-40B4-BE49-F238E27FC236}">
                <a16:creationId xmlns:a16="http://schemas.microsoft.com/office/drawing/2014/main" id="{6C1D2649-D0BA-4F54-A120-547034B618A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1607" y="1600200"/>
            <a:ext cx="5260786" cy="3916363"/>
          </a:xfrm>
        </p:spPr>
      </p:pic>
    </p:spTree>
    <p:extLst>
      <p:ext uri="{BB962C8B-B14F-4D97-AF65-F5344CB8AC3E}">
        <p14:creationId xmlns:p14="http://schemas.microsoft.com/office/powerpoint/2010/main" val="39823183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522D-B7FF-47CD-8149-E810B1B08576}"/>
              </a:ext>
            </a:extLst>
          </p:cNvPr>
          <p:cNvSpPr>
            <a:spLocks noGrp="1"/>
          </p:cNvSpPr>
          <p:nvPr>
            <p:ph type="title"/>
          </p:nvPr>
        </p:nvSpPr>
        <p:spPr/>
        <p:txBody>
          <a:bodyPr>
            <a:normAutofit fontScale="90000"/>
          </a:bodyPr>
          <a:lstStyle/>
          <a:p>
            <a:r>
              <a:rPr lang="en-GB" b="1" dirty="0"/>
              <a:t>Abraham Maslow (1808-1970)  </a:t>
            </a:r>
            <a:br>
              <a:rPr lang="en-GB" dirty="0"/>
            </a:br>
            <a:endParaRPr lang="en-GB" dirty="0"/>
          </a:p>
        </p:txBody>
      </p:sp>
      <p:sp>
        <p:nvSpPr>
          <p:cNvPr id="3" name="Content Placeholder 2">
            <a:extLst>
              <a:ext uri="{FF2B5EF4-FFF2-40B4-BE49-F238E27FC236}">
                <a16:creationId xmlns:a16="http://schemas.microsoft.com/office/drawing/2014/main" id="{0127E3B8-39E8-4AFC-99F4-CDD12FFDB397}"/>
              </a:ext>
            </a:extLst>
          </p:cNvPr>
          <p:cNvSpPr>
            <a:spLocks noGrp="1"/>
          </p:cNvSpPr>
          <p:nvPr>
            <p:ph idx="1"/>
          </p:nvPr>
        </p:nvSpPr>
        <p:spPr/>
        <p:txBody>
          <a:bodyPr>
            <a:normAutofit fontScale="62500" lnSpcReduction="20000"/>
          </a:bodyPr>
          <a:lstStyle/>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Kremer (2013) define Maslow’s Motivation Theory as a 70 old theory that it still influence actual businesses success.</a:t>
            </a:r>
          </a:p>
          <a:p>
            <a:pPr>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A motivational concept set up by five characteristic needs of an individual structured as a pyramid.</a:t>
            </a:r>
          </a:p>
          <a:p>
            <a:pPr>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The Hierarchy of Needs indicate that when one aspiration from the pyramid is accomplished, the individual is looking to accomplish the next one. </a:t>
            </a:r>
          </a:p>
          <a:p>
            <a:pPr>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Individuals need to fulfil their physiological and safety needs for example biological necessities to survive like water, sleep, food and also and after they need to accomplish the necessity of security (McLeod, 2020; Conley 2007), </a:t>
            </a:r>
          </a:p>
        </p:txBody>
      </p:sp>
    </p:spTree>
    <p:extLst>
      <p:ext uri="{BB962C8B-B14F-4D97-AF65-F5344CB8AC3E}">
        <p14:creationId xmlns:p14="http://schemas.microsoft.com/office/powerpoint/2010/main" val="40034010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B28F0-940A-4E4E-A78A-4ED9CE09DE8B}"/>
              </a:ext>
            </a:extLst>
          </p:cNvPr>
          <p:cNvSpPr>
            <a:spLocks noGrp="1"/>
          </p:cNvSpPr>
          <p:nvPr>
            <p:ph type="title"/>
          </p:nvPr>
        </p:nvSpPr>
        <p:spPr/>
        <p:txBody>
          <a:bodyPr>
            <a:normAutofit/>
          </a:bodyPr>
          <a:lstStyle/>
          <a:p>
            <a:r>
              <a:rPr lang="en-GB" sz="2800" b="1" dirty="0"/>
              <a:t>Douglas McGregor  X and Y Theory (1906-1964)</a:t>
            </a:r>
          </a:p>
        </p:txBody>
      </p:sp>
      <p:sp>
        <p:nvSpPr>
          <p:cNvPr id="3" name="Content Placeholder 2">
            <a:extLst>
              <a:ext uri="{FF2B5EF4-FFF2-40B4-BE49-F238E27FC236}">
                <a16:creationId xmlns:a16="http://schemas.microsoft.com/office/drawing/2014/main" id="{86A284C9-148D-4F74-A01F-60EB9209BF93}"/>
              </a:ext>
            </a:extLst>
          </p:cNvPr>
          <p:cNvSpPr>
            <a:spLocks noGrp="1"/>
          </p:cNvSpPr>
          <p:nvPr>
            <p:ph idx="1"/>
          </p:nvPr>
        </p:nvSpPr>
        <p:spPr/>
        <p:txBody>
          <a:bodyPr>
            <a:normAutofit/>
          </a:bodyPr>
          <a:lstStyle/>
          <a:p>
            <a:pPr algn="just">
              <a:lnSpc>
                <a:spcPct val="150000"/>
              </a:lnSpc>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In 1960, Douglas McGregor proposed two aspects of human behaviour at work; two different views of individuals (employees)</a:t>
            </a:r>
          </a:p>
          <a:p>
            <a:pPr algn="just">
              <a:lnSpc>
                <a:spcPct val="150000"/>
              </a:lnSpc>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Theory X  (negative) and Theory Y (positive) </a:t>
            </a:r>
          </a:p>
          <a:p>
            <a:pPr algn="just">
              <a:lnSpc>
                <a:spcPct val="150000"/>
              </a:lnSpc>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The perception of managers on the nature of individuals is based on various assumptions</a:t>
            </a:r>
          </a:p>
        </p:txBody>
      </p:sp>
    </p:spTree>
    <p:extLst>
      <p:ext uri="{BB962C8B-B14F-4D97-AF65-F5344CB8AC3E}">
        <p14:creationId xmlns:p14="http://schemas.microsoft.com/office/powerpoint/2010/main" val="438104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5098D-1486-499C-A399-929C8B2E18E6}"/>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Elton Mayo (1880-1949) </a:t>
            </a:r>
          </a:p>
        </p:txBody>
      </p:sp>
      <p:sp>
        <p:nvSpPr>
          <p:cNvPr id="3" name="Content Placeholder 2">
            <a:extLst>
              <a:ext uri="{FF2B5EF4-FFF2-40B4-BE49-F238E27FC236}">
                <a16:creationId xmlns:a16="http://schemas.microsoft.com/office/drawing/2014/main" id="{DBD0A58B-3A46-4CEB-9B4D-D72BB3370CF4}"/>
              </a:ext>
            </a:extLst>
          </p:cNvPr>
          <p:cNvSpPr>
            <a:spLocks noGrp="1"/>
          </p:cNvSpPr>
          <p:nvPr>
            <p:ph idx="1"/>
          </p:nvPr>
        </p:nvSpPr>
        <p:spPr/>
        <p:txBody>
          <a:bodyPr>
            <a:normAutofit/>
          </a:bodyPr>
          <a:lstStyle/>
          <a:p>
            <a:pPr>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Father of the human-relations approach</a:t>
            </a:r>
          </a:p>
          <a:p>
            <a:pPr>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Evaluate the attitudes and psychological reactions of workers  on-the-job situations. </a:t>
            </a:r>
          </a:p>
        </p:txBody>
      </p:sp>
    </p:spTree>
    <p:extLst>
      <p:ext uri="{BB962C8B-B14F-4D97-AF65-F5344CB8AC3E}">
        <p14:creationId xmlns:p14="http://schemas.microsoft.com/office/powerpoint/2010/main" val="34322744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7C2E3-4F65-4DBD-BC79-CACE3293032D}"/>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Mary Parker Follet (1868-1933</a:t>
            </a:r>
            <a:r>
              <a:rPr lang="en-GB" sz="3200"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2541C57B-3E3D-4DD1-95DB-CE3DD529B4FE}"/>
              </a:ext>
            </a:extLst>
          </p:cNvPr>
          <p:cNvSpPr>
            <a:spLocks noGrp="1"/>
          </p:cNvSpPr>
          <p:nvPr>
            <p:ph idx="1"/>
          </p:nvPr>
        </p:nvSpPr>
        <p:spPr/>
        <p:txBody>
          <a:bodyPr>
            <a:normAutofit/>
          </a:bodyPr>
          <a:lstStyle/>
          <a:p>
            <a:pPr algn="just">
              <a:buFont typeface="Wingdings" panose="05000000000000000000" pitchFamily="2" charset="2"/>
              <a:buChar char="v"/>
            </a:pPr>
            <a:endParaRPr lang="en-GB"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GB" sz="2800" dirty="0">
                <a:latin typeface="Times New Roman" panose="02020603050405020304" pitchFamily="18" charset="0"/>
                <a:cs typeface="Times New Roman" panose="02020603050405020304" pitchFamily="18" charset="0"/>
              </a:rPr>
              <a:t>Recognized the significance of the human element and attributed greater significance to the functioning of groups in workplaces. </a:t>
            </a:r>
          </a:p>
          <a:p>
            <a:pPr marL="0" indent="0" algn="just">
              <a:buNone/>
            </a:pPr>
            <a:endParaRPr lang="en-GB"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GB" sz="2800" dirty="0">
                <a:latin typeface="Times New Roman" panose="02020603050405020304" pitchFamily="18" charset="0"/>
                <a:cs typeface="Times New Roman" panose="02020603050405020304" pitchFamily="18" charset="0"/>
              </a:rPr>
              <a:t>The critical role of managers should be to bring about constructive changes in organizations.</a:t>
            </a:r>
            <a:r>
              <a:rPr lang="en-GB" dirty="0"/>
              <a:t> </a:t>
            </a:r>
          </a:p>
        </p:txBody>
      </p:sp>
    </p:spTree>
    <p:extLst>
      <p:ext uri="{BB962C8B-B14F-4D97-AF65-F5344CB8AC3E}">
        <p14:creationId xmlns:p14="http://schemas.microsoft.com/office/powerpoint/2010/main" val="3799008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8BCD6-CECC-4724-A277-EC5843CA8D13}"/>
              </a:ext>
            </a:extLst>
          </p:cNvPr>
          <p:cNvSpPr>
            <a:spLocks noGrp="1"/>
          </p:cNvSpPr>
          <p:nvPr>
            <p:ph type="title"/>
          </p:nvPr>
        </p:nvSpPr>
        <p:spPr/>
        <p:txBody>
          <a:bodyPr>
            <a:normAutofit/>
          </a:bodyPr>
          <a:lstStyle/>
          <a:p>
            <a:r>
              <a:rPr lang="en-US" sz="4000" b="1" dirty="0"/>
              <a:t>Herzberg Theory</a:t>
            </a:r>
            <a:endParaRPr lang="en-US" sz="4000" dirty="0"/>
          </a:p>
        </p:txBody>
      </p:sp>
      <p:pic>
        <p:nvPicPr>
          <p:cNvPr id="4" name="Content Placeholder 3">
            <a:extLst>
              <a:ext uri="{FF2B5EF4-FFF2-40B4-BE49-F238E27FC236}">
                <a16:creationId xmlns:a16="http://schemas.microsoft.com/office/drawing/2014/main" id="{9DFEFEA5-CCCC-476B-A680-E2CFBF84C3CF}"/>
              </a:ext>
            </a:extLst>
          </p:cNvPr>
          <p:cNvPicPr>
            <a:picLocks noGrp="1" noChangeAspect="1"/>
          </p:cNvPicPr>
          <p:nvPr>
            <p:ph idx="1"/>
          </p:nvPr>
        </p:nvPicPr>
        <p:blipFill>
          <a:blip r:embed="rId2"/>
          <a:stretch>
            <a:fillRect/>
          </a:stretch>
        </p:blipFill>
        <p:spPr>
          <a:xfrm>
            <a:off x="1470324" y="1600200"/>
            <a:ext cx="6203351" cy="3916363"/>
          </a:xfrm>
          <a:prstGeom prst="rect">
            <a:avLst/>
          </a:prstGeom>
        </p:spPr>
      </p:pic>
    </p:spTree>
    <p:extLst>
      <p:ext uri="{BB962C8B-B14F-4D97-AF65-F5344CB8AC3E}">
        <p14:creationId xmlns:p14="http://schemas.microsoft.com/office/powerpoint/2010/main" val="24243914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11EFC-2324-4CDD-813D-054B227FA3EC}"/>
              </a:ext>
            </a:extLst>
          </p:cNvPr>
          <p:cNvSpPr>
            <a:spLocks noGrp="1"/>
          </p:cNvSpPr>
          <p:nvPr>
            <p:ph type="title"/>
          </p:nvPr>
        </p:nvSpPr>
        <p:spPr/>
        <p:txBody>
          <a:bodyPr>
            <a:normAutofit fontScale="90000"/>
          </a:bodyPr>
          <a:lstStyle/>
          <a:p>
            <a:r>
              <a:rPr lang="en-US" b="1" dirty="0"/>
              <a:t>Class activity – Seminar : 25-30mins</a:t>
            </a:r>
          </a:p>
        </p:txBody>
      </p:sp>
      <p:sp>
        <p:nvSpPr>
          <p:cNvPr id="3" name="Content Placeholder 2">
            <a:extLst>
              <a:ext uri="{FF2B5EF4-FFF2-40B4-BE49-F238E27FC236}">
                <a16:creationId xmlns:a16="http://schemas.microsoft.com/office/drawing/2014/main" id="{0FA8C018-ED35-4036-9891-5A1D4498C1CD}"/>
              </a:ext>
            </a:extLst>
          </p:cNvPr>
          <p:cNvSpPr>
            <a:spLocks noGrp="1"/>
          </p:cNvSpPr>
          <p:nvPr>
            <p:ph idx="1"/>
          </p:nvPr>
        </p:nvSpPr>
        <p:spPr/>
        <p:txBody>
          <a:bodyPr/>
          <a:lstStyle/>
          <a:p>
            <a:pPr marL="0" indent="0">
              <a:buNone/>
            </a:pPr>
            <a:r>
              <a:rPr lang="en-US" dirty="0"/>
              <a:t>Read the scenario in the word document uploaded in week 6 folder , discuss and respond to the questions that follow.</a:t>
            </a:r>
          </a:p>
        </p:txBody>
      </p:sp>
    </p:spTree>
    <p:extLst>
      <p:ext uri="{BB962C8B-B14F-4D97-AF65-F5344CB8AC3E}">
        <p14:creationId xmlns:p14="http://schemas.microsoft.com/office/powerpoint/2010/main" val="27004477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6948A-662D-4DAC-BAA1-F351A2FA5F75}"/>
              </a:ext>
            </a:extLst>
          </p:cNvPr>
          <p:cNvSpPr>
            <a:spLocks noGrp="1"/>
          </p:cNvSpPr>
          <p:nvPr>
            <p:ph type="title"/>
          </p:nvPr>
        </p:nvSpPr>
        <p:spPr>
          <a:xfrm>
            <a:off x="457200" y="274638"/>
            <a:ext cx="8229600" cy="490066"/>
          </a:xfrm>
        </p:spPr>
        <p:txBody>
          <a:bodyPr>
            <a:normAutofit fontScale="90000"/>
          </a:bodyPr>
          <a:lstStyle/>
          <a:p>
            <a:r>
              <a:rPr lang="en-US" dirty="0"/>
              <a:t>Question </a:t>
            </a:r>
          </a:p>
        </p:txBody>
      </p:sp>
      <p:sp>
        <p:nvSpPr>
          <p:cNvPr id="3" name="Content Placeholder 2">
            <a:extLst>
              <a:ext uri="{FF2B5EF4-FFF2-40B4-BE49-F238E27FC236}">
                <a16:creationId xmlns:a16="http://schemas.microsoft.com/office/drawing/2014/main" id="{74A5E5B5-CFC3-420F-831C-281336BE7BD4}"/>
              </a:ext>
            </a:extLst>
          </p:cNvPr>
          <p:cNvSpPr>
            <a:spLocks noGrp="1"/>
          </p:cNvSpPr>
          <p:nvPr>
            <p:ph idx="1"/>
          </p:nvPr>
        </p:nvSpPr>
        <p:spPr>
          <a:xfrm>
            <a:off x="457200" y="764704"/>
            <a:ext cx="8229600" cy="4752529"/>
          </a:xfrm>
        </p:spPr>
        <p:txBody>
          <a:bodyPr>
            <a:normAutofit fontScale="25000" lnSpcReduction="20000"/>
          </a:bodyPr>
          <a:lstStyle/>
          <a:p>
            <a:pPr algn="just">
              <a:lnSpc>
                <a:spcPct val="220000"/>
              </a:lnSpc>
              <a:spcBef>
                <a:spcPts val="0"/>
              </a:spcBef>
            </a:pPr>
            <a:r>
              <a:rPr lang="en-GB" sz="8000" dirty="0">
                <a:effectLst/>
                <a:latin typeface="Calibri" panose="020F0502020204030204" pitchFamily="34" charset="0"/>
                <a:ea typeface="Calibri" panose="020F0502020204030204" pitchFamily="34" charset="0"/>
                <a:cs typeface="Times New Roman" panose="02020603050405020304" pitchFamily="18" charset="0"/>
              </a:rPr>
              <a:t>What is the barrier to Susan’s promotion in her new job?</a:t>
            </a:r>
          </a:p>
          <a:p>
            <a:pPr algn="just">
              <a:lnSpc>
                <a:spcPct val="220000"/>
              </a:lnSpc>
              <a:spcBef>
                <a:spcPts val="0"/>
              </a:spcBef>
            </a:pPr>
            <a:r>
              <a:rPr lang="en-GB" sz="8000" dirty="0">
                <a:effectLst/>
                <a:latin typeface="Calibri" panose="020F0502020204030204" pitchFamily="34" charset="0"/>
                <a:ea typeface="Calibri" panose="020F0502020204030204" pitchFamily="34" charset="0"/>
                <a:cs typeface="Times New Roman" panose="02020603050405020304" pitchFamily="18" charset="0"/>
              </a:rPr>
              <a:t>Do you think that the employers’ appreciation of good employee work commitment could lead to job satisfaction and improved performance? </a:t>
            </a:r>
            <a:endParaRPr lang="en-US" sz="8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220000"/>
              </a:lnSpc>
              <a:spcBef>
                <a:spcPts val="0"/>
              </a:spcBef>
            </a:pPr>
            <a:r>
              <a:rPr lang="en-GB" sz="8000" dirty="0">
                <a:effectLst/>
                <a:latin typeface="Calibri" panose="020F0502020204030204" pitchFamily="34" charset="0"/>
                <a:ea typeface="Calibri" panose="020F0502020204030204" pitchFamily="34" charset="0"/>
                <a:cs typeface="Times New Roman" panose="02020603050405020304" pitchFamily="18" charset="0"/>
              </a:rPr>
              <a:t>What would be your advice to Susan in her work situation as someone who likes her job and committed to her students, but want to move up the ladder in her responsibilities? </a:t>
            </a:r>
            <a:endParaRPr lang="en-US" sz="8000" dirty="0">
              <a:latin typeface="Calibri" panose="020F0502020204030204" pitchFamily="34" charset="0"/>
              <a:ea typeface="Calibri" panose="020F0502020204030204" pitchFamily="34" charset="0"/>
              <a:cs typeface="Times New Roman" panose="02020603050405020304" pitchFamily="18" charset="0"/>
            </a:endParaRPr>
          </a:p>
          <a:p>
            <a:pPr marL="114300" marR="0" indent="0" algn="just">
              <a:lnSpc>
                <a:spcPct val="107000"/>
              </a:lnSpc>
              <a:spcBef>
                <a:spcPts val="0"/>
              </a:spcBef>
              <a:spcAft>
                <a:spcPts val="800"/>
              </a:spcAft>
              <a:buNone/>
            </a:pPr>
            <a:endParaRPr lang="en-GB" sz="8000" dirty="0">
              <a:latin typeface="Calibri" panose="020F0502020204030204" pitchFamily="34" charset="0"/>
              <a:ea typeface="Calibri" panose="020F0502020204030204" pitchFamily="34" charset="0"/>
              <a:cs typeface="Times New Roman" panose="02020603050405020304" pitchFamily="18" charset="0"/>
            </a:endParaRPr>
          </a:p>
          <a:p>
            <a:pPr marL="114300" marR="0" indent="0" algn="just">
              <a:lnSpc>
                <a:spcPct val="107000"/>
              </a:lnSpc>
              <a:spcBef>
                <a:spcPts val="0"/>
              </a:spcBef>
              <a:spcAft>
                <a:spcPts val="800"/>
              </a:spcAft>
              <a:buNone/>
            </a:pPr>
            <a:r>
              <a:rPr lang="en-GB" sz="8000" dirty="0">
                <a:effectLst/>
                <a:latin typeface="Calibri" panose="020F0502020204030204" pitchFamily="34" charset="0"/>
                <a:ea typeface="Calibri" panose="020F0502020204030204" pitchFamily="34" charset="0"/>
                <a:cs typeface="Times New Roman" panose="02020603050405020304" pitchFamily="18" charset="0"/>
              </a:rPr>
              <a:t> </a:t>
            </a:r>
            <a:endParaRPr lang="en-US" sz="8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454530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5D62D-5B29-48AB-840C-BD9CD049AFC5}"/>
              </a:ext>
            </a:extLst>
          </p:cNvPr>
          <p:cNvSpPr>
            <a:spLocks noGrp="1"/>
          </p:cNvSpPr>
          <p:nvPr>
            <p:ph type="title"/>
          </p:nvPr>
        </p:nvSpPr>
        <p:spPr>
          <a:xfrm>
            <a:off x="457200" y="274638"/>
            <a:ext cx="8229600" cy="490066"/>
          </a:xfrm>
        </p:spPr>
        <p:txBody>
          <a:bodyPr>
            <a:normAutofit fontScale="90000"/>
          </a:bodyPr>
          <a:lstStyle/>
          <a:p>
            <a:r>
              <a:rPr lang="en-US" dirty="0"/>
              <a:t>Question </a:t>
            </a:r>
          </a:p>
        </p:txBody>
      </p:sp>
      <p:sp>
        <p:nvSpPr>
          <p:cNvPr id="3" name="Content Placeholder 2">
            <a:extLst>
              <a:ext uri="{FF2B5EF4-FFF2-40B4-BE49-F238E27FC236}">
                <a16:creationId xmlns:a16="http://schemas.microsoft.com/office/drawing/2014/main" id="{0E0609C6-C9F0-41B0-83F5-B834142C627A}"/>
              </a:ext>
            </a:extLst>
          </p:cNvPr>
          <p:cNvSpPr>
            <a:spLocks noGrp="1"/>
          </p:cNvSpPr>
          <p:nvPr>
            <p:ph idx="1"/>
          </p:nvPr>
        </p:nvSpPr>
        <p:spPr>
          <a:xfrm>
            <a:off x="457200" y="764704"/>
            <a:ext cx="8229600" cy="4752529"/>
          </a:xfrm>
        </p:spPr>
        <p:txBody>
          <a:bodyPr>
            <a:normAutofit fontScale="25000" lnSpcReduction="20000"/>
          </a:bodyPr>
          <a:lstStyle/>
          <a:p>
            <a:pPr algn="just">
              <a:lnSpc>
                <a:spcPct val="170000"/>
              </a:lnSpc>
              <a:spcBef>
                <a:spcPts val="0"/>
              </a:spcBef>
            </a:pPr>
            <a:r>
              <a:rPr lang="en-GB" sz="9600" dirty="0">
                <a:effectLst/>
                <a:latin typeface="Calibri" panose="020F0502020204030204" pitchFamily="34" charset="0"/>
                <a:ea typeface="Calibri" panose="020F0502020204030204" pitchFamily="34" charset="0"/>
                <a:cs typeface="Times New Roman" panose="02020603050405020304" pitchFamily="18" charset="0"/>
              </a:rPr>
              <a:t>What would be your general advice to employers with committed and honest staff to work ethics?</a:t>
            </a:r>
          </a:p>
          <a:p>
            <a:pPr algn="just">
              <a:lnSpc>
                <a:spcPct val="170000"/>
              </a:lnSpc>
              <a:spcBef>
                <a:spcPts val="0"/>
              </a:spcBef>
            </a:pPr>
            <a:r>
              <a:rPr lang="en-GB" sz="9600" dirty="0">
                <a:effectLst/>
                <a:latin typeface="Calibri" panose="020F0502020204030204" pitchFamily="34" charset="0"/>
                <a:ea typeface="Calibri" panose="020F0502020204030204" pitchFamily="34" charset="0"/>
                <a:cs typeface="Times New Roman" panose="02020603050405020304" pitchFamily="18" charset="0"/>
              </a:rPr>
              <a:t>How do you see the role of Managers in motivation employees to enhance business performance?</a:t>
            </a:r>
            <a:endParaRPr lang="en-US" sz="9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70000"/>
              </a:lnSpc>
              <a:spcBef>
                <a:spcPts val="0"/>
              </a:spcBef>
            </a:pPr>
            <a:r>
              <a:rPr lang="en-US" sz="9600" dirty="0">
                <a:effectLst/>
                <a:latin typeface="Calibri" panose="020F0502020204030204" pitchFamily="34" charset="0"/>
                <a:ea typeface="Calibri" panose="020F0502020204030204" pitchFamily="34" charset="0"/>
                <a:cs typeface="Times New Roman" panose="02020603050405020304" pitchFamily="18" charset="0"/>
              </a:rPr>
              <a:t>carry out a debate and share your ideas on what you think line managers need to do to appreciate and encourage employee full participation at work? </a:t>
            </a:r>
          </a:p>
          <a:p>
            <a:pPr marL="114300" marR="0" indent="0" algn="just">
              <a:lnSpc>
                <a:spcPct val="220000"/>
              </a:lnSpc>
              <a:spcBef>
                <a:spcPts val="0"/>
              </a:spcBef>
              <a:spcAft>
                <a:spcPts val="0"/>
              </a:spcAft>
              <a:buNone/>
            </a:pPr>
            <a:endParaRPr lang="en-US" sz="9600" dirty="0">
              <a:solidFill>
                <a:srgbClr val="00B050"/>
              </a:solidFill>
              <a:latin typeface="Calibri" panose="020F0502020204030204" pitchFamily="34" charset="0"/>
              <a:ea typeface="Calibri" panose="020F0502020204030204" pitchFamily="34" charset="0"/>
              <a:cs typeface="Times New Roman" panose="02020603050405020304" pitchFamily="18" charset="0"/>
            </a:endParaRPr>
          </a:p>
          <a:p>
            <a:pPr marL="114300" marR="0" indent="0" algn="just">
              <a:lnSpc>
                <a:spcPct val="220000"/>
              </a:lnSpc>
              <a:spcBef>
                <a:spcPts val="0"/>
              </a:spcBef>
              <a:spcAft>
                <a:spcPts val="0"/>
              </a:spcAft>
              <a:buNone/>
            </a:pPr>
            <a:r>
              <a:rPr lang="en-GB" sz="9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Now relate everything you have learnt this week on motivation to your assignment requirement.</a:t>
            </a:r>
            <a:endParaRPr lang="en-US" sz="96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7804068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3DA8-152A-40D0-9A20-D489F2201645}"/>
              </a:ext>
            </a:extLst>
          </p:cNvPr>
          <p:cNvSpPr>
            <a:spLocks noGrp="1"/>
          </p:cNvSpPr>
          <p:nvPr>
            <p:ph type="title"/>
          </p:nvPr>
        </p:nvSpPr>
        <p:spPr>
          <a:xfrm>
            <a:off x="457200" y="274638"/>
            <a:ext cx="8229600" cy="562074"/>
          </a:xfrm>
        </p:spPr>
        <p:txBody>
          <a:bodyPr>
            <a:normAutofit fontScale="90000"/>
          </a:bodyPr>
          <a:lstStyle/>
          <a:p>
            <a:r>
              <a:rPr lang="en-GB" dirty="0">
                <a:latin typeface="Times New Roman" panose="02020603050405020304" pitchFamily="18" charset="0"/>
                <a:cs typeface="Times New Roman" panose="02020603050405020304" pitchFamily="18" charset="0"/>
              </a:rPr>
              <a:t>Recap: Questions</a:t>
            </a:r>
          </a:p>
        </p:txBody>
      </p:sp>
      <p:sp>
        <p:nvSpPr>
          <p:cNvPr id="3" name="Content Placeholder 2">
            <a:extLst>
              <a:ext uri="{FF2B5EF4-FFF2-40B4-BE49-F238E27FC236}">
                <a16:creationId xmlns:a16="http://schemas.microsoft.com/office/drawing/2014/main" id="{0D3F94C0-EAF1-4099-A8E8-C7DB9DC1E15D}"/>
              </a:ext>
            </a:extLst>
          </p:cNvPr>
          <p:cNvSpPr>
            <a:spLocks noGrp="1"/>
          </p:cNvSpPr>
          <p:nvPr>
            <p:ph idx="1"/>
          </p:nvPr>
        </p:nvSpPr>
        <p:spPr>
          <a:xfrm>
            <a:off x="449652" y="980728"/>
            <a:ext cx="8229600" cy="4565104"/>
          </a:xfrm>
        </p:spPr>
        <p:txBody>
          <a:bodyPr>
            <a:normAutofit fontScale="25000" lnSpcReduction="20000"/>
          </a:bodyPr>
          <a:lstStyle/>
          <a:p>
            <a:pPr marL="0" indent="0">
              <a:lnSpc>
                <a:spcPct val="170000"/>
              </a:lnSpc>
              <a:buNone/>
            </a:pPr>
            <a:r>
              <a:rPr lang="en-GB" sz="6400" b="1" dirty="0">
                <a:latin typeface="Times New Roman" panose="02020603050405020304" pitchFamily="18" charset="0"/>
                <a:cs typeface="Times New Roman" panose="02020603050405020304" pitchFamily="18" charset="0"/>
              </a:rPr>
              <a:t>Which of the following points best differentiates behavioural management from other classical management theories?</a:t>
            </a:r>
          </a:p>
          <a:p>
            <a:pPr marL="0" indent="0">
              <a:lnSpc>
                <a:spcPct val="170000"/>
              </a:lnSpc>
              <a:buNone/>
            </a:pPr>
            <a:endParaRPr lang="en-GB" sz="6400" dirty="0">
              <a:latin typeface="Times New Roman" panose="02020603050405020304" pitchFamily="18" charset="0"/>
              <a:cs typeface="Times New Roman" panose="02020603050405020304" pitchFamily="18" charset="0"/>
            </a:endParaRPr>
          </a:p>
          <a:p>
            <a:pPr>
              <a:lnSpc>
                <a:spcPct val="170000"/>
              </a:lnSpc>
              <a:buFont typeface="Wingdings" panose="05000000000000000000" pitchFamily="2" charset="2"/>
              <a:buChar char="v"/>
            </a:pPr>
            <a:r>
              <a:rPr lang="en-GB" sz="6400" dirty="0">
                <a:latin typeface="Times New Roman" panose="02020603050405020304" pitchFamily="18" charset="0"/>
                <a:cs typeface="Times New Roman" panose="02020603050405020304" pitchFamily="18" charset="0"/>
              </a:rPr>
              <a:t>Behavioral management recognizes the human need for self-actualization as the primary worker motivation.</a:t>
            </a:r>
          </a:p>
          <a:p>
            <a:pPr>
              <a:lnSpc>
                <a:spcPct val="170000"/>
              </a:lnSpc>
              <a:buFont typeface="Wingdings" panose="05000000000000000000" pitchFamily="2" charset="2"/>
              <a:buChar char="v"/>
            </a:pPr>
            <a:r>
              <a:rPr lang="en-GB" sz="6400" dirty="0">
                <a:latin typeface="Times New Roman" panose="02020603050405020304" pitchFamily="18" charset="0"/>
                <a:cs typeface="Times New Roman" panose="02020603050405020304" pitchFamily="18" charset="0"/>
              </a:rPr>
              <a:t>Behavioral management focuses on improving productivity by understanding worker needs and motivations.</a:t>
            </a:r>
          </a:p>
          <a:p>
            <a:pPr>
              <a:lnSpc>
                <a:spcPct val="170000"/>
              </a:lnSpc>
              <a:buFont typeface="Wingdings" panose="05000000000000000000" pitchFamily="2" charset="2"/>
              <a:buChar char="v"/>
            </a:pPr>
            <a:r>
              <a:rPr lang="en-GB" sz="6400" dirty="0">
                <a:latin typeface="Times New Roman" panose="02020603050405020304" pitchFamily="18" charset="0"/>
                <a:cs typeface="Times New Roman" panose="02020603050405020304" pitchFamily="18" charset="0"/>
              </a:rPr>
              <a:t>Behavioral management focuses on the exercise of power as the primary behavioural motivation.</a:t>
            </a:r>
          </a:p>
          <a:p>
            <a:pPr>
              <a:lnSpc>
                <a:spcPct val="170000"/>
              </a:lnSpc>
              <a:buFont typeface="Wingdings" panose="05000000000000000000" pitchFamily="2" charset="2"/>
              <a:buChar char="v"/>
            </a:pPr>
            <a:r>
              <a:rPr lang="en-GB" sz="6400" dirty="0">
                <a:latin typeface="Times New Roman" panose="02020603050405020304" pitchFamily="18" charset="0"/>
                <a:cs typeface="Times New Roman" panose="02020603050405020304" pitchFamily="18" charset="0"/>
              </a:rPr>
              <a:t>Behavioral management focuses on compensation as the primary behavioural motivation.</a:t>
            </a:r>
          </a:p>
          <a:p>
            <a:pPr>
              <a:lnSpc>
                <a:spcPct val="170000"/>
              </a:lnSpc>
            </a:pPr>
            <a:endParaRPr lang="en-GB" sz="64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2483003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F4A6E-519E-44F1-B787-AE60D4B3F7CF}"/>
              </a:ext>
            </a:extLst>
          </p:cNvPr>
          <p:cNvSpPr>
            <a:spLocks noGrp="1"/>
          </p:cNvSpPr>
          <p:nvPr>
            <p:ph type="title"/>
          </p:nvPr>
        </p:nvSpPr>
        <p:spPr/>
        <p:txBody>
          <a:bodyPr/>
          <a:lstStyle/>
          <a:p>
            <a:r>
              <a:rPr lang="en-GB" dirty="0"/>
              <a:t>Recap: Questions</a:t>
            </a:r>
          </a:p>
        </p:txBody>
      </p:sp>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469105" y="1398476"/>
            <a:ext cx="8229600" cy="4061047"/>
          </a:xfrm>
        </p:spPr>
        <p:txBody>
          <a:bodyPr>
            <a:normAutofit fontScale="25000" lnSpcReduction="20000"/>
          </a:bodyPr>
          <a:lstStyle/>
          <a:p>
            <a:pPr marL="0" indent="0" algn="just">
              <a:lnSpc>
                <a:spcPct val="170000"/>
              </a:lnSpc>
              <a:buNone/>
            </a:pPr>
            <a:r>
              <a:rPr lang="en-GB" sz="7200" dirty="0">
                <a:latin typeface="Times New Roman" panose="02020603050405020304" pitchFamily="18" charset="0"/>
                <a:cs typeface="Times New Roman" panose="02020603050405020304" pitchFamily="18" charset="0"/>
              </a:rPr>
              <a:t>Which of the following modern management theories best prepares both organization and individual to thrive in dynamic, disruptive times?</a:t>
            </a:r>
          </a:p>
          <a:p>
            <a:pPr marL="0" indent="0" algn="just">
              <a:lnSpc>
                <a:spcPct val="170000"/>
              </a:lnSpc>
              <a:buNone/>
            </a:pPr>
            <a:endParaRPr lang="en-GB" sz="7200" dirty="0">
              <a:latin typeface="Times New Roman" panose="02020603050405020304" pitchFamily="18" charset="0"/>
              <a:cs typeface="Times New Roman" panose="02020603050405020304" pitchFamily="18" charset="0"/>
            </a:endParaRPr>
          </a:p>
          <a:p>
            <a:pPr algn="just">
              <a:lnSpc>
                <a:spcPct val="170000"/>
              </a:lnSpc>
              <a:buFont typeface="Wingdings" panose="05000000000000000000" pitchFamily="2" charset="2"/>
              <a:buChar char="v"/>
            </a:pPr>
            <a:r>
              <a:rPr lang="en-GB" sz="7200" dirty="0">
                <a:latin typeface="Times New Roman" panose="02020603050405020304" pitchFamily="18" charset="0"/>
                <a:cs typeface="Times New Roman" panose="02020603050405020304" pitchFamily="18" charset="0"/>
              </a:rPr>
              <a:t>Multiple Choice Question</a:t>
            </a:r>
          </a:p>
          <a:p>
            <a:pPr algn="just">
              <a:lnSpc>
                <a:spcPct val="170000"/>
              </a:lnSpc>
              <a:buFont typeface="Wingdings" panose="05000000000000000000" pitchFamily="2" charset="2"/>
              <a:buChar char="v"/>
            </a:pPr>
            <a:r>
              <a:rPr lang="en-GB" sz="7200" dirty="0">
                <a:latin typeface="Times New Roman" panose="02020603050405020304" pitchFamily="18" charset="0"/>
                <a:cs typeface="Times New Roman" panose="02020603050405020304" pitchFamily="18" charset="0"/>
              </a:rPr>
              <a:t>Administrative management</a:t>
            </a:r>
          </a:p>
          <a:p>
            <a:pPr algn="just">
              <a:lnSpc>
                <a:spcPct val="170000"/>
              </a:lnSpc>
              <a:buFont typeface="Wingdings" panose="05000000000000000000" pitchFamily="2" charset="2"/>
              <a:buChar char="v"/>
            </a:pPr>
            <a:r>
              <a:rPr lang="en-GB" sz="7200" dirty="0">
                <a:latin typeface="Times New Roman" panose="02020603050405020304" pitchFamily="18" charset="0"/>
                <a:cs typeface="Times New Roman" panose="02020603050405020304" pitchFamily="18" charset="0"/>
              </a:rPr>
              <a:t>Learning organization</a:t>
            </a:r>
          </a:p>
          <a:p>
            <a:pPr algn="just">
              <a:lnSpc>
                <a:spcPct val="170000"/>
              </a:lnSpc>
              <a:buFont typeface="Wingdings" panose="05000000000000000000" pitchFamily="2" charset="2"/>
              <a:buChar char="v"/>
            </a:pPr>
            <a:r>
              <a:rPr lang="en-GB" sz="7200" dirty="0">
                <a:latin typeface="Times New Roman" panose="02020603050405020304" pitchFamily="18" charset="0"/>
                <a:cs typeface="Times New Roman" panose="02020603050405020304" pitchFamily="18" charset="0"/>
              </a:rPr>
              <a:t>Scientific management</a:t>
            </a:r>
          </a:p>
          <a:p>
            <a:pPr algn="just">
              <a:lnSpc>
                <a:spcPct val="170000"/>
              </a:lnSpc>
              <a:buFont typeface="Wingdings" panose="05000000000000000000" pitchFamily="2" charset="2"/>
              <a:buChar char="v"/>
            </a:pPr>
            <a:r>
              <a:rPr lang="en-GB" sz="7200" dirty="0">
                <a:latin typeface="Times New Roman" panose="02020603050405020304" pitchFamily="18" charset="0"/>
                <a:cs typeface="Times New Roman" panose="02020603050405020304" pitchFamily="18" charset="0"/>
              </a:rPr>
              <a:t>Risk management</a:t>
            </a:r>
          </a:p>
          <a:p>
            <a:pPr marL="0" indent="0" algn="just">
              <a:lnSpc>
                <a:spcPct val="170000"/>
              </a:lnSpc>
              <a:buNone/>
            </a:pPr>
            <a:r>
              <a:rPr lang="en-GB" sz="8000" dirty="0">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086184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Conclusion</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p:txBody>
          <a:bodyPr>
            <a:normAutofit fontScale="70000" lnSpcReduction="20000"/>
          </a:bodyPr>
          <a:lstStyle/>
          <a:p>
            <a:pPr algn="just">
              <a:lnSpc>
                <a:spcPct val="170000"/>
              </a:lnSpc>
            </a:pPr>
            <a:r>
              <a:rPr lang="en-GB" altLang="en-US" sz="3300" dirty="0">
                <a:latin typeface="Times New Roman" panose="02020603050405020304" pitchFamily="18" charset="0"/>
                <a:cs typeface="Times New Roman" panose="02020603050405020304" pitchFamily="18" charset="0"/>
              </a:rPr>
              <a:t>Underlying assumption: </a:t>
            </a:r>
            <a:r>
              <a:rPr lang="en-GB" sz="3300" dirty="0">
                <a:latin typeface="Times New Roman" panose="02020603050405020304" pitchFamily="18" charset="0"/>
                <a:cs typeface="Times New Roman" panose="02020603050405020304" pitchFamily="18" charset="0"/>
              </a:rPr>
              <a:t>Motivation is important to managers, it is one of the key elements of performance. </a:t>
            </a:r>
          </a:p>
          <a:p>
            <a:pPr algn="just">
              <a:lnSpc>
                <a:spcPct val="170000"/>
              </a:lnSpc>
            </a:pPr>
            <a:endParaRPr lang="en-GB" sz="3300"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To achieve sustained change in employees’ behaviour and help them perform and develop effectively, </a:t>
            </a:r>
            <a:r>
              <a:rPr lang="en-GB" sz="3300" dirty="0">
                <a:latin typeface="Times New Roman" panose="02020603050405020304" pitchFamily="18" charset="0"/>
                <a:cs typeface="Times New Roman" panose="02020603050405020304" pitchFamily="18" charset="0"/>
              </a:rPr>
              <a:t> It is important for managers to manage  productivity by understanding worker motivation, including expectations, needs and interests, and group dynamics.</a:t>
            </a:r>
          </a:p>
          <a:p>
            <a:endParaRPr lang="en-GB" dirty="0"/>
          </a:p>
        </p:txBody>
      </p:sp>
    </p:spTree>
    <p:extLst>
      <p:ext uri="{BB962C8B-B14F-4D97-AF65-F5344CB8AC3E}">
        <p14:creationId xmlns:p14="http://schemas.microsoft.com/office/powerpoint/2010/main" val="2782666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30221-63E2-4E88-8C05-915DED85B031}"/>
              </a:ext>
            </a:extLst>
          </p:cNvPr>
          <p:cNvSpPr>
            <a:spLocks noGrp="1"/>
          </p:cNvSpPr>
          <p:nvPr>
            <p:ph type="title"/>
          </p:nvPr>
        </p:nvSpPr>
        <p:spPr/>
        <p:txBody>
          <a:bodyPr/>
          <a:lstStyle/>
          <a:p>
            <a:r>
              <a:rPr lang="en-GB" dirty="0"/>
              <a:t>Any question</a:t>
            </a:r>
          </a:p>
        </p:txBody>
      </p:sp>
      <p:pic>
        <p:nvPicPr>
          <p:cNvPr id="5" name="Content Placeholder 4">
            <a:extLst>
              <a:ext uri="{FF2B5EF4-FFF2-40B4-BE49-F238E27FC236}">
                <a16:creationId xmlns:a16="http://schemas.microsoft.com/office/drawing/2014/main" id="{0E2BAC43-6F8E-4C35-A9C4-2548CC80BB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0839" y="1600200"/>
            <a:ext cx="3082322" cy="3916363"/>
          </a:xfrm>
        </p:spPr>
      </p:pic>
    </p:spTree>
    <p:extLst>
      <p:ext uri="{BB962C8B-B14F-4D97-AF65-F5344CB8AC3E}">
        <p14:creationId xmlns:p14="http://schemas.microsoft.com/office/powerpoint/2010/main" val="39295300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A0C572-12CD-4983-B493-0C046FD3354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161</TotalTime>
  <Words>1238</Words>
  <Application>Microsoft Office PowerPoint</Application>
  <PresentationFormat>On-screen Show (4:3)</PresentationFormat>
  <Paragraphs>157</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Myriad Pro</vt:lpstr>
      <vt:lpstr>Times New Roman</vt:lpstr>
      <vt:lpstr>Wingdings</vt:lpstr>
      <vt:lpstr>20140311PresentationUWTSDTemplate</vt:lpstr>
      <vt:lpstr>Bachelor of Arts Business Management   Introduction to Modern Workplace (LLCBB4003) WEEK SIX  Behavioural approach to management</vt:lpstr>
      <vt:lpstr>Learning outcome </vt:lpstr>
      <vt:lpstr>What is Behavioural approach to management</vt:lpstr>
      <vt:lpstr> Behavioural approach to management (Contd)</vt:lpstr>
      <vt:lpstr>Behavioral management</vt:lpstr>
      <vt:lpstr>Understanding Employee Behaviour &amp; Motivation </vt:lpstr>
      <vt:lpstr>Employee Behaviour</vt:lpstr>
      <vt:lpstr>Employee Behaviour</vt:lpstr>
      <vt:lpstr>Employee Motivation</vt:lpstr>
      <vt:lpstr>The Motivation Process</vt:lpstr>
      <vt:lpstr>Class activity </vt:lpstr>
      <vt:lpstr>Types of Employee Motivation</vt:lpstr>
      <vt:lpstr> Intrinsic and Extrinsic Motivation  </vt:lpstr>
      <vt:lpstr>Types of Extrinsic Rewards</vt:lpstr>
      <vt:lpstr>Behavioural approach to management </vt:lpstr>
      <vt:lpstr>Human relation approach</vt:lpstr>
      <vt:lpstr>Behavioural science approach</vt:lpstr>
      <vt:lpstr> Behavioural management theories  </vt:lpstr>
      <vt:lpstr>Abraham Maslow</vt:lpstr>
      <vt:lpstr>Abraham Maslow (1808-1970)   </vt:lpstr>
      <vt:lpstr>Douglas McGregor  X and Y Theory (1906-1964)</vt:lpstr>
      <vt:lpstr>Elton Mayo (1880-1949) </vt:lpstr>
      <vt:lpstr>Mary Parker Follet (1868-1933) </vt:lpstr>
      <vt:lpstr>Herzberg Theory</vt:lpstr>
      <vt:lpstr>Class activity – Seminar : 25-30mins</vt:lpstr>
      <vt:lpstr>Question </vt:lpstr>
      <vt:lpstr>Question </vt:lpstr>
      <vt:lpstr>Recap: Questions</vt:lpstr>
      <vt:lpstr>Recap: Questions</vt:lpstr>
      <vt:lpstr>Conclusion</vt:lpstr>
      <vt:lpstr>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Uju Ugochukwu</cp:lastModifiedBy>
  <cp:revision>13</cp:revision>
  <dcterms:created xsi:type="dcterms:W3CDTF">2020-06-13T18:07:49Z</dcterms:created>
  <dcterms:modified xsi:type="dcterms:W3CDTF">2022-03-05T10:47:48Z</dcterms:modified>
</cp:coreProperties>
</file>