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27"/>
  </p:notesMasterIdLst>
  <p:sldIdLst>
    <p:sldId id="256" r:id="rId2"/>
    <p:sldId id="278" r:id="rId3"/>
    <p:sldId id="279" r:id="rId4"/>
    <p:sldId id="257" r:id="rId5"/>
    <p:sldId id="265" r:id="rId6"/>
    <p:sldId id="271" r:id="rId7"/>
    <p:sldId id="258" r:id="rId8"/>
    <p:sldId id="259" r:id="rId9"/>
    <p:sldId id="268" r:id="rId10"/>
    <p:sldId id="272" r:id="rId11"/>
    <p:sldId id="282" r:id="rId12"/>
    <p:sldId id="260" r:id="rId13"/>
    <p:sldId id="277" r:id="rId14"/>
    <p:sldId id="269" r:id="rId15"/>
    <p:sldId id="266" r:id="rId16"/>
    <p:sldId id="261" r:id="rId17"/>
    <p:sldId id="270" r:id="rId18"/>
    <p:sldId id="262" r:id="rId19"/>
    <p:sldId id="273" r:id="rId20"/>
    <p:sldId id="264" r:id="rId21"/>
    <p:sldId id="275" r:id="rId22"/>
    <p:sldId id="276" r:id="rId23"/>
    <p:sldId id="285" r:id="rId24"/>
    <p:sldId id="267" r:id="rId25"/>
    <p:sldId id="274"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0000"/>
    <a:srgbClr val="680000"/>
    <a:srgbClr val="004600"/>
    <a:srgbClr val="004568"/>
    <a:srgbClr val="006699"/>
    <a:srgbClr val="36000A"/>
    <a:srgbClr val="600012"/>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34" autoAdjust="0"/>
    <p:restoredTop sz="94660" autoAdjust="0"/>
  </p:normalViewPr>
  <p:slideViewPr>
    <p:cSldViewPr>
      <p:cViewPr varScale="1">
        <p:scale>
          <a:sx n="104" d="100"/>
          <a:sy n="104" d="100"/>
        </p:scale>
        <p:origin x="1476"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23T22:45:21.495"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FD7639-D504-46B9-BBC4-49EF9EC51FA2}" type="datetimeFigureOut">
              <a:rPr lang="en-GB" smtClean="0"/>
              <a:t>23/03/2020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B33DA7-0C1D-445C-A746-9A70111A85C5}" type="slidenum">
              <a:rPr lang="en-GB" smtClean="0"/>
              <a:t>‹#›</a:t>
            </a:fld>
            <a:endParaRPr lang="en-GB"/>
          </a:p>
        </p:txBody>
      </p:sp>
    </p:spTree>
    <p:extLst>
      <p:ext uri="{BB962C8B-B14F-4D97-AF65-F5344CB8AC3E}">
        <p14:creationId xmlns:p14="http://schemas.microsoft.com/office/powerpoint/2010/main" val="569606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B33DA7-0C1D-445C-A746-9A70111A85C5}" type="slidenum">
              <a:rPr lang="en-GB" smtClean="0"/>
              <a:t>17</a:t>
            </a:fld>
            <a:endParaRPr lang="en-GB"/>
          </a:p>
        </p:txBody>
      </p:sp>
    </p:spTree>
    <p:extLst>
      <p:ext uri="{BB962C8B-B14F-4D97-AF65-F5344CB8AC3E}">
        <p14:creationId xmlns:p14="http://schemas.microsoft.com/office/powerpoint/2010/main" val="3827229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B33DA7-0C1D-445C-A746-9A70111A85C5}" type="slidenum">
              <a:rPr lang="en-GB" smtClean="0"/>
              <a:t>21</a:t>
            </a:fld>
            <a:endParaRPr lang="en-GB"/>
          </a:p>
        </p:txBody>
      </p:sp>
    </p:spTree>
    <p:extLst>
      <p:ext uri="{BB962C8B-B14F-4D97-AF65-F5344CB8AC3E}">
        <p14:creationId xmlns:p14="http://schemas.microsoft.com/office/powerpoint/2010/main" val="3759642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fu.ca/~andrewf/CONCEPT2.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67544" y="1412776"/>
            <a:ext cx="8352928" cy="4680520"/>
          </a:xfrm>
        </p:spPr>
        <p:txBody>
          <a:bodyPr/>
          <a:lstStyle/>
          <a:p>
            <a:pPr eaLnBrk="1" hangingPunct="1">
              <a:defRPr/>
            </a:pPr>
            <a:r>
              <a:rPr lang="en-GB" sz="5400" b="0" dirty="0">
                <a:solidFill>
                  <a:srgbClr val="FFC000"/>
                </a:solidFill>
                <a:effectLst/>
                <a:latin typeface="Perpetua Titling MT" pitchFamily="18" charset="0"/>
              </a:rPr>
              <a:t>THE THRESHOLD OF MODERNITY</a:t>
            </a:r>
            <a:r>
              <a:rPr lang="en-GB" sz="4400" b="0" dirty="0">
                <a:solidFill>
                  <a:srgbClr val="FFC000"/>
                </a:solidFill>
                <a:effectLst/>
              </a:rPr>
              <a:t> </a:t>
            </a:r>
            <a:br>
              <a:rPr lang="en-GB" sz="4400" b="0" dirty="0">
                <a:effectLst/>
              </a:rPr>
            </a:br>
            <a:r>
              <a:rPr lang="en-GB" sz="3600" b="0" dirty="0">
                <a:effectLst/>
              </a:rPr>
              <a:t>Joseph Conrad, </a:t>
            </a:r>
            <a:r>
              <a:rPr lang="en-GB" sz="3600" b="0" i="1" dirty="0">
                <a:effectLst/>
              </a:rPr>
              <a:t>Heart of Darkness</a:t>
            </a:r>
            <a:r>
              <a:rPr lang="en-GB" sz="3600" b="0" dirty="0">
                <a:effectLst/>
              </a:rPr>
              <a:t>, 1899/1902 </a:t>
            </a:r>
            <a:br>
              <a:rPr lang="en-GB" sz="3600" b="0" dirty="0">
                <a:effectLst/>
              </a:rPr>
            </a:br>
            <a:r>
              <a:rPr lang="en-GB" sz="3200" b="0" i="1" dirty="0">
                <a:effectLst/>
              </a:rPr>
              <a:t>ref</a:t>
            </a:r>
            <a:r>
              <a:rPr lang="en-GB" sz="3600" b="0" dirty="0">
                <a:effectLst/>
              </a:rPr>
              <a:t> Gertrude Stein, ‘</a:t>
            </a:r>
            <a:r>
              <a:rPr lang="en-GB" sz="3600" b="0" dirty="0" err="1">
                <a:effectLst/>
              </a:rPr>
              <a:t>Melanctha</a:t>
            </a:r>
            <a:r>
              <a:rPr lang="en-GB" sz="3600" b="0" dirty="0">
                <a:effectLst/>
              </a:rPr>
              <a:t>’, </a:t>
            </a:r>
            <a:r>
              <a:rPr lang="en-GB" sz="3600" b="0" i="1" dirty="0">
                <a:effectLst/>
              </a:rPr>
              <a:t>Three Lives, </a:t>
            </a:r>
            <a:r>
              <a:rPr lang="en-GB" sz="3600" b="0" dirty="0">
                <a:effectLst/>
              </a:rPr>
              <a:t>1907   </a:t>
            </a:r>
            <a:endParaRPr lang="en-GB" sz="5400" dirty="0">
              <a:effectLst/>
            </a:endParaRPr>
          </a:p>
        </p:txBody>
      </p:sp>
      <p:sp>
        <p:nvSpPr>
          <p:cNvPr id="4099" name="Rectangle 3"/>
          <p:cNvSpPr>
            <a:spLocks noGrp="1" noChangeArrowheads="1"/>
          </p:cNvSpPr>
          <p:nvPr>
            <p:ph type="subTitle" idx="1"/>
          </p:nvPr>
        </p:nvSpPr>
        <p:spPr>
          <a:xfrm>
            <a:off x="611560" y="476250"/>
            <a:ext cx="8208912" cy="625475"/>
          </a:xfrm>
        </p:spPr>
        <p:txBody>
          <a:bodyPr/>
          <a:lstStyle/>
          <a:p>
            <a:pPr eaLnBrk="1" hangingPunct="1">
              <a:defRPr/>
            </a:pPr>
            <a:r>
              <a:rPr lang="en-GB" altLang="en-US" dirty="0">
                <a:solidFill>
                  <a:schemeClr val="accent3"/>
                </a:solidFill>
                <a:latin typeface="Bernard MT Condensed" pitchFamily="18" charset="0"/>
              </a:rPr>
              <a:t>HPEN6008/5008: MODERNISM </a:t>
            </a:r>
            <a:r>
              <a:rPr lang="en-GB" altLang="en-US" sz="3600" i="1" dirty="0">
                <a:solidFill>
                  <a:schemeClr val="accent3"/>
                </a:solidFill>
                <a:latin typeface="Garamond" panose="02020404030301010803" pitchFamily="18" charset="0"/>
              </a:rPr>
              <a:t>&amp;</a:t>
            </a:r>
            <a:r>
              <a:rPr lang="en-GB" altLang="en-US" dirty="0">
                <a:solidFill>
                  <a:schemeClr val="accent3"/>
                </a:solidFill>
                <a:latin typeface="Bernard MT Condensed" pitchFamily="18" charset="0"/>
              </a:rPr>
              <a:t> MODERNISMS </a:t>
            </a:r>
            <a:endParaRPr lang="en-GB"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060848"/>
            <a:ext cx="8280920" cy="3816424"/>
          </a:xfrm>
        </p:spPr>
        <p:txBody>
          <a:bodyPr/>
          <a:lstStyle/>
          <a:p>
            <a:pPr lvl="0">
              <a:spcBef>
                <a:spcPts val="600"/>
              </a:spcBef>
            </a:pPr>
            <a:r>
              <a:rPr lang="en-GB" sz="2400" dirty="0">
                <a:effectLst/>
              </a:rPr>
              <a:t>To explore the </a:t>
            </a:r>
            <a:r>
              <a:rPr lang="en-GB" sz="2400" dirty="0">
                <a:solidFill>
                  <a:srgbClr val="FFC000"/>
                </a:solidFill>
                <a:effectLst/>
              </a:rPr>
              <a:t>internal variety and range of experimentation </a:t>
            </a:r>
            <a:r>
              <a:rPr lang="en-GB" sz="2400" dirty="0">
                <a:effectLst/>
              </a:rPr>
              <a:t>encompassed by the critical concept of ‘Modernism’ and exhibited by early twentieth-century writing more generally.</a:t>
            </a:r>
          </a:p>
          <a:p>
            <a:pPr lvl="0">
              <a:spcBef>
                <a:spcPts val="600"/>
              </a:spcBef>
            </a:pPr>
            <a:r>
              <a:rPr lang="en-GB" sz="2400" dirty="0">
                <a:effectLst/>
              </a:rPr>
              <a:t>To establish the specific configurations of </a:t>
            </a:r>
            <a:r>
              <a:rPr lang="en-GB" sz="2400" dirty="0">
                <a:solidFill>
                  <a:srgbClr val="FFC000"/>
                </a:solidFill>
                <a:effectLst/>
              </a:rPr>
              <a:t>social, historical, and cultural forces</a:t>
            </a:r>
            <a:r>
              <a:rPr lang="en-GB" sz="2400" dirty="0">
                <a:effectLst/>
              </a:rPr>
              <a:t> to which Modernist texts both refer and respond.</a:t>
            </a:r>
          </a:p>
          <a:p>
            <a:pPr>
              <a:spcBef>
                <a:spcPts val="600"/>
              </a:spcBef>
            </a:pPr>
            <a:r>
              <a:rPr lang="en-GB" sz="2400" dirty="0">
                <a:effectLst/>
              </a:rPr>
              <a:t>an ability to show awareness of the </a:t>
            </a:r>
            <a:r>
              <a:rPr lang="en-GB" sz="2400" dirty="0">
                <a:solidFill>
                  <a:srgbClr val="FFC000"/>
                </a:solidFill>
                <a:effectLst/>
              </a:rPr>
              <a:t>ongoing critical debates concerning ‘Modernism</a:t>
            </a:r>
            <a:r>
              <a:rPr lang="en-GB" sz="2400" dirty="0">
                <a:effectLst/>
              </a:rPr>
              <a:t>’, its precise definition, and </a:t>
            </a:r>
            <a:r>
              <a:rPr lang="en-GB" sz="2400" dirty="0">
                <a:solidFill>
                  <a:srgbClr val="FFC000"/>
                </a:solidFill>
                <a:effectLst/>
              </a:rPr>
              <a:t>historical importance.</a:t>
            </a:r>
          </a:p>
          <a:p>
            <a:pPr lvl="0"/>
            <a:endParaRPr lang="en-GB" sz="2800" dirty="0"/>
          </a:p>
        </p:txBody>
      </p:sp>
      <p:sp>
        <p:nvSpPr>
          <p:cNvPr id="4" name="Rectangle 3"/>
          <p:cNvSpPr/>
          <p:nvPr/>
        </p:nvSpPr>
        <p:spPr>
          <a:xfrm>
            <a:off x="3347864" y="596007"/>
            <a:ext cx="1818126" cy="769441"/>
          </a:xfrm>
          <a:prstGeom prst="rect">
            <a:avLst/>
          </a:prstGeom>
        </p:spPr>
        <p:txBody>
          <a:bodyPr wrap="none">
            <a:spAutoFit/>
          </a:bodyPr>
          <a:lstStyle/>
          <a:p>
            <a:pPr marL="342900" lvl="0" indent="-342900" eaLnBrk="0" hangingPunct="0">
              <a:spcBef>
                <a:spcPct val="20000"/>
              </a:spcBef>
              <a:buClr>
                <a:srgbClr val="FFCC00"/>
              </a:buClr>
              <a:buSzPct val="70000"/>
            </a:pPr>
            <a:r>
              <a:rPr lang="en-GB" sz="4400" kern="0" dirty="0">
                <a:solidFill>
                  <a:srgbClr val="FFC000"/>
                </a:solidFill>
                <a:latin typeface="Perpetua Titling MT" pitchFamily="18" charset="0"/>
              </a:rPr>
              <a:t>AIM(S)</a:t>
            </a:r>
            <a:endParaRPr lang="en-GB" sz="3200" kern="0" dirty="0">
              <a:solidFill>
                <a:srgbClr val="FFC000"/>
              </a:solidFill>
              <a:latin typeface="Perpetua Titling MT"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0" dirty="0">
                <a:solidFill>
                  <a:srgbClr val="FFC000"/>
                </a:solidFill>
                <a:effectLst/>
                <a:latin typeface="Perpetua Titling MT" pitchFamily="18" charset="0"/>
              </a:rPr>
              <a:t>LEARNING OUTCOMES</a:t>
            </a:r>
          </a:p>
        </p:txBody>
      </p:sp>
      <p:sp>
        <p:nvSpPr>
          <p:cNvPr id="3" name="Content Placeholder 2"/>
          <p:cNvSpPr>
            <a:spLocks noGrp="1"/>
          </p:cNvSpPr>
          <p:nvPr>
            <p:ph idx="1"/>
          </p:nvPr>
        </p:nvSpPr>
        <p:spPr>
          <a:xfrm>
            <a:off x="251520" y="1412776"/>
            <a:ext cx="8784976" cy="4968552"/>
          </a:xfrm>
        </p:spPr>
        <p:txBody>
          <a:bodyPr/>
          <a:lstStyle/>
          <a:p>
            <a:pPr marL="0" indent="0">
              <a:buNone/>
            </a:pPr>
            <a:r>
              <a:rPr lang="en-GB" sz="2400" i="1" dirty="0">
                <a:effectLst/>
              </a:rPr>
              <a:t>Upon the successful completion of this module, the student should be able to demonstrate:</a:t>
            </a:r>
          </a:p>
          <a:p>
            <a:pPr lvl="0">
              <a:spcBef>
                <a:spcPts val="600"/>
              </a:spcBef>
            </a:pPr>
            <a:r>
              <a:rPr lang="en-GB" sz="2800" dirty="0">
                <a:effectLst/>
              </a:rPr>
              <a:t>an </a:t>
            </a:r>
            <a:r>
              <a:rPr lang="en-GB" sz="2400" dirty="0">
                <a:effectLst/>
              </a:rPr>
              <a:t>ability to exhibit a systematic understanding of the </a:t>
            </a:r>
            <a:r>
              <a:rPr lang="en-GB" sz="2400" dirty="0">
                <a:solidFill>
                  <a:srgbClr val="FFC000"/>
                </a:solidFill>
                <a:effectLst/>
              </a:rPr>
              <a:t>key concepts </a:t>
            </a:r>
            <a:r>
              <a:rPr lang="en-GB" sz="2400" dirty="0">
                <a:effectLst/>
              </a:rPr>
              <a:t>associated with literary Modernism;</a:t>
            </a:r>
          </a:p>
          <a:p>
            <a:pPr lvl="0">
              <a:spcBef>
                <a:spcPts val="600"/>
              </a:spcBef>
            </a:pPr>
            <a:r>
              <a:rPr lang="en-GB" sz="2400" dirty="0">
                <a:effectLst/>
              </a:rPr>
              <a:t>a coherent and detailed knowledge of a </a:t>
            </a:r>
            <a:r>
              <a:rPr lang="en-GB" sz="2400" dirty="0">
                <a:solidFill>
                  <a:srgbClr val="FFC000"/>
                </a:solidFill>
                <a:effectLst/>
              </a:rPr>
              <a:t>varied range </a:t>
            </a:r>
            <a:r>
              <a:rPr lang="en-GB" sz="2400" dirty="0">
                <a:effectLst/>
              </a:rPr>
              <a:t>of Modernist texts;</a:t>
            </a:r>
          </a:p>
          <a:p>
            <a:pPr lvl="0">
              <a:spcBef>
                <a:spcPts val="600"/>
              </a:spcBef>
            </a:pPr>
            <a:r>
              <a:rPr lang="en-GB" sz="2400" dirty="0">
                <a:effectLst/>
              </a:rPr>
              <a:t>an ability to discuss the characteristic </a:t>
            </a:r>
            <a:r>
              <a:rPr lang="en-GB" sz="2400" dirty="0">
                <a:solidFill>
                  <a:srgbClr val="FFC000"/>
                </a:solidFill>
                <a:effectLst/>
              </a:rPr>
              <a:t>formal and thematic features </a:t>
            </a:r>
            <a:r>
              <a:rPr lang="en-GB" sz="2400" dirty="0">
                <a:effectLst/>
              </a:rPr>
              <a:t>associated with Modernism;</a:t>
            </a:r>
          </a:p>
          <a:p>
            <a:pPr lvl="0">
              <a:spcBef>
                <a:spcPts val="600"/>
              </a:spcBef>
            </a:pPr>
            <a:r>
              <a:rPr lang="en-GB" sz="2400" dirty="0">
                <a:effectLst/>
              </a:rPr>
              <a:t>an ability to display a thorough familiarity with the </a:t>
            </a:r>
            <a:r>
              <a:rPr lang="en-GB" sz="2400" dirty="0">
                <a:solidFill>
                  <a:srgbClr val="FFC000"/>
                </a:solidFill>
                <a:effectLst/>
              </a:rPr>
              <a:t>historical and socio-cultural contexts</a:t>
            </a:r>
            <a:r>
              <a:rPr lang="en-GB" sz="2400" dirty="0">
                <a:effectLst/>
              </a:rPr>
              <a:t> of Modernism generally and individual texts in particular;</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4866" name="Rectangle 2"/>
          <p:cNvSpPr>
            <a:spLocks noGrp="1" noRot="1" noChangeArrowheads="1"/>
          </p:cNvSpPr>
          <p:nvPr>
            <p:ph type="title"/>
          </p:nvPr>
        </p:nvSpPr>
        <p:spPr/>
        <p:txBody>
          <a:bodyPr/>
          <a:lstStyle/>
          <a:p>
            <a:pPr eaLnBrk="1" hangingPunct="1">
              <a:defRPr/>
            </a:pPr>
            <a:r>
              <a:rPr lang="en-GB" b="0" dirty="0">
                <a:solidFill>
                  <a:srgbClr val="FFC000"/>
                </a:solidFill>
                <a:effectLst/>
                <a:latin typeface="Perpetua Titling MT" pitchFamily="18" charset="0"/>
              </a:rPr>
              <a:t>THE PASSING OF EMPIRE</a:t>
            </a:r>
          </a:p>
        </p:txBody>
      </p:sp>
      <p:sp>
        <p:nvSpPr>
          <p:cNvPr id="164867" name="Rectangle 3"/>
          <p:cNvSpPr>
            <a:spLocks noGrp="1" noChangeArrowheads="1"/>
          </p:cNvSpPr>
          <p:nvPr>
            <p:ph type="body" idx="1"/>
          </p:nvPr>
        </p:nvSpPr>
        <p:spPr>
          <a:xfrm>
            <a:off x="468312" y="1844675"/>
            <a:ext cx="8280151" cy="4525963"/>
          </a:xfrm>
        </p:spPr>
        <p:txBody>
          <a:bodyPr/>
          <a:lstStyle/>
          <a:p>
            <a:pPr eaLnBrk="1" hangingPunct="1">
              <a:lnSpc>
                <a:spcPct val="90000"/>
              </a:lnSpc>
              <a:buFont typeface="Wingdings" pitchFamily="2" charset="2"/>
              <a:buNone/>
              <a:defRPr/>
            </a:pPr>
            <a:r>
              <a:rPr lang="en-GB" dirty="0"/>
              <a:t>	</a:t>
            </a:r>
            <a:r>
              <a:rPr lang="en-GB" sz="2400" dirty="0">
                <a:effectLst/>
              </a:rPr>
              <a:t>Between Conrad’s arrival in England in 1878, and the writing of </a:t>
            </a:r>
            <a:r>
              <a:rPr lang="en-GB" sz="2400" i="1" dirty="0">
                <a:effectLst/>
              </a:rPr>
              <a:t>Heart of Darkness</a:t>
            </a:r>
            <a:r>
              <a:rPr lang="en-GB" sz="2400" dirty="0">
                <a:effectLst/>
              </a:rPr>
              <a:t> twenty years later, it had become increasingly evident that </a:t>
            </a:r>
            <a:r>
              <a:rPr lang="en-GB" sz="2400" dirty="0">
                <a:solidFill>
                  <a:srgbClr val="FFC000"/>
                </a:solidFill>
                <a:effectLst/>
              </a:rPr>
              <a:t>the Victorian world order was collapsing. </a:t>
            </a:r>
            <a:r>
              <a:rPr lang="en-GB" sz="2400" dirty="0">
                <a:effectLst/>
              </a:rPr>
              <a:t>[…] </a:t>
            </a:r>
            <a:r>
              <a:rPr lang="en-GB" sz="2400" i="1" dirty="0">
                <a:effectLst/>
              </a:rPr>
              <a:t>Heart of Darkness</a:t>
            </a:r>
            <a:r>
              <a:rPr lang="en-GB" sz="2400" dirty="0">
                <a:effectLst/>
              </a:rPr>
              <a:t> is but one of many late nineteenth-century works which, in different ways, implied the coming destruction of existing civilisation.</a:t>
            </a:r>
            <a:r>
              <a:rPr lang="en-GB" sz="2800" dirty="0">
                <a:effectLst/>
              </a:rPr>
              <a:t> </a:t>
            </a:r>
          </a:p>
          <a:p>
            <a:pPr eaLnBrk="1" hangingPunct="1">
              <a:lnSpc>
                <a:spcPct val="90000"/>
              </a:lnSpc>
              <a:buFont typeface="Wingdings" pitchFamily="2" charset="2"/>
              <a:buNone/>
              <a:defRPr/>
            </a:pPr>
            <a:r>
              <a:rPr lang="en-GB" sz="2800" dirty="0">
                <a:effectLst/>
              </a:rPr>
              <a:t>		</a:t>
            </a:r>
            <a:r>
              <a:rPr lang="en-GB" sz="2000" dirty="0">
                <a:effectLst/>
              </a:rPr>
              <a:t>Ian Watt, ‘Ideological Perspectives: Kurtz and the Fate of Victorian 	Progress,’ Elaine Jordan, ed., </a:t>
            </a:r>
            <a:r>
              <a:rPr lang="en-GB" sz="2000" i="1" dirty="0">
                <a:effectLst/>
              </a:rPr>
              <a:t>Joseph Conrad</a:t>
            </a:r>
            <a:r>
              <a:rPr lang="en-GB" sz="2000" dirty="0">
                <a:effectLst/>
              </a:rPr>
              <a:t> 	(</a:t>
            </a:r>
            <a:r>
              <a:rPr lang="en-GB" sz="2000" dirty="0" err="1">
                <a:effectLst/>
              </a:rPr>
              <a:t>Houndsmills</a:t>
            </a:r>
            <a:r>
              <a:rPr lang="en-GB" sz="2000" dirty="0">
                <a:effectLst/>
              </a:rPr>
              <a:t>: Macmillan, 	1996), p. 38</a:t>
            </a:r>
            <a:r>
              <a:rPr lang="en-GB" sz="2400" dirty="0">
                <a:effectLst/>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3058" name="Rectangle 2"/>
          <p:cNvSpPr>
            <a:spLocks noGrp="1" noRot="1" noChangeArrowheads="1"/>
          </p:cNvSpPr>
          <p:nvPr>
            <p:ph type="title"/>
          </p:nvPr>
        </p:nvSpPr>
        <p:spPr/>
        <p:txBody>
          <a:bodyPr/>
          <a:lstStyle/>
          <a:p>
            <a:pPr eaLnBrk="1" hangingPunct="1">
              <a:defRPr/>
            </a:pPr>
            <a:r>
              <a:rPr lang="en-GB" sz="4000" b="0" dirty="0">
                <a:solidFill>
                  <a:srgbClr val="FFC000"/>
                </a:solidFill>
                <a:effectLst/>
                <a:latin typeface="Perpetua Titling MT" pitchFamily="18" charset="0"/>
              </a:rPr>
              <a:t>TEXTUAL SCHIZOPHRENIA</a:t>
            </a:r>
          </a:p>
        </p:txBody>
      </p:sp>
      <p:sp>
        <p:nvSpPr>
          <p:cNvPr id="173059" name="Rectangle 3"/>
          <p:cNvSpPr>
            <a:spLocks noGrp="1" noChangeArrowheads="1"/>
          </p:cNvSpPr>
          <p:nvPr>
            <p:ph type="body" idx="1"/>
          </p:nvPr>
        </p:nvSpPr>
        <p:spPr>
          <a:xfrm>
            <a:off x="395536" y="1700808"/>
            <a:ext cx="8424936" cy="4637410"/>
          </a:xfrm>
        </p:spPr>
        <p:txBody>
          <a:bodyPr/>
          <a:lstStyle/>
          <a:p>
            <a:pPr eaLnBrk="1" hangingPunct="1">
              <a:buFont typeface="Wingdings" pitchFamily="2" charset="2"/>
              <a:buNone/>
              <a:defRPr/>
            </a:pPr>
            <a:r>
              <a:rPr lang="en-GB" sz="2800" dirty="0">
                <a:effectLst/>
              </a:rPr>
              <a:t>	</a:t>
            </a:r>
            <a:r>
              <a:rPr lang="en-GB" sz="2400" dirty="0">
                <a:effectLst/>
              </a:rPr>
              <a:t>while the main body of Kurtz’s report for the International Society for the Suppression of Savage Customs is a magnificent peroration of altruistic intent, its supplementary footnote </a:t>
            </a:r>
            <a:r>
              <a:rPr lang="en-GB" sz="2400" dirty="0">
                <a:solidFill>
                  <a:srgbClr val="FFC000"/>
                </a:solidFill>
                <a:effectLst/>
              </a:rPr>
              <a:t>– ‘Exterminate all the brutes!’ </a:t>
            </a:r>
            <a:r>
              <a:rPr lang="en-GB" sz="2400" dirty="0">
                <a:effectLst/>
              </a:rPr>
              <a:t>– introduces what appears to be a contradictory double-</a:t>
            </a:r>
            <a:r>
              <a:rPr lang="en-GB" sz="2400" dirty="0" err="1">
                <a:effectLst/>
              </a:rPr>
              <a:t>voicedness</a:t>
            </a:r>
            <a:r>
              <a:rPr lang="en-GB" sz="2400" dirty="0">
                <a:effectLst/>
              </a:rPr>
              <a:t> or textual schizophrenia which mirrors the much more complex intersection of different voices within the novel as a whole - yet which at closer inspection is actually </a:t>
            </a:r>
            <a:r>
              <a:rPr lang="en-GB" sz="2400" dirty="0">
                <a:solidFill>
                  <a:srgbClr val="FFC000"/>
                </a:solidFill>
                <a:effectLst/>
              </a:rPr>
              <a:t>the revelation of the underlying meaning of ‘civilisation’: that alternative ways of living should be wiped out </a:t>
            </a:r>
            <a:r>
              <a:rPr lang="en-GB" sz="2400" dirty="0">
                <a:effectLst/>
              </a:rPr>
              <a:t>(See Walter Benjamin: ‘every act of civilisation is also an act of barbarism’). </a:t>
            </a:r>
          </a:p>
          <a:p>
            <a:pPr eaLnBrk="1" hangingPunct="1">
              <a:lnSpc>
                <a:spcPct val="80000"/>
              </a:lnSpc>
              <a:defRPr/>
            </a:pPr>
            <a:endParaRPr lang="en-GB" sz="2800" dirty="0">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0226" name="Rectangle 2"/>
          <p:cNvSpPr>
            <a:spLocks noGrp="1" noRot="1" noChangeArrowheads="1"/>
          </p:cNvSpPr>
          <p:nvPr>
            <p:ph type="title"/>
          </p:nvPr>
        </p:nvSpPr>
        <p:spPr>
          <a:xfrm>
            <a:off x="395288" y="188913"/>
            <a:ext cx="8424862" cy="1008062"/>
          </a:xfrm>
        </p:spPr>
        <p:txBody>
          <a:bodyPr/>
          <a:lstStyle/>
          <a:p>
            <a:pPr eaLnBrk="1" hangingPunct="1">
              <a:defRPr/>
            </a:pPr>
            <a:r>
              <a:rPr lang="en-GB" sz="3200" b="0" dirty="0">
                <a:solidFill>
                  <a:srgbClr val="FFC000"/>
                </a:solidFill>
                <a:effectLst/>
                <a:latin typeface="Perpetua Titling MT" pitchFamily="18" charset="0"/>
              </a:rPr>
              <a:t>WALTER BENJAMIN, </a:t>
            </a:r>
            <a:br>
              <a:rPr lang="en-GB" sz="3200" b="0" dirty="0">
                <a:solidFill>
                  <a:srgbClr val="FFC000"/>
                </a:solidFill>
                <a:effectLst/>
                <a:latin typeface="Perpetua Titling MT" pitchFamily="18" charset="0"/>
              </a:rPr>
            </a:br>
            <a:r>
              <a:rPr lang="en-GB" sz="3200" b="0" dirty="0">
                <a:solidFill>
                  <a:srgbClr val="FFC000"/>
                </a:solidFill>
                <a:effectLst/>
                <a:latin typeface="Perpetua Titling MT" pitchFamily="18" charset="0"/>
              </a:rPr>
              <a:t>‘ON THE CONCEPT OF HISTORY’ </a:t>
            </a:r>
          </a:p>
        </p:txBody>
      </p:sp>
      <p:sp>
        <p:nvSpPr>
          <p:cNvPr id="180227" name="Rectangle 3"/>
          <p:cNvSpPr>
            <a:spLocks noGrp="1" noChangeArrowheads="1"/>
          </p:cNvSpPr>
          <p:nvPr>
            <p:ph type="body" idx="1"/>
          </p:nvPr>
        </p:nvSpPr>
        <p:spPr>
          <a:xfrm>
            <a:off x="179388" y="1385888"/>
            <a:ext cx="8964612" cy="5283200"/>
          </a:xfrm>
        </p:spPr>
        <p:txBody>
          <a:bodyPr/>
          <a:lstStyle/>
          <a:p>
            <a:pPr eaLnBrk="1" hangingPunct="1">
              <a:lnSpc>
                <a:spcPct val="90000"/>
              </a:lnSpc>
              <a:buFont typeface="Wingdings" pitchFamily="2" charset="2"/>
              <a:buNone/>
              <a:defRPr/>
            </a:pPr>
            <a:r>
              <a:rPr lang="en-GB" sz="2400" dirty="0">
                <a:effectLst/>
              </a:rPr>
              <a:t>	Hence, empathy with the victor invariably benefits the rulers. Historical materialists know what that means. Whoever has emerged victorious participates to this day in the triumphal procession in which the present rulers step over those who are lying prostrate. According to traditional practice, the spoils are carried along in the procession. They are called cultural treasures, and a historical materialist views them with cautious detachment. For without exception the cultural treasures he surveys have an origin which he cannot contemplate without horror. ... </a:t>
            </a:r>
            <a:r>
              <a:rPr lang="en-GB" sz="2400" dirty="0">
                <a:solidFill>
                  <a:srgbClr val="FFC000"/>
                </a:solidFill>
                <a:effectLst/>
              </a:rPr>
              <a:t>There is no document of civilization which is not at the same time a document of barbarism. And just as such a document is not free of barbarism, barbarism taints also the manner in which it was transmitted from one owner to another. </a:t>
            </a:r>
            <a:r>
              <a:rPr lang="en-GB" sz="2400" dirty="0">
                <a:effectLst/>
              </a:rPr>
              <a:t>A historical materialist therefore dissociates himself from it as far as possible. He regards it as his task to brush history against the grain.</a:t>
            </a:r>
            <a:r>
              <a:rPr lang="en-GB" sz="2000" dirty="0">
                <a:effectLst/>
              </a:rPr>
              <a:t>  		</a:t>
            </a:r>
            <a:r>
              <a:rPr lang="en-GB" sz="1800" dirty="0">
                <a:solidFill>
                  <a:srgbClr val="FFFF00"/>
                </a:solidFill>
                <a:effectLst/>
                <a:hlinkClick r:id="rId2"/>
              </a:rPr>
              <a:t>http://www.sfu.ca/~andrewf/CONCEPT2.html</a:t>
            </a:r>
            <a:endParaRPr lang="en-GB" sz="2400" dirty="0">
              <a:solidFill>
                <a:srgbClr val="FFFF00"/>
              </a:solidFill>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420000"/>
        </a:solidFill>
        <a:effectLst/>
      </p:bgPr>
    </p:bg>
    <p:spTree>
      <p:nvGrpSpPr>
        <p:cNvPr id="1" name=""/>
        <p:cNvGrpSpPr/>
        <p:nvPr/>
      </p:nvGrpSpPr>
      <p:grpSpPr>
        <a:xfrm>
          <a:off x="0" y="0"/>
          <a:ext cx="0" cy="0"/>
          <a:chOff x="0" y="0"/>
          <a:chExt cx="0" cy="0"/>
        </a:xfrm>
      </p:grpSpPr>
      <p:sp>
        <p:nvSpPr>
          <p:cNvPr id="165890" name="Rectangle 2"/>
          <p:cNvSpPr>
            <a:spLocks noGrp="1" noRot="1" noChangeArrowheads="1"/>
          </p:cNvSpPr>
          <p:nvPr>
            <p:ph type="title"/>
          </p:nvPr>
        </p:nvSpPr>
        <p:spPr>
          <a:xfrm>
            <a:off x="467544" y="0"/>
            <a:ext cx="8229600" cy="850900"/>
          </a:xfrm>
        </p:spPr>
        <p:txBody>
          <a:bodyPr/>
          <a:lstStyle/>
          <a:p>
            <a:pPr eaLnBrk="1" hangingPunct="1">
              <a:defRPr/>
            </a:pPr>
            <a:r>
              <a:rPr lang="en-GB" sz="4000" b="0" dirty="0">
                <a:solidFill>
                  <a:srgbClr val="FFC000"/>
                </a:solidFill>
                <a:effectLst/>
                <a:latin typeface="Perpetua Titling MT" pitchFamily="18" charset="0"/>
              </a:rPr>
              <a:t>VOICE VERSUS IMAGE</a:t>
            </a:r>
          </a:p>
        </p:txBody>
      </p:sp>
      <p:sp>
        <p:nvSpPr>
          <p:cNvPr id="165891" name="Rectangle 3"/>
          <p:cNvSpPr>
            <a:spLocks noGrp="1" noChangeArrowheads="1"/>
          </p:cNvSpPr>
          <p:nvPr>
            <p:ph type="body" idx="1"/>
          </p:nvPr>
        </p:nvSpPr>
        <p:spPr>
          <a:xfrm>
            <a:off x="251520" y="692696"/>
            <a:ext cx="8640960" cy="6039628"/>
          </a:xfrm>
        </p:spPr>
        <p:txBody>
          <a:bodyPr/>
          <a:lstStyle/>
          <a:p>
            <a:pPr marL="0" indent="0" eaLnBrk="1" hangingPunct="1">
              <a:lnSpc>
                <a:spcPct val="80000"/>
              </a:lnSpc>
              <a:buFont typeface="Wingdings" pitchFamily="2" charset="2"/>
              <a:buNone/>
              <a:defRPr/>
            </a:pPr>
            <a:r>
              <a:rPr lang="en-GB" sz="2300" dirty="0">
                <a:effectLst/>
              </a:rPr>
              <a:t>A voice. </a:t>
            </a:r>
            <a:r>
              <a:rPr lang="en-GB" sz="2300" dirty="0">
                <a:solidFill>
                  <a:srgbClr val="FFC000"/>
                </a:solidFill>
                <a:effectLst/>
              </a:rPr>
              <a:t>He was very little more than a voice. </a:t>
            </a:r>
            <a:r>
              <a:rPr lang="en-GB" sz="2300" dirty="0">
                <a:effectLst/>
              </a:rPr>
              <a:t>And I heard – him – it – this voice – other voices – all of them were so little more than voices – and the memory of that time itself lingers around me, impalpable, like a dying vibration of one immense jabber, silly, atrocious, sordid, savage, or simply mean, without any kind of sense.</a:t>
            </a:r>
            <a:r>
              <a:rPr lang="en-GB" sz="2200" dirty="0">
                <a:effectLst/>
              </a:rPr>
              <a:t> </a:t>
            </a:r>
            <a:r>
              <a:rPr lang="en-GB" sz="1900" dirty="0">
                <a:effectLst/>
              </a:rPr>
              <a:t>	</a:t>
            </a:r>
            <a:r>
              <a:rPr lang="en-GB" sz="2800" dirty="0">
                <a:effectLst/>
              </a:rPr>
              <a:t>[...]</a:t>
            </a:r>
          </a:p>
          <a:p>
            <a:pPr marL="0" indent="0" eaLnBrk="1" hangingPunct="1">
              <a:buFont typeface="Wingdings" pitchFamily="2" charset="2"/>
              <a:buNone/>
              <a:defRPr/>
            </a:pPr>
            <a:r>
              <a:rPr lang="en-GB" sz="2300" dirty="0">
                <a:solidFill>
                  <a:srgbClr val="FFC000"/>
                </a:solidFill>
                <a:effectLst/>
              </a:rPr>
              <a:t>I could not hear a sound, but through my glasses I saw the thin arm </a:t>
            </a:r>
            <a:r>
              <a:rPr lang="en-GB" sz="2300" dirty="0">
                <a:effectLst/>
              </a:rPr>
              <a:t>extended commandingly, the lower jaw moving, the eyes of that apparition shining darkly far in its bony head that nodded with grotesque jerks. Kurtz—</a:t>
            </a:r>
            <a:r>
              <a:rPr lang="en-GB" sz="2300" dirty="0" err="1">
                <a:effectLst/>
              </a:rPr>
              <a:t>Kurtz</a:t>
            </a:r>
            <a:r>
              <a:rPr lang="en-GB" sz="2300" dirty="0">
                <a:effectLst/>
              </a:rPr>
              <a:t>—that means short in German—don't it? Well, </a:t>
            </a:r>
            <a:r>
              <a:rPr lang="en-GB" sz="2300" dirty="0">
                <a:solidFill>
                  <a:srgbClr val="FFC000"/>
                </a:solidFill>
                <a:effectLst/>
              </a:rPr>
              <a:t>the name was as true as everything else in his life—and death.</a:t>
            </a:r>
            <a:r>
              <a:rPr lang="en-GB" sz="2300" dirty="0">
                <a:effectLst/>
              </a:rPr>
              <a:t> He looked at least seven feet long. His covering had fallen off, and his body emerged from it pitiful and appalling as from a winding-sheet. I could see the cage of his ribs all astir, the bones of his arm waving. It was as though</a:t>
            </a:r>
            <a:r>
              <a:rPr lang="en-GB" sz="2300" u="sng" dirty="0">
                <a:effectLst/>
              </a:rPr>
              <a:t> an animated image of death carved out of old ivory </a:t>
            </a:r>
            <a:r>
              <a:rPr lang="en-GB" sz="2300" dirty="0">
                <a:effectLst/>
              </a:rPr>
              <a:t>had been shaking its hand with menaces at a motionless crowd of men made of dark and glittering bronze. </a:t>
            </a:r>
            <a:r>
              <a:rPr lang="en-GB" sz="2300" dirty="0">
                <a:solidFill>
                  <a:srgbClr val="FFC000"/>
                </a:solidFill>
                <a:effectLst/>
              </a:rPr>
              <a:t>I saw him open his mouth wide—it gave him a weirdly voracious aspect, as though he had wanted to swallow all the air, all the earth, all the men before him. </a:t>
            </a:r>
            <a:endParaRPr lang="en-GB" sz="2100" dirty="0">
              <a:solidFill>
                <a:srgbClr val="FFC000"/>
              </a:solidFill>
              <a:effectLs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6914" name="Rectangle 2"/>
          <p:cNvSpPr>
            <a:spLocks noGrp="1" noRot="1" noChangeArrowheads="1"/>
          </p:cNvSpPr>
          <p:nvPr>
            <p:ph type="title"/>
          </p:nvPr>
        </p:nvSpPr>
        <p:spPr>
          <a:xfrm>
            <a:off x="590550" y="274638"/>
            <a:ext cx="8229600" cy="1143000"/>
          </a:xfrm>
        </p:spPr>
        <p:txBody>
          <a:bodyPr/>
          <a:lstStyle/>
          <a:p>
            <a:pPr eaLnBrk="1" hangingPunct="1">
              <a:defRPr/>
            </a:pPr>
            <a:r>
              <a:rPr lang="en-GB" sz="3200" b="0" dirty="0">
                <a:solidFill>
                  <a:srgbClr val="FFC000"/>
                </a:solidFill>
                <a:effectLst/>
                <a:latin typeface="Perpetua Titling MT" pitchFamily="18" charset="0"/>
              </a:rPr>
              <a:t>THE AESTHETIC IMPLICATIONS OF SOCIAL AND POLITICAL CHANGE</a:t>
            </a:r>
          </a:p>
        </p:txBody>
      </p:sp>
      <p:sp>
        <p:nvSpPr>
          <p:cNvPr id="166915" name="Rectangle 3"/>
          <p:cNvSpPr>
            <a:spLocks noGrp="1" noChangeArrowheads="1"/>
          </p:cNvSpPr>
          <p:nvPr>
            <p:ph type="body" idx="1"/>
          </p:nvPr>
        </p:nvSpPr>
        <p:spPr>
          <a:xfrm>
            <a:off x="468313" y="2204864"/>
            <a:ext cx="8229600" cy="3816524"/>
          </a:xfrm>
        </p:spPr>
        <p:txBody>
          <a:bodyPr/>
          <a:lstStyle/>
          <a:p>
            <a:pPr eaLnBrk="1" hangingPunct="1">
              <a:lnSpc>
                <a:spcPct val="90000"/>
              </a:lnSpc>
              <a:buFont typeface="Wingdings" pitchFamily="2" charset="2"/>
              <a:buNone/>
              <a:defRPr/>
            </a:pPr>
            <a:r>
              <a:rPr lang="en-GB" sz="2800" dirty="0"/>
              <a:t>	</a:t>
            </a:r>
            <a:r>
              <a:rPr lang="en-GB" sz="2400" dirty="0">
                <a:effectLst/>
              </a:rPr>
              <a:t>Conrad’s novel is a </a:t>
            </a:r>
            <a:r>
              <a:rPr lang="en-GB" sz="2400" dirty="0">
                <a:solidFill>
                  <a:srgbClr val="FFC000"/>
                </a:solidFill>
                <a:effectLst/>
              </a:rPr>
              <a:t>parable</a:t>
            </a:r>
            <a:r>
              <a:rPr lang="en-GB" sz="2400" dirty="0">
                <a:solidFill>
                  <a:srgbClr val="FFFF00"/>
                </a:solidFill>
                <a:effectLst/>
              </a:rPr>
              <a:t> </a:t>
            </a:r>
            <a:r>
              <a:rPr lang="en-GB" sz="2400" dirty="0">
                <a:effectLst/>
              </a:rPr>
              <a:t>because, although it is based on what Marx called “real conditions”, its </a:t>
            </a:r>
            <a:r>
              <a:rPr lang="en-GB" sz="2400" dirty="0">
                <a:solidFill>
                  <a:srgbClr val="FFC000"/>
                </a:solidFill>
                <a:effectLst/>
              </a:rPr>
              <a:t>narrator attempts through his tale to reveal some as-yet-unseen reality. </a:t>
            </a:r>
            <a:r>
              <a:rPr lang="en-GB" sz="2400" dirty="0">
                <a:effectLst/>
              </a:rPr>
              <a:t>[…] [However,] </a:t>
            </a:r>
            <a:r>
              <a:rPr lang="en-GB" sz="2400" i="1" dirty="0">
                <a:effectLst/>
              </a:rPr>
              <a:t>Heart of Darkness</a:t>
            </a:r>
            <a:r>
              <a:rPr lang="en-GB" sz="2400" dirty="0">
                <a:effectLst/>
              </a:rPr>
              <a:t> is posited on the impossibility of achieving its goal of revelation, or, to put this another way, the way it is a revelation of the impossibility of revelation.’ </a:t>
            </a:r>
          </a:p>
          <a:p>
            <a:pPr eaLnBrk="1" hangingPunct="1">
              <a:lnSpc>
                <a:spcPct val="90000"/>
              </a:lnSpc>
              <a:buFont typeface="Wingdings" pitchFamily="2" charset="2"/>
              <a:buNone/>
              <a:defRPr/>
            </a:pPr>
            <a:r>
              <a:rPr lang="en-GB" sz="2800" dirty="0">
                <a:effectLst/>
              </a:rPr>
              <a:t>		</a:t>
            </a:r>
            <a:r>
              <a:rPr lang="en-GB" sz="2000" dirty="0">
                <a:effectLst/>
              </a:rPr>
              <a:t>J. Hillis Miller, ‘</a:t>
            </a:r>
            <a:r>
              <a:rPr lang="en-GB" sz="2000" i="1" dirty="0">
                <a:effectLst/>
              </a:rPr>
              <a:t>Heart of Darkness</a:t>
            </a:r>
            <a:r>
              <a:rPr lang="en-GB" sz="2000" dirty="0">
                <a:effectLst/>
              </a:rPr>
              <a:t> Revisited,’ in </a:t>
            </a:r>
            <a:r>
              <a:rPr lang="en-GB" sz="2000" i="1" dirty="0">
                <a:effectLst/>
              </a:rPr>
              <a:t>Joseph 	Conrad: Heart of 	Darkness</a:t>
            </a:r>
            <a:r>
              <a:rPr lang="en-GB" sz="2000" dirty="0">
                <a:effectLst/>
              </a:rPr>
              <a:t> ed. Ross C. </a:t>
            </a:r>
            <a:r>
              <a:rPr lang="en-GB" sz="2000" dirty="0" err="1">
                <a:effectLst/>
              </a:rPr>
              <a:t>Murfin</a:t>
            </a:r>
            <a:r>
              <a:rPr lang="en-GB" sz="2000" dirty="0">
                <a:effectLst/>
              </a:rPr>
              <a:t>, (Boston; New York: Bedford/St Martin’s, 	1996), p. 207, 212</a:t>
            </a:r>
            <a:r>
              <a:rPr lang="en-GB" sz="2000"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6131" name="Rectangle 3"/>
          <p:cNvSpPr>
            <a:spLocks noGrp="1" noChangeArrowheads="1"/>
          </p:cNvSpPr>
          <p:nvPr>
            <p:ph type="body" idx="1"/>
          </p:nvPr>
        </p:nvSpPr>
        <p:spPr>
          <a:xfrm>
            <a:off x="323528" y="1916832"/>
            <a:ext cx="8741140" cy="4522961"/>
          </a:xfrm>
        </p:spPr>
        <p:txBody>
          <a:bodyPr/>
          <a:lstStyle/>
          <a:p>
            <a:pPr marL="0" indent="0" eaLnBrk="1" hangingPunct="1">
              <a:lnSpc>
                <a:spcPct val="90000"/>
              </a:lnSpc>
              <a:buFont typeface="Wingdings" pitchFamily="2" charset="2"/>
              <a:buNone/>
              <a:defRPr/>
            </a:pPr>
            <a:r>
              <a:rPr lang="en-GB" sz="2300" dirty="0">
                <a:effectLst/>
              </a:rPr>
              <a:t>The Nellie, a cruising yawl, swung to her anchor without a flutter of the sails, and was at rest. </a:t>
            </a:r>
            <a:r>
              <a:rPr lang="en-GB" sz="2300" dirty="0">
                <a:solidFill>
                  <a:srgbClr val="FFC000"/>
                </a:solidFill>
                <a:effectLst/>
              </a:rPr>
              <a:t>The flood had made, the wind was nearly calm, and being bound down the river, the only thing for it was to come to and wait for the turn of the tide.</a:t>
            </a:r>
          </a:p>
          <a:p>
            <a:pPr marL="0" indent="0" eaLnBrk="1" hangingPunct="1">
              <a:lnSpc>
                <a:spcPct val="90000"/>
              </a:lnSpc>
              <a:buFont typeface="Wingdings" pitchFamily="2" charset="2"/>
              <a:buNone/>
              <a:defRPr/>
            </a:pPr>
            <a:endParaRPr lang="en-GB" sz="900" u="sng" dirty="0">
              <a:effectLst/>
            </a:endParaRPr>
          </a:p>
          <a:p>
            <a:pPr marL="0" indent="0" eaLnBrk="1" hangingPunct="1">
              <a:lnSpc>
                <a:spcPct val="90000"/>
              </a:lnSpc>
              <a:buFont typeface="Wingdings" pitchFamily="2" charset="2"/>
              <a:buNone/>
              <a:defRPr/>
            </a:pPr>
            <a:r>
              <a:rPr lang="en-GB" sz="2300" dirty="0">
                <a:effectLst/>
              </a:rPr>
              <a:t>The sea-reach of the Thames stretched before us like the beginning of an interminable waterway. In the offing the sea and the sky were welded together without a joint, and in the luminous space the tanned sails of the barges drifting up with the tide seemed to stand still in red clusters of canvas sharply peaked, with gleams of varnished sprits. A haze rested on the low shores that ran out to sea in vanishing flatness. </a:t>
            </a:r>
            <a:r>
              <a:rPr lang="en-GB" sz="2300" dirty="0">
                <a:solidFill>
                  <a:srgbClr val="FFC000"/>
                </a:solidFill>
                <a:effectLst/>
              </a:rPr>
              <a:t>The air was dark above Gravesend, and farther back still seemed condensed into a mournful gloom, brooding motionless over the biggest, and the greatest, town on earth.</a:t>
            </a:r>
          </a:p>
          <a:p>
            <a:pPr marL="0" indent="0" eaLnBrk="1" hangingPunct="1">
              <a:lnSpc>
                <a:spcPct val="90000"/>
              </a:lnSpc>
              <a:buFont typeface="Wingdings" pitchFamily="2" charset="2"/>
              <a:buNone/>
              <a:defRPr/>
            </a:pPr>
            <a:r>
              <a:rPr lang="en-GB" sz="900" dirty="0">
                <a:effectLst/>
              </a:rPr>
              <a:t>	</a:t>
            </a:r>
            <a:endParaRPr lang="en-GB" sz="1000" u="sng" dirty="0">
              <a:effectLst/>
            </a:endParaRPr>
          </a:p>
        </p:txBody>
      </p:sp>
      <p:sp>
        <p:nvSpPr>
          <p:cNvPr id="2" name="Rectangle 1">
            <a:extLst>
              <a:ext uri="{FF2B5EF4-FFF2-40B4-BE49-F238E27FC236}">
                <a16:creationId xmlns:a16="http://schemas.microsoft.com/office/drawing/2014/main" id="{9B2ADEA2-04D1-49A3-9FDE-A761B41B633D}"/>
              </a:ext>
            </a:extLst>
          </p:cNvPr>
          <p:cNvSpPr/>
          <p:nvPr/>
        </p:nvSpPr>
        <p:spPr>
          <a:xfrm>
            <a:off x="611561" y="260648"/>
            <a:ext cx="7920880" cy="646331"/>
          </a:xfrm>
          <a:prstGeom prst="rect">
            <a:avLst/>
          </a:prstGeom>
        </p:spPr>
        <p:txBody>
          <a:bodyPr wrap="square">
            <a:spAutoFit/>
          </a:bodyPr>
          <a:lstStyle/>
          <a:p>
            <a:r>
              <a:rPr lang="en-GB" sz="3600" dirty="0">
                <a:solidFill>
                  <a:srgbClr val="FFC000"/>
                </a:solidFill>
                <a:latin typeface="Perpetua Titling MT" pitchFamily="18" charset="0"/>
                <a:ea typeface="+mj-ea"/>
                <a:cs typeface="+mj-cs"/>
              </a:rPr>
              <a:t>SETTING Words against images</a:t>
            </a:r>
          </a:p>
        </p:txBody>
      </p:sp>
      <p:sp>
        <p:nvSpPr>
          <p:cNvPr id="3" name="Rectangle 2">
            <a:extLst>
              <a:ext uri="{FF2B5EF4-FFF2-40B4-BE49-F238E27FC236}">
                <a16:creationId xmlns:a16="http://schemas.microsoft.com/office/drawing/2014/main" id="{8E9C02B9-C7B9-4CB7-AA0E-5975BAB91C50}"/>
              </a:ext>
            </a:extLst>
          </p:cNvPr>
          <p:cNvSpPr/>
          <p:nvPr/>
        </p:nvSpPr>
        <p:spPr>
          <a:xfrm>
            <a:off x="611559" y="906979"/>
            <a:ext cx="8424936" cy="461665"/>
          </a:xfrm>
          <a:prstGeom prst="rect">
            <a:avLst/>
          </a:prstGeom>
        </p:spPr>
        <p:txBody>
          <a:bodyPr wrap="square">
            <a:spAutoFit/>
          </a:bodyPr>
          <a:lstStyle/>
          <a:p>
            <a:pPr lvl="0" eaLnBrk="0" hangingPunct="0">
              <a:spcBef>
                <a:spcPct val="20000"/>
              </a:spcBef>
              <a:buClr>
                <a:srgbClr val="FFCC00"/>
              </a:buClr>
              <a:buSzPct val="70000"/>
            </a:pPr>
            <a:r>
              <a:rPr lang="en-GB" sz="2400" kern="0" dirty="0">
                <a:solidFill>
                  <a:srgbClr val="FFC000"/>
                </a:solidFill>
                <a:latin typeface="Garamond"/>
              </a:rPr>
              <a:t>CONSIDER THE CONSTRUCTION OF THE PARAGRAPH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1251" name="Rectangle 3"/>
          <p:cNvSpPr>
            <a:spLocks noGrp="1" noChangeArrowheads="1"/>
          </p:cNvSpPr>
          <p:nvPr>
            <p:ph type="body" idx="1"/>
          </p:nvPr>
        </p:nvSpPr>
        <p:spPr>
          <a:xfrm>
            <a:off x="251520" y="188640"/>
            <a:ext cx="8352928" cy="7920880"/>
          </a:xfrm>
        </p:spPr>
        <p:txBody>
          <a:bodyPr/>
          <a:lstStyle/>
          <a:p>
            <a:pPr marL="0" indent="0" eaLnBrk="1" hangingPunct="1">
              <a:spcBef>
                <a:spcPts val="0"/>
              </a:spcBef>
              <a:spcAft>
                <a:spcPts val="1200"/>
              </a:spcAft>
              <a:buNone/>
              <a:defRPr/>
            </a:pPr>
            <a:r>
              <a:rPr lang="en-GB" sz="2300" dirty="0">
                <a:effectLst/>
              </a:rPr>
              <a:t>The </a:t>
            </a:r>
            <a:r>
              <a:rPr lang="en-GB" sz="2300" b="1" u="sng" dirty="0">
                <a:solidFill>
                  <a:srgbClr val="FFC000"/>
                </a:solidFill>
                <a:effectLst/>
              </a:rPr>
              <a:t>Director of Companies</a:t>
            </a:r>
            <a:r>
              <a:rPr lang="en-GB" sz="2300" dirty="0">
                <a:solidFill>
                  <a:srgbClr val="FFC000"/>
                </a:solidFill>
                <a:effectLst/>
              </a:rPr>
              <a:t> </a:t>
            </a:r>
            <a:r>
              <a:rPr lang="en-GB" sz="2300" dirty="0">
                <a:effectLst/>
              </a:rPr>
              <a:t>was our captain and our host. We four affectionately watched his back as he stood in the bows looking to seaward. On the whole river there was nothing that looked half so nautical. He resembled a pilot, which to a seaman is trustworthiness personified</a:t>
            </a:r>
            <a:r>
              <a:rPr lang="en-GB" sz="2300" dirty="0">
                <a:solidFill>
                  <a:srgbClr val="FFFF00"/>
                </a:solidFill>
                <a:effectLst/>
              </a:rPr>
              <a:t>. </a:t>
            </a:r>
            <a:r>
              <a:rPr lang="en-GB" sz="2300" dirty="0">
                <a:solidFill>
                  <a:srgbClr val="FFC000"/>
                </a:solidFill>
                <a:effectLst/>
              </a:rPr>
              <a:t>It was difficult to realize his work was not out there in the luminous estuary, but behind him, within the brooding gloom.</a:t>
            </a:r>
          </a:p>
          <a:p>
            <a:pPr marL="0" indent="0" eaLnBrk="1" hangingPunct="1">
              <a:buFont typeface="Wingdings" pitchFamily="2" charset="2"/>
              <a:buNone/>
              <a:defRPr/>
            </a:pPr>
            <a:r>
              <a:rPr lang="en-GB" sz="2300" dirty="0">
                <a:effectLst/>
              </a:rPr>
              <a:t>Between us there was, as I have already said somewhere, the bond of the sea. Besides holding our hearts together through long periods of separation, it had the effect of making us tolerant of each other's yarns—and even convictions. </a:t>
            </a:r>
            <a:r>
              <a:rPr lang="en-GB" sz="2300" b="1" u="sng" dirty="0">
                <a:solidFill>
                  <a:srgbClr val="FFC000"/>
                </a:solidFill>
                <a:effectLst/>
              </a:rPr>
              <a:t>The Lawyer</a:t>
            </a:r>
            <a:r>
              <a:rPr lang="en-GB" sz="2300" dirty="0">
                <a:solidFill>
                  <a:srgbClr val="FFC000"/>
                </a:solidFill>
                <a:effectLst/>
              </a:rPr>
              <a:t> </a:t>
            </a:r>
            <a:r>
              <a:rPr lang="en-GB" sz="2300" dirty="0">
                <a:effectLst/>
              </a:rPr>
              <a:t>—the best of old fellows—had, because of his many years and many virtues, </a:t>
            </a:r>
            <a:r>
              <a:rPr lang="en-GB" sz="2300" dirty="0">
                <a:solidFill>
                  <a:srgbClr val="FFC000"/>
                </a:solidFill>
                <a:effectLst/>
              </a:rPr>
              <a:t>the only cushion on deck, and was lying on the only rug.</a:t>
            </a:r>
            <a:r>
              <a:rPr lang="en-GB" sz="2300" u="sng" dirty="0">
                <a:effectLst/>
              </a:rPr>
              <a:t> </a:t>
            </a:r>
            <a:r>
              <a:rPr lang="en-GB" sz="2300" b="1" u="sng" dirty="0">
                <a:solidFill>
                  <a:srgbClr val="FFC000"/>
                </a:solidFill>
                <a:effectLst/>
              </a:rPr>
              <a:t>The Accountant</a:t>
            </a:r>
            <a:r>
              <a:rPr lang="en-GB" sz="2300" dirty="0">
                <a:solidFill>
                  <a:srgbClr val="FFC000"/>
                </a:solidFill>
                <a:effectLst/>
              </a:rPr>
              <a:t> </a:t>
            </a:r>
            <a:r>
              <a:rPr lang="en-GB" sz="2300" dirty="0">
                <a:effectLst/>
              </a:rPr>
              <a:t>had brought out already a box of dominoes, and was </a:t>
            </a:r>
            <a:r>
              <a:rPr lang="en-GB" sz="2300" dirty="0">
                <a:solidFill>
                  <a:srgbClr val="FFC000"/>
                </a:solidFill>
                <a:effectLst/>
              </a:rPr>
              <a:t>toying architecturally with the bones.</a:t>
            </a:r>
            <a:r>
              <a:rPr lang="en-GB" sz="2300" dirty="0">
                <a:effectLst/>
              </a:rPr>
              <a:t> </a:t>
            </a:r>
            <a:r>
              <a:rPr lang="en-GB" sz="2300" b="1" u="sng" dirty="0">
                <a:solidFill>
                  <a:srgbClr val="FFC000"/>
                </a:solidFill>
                <a:effectLst/>
              </a:rPr>
              <a:t>Marlow</a:t>
            </a:r>
            <a:r>
              <a:rPr lang="en-GB" sz="2300" dirty="0">
                <a:solidFill>
                  <a:srgbClr val="FFFF00"/>
                </a:solidFill>
                <a:effectLst/>
              </a:rPr>
              <a:t> </a:t>
            </a:r>
            <a:r>
              <a:rPr lang="en-GB" sz="2300" dirty="0">
                <a:effectLst/>
              </a:rPr>
              <a:t>sat cross-legged right aft, leaning against the mizzen-mast. He had sunken cheeks, a yellow complexion, a straight back, an ascetic aspect, and, with his arms dropped, the palms of hands outwards, </a:t>
            </a:r>
            <a:r>
              <a:rPr lang="en-GB" sz="2300" dirty="0">
                <a:solidFill>
                  <a:srgbClr val="FFC000"/>
                </a:solidFill>
                <a:effectLst/>
              </a:rPr>
              <a:t>resembled an idol</a:t>
            </a:r>
            <a:r>
              <a:rPr lang="en-GB" sz="2300" dirty="0">
                <a:effectLst/>
              </a:rPr>
              <a:t>. </a:t>
            </a:r>
            <a:endParaRPr lang="en-GB" sz="2300" u="sng" dirty="0">
              <a:effectLs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70384" y="1124744"/>
            <a:ext cx="8003232" cy="4608512"/>
          </a:xfrm>
        </p:spPr>
        <p:txBody>
          <a:bodyPr/>
          <a:lstStyle/>
          <a:p>
            <a:pPr marL="0" indent="0" eaLnBrk="1" hangingPunct="1">
              <a:buNone/>
              <a:defRPr/>
            </a:pPr>
            <a:r>
              <a:rPr lang="en-GB" sz="2300" b="1" u="sng" dirty="0">
                <a:solidFill>
                  <a:srgbClr val="FFC000"/>
                </a:solidFill>
                <a:effectLst/>
              </a:rPr>
              <a:t>The Director</a:t>
            </a:r>
            <a:r>
              <a:rPr lang="en-GB" sz="2300" dirty="0">
                <a:solidFill>
                  <a:srgbClr val="FFC000"/>
                </a:solidFill>
                <a:effectLst/>
              </a:rPr>
              <a:t>, </a:t>
            </a:r>
            <a:r>
              <a:rPr lang="en-GB" sz="2300" dirty="0">
                <a:effectLst/>
              </a:rPr>
              <a:t>satisfied the anchor had good hold, made his way aft and sat down amongst us. We exchanged a few words lazily. Afterwards there was silence on board the yacht. For some reason or other we did not begin that game of dominoes. We felt meditative, and fit for nothing but placid staring. The day was ending in a serenity of still and exquisite brilliance. The water shone pacifically; the sky, without a speck, was a benign immensity of unstained light; the very mist on the Essex marshes was like a gauzy and radiant fabric, hung from the wooded rises inland, and draping the low shores in diaphanous folds. </a:t>
            </a:r>
            <a:r>
              <a:rPr lang="en-GB" sz="2300" dirty="0">
                <a:solidFill>
                  <a:srgbClr val="FFC000"/>
                </a:solidFill>
                <a:effectLst/>
              </a:rPr>
              <a:t>Only the gloom to the west, brooding over the upper reaches, became more </a:t>
            </a:r>
            <a:r>
              <a:rPr lang="en-GB" sz="2300" dirty="0" err="1">
                <a:solidFill>
                  <a:srgbClr val="FFC000"/>
                </a:solidFill>
                <a:effectLst/>
              </a:rPr>
              <a:t>somber</a:t>
            </a:r>
            <a:r>
              <a:rPr lang="en-GB" sz="2300" dirty="0">
                <a:solidFill>
                  <a:srgbClr val="FFC000"/>
                </a:solidFill>
                <a:effectLst/>
              </a:rPr>
              <a:t> every minute, as if angered by the approach of the sun.</a:t>
            </a:r>
          </a:p>
          <a:p>
            <a:pPr eaLnBrk="1" hangingPunct="1">
              <a:lnSpc>
                <a:spcPct val="80000"/>
              </a:lnSpc>
              <a:buNone/>
              <a:defRPr/>
            </a:pPr>
            <a:r>
              <a:rPr lang="en-GB" sz="2300" dirty="0">
                <a:solidFill>
                  <a:srgbClr val="FFC000"/>
                </a:solidFill>
                <a:effectLst/>
              </a:rPr>
              <a:t>	</a:t>
            </a:r>
            <a:endParaRPr lang="en-GB" sz="2300" u="sng" dirty="0">
              <a:solidFill>
                <a:srgbClr val="FFC000"/>
              </a:solidFill>
              <a:effectLst/>
            </a:endParaRPr>
          </a:p>
          <a:p>
            <a:pPr marL="0" indent="0">
              <a:buNone/>
            </a:pPr>
            <a:endParaRPr lang="en-GB" sz="2400" dirty="0">
              <a:solidFill>
                <a:srgbClr val="FFC000"/>
              </a:solidFill>
              <a:effectLst/>
            </a:endParaRPr>
          </a:p>
        </p:txBody>
      </p:sp>
    </p:spTree>
    <p:extLst>
      <p:ext uri="{BB962C8B-B14F-4D97-AF65-F5344CB8AC3E}">
        <p14:creationId xmlns:p14="http://schemas.microsoft.com/office/powerpoint/2010/main" val="3956169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7938" name="Rectangle 2"/>
          <p:cNvSpPr>
            <a:spLocks noGrp="1" noRot="1" noChangeArrowheads="1"/>
          </p:cNvSpPr>
          <p:nvPr>
            <p:ph type="title"/>
          </p:nvPr>
        </p:nvSpPr>
        <p:spPr/>
        <p:txBody>
          <a:bodyPr/>
          <a:lstStyle/>
          <a:p>
            <a:pPr eaLnBrk="1" hangingPunct="1">
              <a:defRPr/>
            </a:pPr>
            <a:r>
              <a:rPr lang="en-GB" b="0" dirty="0">
                <a:solidFill>
                  <a:srgbClr val="FFC000"/>
                </a:solidFill>
                <a:effectLst/>
                <a:latin typeface="Perpetua Titling MT" pitchFamily="18" charset="0"/>
              </a:rPr>
              <a:t>ACTS OF PERCEPTION</a:t>
            </a:r>
          </a:p>
        </p:txBody>
      </p:sp>
      <p:sp>
        <p:nvSpPr>
          <p:cNvPr id="167939" name="Rectangle 3"/>
          <p:cNvSpPr>
            <a:spLocks noGrp="1" noChangeArrowheads="1"/>
          </p:cNvSpPr>
          <p:nvPr>
            <p:ph type="body" idx="1"/>
          </p:nvPr>
        </p:nvSpPr>
        <p:spPr/>
        <p:txBody>
          <a:bodyPr/>
          <a:lstStyle/>
          <a:p>
            <a:pPr eaLnBrk="1" hangingPunct="1">
              <a:buFont typeface="Wingdings" pitchFamily="2" charset="2"/>
              <a:buNone/>
              <a:defRPr/>
            </a:pPr>
            <a:r>
              <a:rPr lang="en-GB" sz="2800" dirty="0"/>
              <a:t>	</a:t>
            </a:r>
            <a:r>
              <a:rPr lang="en-GB" sz="2800" dirty="0">
                <a:effectLst/>
              </a:rPr>
              <a:t>‘Actually, it is half the art of storytelling to keep a story free from explanation as one produces it. […] </a:t>
            </a:r>
            <a:r>
              <a:rPr lang="en-GB" sz="2800" dirty="0">
                <a:solidFill>
                  <a:srgbClr val="FFC000"/>
                </a:solidFill>
                <a:effectLst/>
              </a:rPr>
              <a:t>The most extraordinary things, marvellous things, are related with the greatest accuracy, but the psychological connection of the events is not forced on the reader. </a:t>
            </a:r>
            <a:r>
              <a:rPr lang="en-GB" sz="2800" dirty="0">
                <a:effectLst/>
              </a:rPr>
              <a:t>It is left up to him to interpret things the way he understands them, and thus the narrative achieves an amplitude that information lacks.’ </a:t>
            </a:r>
          </a:p>
          <a:p>
            <a:pPr eaLnBrk="1" hangingPunct="1">
              <a:buFont typeface="Wingdings" pitchFamily="2" charset="2"/>
              <a:buNone/>
              <a:defRPr/>
            </a:pPr>
            <a:r>
              <a:rPr lang="en-GB" sz="2800" dirty="0">
                <a:effectLst/>
              </a:rPr>
              <a:t>		</a:t>
            </a:r>
            <a:r>
              <a:rPr lang="en-GB" sz="2400" dirty="0">
                <a:effectLst/>
              </a:rPr>
              <a:t>Walter Benjamin, ‘The Storyteller,’ in </a:t>
            </a:r>
            <a:r>
              <a:rPr lang="en-GB" sz="2400" i="1" dirty="0">
                <a:effectLst/>
              </a:rPr>
              <a:t>Illuminations</a:t>
            </a:r>
            <a:r>
              <a:rPr lang="en-GB" sz="2400" dirty="0">
                <a:effectLst/>
              </a:rPr>
              <a:t> ed., 	Hannah Arendt (London: Pimlico, 1999), p. 89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6370" name="Rectangle 2"/>
          <p:cNvSpPr>
            <a:spLocks noGrp="1" noRot="1" noChangeArrowheads="1"/>
          </p:cNvSpPr>
          <p:nvPr>
            <p:ph type="title"/>
          </p:nvPr>
        </p:nvSpPr>
        <p:spPr>
          <a:xfrm>
            <a:off x="0" y="0"/>
            <a:ext cx="9144000" cy="868363"/>
          </a:xfrm>
        </p:spPr>
        <p:txBody>
          <a:bodyPr/>
          <a:lstStyle/>
          <a:p>
            <a:pPr eaLnBrk="1" hangingPunct="1">
              <a:defRPr/>
            </a:pPr>
            <a:r>
              <a:rPr lang="en-GB" sz="3600" b="0" dirty="0">
                <a:solidFill>
                  <a:srgbClr val="FFC000"/>
                </a:solidFill>
                <a:effectLst/>
                <a:latin typeface="Perpetua Titling MT" pitchFamily="18" charset="0"/>
              </a:rPr>
              <a:t>Language &amp; image</a:t>
            </a:r>
          </a:p>
        </p:txBody>
      </p:sp>
      <p:sp>
        <p:nvSpPr>
          <p:cNvPr id="186371" name="Rectangle 3"/>
          <p:cNvSpPr>
            <a:spLocks noGrp="1" noChangeArrowheads="1"/>
          </p:cNvSpPr>
          <p:nvPr>
            <p:ph type="body" idx="1"/>
          </p:nvPr>
        </p:nvSpPr>
        <p:spPr>
          <a:xfrm>
            <a:off x="467544" y="980728"/>
            <a:ext cx="8136904" cy="5589141"/>
          </a:xfrm>
        </p:spPr>
        <p:txBody>
          <a:bodyPr/>
          <a:lstStyle/>
          <a:p>
            <a:pPr marL="0" indent="0" eaLnBrk="1" hangingPunct="1">
              <a:spcBef>
                <a:spcPts val="0"/>
              </a:spcBef>
              <a:spcAft>
                <a:spcPts val="1200"/>
              </a:spcAft>
              <a:buFont typeface="Wingdings" pitchFamily="2" charset="2"/>
              <a:buNone/>
              <a:defRPr/>
            </a:pPr>
            <a:r>
              <a:rPr lang="en-GB" sz="2400" dirty="0">
                <a:effectLst/>
              </a:rPr>
              <a:t>I had a notion it somehow would be of help to that Kurtz whom at the time I did not see -- you understand. </a:t>
            </a:r>
            <a:r>
              <a:rPr lang="en-GB" sz="2400" dirty="0">
                <a:solidFill>
                  <a:srgbClr val="FFC000"/>
                </a:solidFill>
                <a:effectLst/>
              </a:rPr>
              <a:t>He was just a word for me. I did not </a:t>
            </a:r>
            <a:r>
              <a:rPr lang="en-GB" sz="2400" u="sng" dirty="0">
                <a:solidFill>
                  <a:srgbClr val="FFC000"/>
                </a:solidFill>
                <a:effectLst/>
              </a:rPr>
              <a:t>see</a:t>
            </a:r>
            <a:r>
              <a:rPr lang="en-GB" sz="2400" dirty="0">
                <a:solidFill>
                  <a:srgbClr val="FFC000"/>
                </a:solidFill>
                <a:effectLst/>
              </a:rPr>
              <a:t> the man in the name any more than you do. Do you </a:t>
            </a:r>
            <a:r>
              <a:rPr lang="en-GB" sz="2400" u="sng" dirty="0">
                <a:solidFill>
                  <a:srgbClr val="FFC000"/>
                </a:solidFill>
                <a:effectLst/>
              </a:rPr>
              <a:t>see</a:t>
            </a:r>
            <a:r>
              <a:rPr lang="en-GB" sz="2400" dirty="0">
                <a:solidFill>
                  <a:srgbClr val="FFC000"/>
                </a:solidFill>
                <a:effectLst/>
              </a:rPr>
              <a:t> him? Do you </a:t>
            </a:r>
            <a:r>
              <a:rPr lang="en-GB" sz="2400" u="sng" dirty="0">
                <a:solidFill>
                  <a:srgbClr val="FFC000"/>
                </a:solidFill>
                <a:effectLst/>
              </a:rPr>
              <a:t>see</a:t>
            </a:r>
            <a:r>
              <a:rPr lang="en-GB" sz="2400" dirty="0">
                <a:solidFill>
                  <a:srgbClr val="FFC000"/>
                </a:solidFill>
                <a:effectLst/>
              </a:rPr>
              <a:t> the story? Do you </a:t>
            </a:r>
            <a:r>
              <a:rPr lang="en-GB" sz="2400" u="sng" dirty="0">
                <a:solidFill>
                  <a:srgbClr val="FFC000"/>
                </a:solidFill>
                <a:effectLst/>
              </a:rPr>
              <a:t>see</a:t>
            </a:r>
            <a:r>
              <a:rPr lang="en-GB" sz="2400" dirty="0">
                <a:solidFill>
                  <a:srgbClr val="FFC000"/>
                </a:solidFill>
                <a:effectLst/>
              </a:rPr>
              <a:t> anything? </a:t>
            </a:r>
            <a:r>
              <a:rPr lang="en-GB" sz="2400" dirty="0">
                <a:effectLst/>
              </a:rPr>
              <a:t>It seems to me I am trying to tell you a dream -- making a vain attempt, because no relation of a dream can convey the dream-sensation, that commingling of absurdity, surprise, and bewilderment in a tremor of struggling revolt, that notion of being captured by the incredible which is of the very essence of dreams. . . ."</a:t>
            </a:r>
          </a:p>
          <a:p>
            <a:pPr marL="0" indent="0" eaLnBrk="1" hangingPunct="1">
              <a:lnSpc>
                <a:spcPct val="90000"/>
              </a:lnSpc>
              <a:spcBef>
                <a:spcPts val="0"/>
              </a:spcBef>
              <a:spcAft>
                <a:spcPts val="1200"/>
              </a:spcAft>
              <a:buFont typeface="Wingdings" pitchFamily="2" charset="2"/>
              <a:buNone/>
              <a:defRPr/>
            </a:pPr>
            <a:r>
              <a:rPr lang="en-GB" sz="2400" dirty="0">
                <a:effectLst/>
              </a:rPr>
              <a:t>He was silent for a while.</a:t>
            </a:r>
          </a:p>
          <a:p>
            <a:pPr marL="0" indent="0" eaLnBrk="1" hangingPunct="1">
              <a:lnSpc>
                <a:spcPct val="90000"/>
              </a:lnSpc>
              <a:spcBef>
                <a:spcPts val="0"/>
              </a:spcBef>
              <a:spcAft>
                <a:spcPts val="1200"/>
              </a:spcAft>
              <a:buFont typeface="Wingdings" pitchFamily="2" charset="2"/>
              <a:buNone/>
              <a:defRPr/>
            </a:pPr>
            <a:r>
              <a:rPr lang="en-GB" sz="2400" dirty="0">
                <a:effectLst/>
              </a:rPr>
              <a:t>". . . No, it is impossible; </a:t>
            </a:r>
            <a:r>
              <a:rPr lang="en-GB" sz="2400" dirty="0">
                <a:solidFill>
                  <a:srgbClr val="FFC000"/>
                </a:solidFill>
                <a:effectLst/>
              </a:rPr>
              <a:t>it is impossible to convey the life-sensation of any given epoch of one's existence </a:t>
            </a:r>
            <a:r>
              <a:rPr lang="en-GB" sz="2400" dirty="0">
                <a:effectLst/>
              </a:rPr>
              <a:t>-- that which makes its truth, its meaning -- its subtle and penetrating essence. It is impossible. We live, as we dream -- alone. . .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7154" name="Rectangle 2"/>
          <p:cNvSpPr>
            <a:spLocks noGrp="1" noRot="1" noChangeArrowheads="1"/>
          </p:cNvSpPr>
          <p:nvPr>
            <p:ph type="title"/>
          </p:nvPr>
        </p:nvSpPr>
        <p:spPr/>
        <p:txBody>
          <a:bodyPr/>
          <a:lstStyle/>
          <a:p>
            <a:pPr eaLnBrk="1" hangingPunct="1">
              <a:defRPr/>
            </a:pPr>
            <a:r>
              <a:rPr lang="en-GB" sz="2800" b="0" dirty="0">
                <a:solidFill>
                  <a:srgbClr val="FFC000"/>
                </a:solidFill>
                <a:effectLst/>
                <a:latin typeface="Perpetua Titling MT" pitchFamily="18" charset="0"/>
              </a:rPr>
              <a:t>DELAYED DECODING: DEVELOPMENT OF TEXTUAL SCHIZOPHRENIA </a:t>
            </a:r>
          </a:p>
        </p:txBody>
      </p:sp>
      <p:sp>
        <p:nvSpPr>
          <p:cNvPr id="177155" name="Rectangle 3"/>
          <p:cNvSpPr>
            <a:spLocks noGrp="1" noChangeArrowheads="1"/>
          </p:cNvSpPr>
          <p:nvPr>
            <p:ph type="body" idx="1"/>
          </p:nvPr>
        </p:nvSpPr>
        <p:spPr/>
        <p:txBody>
          <a:bodyPr/>
          <a:lstStyle/>
          <a:p>
            <a:pPr eaLnBrk="1" hangingPunct="1">
              <a:buFont typeface="Wingdings" pitchFamily="2" charset="2"/>
              <a:buNone/>
              <a:defRPr/>
            </a:pPr>
            <a:endParaRPr lang="en-GB" sz="2800" dirty="0">
              <a:effectLst/>
            </a:endParaRPr>
          </a:p>
          <a:p>
            <a:pPr eaLnBrk="1" hangingPunct="1">
              <a:buFont typeface="Wingdings" pitchFamily="2" charset="2"/>
              <a:buNone/>
              <a:defRPr/>
            </a:pPr>
            <a:r>
              <a:rPr lang="en-GB" sz="2800" dirty="0">
                <a:effectLst/>
              </a:rPr>
              <a:t>	</a:t>
            </a:r>
            <a:r>
              <a:rPr lang="en-GB" sz="2400" dirty="0">
                <a:effectLst/>
              </a:rPr>
              <a:t>Sticks, little sticks, were flying about—thick: they were whizzing before my nose, dropping below me, striking behind me against my pilot-house. All this time the river, the shore, the woods, were very quiet—perfectly quiet. I could only hear the heavy splashing thump of the stern-wheel and the patter of these things. We cleared the snag clumsily. </a:t>
            </a:r>
            <a:r>
              <a:rPr lang="en-GB" sz="2400" dirty="0">
                <a:solidFill>
                  <a:srgbClr val="FFC000"/>
                </a:solidFill>
                <a:effectLst/>
              </a:rPr>
              <a:t>Arrows, by Jove!</a:t>
            </a:r>
            <a:r>
              <a:rPr lang="en-GB" sz="2400" dirty="0">
                <a:solidFill>
                  <a:srgbClr val="FFFF00"/>
                </a:solidFill>
                <a:effectLst/>
              </a:rPr>
              <a:t> </a:t>
            </a:r>
            <a:r>
              <a:rPr lang="en-GB" sz="2400" dirty="0">
                <a:effectLst/>
              </a:rPr>
              <a:t>We were being shot at! I stepped in quickly to close the shutter on the land side.</a:t>
            </a:r>
            <a:r>
              <a:rPr lang="en-GB" sz="2000" dirty="0">
                <a:effectLst/>
              </a:rPr>
              <a:t>  </a:t>
            </a:r>
            <a:endParaRPr lang="en-GB" sz="2400" dirty="0">
              <a:effectLs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4082" name="Rectangle 2"/>
          <p:cNvSpPr>
            <a:spLocks noGrp="1" noRot="1" noChangeArrowheads="1"/>
          </p:cNvSpPr>
          <p:nvPr>
            <p:ph type="title"/>
          </p:nvPr>
        </p:nvSpPr>
        <p:spPr>
          <a:xfrm>
            <a:off x="467544" y="116632"/>
            <a:ext cx="8229600" cy="1143000"/>
          </a:xfrm>
        </p:spPr>
        <p:txBody>
          <a:bodyPr/>
          <a:lstStyle/>
          <a:p>
            <a:pPr eaLnBrk="1" hangingPunct="1">
              <a:defRPr/>
            </a:pPr>
            <a:r>
              <a:rPr lang="en-GB" b="0" dirty="0">
                <a:solidFill>
                  <a:srgbClr val="FFC000"/>
                </a:solidFill>
                <a:effectLst/>
                <a:latin typeface="Perpetua Titling MT" pitchFamily="18" charset="0"/>
              </a:rPr>
              <a:t>RELATIVITY</a:t>
            </a:r>
            <a:r>
              <a:rPr lang="en-GB" b="0" dirty="0">
                <a:effectLst/>
                <a:latin typeface="Perpetua Titling MT" pitchFamily="18" charset="0"/>
              </a:rPr>
              <a:t> </a:t>
            </a:r>
          </a:p>
        </p:txBody>
      </p:sp>
      <p:sp>
        <p:nvSpPr>
          <p:cNvPr id="174083" name="Rectangle 3"/>
          <p:cNvSpPr>
            <a:spLocks noGrp="1" noChangeArrowheads="1"/>
          </p:cNvSpPr>
          <p:nvPr>
            <p:ph type="body" idx="1"/>
          </p:nvPr>
        </p:nvSpPr>
        <p:spPr>
          <a:xfrm>
            <a:off x="251520" y="1268760"/>
            <a:ext cx="8686800" cy="5400600"/>
          </a:xfrm>
        </p:spPr>
        <p:txBody>
          <a:bodyPr/>
          <a:lstStyle/>
          <a:p>
            <a:pPr eaLnBrk="1" hangingPunct="1">
              <a:buFont typeface="Wingdings" pitchFamily="2" charset="2"/>
              <a:buNone/>
              <a:defRPr/>
            </a:pPr>
            <a:r>
              <a:rPr lang="en-GB" sz="2800" dirty="0"/>
              <a:t>	</a:t>
            </a:r>
            <a:r>
              <a:rPr lang="en-GB" sz="2600" dirty="0"/>
              <a:t>"</a:t>
            </a:r>
            <a:r>
              <a:rPr lang="en-GB" sz="2600" dirty="0">
                <a:effectLst/>
              </a:rPr>
              <a:t>Absurd!" he cried. "This is the worst of trying to tell. . . . Here you all are, </a:t>
            </a:r>
            <a:r>
              <a:rPr lang="en-GB" sz="2600" dirty="0">
                <a:solidFill>
                  <a:srgbClr val="FFC000"/>
                </a:solidFill>
                <a:effectLst/>
              </a:rPr>
              <a:t>each moored with two good addresses, like a hulk with two anchors, a butcher round one corner, a policeman round another, excellent appetites, and temperature normal—you hear—normal from year's end to year's end. </a:t>
            </a:r>
            <a:r>
              <a:rPr lang="en-GB" sz="2600" dirty="0">
                <a:effectLst/>
              </a:rPr>
              <a:t>And you say, Absurd! Absurd be—exploded! Absurd! My dear boys, what can you expect from a man who out of sheer nervousness had just flung overboard a pair of new shoes. Now I think of it, it is amazing I did not shed tears. I am, upon the whole, proud of my fortitude. I was cut to the quick at the idea of having lost the inestimable privilege of listening to the gifted Kurtz. Of course I was wrong. The privilege was waiting for me. Oh yes, I heard more than enough. </a:t>
            </a:r>
          </a:p>
          <a:p>
            <a:pPr eaLnBrk="1" hangingPunct="1">
              <a:lnSpc>
                <a:spcPct val="90000"/>
              </a:lnSpc>
              <a:buFont typeface="Wingdings" pitchFamily="2" charset="2"/>
              <a:buNone/>
              <a:defRPr/>
            </a:pPr>
            <a:endParaRPr lang="en-GB" sz="2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68962" name="Rectangle 2"/>
          <p:cNvSpPr>
            <a:spLocks noGrp="1" noRot="1" noChangeArrowheads="1"/>
          </p:cNvSpPr>
          <p:nvPr>
            <p:ph type="title"/>
          </p:nvPr>
        </p:nvSpPr>
        <p:spPr>
          <a:xfrm>
            <a:off x="457200" y="274638"/>
            <a:ext cx="8229600" cy="777875"/>
          </a:xfrm>
        </p:spPr>
        <p:txBody>
          <a:bodyPr/>
          <a:lstStyle/>
          <a:p>
            <a:pPr eaLnBrk="1" hangingPunct="1">
              <a:defRPr/>
            </a:pPr>
            <a:r>
              <a:rPr lang="en-GB" sz="3600" b="0" dirty="0">
                <a:solidFill>
                  <a:srgbClr val="FFC000"/>
                </a:solidFill>
                <a:effectLst/>
                <a:latin typeface="Perpetua Titling MT" pitchFamily="18" charset="0"/>
              </a:rPr>
              <a:t>THE QUEST FOR MEANING</a:t>
            </a:r>
          </a:p>
        </p:txBody>
      </p:sp>
      <p:sp>
        <p:nvSpPr>
          <p:cNvPr id="168963" name="Rectangle 3"/>
          <p:cNvSpPr>
            <a:spLocks noGrp="1" noChangeArrowheads="1"/>
          </p:cNvSpPr>
          <p:nvPr>
            <p:ph type="body" idx="1"/>
          </p:nvPr>
        </p:nvSpPr>
        <p:spPr>
          <a:xfrm>
            <a:off x="570384" y="1268760"/>
            <a:ext cx="8003232" cy="4536504"/>
          </a:xfrm>
        </p:spPr>
        <p:txBody>
          <a:bodyPr/>
          <a:lstStyle/>
          <a:p>
            <a:pPr eaLnBrk="1" hangingPunct="1">
              <a:lnSpc>
                <a:spcPct val="80000"/>
              </a:lnSpc>
              <a:buFont typeface="Wingdings" pitchFamily="2" charset="2"/>
              <a:buNone/>
              <a:defRPr/>
            </a:pPr>
            <a:r>
              <a:rPr lang="en-GB" sz="2400" dirty="0">
                <a:effectLst/>
              </a:rPr>
              <a:t>	</a:t>
            </a:r>
            <a:endParaRPr lang="en-GB" sz="2000" dirty="0">
              <a:effectLst/>
            </a:endParaRPr>
          </a:p>
          <a:p>
            <a:pPr marL="0" indent="0" eaLnBrk="1" hangingPunct="1">
              <a:buFont typeface="Wingdings" pitchFamily="2" charset="2"/>
              <a:buNone/>
              <a:defRPr/>
            </a:pPr>
            <a:r>
              <a:rPr lang="en-GB" sz="2400" dirty="0">
                <a:effectLst/>
              </a:rPr>
              <a:t>He cried out in a whisper at some image, at some vision, - he cried out twice, a cry that was no more than a breath –</a:t>
            </a:r>
          </a:p>
          <a:p>
            <a:pPr marL="0" indent="0" eaLnBrk="1" hangingPunct="1">
              <a:buFont typeface="Wingdings" pitchFamily="2" charset="2"/>
              <a:buNone/>
              <a:defRPr/>
            </a:pPr>
            <a:r>
              <a:rPr lang="en-GB" sz="2400" dirty="0">
                <a:effectLst/>
              </a:rPr>
              <a:t> “The horror! The horror!”</a:t>
            </a:r>
          </a:p>
          <a:p>
            <a:pPr marL="0" indent="0" eaLnBrk="1" hangingPunct="1">
              <a:buFont typeface="Wingdings" pitchFamily="2" charset="2"/>
              <a:buNone/>
              <a:defRPr/>
            </a:pPr>
            <a:r>
              <a:rPr lang="en-GB" sz="2400" dirty="0">
                <a:effectLst/>
              </a:rPr>
              <a:t>There was nothing either above or below him, and I knew it. He had kicked himself loose of the earth. Confound the man! He had kicked the very earth to pieces. He was alone, and I before him did not know whether I stood on the ground or floated in the air. […] </a:t>
            </a:r>
            <a:r>
              <a:rPr lang="en-GB" sz="2400" dirty="0">
                <a:solidFill>
                  <a:srgbClr val="FFC000"/>
                </a:solidFill>
                <a:effectLst/>
              </a:rPr>
              <a:t>No eloquence could have been so withering to one’s belief in mankind as his final burst of sincerity.’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p:nvSpPr>
          <p:cNvPr id="178183" name="Rectangle 7"/>
          <p:cNvSpPr>
            <a:spLocks noGrp="1" noRot="1" noChangeArrowheads="1"/>
          </p:cNvSpPr>
          <p:nvPr>
            <p:ph type="title"/>
          </p:nvPr>
        </p:nvSpPr>
        <p:spPr>
          <a:xfrm>
            <a:off x="5292725" y="692150"/>
            <a:ext cx="3455739" cy="2736850"/>
          </a:xfrm>
        </p:spPr>
        <p:txBody>
          <a:bodyPr/>
          <a:lstStyle/>
          <a:p>
            <a:pPr eaLnBrk="1" hangingPunct="1">
              <a:defRPr/>
            </a:pPr>
            <a:r>
              <a:rPr lang="en-GB" b="0" dirty="0">
                <a:solidFill>
                  <a:srgbClr val="00B0F0"/>
                </a:solidFill>
                <a:effectLst/>
                <a:latin typeface="Perpetua Titling MT" pitchFamily="18" charset="0"/>
              </a:rPr>
              <a:t>VICTIMS OF THE BELGIAN STATE</a:t>
            </a:r>
          </a:p>
        </p:txBody>
      </p:sp>
      <p:pic>
        <p:nvPicPr>
          <p:cNvPr id="16387" name="Picture 6" descr="MutilatedChildrenFromCongo"/>
          <p:cNvPicPr>
            <a:picLocks noGrp="1" noChangeAspect="1" noChangeArrowheads="1"/>
          </p:cNvPicPr>
          <p:nvPr>
            <p:ph idx="1"/>
          </p:nvPr>
        </p:nvPicPr>
        <p:blipFill>
          <a:blip r:embed="rId3" cstate="print">
            <a:lum contrast="6000"/>
            <a:extLst>
              <a:ext uri="{BEBA8EAE-BF5A-486C-A8C5-ECC9F3942E4B}">
                <a14:imgProps xmlns:a14="http://schemas.microsoft.com/office/drawing/2010/main">
                  <a14:imgLayer r:embed="rId4">
                    <a14:imgEffect>
                      <a14:sharpenSoften amount="25000"/>
                    </a14:imgEffect>
                  </a14:imgLayer>
                </a14:imgProps>
              </a:ext>
            </a:extLst>
          </a:blip>
          <a:srcRect/>
          <a:stretch>
            <a:fillRect/>
          </a:stretch>
        </p:blipFill>
        <p:spPr>
          <a:xfrm>
            <a:off x="395288" y="333375"/>
            <a:ext cx="4013200" cy="6126163"/>
          </a:xfr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69986" name="Rectangle 2"/>
          <p:cNvSpPr>
            <a:spLocks noGrp="1" noRot="1" noChangeArrowheads="1"/>
          </p:cNvSpPr>
          <p:nvPr>
            <p:ph type="title"/>
          </p:nvPr>
        </p:nvSpPr>
        <p:spPr>
          <a:xfrm>
            <a:off x="611560" y="0"/>
            <a:ext cx="8280919" cy="1143000"/>
          </a:xfrm>
        </p:spPr>
        <p:txBody>
          <a:bodyPr/>
          <a:lstStyle/>
          <a:p>
            <a:pPr eaLnBrk="1" hangingPunct="1">
              <a:defRPr/>
            </a:pPr>
            <a:r>
              <a:rPr lang="en-GB" b="0" dirty="0">
                <a:solidFill>
                  <a:srgbClr val="FFC000"/>
                </a:solidFill>
                <a:effectLst/>
                <a:latin typeface="Perpetua Titling MT" pitchFamily="18" charset="0"/>
              </a:rPr>
              <a:t>Words </a:t>
            </a:r>
            <a:r>
              <a:rPr lang="en-GB" b="0" i="1" dirty="0">
                <a:solidFill>
                  <a:srgbClr val="FFC000"/>
                </a:solidFill>
                <a:effectLst/>
                <a:latin typeface="Garamond" panose="02020404030301010803" pitchFamily="18" charset="0"/>
              </a:rPr>
              <a:t>&amp;</a:t>
            </a:r>
            <a:r>
              <a:rPr lang="en-GB" b="0" dirty="0">
                <a:solidFill>
                  <a:srgbClr val="FFC000"/>
                </a:solidFill>
                <a:effectLst/>
                <a:latin typeface="Perpetua Titling MT" pitchFamily="18" charset="0"/>
              </a:rPr>
              <a:t> images (again) </a:t>
            </a:r>
          </a:p>
        </p:txBody>
      </p:sp>
      <p:sp>
        <p:nvSpPr>
          <p:cNvPr id="169987" name="Rectangle 3"/>
          <p:cNvSpPr>
            <a:spLocks noGrp="1" noChangeArrowheads="1"/>
          </p:cNvSpPr>
          <p:nvPr>
            <p:ph type="body" idx="1"/>
          </p:nvPr>
        </p:nvSpPr>
        <p:spPr>
          <a:xfrm>
            <a:off x="107504" y="1196753"/>
            <a:ext cx="8820845" cy="5328592"/>
          </a:xfrm>
        </p:spPr>
        <p:txBody>
          <a:bodyPr/>
          <a:lstStyle/>
          <a:p>
            <a:pPr eaLnBrk="1" hangingPunct="1">
              <a:buFont typeface="Wingdings" pitchFamily="2" charset="2"/>
              <a:buNone/>
              <a:defRPr/>
            </a:pPr>
            <a:r>
              <a:rPr lang="en-GB" sz="1400" dirty="0">
                <a:effectLst/>
              </a:rPr>
              <a:t>	</a:t>
            </a:r>
            <a:r>
              <a:rPr lang="en-GB" sz="2400" dirty="0">
                <a:effectLst/>
              </a:rPr>
              <a:t>They were dying slowly—it was very clear. </a:t>
            </a:r>
            <a:r>
              <a:rPr lang="en-GB" sz="2400" dirty="0">
                <a:solidFill>
                  <a:srgbClr val="FFC000"/>
                </a:solidFill>
                <a:effectLst/>
              </a:rPr>
              <a:t>They were not enemies, they were not criminals, they were nothing earthly now,—nothing but black shadows of disease and starvation, lying confusedly in the greenish gloom.</a:t>
            </a:r>
            <a:r>
              <a:rPr lang="en-GB" sz="2400" dirty="0">
                <a:effectLst/>
              </a:rPr>
              <a:t> Brought from all the recesses of the coast in all the legality of time contracts, lost in uncongenial surroundings, fed on unfamiliar food, they sickened, became inefficient, and were then allowed to crawl away and rest. These moribund shapes were free as air—and nearly as thin. I began to distinguish the gleam of eyes under the trees. Then, glancing down, I saw a face near my hand. The black bones reclined at full length with one shoulder against the tree, and slowly the eyelids rose and the sunken eyes looked up at me, enormous and vacant, a kind of blind, white flicker in the depths of the orbs, which died out slowly. </a:t>
            </a:r>
            <a:endParaRPr lang="en-GB" sz="2500" u="sng" dirty="0">
              <a:effectL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2274" name="Rectangle 2"/>
          <p:cNvSpPr>
            <a:spLocks noGrp="1" noRot="1" noChangeArrowheads="1"/>
          </p:cNvSpPr>
          <p:nvPr>
            <p:ph type="title"/>
          </p:nvPr>
        </p:nvSpPr>
        <p:spPr/>
        <p:txBody>
          <a:bodyPr/>
          <a:lstStyle/>
          <a:p>
            <a:pPr eaLnBrk="1" hangingPunct="1">
              <a:defRPr/>
            </a:pPr>
            <a:r>
              <a:rPr lang="en-GB" sz="4000" b="0" dirty="0">
                <a:solidFill>
                  <a:srgbClr val="FFC000"/>
                </a:solidFill>
                <a:effectLst/>
                <a:latin typeface="Perpetua Titling MT" pitchFamily="18" charset="0"/>
              </a:rPr>
              <a:t>THE TRUTH OF SYMBOLS</a:t>
            </a:r>
          </a:p>
        </p:txBody>
      </p:sp>
      <p:sp>
        <p:nvSpPr>
          <p:cNvPr id="182275" name="Rectangle 3"/>
          <p:cNvSpPr>
            <a:spLocks noGrp="1" noChangeArrowheads="1"/>
          </p:cNvSpPr>
          <p:nvPr>
            <p:ph type="body" idx="1"/>
          </p:nvPr>
        </p:nvSpPr>
        <p:spPr>
          <a:xfrm>
            <a:off x="611188" y="1988840"/>
            <a:ext cx="7931150" cy="4032548"/>
          </a:xfrm>
        </p:spPr>
        <p:txBody>
          <a:bodyPr/>
          <a:lstStyle/>
          <a:p>
            <a:pPr eaLnBrk="1" hangingPunct="1">
              <a:buFont typeface="Wingdings" pitchFamily="2" charset="2"/>
              <a:buNone/>
              <a:defRPr/>
            </a:pPr>
            <a:r>
              <a:rPr lang="en-GB" sz="2600" dirty="0">
                <a:effectLst/>
              </a:rPr>
              <a:t>	</a:t>
            </a:r>
            <a:r>
              <a:rPr lang="en-GB" sz="2400" dirty="0">
                <a:effectLst/>
              </a:rPr>
              <a:t>The man seemed young—almost a boy—but you know with them it's hard to tell. I found nothing else to do but to offer him one of my good Swede's ship's biscuits I had in my pocket. The fingers closed slowly on it and held—there was no other movement and no other glance. </a:t>
            </a:r>
            <a:r>
              <a:rPr lang="en-GB" sz="2400" dirty="0">
                <a:solidFill>
                  <a:srgbClr val="FFC000"/>
                </a:solidFill>
                <a:effectLst/>
              </a:rPr>
              <a:t>He had tied a bit of white worsted round his neck</a:t>
            </a:r>
            <a:r>
              <a:rPr lang="en-GB" sz="2400" dirty="0">
                <a:solidFill>
                  <a:srgbClr val="FFFF00"/>
                </a:solidFill>
                <a:effectLst/>
              </a:rPr>
              <a:t> </a:t>
            </a:r>
            <a:r>
              <a:rPr lang="en-GB" sz="2400" dirty="0">
                <a:effectLst/>
              </a:rPr>
              <a:t>—Why? Where did he get it? </a:t>
            </a:r>
            <a:r>
              <a:rPr lang="en-GB" sz="2400" dirty="0">
                <a:solidFill>
                  <a:srgbClr val="FFC000"/>
                </a:solidFill>
                <a:effectLst/>
              </a:rPr>
              <a:t>Was it a badge—an ornament—a charm—a propitiatory act? Was there any idea at all connected with it? It looked startling round his black neck, this bit of white thread from beyond the seas.</a:t>
            </a:r>
            <a:r>
              <a:rPr lang="en-GB" sz="2400" u="sng" dirty="0">
                <a:solidFill>
                  <a:srgbClr val="FFC000"/>
                </a:solidFill>
                <a:effectLst/>
              </a:rPr>
              <a:t> </a:t>
            </a:r>
          </a:p>
          <a:p>
            <a:pPr eaLnBrk="1" hangingPunct="1">
              <a:lnSpc>
                <a:spcPct val="90000"/>
              </a:lnSpc>
              <a:defRPr/>
            </a:pPr>
            <a:endParaRPr lang="en-GB" sz="2400" dirty="0">
              <a:effectLs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2034" name="Rectangle 2"/>
          <p:cNvSpPr>
            <a:spLocks noGrp="1" noRot="1" noChangeArrowheads="1"/>
          </p:cNvSpPr>
          <p:nvPr>
            <p:ph type="title"/>
          </p:nvPr>
        </p:nvSpPr>
        <p:spPr>
          <a:xfrm>
            <a:off x="454303" y="6763"/>
            <a:ext cx="8229600" cy="1143000"/>
          </a:xfrm>
        </p:spPr>
        <p:txBody>
          <a:bodyPr/>
          <a:lstStyle/>
          <a:p>
            <a:pPr eaLnBrk="1" hangingPunct="1">
              <a:defRPr/>
            </a:pPr>
            <a:r>
              <a:rPr lang="en-GB" sz="4000" b="0" dirty="0">
                <a:solidFill>
                  <a:srgbClr val="FFC000"/>
                </a:solidFill>
                <a:effectLst/>
                <a:latin typeface="Perpetua Titling MT" pitchFamily="18" charset="0"/>
              </a:rPr>
              <a:t>CROSSING THE LINE</a:t>
            </a:r>
          </a:p>
        </p:txBody>
      </p:sp>
      <p:sp>
        <p:nvSpPr>
          <p:cNvPr id="172035" name="Rectangle 3"/>
          <p:cNvSpPr>
            <a:spLocks noGrp="1" noChangeArrowheads="1"/>
          </p:cNvSpPr>
          <p:nvPr>
            <p:ph type="body" idx="1"/>
          </p:nvPr>
        </p:nvSpPr>
        <p:spPr>
          <a:xfrm>
            <a:off x="457200" y="1772816"/>
            <a:ext cx="8400562" cy="4079816"/>
          </a:xfrm>
        </p:spPr>
        <p:txBody>
          <a:bodyPr/>
          <a:lstStyle/>
          <a:p>
            <a:pPr marL="0" indent="0" eaLnBrk="1" hangingPunct="1">
              <a:buFont typeface="Wingdings" pitchFamily="2" charset="2"/>
              <a:buNone/>
              <a:defRPr/>
            </a:pPr>
            <a:r>
              <a:rPr lang="en-GB" sz="2400" dirty="0">
                <a:solidFill>
                  <a:srgbClr val="FFC000"/>
                </a:solidFill>
                <a:effectLst/>
              </a:rPr>
              <a:t>Transgression is an action that involves the limit, that narrow zone of a line where it displays the flash of its passage, </a:t>
            </a:r>
            <a:r>
              <a:rPr lang="en-GB" sz="2400" dirty="0">
                <a:effectLst/>
              </a:rPr>
              <a:t>but perhaps also its entire trajectory, even its origin; it is likely that transgression has its entire space in the line that it crosses. […] The limit and transgression depend on each other for whatever density of being they possess: a limit could not exist if it were absolutely </a:t>
            </a:r>
            <a:r>
              <a:rPr lang="en-GB" sz="2400" dirty="0" err="1">
                <a:effectLst/>
              </a:rPr>
              <a:t>uncrossable</a:t>
            </a:r>
            <a:r>
              <a:rPr lang="en-GB" sz="2400" dirty="0">
                <a:effectLst/>
              </a:rPr>
              <a:t> and reciprocally, transgression would be pointless if it merely crossed a limit composed of illusions and shadows.’ </a:t>
            </a:r>
          </a:p>
          <a:p>
            <a:pPr lvl="1" eaLnBrk="1" hangingPunct="1">
              <a:lnSpc>
                <a:spcPct val="80000"/>
              </a:lnSpc>
              <a:buFont typeface="Wingdings" pitchFamily="2" charset="2"/>
              <a:buNone/>
              <a:defRPr/>
            </a:pPr>
            <a:r>
              <a:rPr lang="en-GB" dirty="0">
                <a:effectLst/>
              </a:rPr>
              <a:t>	</a:t>
            </a:r>
            <a:r>
              <a:rPr lang="en-GB" sz="2000" dirty="0">
                <a:effectLst/>
              </a:rPr>
              <a:t>Michel Foucault, ‘Preface to Transgression,’ in </a:t>
            </a:r>
            <a:r>
              <a:rPr lang="en-GB" sz="2000" i="1" dirty="0">
                <a:effectLst/>
              </a:rPr>
              <a:t>Aesthetics, Method and Epistemology</a:t>
            </a:r>
            <a:r>
              <a:rPr lang="en-GB" sz="2000" dirty="0">
                <a:effectLst/>
              </a:rPr>
              <a:t> ed., James. D. </a:t>
            </a:r>
            <a:r>
              <a:rPr lang="en-GB" sz="2000" dirty="0" err="1">
                <a:effectLst/>
              </a:rPr>
              <a:t>Faubion</a:t>
            </a:r>
            <a:r>
              <a:rPr lang="en-GB" sz="2000" dirty="0">
                <a:effectLst/>
              </a:rPr>
              <a:t> (Harmondsworth: Penguin, 2000), p.73.</a:t>
            </a:r>
            <a:endParaRPr lang="en-GB" dirty="0">
              <a:effectLs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4322" name="Rectangle 2"/>
          <p:cNvSpPr>
            <a:spLocks noGrp="1" noRot="1" noChangeArrowheads="1"/>
          </p:cNvSpPr>
          <p:nvPr>
            <p:ph type="title"/>
          </p:nvPr>
        </p:nvSpPr>
        <p:spPr>
          <a:xfrm>
            <a:off x="3294112" y="0"/>
            <a:ext cx="2555776" cy="908050"/>
          </a:xfrm>
        </p:spPr>
        <p:txBody>
          <a:bodyPr/>
          <a:lstStyle/>
          <a:p>
            <a:pPr eaLnBrk="1" hangingPunct="1">
              <a:defRPr/>
            </a:pPr>
            <a:r>
              <a:rPr lang="en-GB" sz="3600" b="0" dirty="0">
                <a:solidFill>
                  <a:srgbClr val="FFC000"/>
                </a:solidFill>
                <a:effectLst/>
                <a:latin typeface="Perpetua Titling MT" pitchFamily="18" charset="0"/>
              </a:rPr>
              <a:t>MAPS 1 </a:t>
            </a:r>
          </a:p>
        </p:txBody>
      </p:sp>
      <p:sp>
        <p:nvSpPr>
          <p:cNvPr id="184323" name="Rectangle 3"/>
          <p:cNvSpPr>
            <a:spLocks noGrp="1" noChangeArrowheads="1"/>
          </p:cNvSpPr>
          <p:nvPr>
            <p:ph type="body" idx="1"/>
          </p:nvPr>
        </p:nvSpPr>
        <p:spPr>
          <a:xfrm>
            <a:off x="215516" y="817500"/>
            <a:ext cx="8712968" cy="5760640"/>
          </a:xfrm>
        </p:spPr>
        <p:txBody>
          <a:bodyPr/>
          <a:lstStyle/>
          <a:p>
            <a:pPr marL="0" indent="0" eaLnBrk="1" hangingPunct="1">
              <a:buFont typeface="Wingdings" pitchFamily="2" charset="2"/>
              <a:buNone/>
              <a:defRPr/>
            </a:pPr>
            <a:r>
              <a:rPr lang="en-GB" sz="2400" dirty="0">
                <a:effectLst/>
              </a:rPr>
              <a:t>At that time there were many blank spaces on the earth, and when I saw one that looked particularly inviting on a map ... I would put my  finger on it and say, 'When I grow up I will go there.' The North Pole was one of these places, I remember. Well, I haven't been there yet, and shall not try now. </a:t>
            </a:r>
            <a:r>
              <a:rPr lang="en-GB" sz="2400" dirty="0">
                <a:solidFill>
                  <a:srgbClr val="FFC000"/>
                </a:solidFill>
                <a:effectLst/>
              </a:rPr>
              <a:t>The </a:t>
            </a:r>
            <a:r>
              <a:rPr lang="en-GB" sz="2400" b="1" u="sng" dirty="0">
                <a:solidFill>
                  <a:srgbClr val="FFC000"/>
                </a:solidFill>
                <a:effectLst/>
              </a:rPr>
              <a:t>glamour's</a:t>
            </a:r>
            <a:r>
              <a:rPr lang="en-GB" sz="2400" dirty="0">
                <a:solidFill>
                  <a:srgbClr val="FFC000"/>
                </a:solidFill>
                <a:effectLst/>
              </a:rPr>
              <a:t> off. </a:t>
            </a:r>
            <a:r>
              <a:rPr lang="en-GB" sz="2400" dirty="0">
                <a:effectLst/>
              </a:rPr>
              <a:t>[...] But there was one yet -- the biggest, the most blank, so to speak -- that I had a hankering after.</a:t>
            </a:r>
          </a:p>
          <a:p>
            <a:pPr marL="0" indent="0" eaLnBrk="1" hangingPunct="1">
              <a:lnSpc>
                <a:spcPct val="90000"/>
              </a:lnSpc>
              <a:buFont typeface="Wingdings" pitchFamily="2" charset="2"/>
              <a:buNone/>
              <a:defRPr/>
            </a:pPr>
            <a:r>
              <a:rPr lang="en-GB" sz="2400" dirty="0">
                <a:effectLst/>
              </a:rPr>
              <a:t> "True, by this time it was not a blank space any more. It had got filled since my boyhood with rivers and lakes and names. </a:t>
            </a:r>
            <a:r>
              <a:rPr lang="en-GB" sz="2400" dirty="0">
                <a:solidFill>
                  <a:srgbClr val="FFC000"/>
                </a:solidFill>
                <a:effectLst/>
              </a:rPr>
              <a:t>It had ceased to be a blank space of delightful mystery -- a white patch for a boy to dream gloriously over. It had become a place of darkness</a:t>
            </a:r>
            <a:r>
              <a:rPr lang="en-GB" sz="2400" u="sng" dirty="0">
                <a:effectLst/>
              </a:rPr>
              <a:t>.</a:t>
            </a:r>
            <a:r>
              <a:rPr lang="en-GB" sz="2400" dirty="0">
                <a:effectLst/>
              </a:rPr>
              <a:t> But there was in it one river especially, a mighty big river… resembling an immense snake uncoiled, with its head in the sea, its body at rest curving afar over a vast country, and its tail lost in the depths of the land. And as I looked at the map of it in a shop-window, </a:t>
            </a:r>
            <a:r>
              <a:rPr lang="en-GB" sz="2400" dirty="0">
                <a:solidFill>
                  <a:srgbClr val="FFC000"/>
                </a:solidFill>
                <a:effectLst/>
              </a:rPr>
              <a:t>it fascinated me as a snake would a bird -- a silly little bird.... I went on along Fleet Street, but could not shake off the idea. The snake had charmed 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5346" name="Rectangle 2"/>
          <p:cNvSpPr>
            <a:spLocks noGrp="1" noRot="1" noChangeArrowheads="1"/>
          </p:cNvSpPr>
          <p:nvPr>
            <p:ph type="title"/>
          </p:nvPr>
        </p:nvSpPr>
        <p:spPr>
          <a:xfrm>
            <a:off x="3347864" y="0"/>
            <a:ext cx="2314575" cy="782638"/>
          </a:xfrm>
        </p:spPr>
        <p:txBody>
          <a:bodyPr/>
          <a:lstStyle/>
          <a:p>
            <a:pPr eaLnBrk="1" hangingPunct="1">
              <a:defRPr/>
            </a:pPr>
            <a:r>
              <a:rPr lang="en-GB" sz="4000" b="0" dirty="0">
                <a:solidFill>
                  <a:srgbClr val="FFC000"/>
                </a:solidFill>
                <a:effectLst/>
                <a:latin typeface="Perpetua Titling MT" pitchFamily="18" charset="0"/>
              </a:rPr>
              <a:t>MAPS 2</a:t>
            </a:r>
          </a:p>
        </p:txBody>
      </p:sp>
      <p:sp>
        <p:nvSpPr>
          <p:cNvPr id="185347" name="Rectangle 3"/>
          <p:cNvSpPr>
            <a:spLocks noGrp="1" noChangeArrowheads="1"/>
          </p:cNvSpPr>
          <p:nvPr>
            <p:ph type="body" idx="1"/>
          </p:nvPr>
        </p:nvSpPr>
        <p:spPr>
          <a:xfrm>
            <a:off x="827584" y="925341"/>
            <a:ext cx="8003108" cy="5949826"/>
          </a:xfrm>
        </p:spPr>
        <p:txBody>
          <a:bodyPr/>
          <a:lstStyle/>
          <a:p>
            <a:pPr marL="0" indent="0" eaLnBrk="1" hangingPunct="1">
              <a:buFont typeface="Wingdings" pitchFamily="2" charset="2"/>
              <a:buNone/>
              <a:defRPr/>
            </a:pPr>
            <a:r>
              <a:rPr lang="en-GB" sz="2300" dirty="0">
                <a:effectLst/>
              </a:rPr>
              <a:t>Two women, one fat and the other slim, sat on straw-bottomed chairs, knitting black wool. The slim one got up and walked straight at me -- still knitting with down-cast eyes -- and only just as I began to think of getting out of her way, as you would for a somnambulist, stood still, and looked up. Her dress was as plain as an umbrella-cover, and she turned round without a word and preceded me into a waiting-room. I gave my name, and looked about. Deal table in the middle, plain chairs all round the walls, on one end </a:t>
            </a:r>
            <a:r>
              <a:rPr lang="en-GB" sz="2300" dirty="0">
                <a:solidFill>
                  <a:srgbClr val="FFC000"/>
                </a:solidFill>
                <a:effectLst/>
              </a:rPr>
              <a:t>a large shining map, marked with all the colours of a rainbow. </a:t>
            </a:r>
            <a:r>
              <a:rPr lang="en-GB" sz="2300" dirty="0">
                <a:effectLst/>
              </a:rPr>
              <a:t>There was a vast amount of </a:t>
            </a:r>
            <a:r>
              <a:rPr lang="en-GB" sz="2300" u="sng" dirty="0">
                <a:solidFill>
                  <a:srgbClr val="FFC000"/>
                </a:solidFill>
                <a:effectLst/>
              </a:rPr>
              <a:t>red</a:t>
            </a:r>
            <a:r>
              <a:rPr lang="en-GB" sz="2300" dirty="0">
                <a:effectLst/>
              </a:rPr>
              <a:t> -- good to see at any time, because one knows that some real work is done in there, a deuce of a lot of </a:t>
            </a:r>
            <a:r>
              <a:rPr lang="en-GB" sz="2300" u="sng" dirty="0">
                <a:solidFill>
                  <a:srgbClr val="FFC000"/>
                </a:solidFill>
                <a:effectLst/>
              </a:rPr>
              <a:t>blue</a:t>
            </a:r>
            <a:r>
              <a:rPr lang="en-GB" sz="2300" dirty="0">
                <a:effectLst/>
              </a:rPr>
              <a:t>, a little </a:t>
            </a:r>
            <a:r>
              <a:rPr lang="en-GB" sz="2300" u="sng" dirty="0">
                <a:solidFill>
                  <a:srgbClr val="FFC000"/>
                </a:solidFill>
                <a:effectLst/>
              </a:rPr>
              <a:t>green</a:t>
            </a:r>
            <a:r>
              <a:rPr lang="en-GB" sz="2300" dirty="0">
                <a:effectLst/>
              </a:rPr>
              <a:t>, smears of </a:t>
            </a:r>
            <a:r>
              <a:rPr lang="en-GB" sz="2300" u="sng" dirty="0">
                <a:solidFill>
                  <a:srgbClr val="FFC000"/>
                </a:solidFill>
                <a:effectLst/>
              </a:rPr>
              <a:t>orange</a:t>
            </a:r>
            <a:r>
              <a:rPr lang="en-GB" sz="2300" dirty="0">
                <a:effectLst/>
              </a:rPr>
              <a:t>, and, on the East Coast, a </a:t>
            </a:r>
            <a:r>
              <a:rPr lang="en-GB" sz="2300" u="sng" dirty="0">
                <a:solidFill>
                  <a:srgbClr val="FFC000"/>
                </a:solidFill>
                <a:effectLst/>
              </a:rPr>
              <a:t>purple</a:t>
            </a:r>
            <a:r>
              <a:rPr lang="en-GB" sz="2300" dirty="0">
                <a:effectLst/>
              </a:rPr>
              <a:t> patch, to show where the jolly pioneers of progress drink the jolly lager-beer. However, I wasn't going into any of these. </a:t>
            </a:r>
            <a:r>
              <a:rPr lang="en-GB" sz="2300" dirty="0">
                <a:solidFill>
                  <a:srgbClr val="FFC000"/>
                </a:solidFill>
                <a:effectLst/>
              </a:rPr>
              <a:t>I was going into the </a:t>
            </a:r>
            <a:r>
              <a:rPr lang="en-GB" sz="2300" u="sng" dirty="0">
                <a:solidFill>
                  <a:srgbClr val="FFC000"/>
                </a:solidFill>
                <a:effectLst/>
              </a:rPr>
              <a:t>yellow</a:t>
            </a:r>
            <a:r>
              <a:rPr lang="en-GB" sz="2300" dirty="0">
                <a:solidFill>
                  <a:srgbClr val="FFC000"/>
                </a:solidFill>
                <a:effectLst/>
              </a:rPr>
              <a:t>. Dead in the centre. And the river was there -- fascinating -- deadly -- like a snake.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82E9BBAF-A45C-45C3-A5F7-3115E29AC263}"/>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a:stretch/>
        </p:blipFill>
        <p:spPr>
          <a:xfrm>
            <a:off x="435723" y="836712"/>
            <a:ext cx="5579285" cy="4680519"/>
          </a:xfrm>
        </p:spPr>
      </p:pic>
      <p:pic>
        <p:nvPicPr>
          <p:cNvPr id="7" name="Picture 6" descr="A picture containing drawing&#10;&#10;Description automatically generated">
            <a:extLst>
              <a:ext uri="{FF2B5EF4-FFF2-40B4-BE49-F238E27FC236}">
                <a16:creationId xmlns:a16="http://schemas.microsoft.com/office/drawing/2014/main" id="{DE44689A-DF30-4EE9-A5C0-7782107750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260648"/>
            <a:ext cx="1615511" cy="2421247"/>
          </a:xfrm>
          <a:prstGeom prst="rect">
            <a:avLst/>
          </a:prstGeom>
        </p:spPr>
      </p:pic>
      <p:pic>
        <p:nvPicPr>
          <p:cNvPr id="9" name="Picture 8" descr="A person in a costume&#10;&#10;Description automatically generated">
            <a:extLst>
              <a:ext uri="{FF2B5EF4-FFF2-40B4-BE49-F238E27FC236}">
                <a16:creationId xmlns:a16="http://schemas.microsoft.com/office/drawing/2014/main" id="{5FB969B5-3807-4F3D-8D15-AFE6A9F9E2B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26229" y="3672046"/>
            <a:ext cx="1542807" cy="2752539"/>
          </a:xfrm>
          <a:prstGeom prst="rect">
            <a:avLst/>
          </a:prstGeom>
        </p:spPr>
      </p:pic>
      <p:sp>
        <p:nvSpPr>
          <p:cNvPr id="10" name="Rectangle 2">
            <a:extLst>
              <a:ext uri="{FF2B5EF4-FFF2-40B4-BE49-F238E27FC236}">
                <a16:creationId xmlns:a16="http://schemas.microsoft.com/office/drawing/2014/main" id="{99F6BF9F-8A88-4B06-B230-8E2C899F9FC9}"/>
              </a:ext>
            </a:extLst>
          </p:cNvPr>
          <p:cNvSpPr>
            <a:spLocks noGrp="1" noRot="1" noChangeArrowheads="1"/>
          </p:cNvSpPr>
          <p:nvPr>
            <p:ph type="title"/>
          </p:nvPr>
        </p:nvSpPr>
        <p:spPr>
          <a:xfrm>
            <a:off x="431112" y="5661248"/>
            <a:ext cx="5832648" cy="782638"/>
          </a:xfrm>
        </p:spPr>
        <p:txBody>
          <a:bodyPr/>
          <a:lstStyle/>
          <a:p>
            <a:pPr algn="l" eaLnBrk="1" hangingPunct="1">
              <a:defRPr/>
            </a:pPr>
            <a:r>
              <a:rPr lang="en-GB" sz="2800" b="0" dirty="0">
                <a:solidFill>
                  <a:srgbClr val="FFC000"/>
                </a:solidFill>
                <a:effectLst/>
                <a:latin typeface="Perpetua Titling MT" pitchFamily="18" charset="0"/>
              </a:rPr>
              <a:t>COLONIAL MAP OF Africa 1898 </a:t>
            </a:r>
          </a:p>
        </p:txBody>
      </p:sp>
      <p:sp>
        <p:nvSpPr>
          <p:cNvPr id="11" name="Rectangle 10">
            <a:extLst>
              <a:ext uri="{FF2B5EF4-FFF2-40B4-BE49-F238E27FC236}">
                <a16:creationId xmlns:a16="http://schemas.microsoft.com/office/drawing/2014/main" id="{9B9BA027-94A4-4358-A3EF-EB5C5FC8878F}"/>
              </a:ext>
            </a:extLst>
          </p:cNvPr>
          <p:cNvSpPr/>
          <p:nvPr/>
        </p:nvSpPr>
        <p:spPr>
          <a:xfrm>
            <a:off x="6948264" y="2792250"/>
            <a:ext cx="1907864" cy="769441"/>
          </a:xfrm>
          <a:prstGeom prst="rect">
            <a:avLst/>
          </a:prstGeom>
        </p:spPr>
        <p:txBody>
          <a:bodyPr wrap="square">
            <a:spAutoFit/>
          </a:bodyPr>
          <a:lstStyle/>
          <a:p>
            <a:r>
              <a:rPr lang="en-GB" sz="2200" kern="0" dirty="0">
                <a:solidFill>
                  <a:srgbClr val="FFC000"/>
                </a:solidFill>
                <a:latin typeface="Garamond"/>
              </a:rPr>
              <a:t>The Harlequin in motley</a:t>
            </a:r>
            <a:endParaRPr lang="en-GB" sz="2200" dirty="0"/>
          </a:p>
        </p:txBody>
      </p:sp>
    </p:spTree>
    <p:extLst>
      <p:ext uri="{BB962C8B-B14F-4D97-AF65-F5344CB8AC3E}">
        <p14:creationId xmlns:p14="http://schemas.microsoft.com/office/powerpoint/2010/main" val="1944802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5107" name="Rectangle 3"/>
          <p:cNvSpPr>
            <a:spLocks noGrp="1" noChangeArrowheads="1"/>
          </p:cNvSpPr>
          <p:nvPr>
            <p:ph type="body" idx="1"/>
          </p:nvPr>
        </p:nvSpPr>
        <p:spPr>
          <a:xfrm>
            <a:off x="179512" y="548680"/>
            <a:ext cx="8712968" cy="6453187"/>
          </a:xfrm>
        </p:spPr>
        <p:txBody>
          <a:bodyPr/>
          <a:lstStyle/>
          <a:p>
            <a:pPr eaLnBrk="1" hangingPunct="1">
              <a:buFont typeface="Wingdings" pitchFamily="2" charset="2"/>
              <a:buNone/>
              <a:defRPr/>
            </a:pPr>
            <a:r>
              <a:rPr lang="en-GB" sz="2000" dirty="0">
                <a:effectLst/>
              </a:rPr>
              <a:t>	</a:t>
            </a:r>
            <a:r>
              <a:rPr lang="en-GB" sz="2400" dirty="0">
                <a:effectLst/>
              </a:rPr>
              <a:t>I looked at him, lost in astonishment. There he was before me, </a:t>
            </a:r>
            <a:r>
              <a:rPr lang="en-GB" sz="2400" b="1" u="sng" dirty="0">
                <a:solidFill>
                  <a:srgbClr val="FFC000"/>
                </a:solidFill>
                <a:effectLst/>
              </a:rPr>
              <a:t>in motley, as though he had absconded from a troupe of mimes, enthusiastic, fabulous.</a:t>
            </a:r>
            <a:r>
              <a:rPr lang="en-GB" sz="2400" dirty="0">
                <a:effectLst/>
              </a:rPr>
              <a:t> His very existence was </a:t>
            </a:r>
            <a:r>
              <a:rPr lang="en-GB" sz="2400" dirty="0">
                <a:solidFill>
                  <a:srgbClr val="FFC000"/>
                </a:solidFill>
                <a:effectLst/>
              </a:rPr>
              <a:t>improbable</a:t>
            </a:r>
            <a:r>
              <a:rPr lang="en-GB" sz="2400" dirty="0">
                <a:effectLst/>
              </a:rPr>
              <a:t>, </a:t>
            </a:r>
            <a:r>
              <a:rPr lang="en-GB" sz="2400" dirty="0">
                <a:solidFill>
                  <a:srgbClr val="FFC000"/>
                </a:solidFill>
                <a:effectLst/>
              </a:rPr>
              <a:t>inexplicable</a:t>
            </a:r>
            <a:r>
              <a:rPr lang="en-GB" sz="2400" dirty="0">
                <a:effectLst/>
              </a:rPr>
              <a:t>, and altogether </a:t>
            </a:r>
            <a:r>
              <a:rPr lang="en-GB" sz="2400" dirty="0">
                <a:solidFill>
                  <a:srgbClr val="FFC000"/>
                </a:solidFill>
                <a:effectLst/>
              </a:rPr>
              <a:t>bewildering</a:t>
            </a:r>
            <a:r>
              <a:rPr lang="en-GB" sz="2400" dirty="0">
                <a:effectLst/>
              </a:rPr>
              <a:t>. He was an </a:t>
            </a:r>
            <a:r>
              <a:rPr lang="en-GB" sz="2400" dirty="0">
                <a:solidFill>
                  <a:srgbClr val="FFC000"/>
                </a:solidFill>
                <a:effectLst/>
              </a:rPr>
              <a:t>insoluble</a:t>
            </a:r>
            <a:r>
              <a:rPr lang="en-GB" sz="2400" dirty="0">
                <a:effectLst/>
              </a:rPr>
              <a:t> problem. It was </a:t>
            </a:r>
            <a:r>
              <a:rPr lang="en-GB" sz="2400" dirty="0">
                <a:solidFill>
                  <a:srgbClr val="FFC000"/>
                </a:solidFill>
                <a:effectLst/>
              </a:rPr>
              <a:t>inconceivable</a:t>
            </a:r>
            <a:r>
              <a:rPr lang="en-GB" sz="2400" dirty="0">
                <a:effectLst/>
              </a:rPr>
              <a:t> how he had existed, how he had succeeded in getting so far, how he had managed to remain—why he did not instantly disappear. 'I went a little farther,' he said, 'then still a little farther—till I had gone so far that I don't know how I'll ever get back. Never mind. Plenty time. I can manage. You take Kurtz away quick—</a:t>
            </a:r>
            <a:r>
              <a:rPr lang="en-GB" sz="2400" dirty="0" err="1">
                <a:effectLst/>
              </a:rPr>
              <a:t>quick</a:t>
            </a:r>
            <a:r>
              <a:rPr lang="en-GB" sz="2400" dirty="0">
                <a:effectLst/>
              </a:rPr>
              <a:t>—I tell you.' </a:t>
            </a:r>
            <a:r>
              <a:rPr lang="en-GB" sz="2400" dirty="0">
                <a:solidFill>
                  <a:srgbClr val="FFC000"/>
                </a:solidFill>
                <a:effectLst/>
              </a:rPr>
              <a:t>The </a:t>
            </a:r>
            <a:r>
              <a:rPr lang="en-GB" sz="2400" b="1" u="sng" dirty="0">
                <a:solidFill>
                  <a:srgbClr val="FFC000"/>
                </a:solidFill>
                <a:effectLst/>
              </a:rPr>
              <a:t>glamour</a:t>
            </a:r>
            <a:r>
              <a:rPr lang="en-GB" sz="2400" dirty="0">
                <a:solidFill>
                  <a:srgbClr val="FFC000"/>
                </a:solidFill>
                <a:effectLst/>
              </a:rPr>
              <a:t> of youth enveloped his </a:t>
            </a:r>
            <a:r>
              <a:rPr lang="en-GB" sz="2400" b="1" u="sng" dirty="0" err="1">
                <a:solidFill>
                  <a:srgbClr val="FFC000"/>
                </a:solidFill>
                <a:effectLst/>
              </a:rPr>
              <a:t>particolored</a:t>
            </a:r>
            <a:r>
              <a:rPr lang="en-GB" sz="2400" b="1" u="sng" dirty="0">
                <a:solidFill>
                  <a:srgbClr val="FFC000"/>
                </a:solidFill>
                <a:effectLst/>
              </a:rPr>
              <a:t> rags,</a:t>
            </a:r>
            <a:r>
              <a:rPr lang="en-GB" sz="2400" dirty="0">
                <a:solidFill>
                  <a:srgbClr val="FFC000"/>
                </a:solidFill>
                <a:effectLst/>
              </a:rPr>
              <a:t> his destitution, his loneliness, the essential desolation of his futile wanderings. </a:t>
            </a:r>
            <a:r>
              <a:rPr lang="en-GB" sz="2400" dirty="0">
                <a:effectLst/>
              </a:rPr>
              <a:t>For months—for years—his life hadn't been worth a day's purchase; and there he was gallantly, thoughtlessly alive, to all appearance indestructible solely by the virtue of his few years and of his unreflecting audacity. </a:t>
            </a:r>
            <a:endParaRPr lang="en-GB" sz="2500" dirty="0">
              <a:effectLs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3299" name="Rectangle 3"/>
          <p:cNvSpPr>
            <a:spLocks noGrp="1" noChangeArrowheads="1"/>
          </p:cNvSpPr>
          <p:nvPr>
            <p:ph type="body" idx="1"/>
          </p:nvPr>
        </p:nvSpPr>
        <p:spPr>
          <a:xfrm>
            <a:off x="107504" y="692696"/>
            <a:ext cx="8641084" cy="5688632"/>
          </a:xfrm>
        </p:spPr>
        <p:txBody>
          <a:bodyPr/>
          <a:lstStyle/>
          <a:p>
            <a:pPr eaLnBrk="1" hangingPunct="1">
              <a:buFont typeface="Wingdings" pitchFamily="2" charset="2"/>
              <a:buNone/>
              <a:defRPr/>
            </a:pPr>
            <a:r>
              <a:rPr lang="en-GB" sz="2600" dirty="0">
                <a:solidFill>
                  <a:srgbClr val="FFC000"/>
                </a:solidFill>
                <a:effectLst/>
              </a:rPr>
              <a:t>	</a:t>
            </a:r>
            <a:r>
              <a:rPr lang="en-GB" sz="2400" dirty="0">
                <a:solidFill>
                  <a:srgbClr val="FFC000"/>
                </a:solidFill>
                <a:effectLst/>
              </a:rPr>
              <a:t>I was seduced into something like admiration—like envy. </a:t>
            </a:r>
            <a:r>
              <a:rPr lang="en-GB" sz="2400" b="1" dirty="0">
                <a:solidFill>
                  <a:srgbClr val="FFC000"/>
                </a:solidFill>
                <a:effectLst/>
              </a:rPr>
              <a:t>Glamour</a:t>
            </a:r>
            <a:r>
              <a:rPr lang="en-GB" sz="2400" dirty="0">
                <a:solidFill>
                  <a:srgbClr val="FFC000"/>
                </a:solidFill>
                <a:effectLst/>
              </a:rPr>
              <a:t> urged him on, </a:t>
            </a:r>
            <a:r>
              <a:rPr lang="en-GB" sz="2400" b="1" u="sng" dirty="0">
                <a:solidFill>
                  <a:srgbClr val="FFC000"/>
                </a:solidFill>
                <a:effectLst/>
              </a:rPr>
              <a:t>glamour</a:t>
            </a:r>
            <a:r>
              <a:rPr lang="en-GB" sz="2400" dirty="0">
                <a:solidFill>
                  <a:srgbClr val="FFC000"/>
                </a:solidFill>
                <a:effectLst/>
              </a:rPr>
              <a:t> kept him unscathed. He surely wanted nothing from the wilderness but space to breathe in and to push on through. </a:t>
            </a:r>
            <a:r>
              <a:rPr lang="en-GB" sz="2400" dirty="0">
                <a:effectLst/>
              </a:rPr>
              <a:t>His need was to exist, and to move onwards at the greatest possible risk, and with a maximum of privation. </a:t>
            </a:r>
            <a:r>
              <a:rPr lang="en-GB" sz="2400" dirty="0">
                <a:solidFill>
                  <a:srgbClr val="FFC000"/>
                </a:solidFill>
                <a:effectLst/>
              </a:rPr>
              <a:t>If the absolutely pure, </a:t>
            </a:r>
            <a:r>
              <a:rPr lang="en-GB" sz="2400" dirty="0" err="1">
                <a:solidFill>
                  <a:srgbClr val="FFC000"/>
                </a:solidFill>
                <a:effectLst/>
              </a:rPr>
              <a:t>uncalculating</a:t>
            </a:r>
            <a:r>
              <a:rPr lang="en-GB" sz="2400" dirty="0">
                <a:solidFill>
                  <a:srgbClr val="FFC000"/>
                </a:solidFill>
                <a:effectLst/>
              </a:rPr>
              <a:t>, unpractical spirit of adventure had ever ruled a human being, it ruled this </a:t>
            </a:r>
            <a:r>
              <a:rPr lang="en-GB" sz="2400" b="1" u="sng" dirty="0">
                <a:solidFill>
                  <a:srgbClr val="FFC000"/>
                </a:solidFill>
                <a:effectLst/>
              </a:rPr>
              <a:t>be-patched youth</a:t>
            </a:r>
            <a:r>
              <a:rPr lang="en-GB" sz="2400" dirty="0">
                <a:solidFill>
                  <a:srgbClr val="FFC000"/>
                </a:solidFill>
                <a:effectLst/>
              </a:rPr>
              <a:t>. </a:t>
            </a:r>
            <a:r>
              <a:rPr lang="en-GB" sz="2400" dirty="0">
                <a:effectLst/>
              </a:rPr>
              <a:t>I almost envied him the possession of this modest and clear flame. It seemed to have consumed all thought of self so completely, that, even while he was talking to you, you forgot that it was he—the man before your eyes—who had gone through these things. I did not envy him his devotion to Kurtz, though. He had not meditated over it. It came to him, and he accepted it with a sort of eager fatalism. I must say that to me it appeared about the most dangerous thing in every way he had come upon so far.</a:t>
            </a:r>
          </a:p>
          <a:p>
            <a:pPr eaLnBrk="1" hangingPunct="1">
              <a:lnSpc>
                <a:spcPct val="90000"/>
              </a:lnSpc>
              <a:defRPr/>
            </a:pPr>
            <a:endParaRPr lang="en-GB" sz="2600" dirty="0">
              <a:effectLst/>
            </a:endParaRPr>
          </a:p>
        </p:txBody>
      </p:sp>
    </p:spTree>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710</TotalTime>
  <Words>3606</Words>
  <Application>Microsoft Office PowerPoint</Application>
  <PresentationFormat>On-screen Show (4:3)</PresentationFormat>
  <Paragraphs>71</Paragraphs>
  <Slides>25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Bernard MT Condensed</vt:lpstr>
      <vt:lpstr>Calibri</vt:lpstr>
      <vt:lpstr>Garamond</vt:lpstr>
      <vt:lpstr>Perpetua Titling MT</vt:lpstr>
      <vt:lpstr>Wingdings</vt:lpstr>
      <vt:lpstr>Stream</vt:lpstr>
      <vt:lpstr>THE THRESHOLD OF MODERNITY  Joseph Conrad, Heart of Darkness, 1899/1902  ref Gertrude Stein, ‘Melanctha’, Three Lives, 1907   </vt:lpstr>
      <vt:lpstr>PowerPoint Presentation</vt:lpstr>
      <vt:lpstr>LEARNING OUTCOMES</vt:lpstr>
      <vt:lpstr>THE PASSING OF EMPIRE</vt:lpstr>
      <vt:lpstr>TEXTUAL SCHIZOPHRENIA</vt:lpstr>
      <vt:lpstr>WALTER BENJAMIN,  ‘ON THE CONCEPT OF HISTORY’ </vt:lpstr>
      <vt:lpstr>VOICE VERSUS IMAGE</vt:lpstr>
      <vt:lpstr>THE AESTHETIC IMPLICATIONS OF SOCIAL AND POLITICAL CHANGE</vt:lpstr>
      <vt:lpstr>PowerPoint Presentation</vt:lpstr>
      <vt:lpstr>PowerPoint Presentation</vt:lpstr>
      <vt:lpstr>PowerPoint Presentation</vt:lpstr>
      <vt:lpstr>ACTS OF PERCEPTION</vt:lpstr>
      <vt:lpstr>Language &amp; image</vt:lpstr>
      <vt:lpstr>DELAYED DECODING: DEVELOPMENT OF TEXTUAL SCHIZOPHRENIA </vt:lpstr>
      <vt:lpstr>RELATIVITY </vt:lpstr>
      <vt:lpstr>THE QUEST FOR MEANING</vt:lpstr>
      <vt:lpstr>VICTIMS OF THE BELGIAN STATE</vt:lpstr>
      <vt:lpstr>Words &amp; images (again) </vt:lpstr>
      <vt:lpstr>THE TRUTH OF SYMBOLS</vt:lpstr>
      <vt:lpstr>CROSSING THE LINE</vt:lpstr>
      <vt:lpstr>MAPS 1 </vt:lpstr>
      <vt:lpstr>MAPS 2</vt:lpstr>
      <vt:lpstr>COLONIAL MAP OF Africa 1898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33</cp:revision>
  <dcterms:created xsi:type="dcterms:W3CDTF">1601-01-01T00:00:00Z</dcterms:created>
  <dcterms:modified xsi:type="dcterms:W3CDTF">2020-03-23T23:14:35Z</dcterms:modified>
</cp:coreProperties>
</file>