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Abril Fatface" panose="020F0502020204030204" pitchFamily="2" charset="0"/>
      <p:regular r:id="rId13"/>
    </p:embeddedFont>
    <p:embeddedFont>
      <p:font typeface="Arimo Bold" panose="020B0604020202020204" charset="0"/>
      <p:regular r:id="rId14"/>
    </p:embeddedFont>
    <p:embeddedFont>
      <p:font typeface="DejaVu Serif" panose="020B0604020202020204" charset="0"/>
      <p:regular r:id="rId15"/>
    </p:embeddedFont>
    <p:embeddedFont>
      <p:font typeface="DejaVu Serif Bold" panose="020B0604020202020204" charset="0"/>
      <p:regular r:id="rId16"/>
    </p:embeddedFont>
    <p:embeddedFont>
      <p:font typeface="Open Sans" panose="020B0606030504020204" pitchFamily="34" charset="0"/>
      <p:regular r:id="rId17"/>
    </p:embeddedFont>
    <p:embeddedFont>
      <p:font typeface="Open Sans Bold" panose="020B0604020202020204" charset="0"/>
      <p:regular r:id="rId18"/>
    </p:embeddedFont>
    <p:embeddedFont>
      <p:font typeface="Open Sans Bold Italics" panose="020B0604020202020204" charset="0"/>
      <p:regular r:id="rId19"/>
    </p:embeddedFont>
    <p:embeddedFont>
      <p:font typeface="The Seasons Bol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BA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Ripped Paper with Grid Pattern"/>
          <p:cNvSpPr/>
          <p:nvPr/>
        </p:nvSpPr>
        <p:spPr>
          <a:xfrm>
            <a:off x="4047408" y="-364155"/>
            <a:ext cx="10884969" cy="1504105"/>
          </a:xfrm>
          <a:custGeom>
            <a:avLst/>
            <a:gdLst/>
            <a:ahLst/>
            <a:cxnLst/>
            <a:rect l="l" t="t" r="r" b="b"/>
            <a:pathLst>
              <a:path w="10884969" h="1504105">
                <a:moveTo>
                  <a:pt x="0" y="0"/>
                </a:moveTo>
                <a:lnTo>
                  <a:pt x="10884968" y="0"/>
                </a:lnTo>
                <a:lnTo>
                  <a:pt x="10884968" y="1504105"/>
                </a:lnTo>
                <a:lnTo>
                  <a:pt x="0" y="150410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047408" y="292648"/>
            <a:ext cx="10153580" cy="251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762"/>
              </a:lnSpc>
            </a:pPr>
            <a:r>
              <a:rPr lang="en-US" sz="8874" b="1" dirty="0">
                <a:latin typeface="The Seasons Bold"/>
                <a:ea typeface="The Seasons Bold"/>
                <a:cs typeface="The Seasons Bold"/>
                <a:sym typeface="The Seasons Bold"/>
              </a:rPr>
              <a:t>Green Have Florists         Case Study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-489113" y="3519644"/>
            <a:ext cx="16230600" cy="1623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71"/>
              </a:lnSpc>
            </a:pPr>
            <a:r>
              <a:rPr lang="en-US" sz="469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Module: LCLM4004 - Problem Solving and Decision Making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66613" y="6025230"/>
            <a:ext cx="8996065" cy="767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Student name</a:t>
            </a:r>
            <a:r>
              <a:rPr lang="en-US" sz="440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: Ramona Solomon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08233" y="7084806"/>
            <a:ext cx="7117953" cy="77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Student number: 2513390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834" y="8155053"/>
            <a:ext cx="8342611" cy="77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Lecturer: Mohammad Rahman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169" y="5111522"/>
            <a:ext cx="8663939" cy="7678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Presentation:</a:t>
            </a:r>
            <a:r>
              <a:rPr lang="en-US" sz="440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Individual</a:t>
            </a:r>
            <a:r>
              <a:rPr lang="en-US" sz="440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Analysis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BA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035409" y="116205"/>
            <a:ext cx="3717727" cy="935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59"/>
              </a:lnSpc>
            </a:pPr>
            <a:r>
              <a:rPr lang="en-US" sz="5399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Overview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41154" y="2019300"/>
            <a:ext cx="11405692" cy="77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Introduction and </a:t>
            </a:r>
            <a:r>
              <a:rPr lang="en-US" sz="44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company background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23470" y="3081656"/>
            <a:ext cx="7841060" cy="77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b="1" dirty="0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Problem: nature and scope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665537" y="5259070"/>
            <a:ext cx="10956925" cy="1588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PESTLE Analysis: Green Haven Florists</a:t>
            </a:r>
          </a:p>
          <a:p>
            <a:pPr algn="ctr">
              <a:lnSpc>
                <a:spcPts val="6440"/>
              </a:lnSpc>
            </a:pPr>
            <a:endParaRPr lang="en-US" sz="4600" b="1">
              <a:solidFill>
                <a:srgbClr val="000000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699543" y="6415087"/>
            <a:ext cx="12888913" cy="77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Cause and effect analysis: Fishbone diagram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9971" y="7698422"/>
            <a:ext cx="3709789" cy="77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Key findings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035409" y="8981757"/>
            <a:ext cx="3384352" cy="77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References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73742" y="4170363"/>
            <a:ext cx="7841060" cy="778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40"/>
              </a:lnSpc>
            </a:pPr>
            <a:r>
              <a:rPr lang="en-US" sz="46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5W2H Analysis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BA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634681" y="3166016"/>
            <a:ext cx="13820311" cy="4787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4494" lvl="1" indent="-347247" algn="l">
              <a:lnSpc>
                <a:spcPts val="4825"/>
              </a:lnSpc>
              <a:buFont typeface="Arial"/>
              <a:buChar char="•"/>
            </a:pPr>
            <a:r>
              <a:rPr lang="en-US" sz="321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Green Haven Florists is an independent flower shop.</a:t>
            </a:r>
          </a:p>
          <a:p>
            <a:pPr algn="l">
              <a:lnSpc>
                <a:spcPts val="4825"/>
              </a:lnSpc>
            </a:pPr>
            <a:endParaRPr lang="en-US" sz="3216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694494" lvl="1" indent="-347247" algn="l">
              <a:lnSpc>
                <a:spcPts val="4825"/>
              </a:lnSpc>
              <a:buFont typeface="Arial"/>
              <a:buChar char="•"/>
            </a:pPr>
            <a:r>
              <a:rPr lang="en-US" sz="321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Founded in 2016 by Liam and Priya Patel in Norwich, UK.</a:t>
            </a:r>
          </a:p>
          <a:p>
            <a:pPr algn="l">
              <a:lnSpc>
                <a:spcPts val="4825"/>
              </a:lnSpc>
            </a:pPr>
            <a:endParaRPr lang="en-US" sz="3216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694494" lvl="1" indent="-347247" algn="l">
              <a:lnSpc>
                <a:spcPts val="4825"/>
              </a:lnSpc>
              <a:buFont typeface="Arial"/>
              <a:buChar char="•"/>
            </a:pPr>
            <a:r>
              <a:rPr lang="en-US" sz="321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Known for eco friendly, bespoke arrangements and comunity focus.</a:t>
            </a:r>
          </a:p>
          <a:p>
            <a:pPr algn="l">
              <a:lnSpc>
                <a:spcPts val="4825"/>
              </a:lnSpc>
            </a:pPr>
            <a:endParaRPr lang="en-US" sz="3216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694494" lvl="1" indent="-347247" algn="l">
              <a:lnSpc>
                <a:spcPts val="4825"/>
              </a:lnSpc>
              <a:buFont typeface="Arial"/>
              <a:buChar char="•"/>
            </a:pPr>
            <a:r>
              <a:rPr lang="en-US" sz="321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Over the past year the business has seen a significant decline in revenue.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392944"/>
            <a:ext cx="15692667" cy="2200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760"/>
              </a:lnSpc>
              <a:spcBef>
                <a:spcPct val="0"/>
              </a:spcBef>
            </a:pPr>
            <a:r>
              <a:rPr lang="en-US" sz="73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Introduction and company background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9F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192388" y="2689860"/>
            <a:ext cx="951612" cy="523070"/>
            <a:chOff x="0" y="0"/>
            <a:chExt cx="8195310" cy="4504690"/>
          </a:xfrm>
        </p:grpSpPr>
        <p:sp>
          <p:nvSpPr>
            <p:cNvPr id="3" name="Freeform 3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103753" y="2175753"/>
            <a:ext cx="5270895" cy="3657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600"/>
              </a:lnSpc>
              <a:spcBef>
                <a:spcPct val="0"/>
              </a:spcBef>
            </a:pPr>
            <a:r>
              <a:rPr lang="en-US" sz="8000" b="1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Nature &amp; Scope of the Issue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58957" y="2366010"/>
            <a:ext cx="8000343" cy="7364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2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30% decline in store sales </a:t>
            </a:r>
          </a:p>
          <a:p>
            <a:pPr algn="l">
              <a:lnSpc>
                <a:spcPts val="8400"/>
              </a:lnSpc>
            </a:pPr>
            <a:r>
              <a:rPr lang="en-US" sz="42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High street foot traffic reduced</a:t>
            </a:r>
          </a:p>
          <a:p>
            <a:pPr algn="l">
              <a:lnSpc>
                <a:spcPts val="8400"/>
              </a:lnSpc>
            </a:pPr>
            <a:r>
              <a:rPr lang="en-US" sz="42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Rising costs: imported flowers, sustainable packaging </a:t>
            </a:r>
          </a:p>
          <a:p>
            <a:pPr algn="l">
              <a:lnSpc>
                <a:spcPts val="8400"/>
              </a:lnSpc>
            </a:pPr>
            <a:r>
              <a:rPr lang="en-US" sz="42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Weak digital presence: outdated website, minimal social media </a:t>
            </a:r>
          </a:p>
          <a:p>
            <a:pPr algn="l">
              <a:lnSpc>
                <a:spcPts val="8400"/>
              </a:lnSpc>
            </a:pPr>
            <a:endParaRPr lang="en-US" sz="420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8192388" y="4799488"/>
            <a:ext cx="951612" cy="523070"/>
            <a:chOff x="0" y="0"/>
            <a:chExt cx="8195310" cy="4504690"/>
          </a:xfrm>
        </p:grpSpPr>
        <p:sp>
          <p:nvSpPr>
            <p:cNvPr id="9" name="Freeform 9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192388" y="3743018"/>
            <a:ext cx="951612" cy="523070"/>
            <a:chOff x="0" y="0"/>
            <a:chExt cx="8195310" cy="4504690"/>
          </a:xfrm>
        </p:grpSpPr>
        <p:sp>
          <p:nvSpPr>
            <p:cNvPr id="13" name="Freeform 13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8192388" y="6913233"/>
            <a:ext cx="951612" cy="523070"/>
            <a:chOff x="0" y="0"/>
            <a:chExt cx="8195310" cy="4504690"/>
          </a:xfrm>
        </p:grpSpPr>
        <p:sp>
          <p:nvSpPr>
            <p:cNvPr id="17" name="Freeform 17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9F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05718" y="2561"/>
            <a:ext cx="5023584" cy="2052277"/>
            <a:chOff x="0" y="0"/>
            <a:chExt cx="5420212" cy="22143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420212" cy="2214311"/>
            </a:xfrm>
            <a:custGeom>
              <a:avLst/>
              <a:gdLst/>
              <a:ahLst/>
              <a:cxnLst/>
              <a:rect l="l" t="t" r="r" b="b"/>
              <a:pathLst>
                <a:path w="5420212" h="2214311">
                  <a:moveTo>
                    <a:pt x="5295752" y="2214311"/>
                  </a:moveTo>
                  <a:lnTo>
                    <a:pt x="124460" y="2214311"/>
                  </a:lnTo>
                  <a:cubicBezTo>
                    <a:pt x="55880" y="2214311"/>
                    <a:pt x="0" y="2158431"/>
                    <a:pt x="0" y="2089851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5295752" y="0"/>
                  </a:lnTo>
                  <a:cubicBezTo>
                    <a:pt x="5364332" y="0"/>
                    <a:pt x="5420212" y="55880"/>
                    <a:pt x="5420212" y="124460"/>
                  </a:cubicBezTo>
                  <a:lnTo>
                    <a:pt x="5420212" y="2089851"/>
                  </a:lnTo>
                  <a:cubicBezTo>
                    <a:pt x="5420212" y="2158431"/>
                    <a:pt x="5364332" y="2214311"/>
                    <a:pt x="5295752" y="2214311"/>
                  </a:cubicBezTo>
                  <a:close/>
                </a:path>
              </a:pathLst>
            </a:custGeom>
            <a:solidFill>
              <a:srgbClr val="F0BAB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186433" y="432435"/>
            <a:ext cx="5915133" cy="59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"/>
              </a:lnSpc>
            </a:pPr>
            <a:r>
              <a:rPr lang="en-US" sz="4200" b="1" spc="-84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5W2H Analysis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20872" y="2409971"/>
            <a:ext cx="1416050" cy="563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199" b="1" i="1">
                <a:solidFill>
                  <a:srgbClr val="000000"/>
                </a:solidFill>
                <a:latin typeface="Open Sans Bold Italics"/>
                <a:ea typeface="Open Sans Bold Italics"/>
                <a:cs typeface="Open Sans Bold Italics"/>
                <a:sym typeface="Open Sans Bold Italics"/>
              </a:rPr>
              <a:t>WHO: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6404" y="6680347"/>
            <a:ext cx="1416050" cy="563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199" b="1" i="1">
                <a:solidFill>
                  <a:srgbClr val="000000"/>
                </a:solidFill>
                <a:latin typeface="Open Sans Bold Italics"/>
                <a:ea typeface="Open Sans Bold Italics"/>
                <a:cs typeface="Open Sans Bold Italics"/>
                <a:sym typeface="Open Sans Bold Italics"/>
              </a:rPr>
              <a:t>WHAT: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69556" y="5650144"/>
            <a:ext cx="1949747" cy="563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199" b="1" i="1">
                <a:solidFill>
                  <a:srgbClr val="000000"/>
                </a:solidFill>
                <a:latin typeface="Open Sans Bold Italics"/>
                <a:ea typeface="Open Sans Bold Italics"/>
                <a:cs typeface="Open Sans Bold Italics"/>
                <a:sym typeface="Open Sans Bold Italics"/>
              </a:rPr>
              <a:t>WHERE: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20872" y="3427094"/>
            <a:ext cx="1416050" cy="563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199" b="1" i="1">
                <a:solidFill>
                  <a:srgbClr val="000000"/>
                </a:solidFill>
                <a:latin typeface="Open Sans Bold Italics"/>
                <a:ea typeface="Open Sans Bold Italics"/>
                <a:cs typeface="Open Sans Bold Italics"/>
                <a:sym typeface="Open Sans Bold Italics"/>
              </a:rPr>
              <a:t>WHEN: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66951" y="4400463"/>
            <a:ext cx="1416050" cy="563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199" b="1" i="1">
                <a:solidFill>
                  <a:srgbClr val="000000"/>
                </a:solidFill>
                <a:latin typeface="Open Sans Bold Italics"/>
                <a:ea typeface="Open Sans Bold Italics"/>
                <a:cs typeface="Open Sans Bold Italics"/>
                <a:sym typeface="Open Sans Bold Italics"/>
              </a:rPr>
              <a:t>WHY: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66951" y="7710549"/>
            <a:ext cx="1416050" cy="563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199" b="1" i="1">
                <a:solidFill>
                  <a:srgbClr val="000000"/>
                </a:solidFill>
                <a:latin typeface="Open Sans Bold Italics"/>
                <a:ea typeface="Open Sans Bold Italics"/>
                <a:cs typeface="Open Sans Bold Italics"/>
                <a:sym typeface="Open Sans Bold Italics"/>
              </a:rPr>
              <a:t>HOW: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66951" y="8888583"/>
            <a:ext cx="2504798" cy="563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  <a:spcBef>
                <a:spcPct val="0"/>
              </a:spcBef>
            </a:pPr>
            <a:r>
              <a:rPr lang="en-US" sz="3199" b="1" i="1">
                <a:solidFill>
                  <a:srgbClr val="000000"/>
                </a:solidFill>
                <a:latin typeface="Open Sans Bold Italics"/>
                <a:ea typeface="Open Sans Bold Italics"/>
                <a:cs typeface="Open Sans Bold Italics"/>
                <a:sym typeface="Open Sans Bold Italics"/>
              </a:rPr>
              <a:t>HOW MUCH: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483001" y="2230999"/>
            <a:ext cx="8386664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Liam and Priya Patel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existing customers in Norwich, UK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83001" y="3436619"/>
            <a:ext cx="5968405" cy="573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2470" lvl="1" indent="-356235" algn="l">
              <a:lnSpc>
                <a:spcPts val="4620"/>
              </a:lnSpc>
              <a:buFont typeface="Arial"/>
              <a:buChar char="•"/>
            </a:pPr>
            <a:r>
              <a:rPr lang="en-US" sz="33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Over the past 12 months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444750" y="5592994"/>
            <a:ext cx="10333336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Green Haven  Florists store in Norwich, UK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7943" y="2472452"/>
            <a:ext cx="912188" cy="501400"/>
            <a:chOff x="0" y="0"/>
            <a:chExt cx="8195310" cy="4504690"/>
          </a:xfrm>
        </p:grpSpPr>
        <p:sp>
          <p:nvSpPr>
            <p:cNvPr id="16" name="Freeform 16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-21481" y="3512819"/>
            <a:ext cx="951612" cy="523070"/>
            <a:chOff x="0" y="0"/>
            <a:chExt cx="8195310" cy="4504690"/>
          </a:xfrm>
        </p:grpSpPr>
        <p:sp>
          <p:nvSpPr>
            <p:cNvPr id="20" name="Freeform 20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2411" y="4397900"/>
            <a:ext cx="951612" cy="523070"/>
            <a:chOff x="0" y="0"/>
            <a:chExt cx="8195310" cy="4504690"/>
          </a:xfrm>
        </p:grpSpPr>
        <p:sp>
          <p:nvSpPr>
            <p:cNvPr id="24" name="Freeform 24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444750" y="4241079"/>
            <a:ext cx="9074051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Online shopping stronger competition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No digital strategies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17943" y="5650315"/>
            <a:ext cx="951612" cy="523070"/>
            <a:chOff x="0" y="0"/>
            <a:chExt cx="8195310" cy="4504690"/>
          </a:xfrm>
        </p:grpSpPr>
        <p:sp>
          <p:nvSpPr>
            <p:cNvPr id="29" name="Freeform 29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7088" y="6671396"/>
            <a:ext cx="951612" cy="523070"/>
            <a:chOff x="0" y="0"/>
            <a:chExt cx="8195310" cy="4504690"/>
          </a:xfrm>
        </p:grpSpPr>
        <p:sp>
          <p:nvSpPr>
            <p:cNvPr id="33" name="Freeform 33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5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2636921" y="6461675"/>
            <a:ext cx="6461721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30% decline in-store sales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weak digital presence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77088" y="7751361"/>
            <a:ext cx="951612" cy="523070"/>
            <a:chOff x="0" y="0"/>
            <a:chExt cx="8195310" cy="4504690"/>
          </a:xfrm>
        </p:grpSpPr>
        <p:sp>
          <p:nvSpPr>
            <p:cNvPr id="38" name="Freeform 38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9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40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115339" y="8974308"/>
            <a:ext cx="951612" cy="523070"/>
            <a:chOff x="0" y="0"/>
            <a:chExt cx="8195310" cy="4504690"/>
          </a:xfrm>
        </p:grpSpPr>
        <p:sp>
          <p:nvSpPr>
            <p:cNvPr id="42" name="Freeform 42"/>
            <p:cNvSpPr/>
            <p:nvPr/>
          </p:nvSpPr>
          <p:spPr>
            <a:xfrm>
              <a:off x="0" y="365"/>
              <a:ext cx="8195310" cy="3012075"/>
            </a:xfrm>
            <a:custGeom>
              <a:avLst/>
              <a:gdLst/>
              <a:ahLst/>
              <a:cxnLst/>
              <a:rect l="l" t="t" r="r" b="b"/>
              <a:pathLst>
                <a:path w="8195310" h="3012075">
                  <a:moveTo>
                    <a:pt x="8195310" y="2260235"/>
                  </a:moveTo>
                  <a:lnTo>
                    <a:pt x="4986020" y="51705"/>
                  </a:lnTo>
                  <a:cubicBezTo>
                    <a:pt x="4792980" y="-80375"/>
                    <a:pt x="4530090" y="55515"/>
                    <a:pt x="4528820" y="290465"/>
                  </a:cubicBezTo>
                  <a:lnTo>
                    <a:pt x="4528820" y="322215"/>
                  </a:lnTo>
                  <a:lnTo>
                    <a:pt x="4528820" y="901335"/>
                  </a:lnTo>
                  <a:lnTo>
                    <a:pt x="607060" y="901335"/>
                  </a:lnTo>
                  <a:lnTo>
                    <a:pt x="292100" y="901335"/>
                  </a:lnTo>
                  <a:cubicBezTo>
                    <a:pt x="130810" y="901335"/>
                    <a:pt x="0" y="1032145"/>
                    <a:pt x="0" y="1193435"/>
                  </a:cubicBezTo>
                  <a:lnTo>
                    <a:pt x="0" y="3012075"/>
                  </a:lnTo>
                  <a:lnTo>
                    <a:pt x="607060" y="3012075"/>
                  </a:lnTo>
                  <a:lnTo>
                    <a:pt x="607060" y="1507125"/>
                  </a:lnTo>
                  <a:lnTo>
                    <a:pt x="4528820" y="1507125"/>
                  </a:lnTo>
                  <a:lnTo>
                    <a:pt x="5135880" y="1507125"/>
                  </a:lnTo>
                  <a:lnTo>
                    <a:pt x="5135880" y="743855"/>
                  </a:lnTo>
                  <a:lnTo>
                    <a:pt x="7310120" y="2258965"/>
                  </a:lnTo>
                  <a:lnTo>
                    <a:pt x="8195310" y="2260235"/>
                  </a:lnTo>
                  <a:close/>
                </a:path>
              </a:pathLst>
            </a:custGeom>
            <a:solidFill>
              <a:srgbClr val="FF8F7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43"/>
            <p:cNvSpPr/>
            <p:nvPr/>
          </p:nvSpPr>
          <p:spPr>
            <a:xfrm>
              <a:off x="0" y="2260600"/>
              <a:ext cx="8195310" cy="2244772"/>
            </a:xfrm>
            <a:custGeom>
              <a:avLst/>
              <a:gdLst/>
              <a:ahLst/>
              <a:cxnLst/>
              <a:rect l="l" t="t" r="r" b="b"/>
              <a:pathLst>
                <a:path w="8195310" h="2244772">
                  <a:moveTo>
                    <a:pt x="7310120" y="0"/>
                  </a:moveTo>
                  <a:lnTo>
                    <a:pt x="5135880" y="1515110"/>
                  </a:lnTo>
                  <a:lnTo>
                    <a:pt x="5135880" y="751840"/>
                  </a:lnTo>
                  <a:lnTo>
                    <a:pt x="0" y="751840"/>
                  </a:lnTo>
                  <a:lnTo>
                    <a:pt x="0" y="1358900"/>
                  </a:lnTo>
                  <a:lnTo>
                    <a:pt x="4528820" y="1358900"/>
                  </a:lnTo>
                  <a:lnTo>
                    <a:pt x="4528820" y="1938020"/>
                  </a:lnTo>
                  <a:cubicBezTo>
                    <a:pt x="4531360" y="2185670"/>
                    <a:pt x="4808220" y="2330450"/>
                    <a:pt x="5012690" y="2189480"/>
                  </a:cubicBezTo>
                  <a:lnTo>
                    <a:pt x="8195310" y="0"/>
                  </a:lnTo>
                  <a:lnTo>
                    <a:pt x="7310120" y="0"/>
                  </a:lnTo>
                  <a:close/>
                </a:path>
              </a:pathLst>
            </a:custGeom>
            <a:solidFill>
              <a:srgbClr val="FFC95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44"/>
            <p:cNvSpPr/>
            <p:nvPr/>
          </p:nvSpPr>
          <p:spPr>
            <a:xfrm>
              <a:off x="229870" y="195580"/>
              <a:ext cx="7091680" cy="4118610"/>
            </a:xfrm>
            <a:custGeom>
              <a:avLst/>
              <a:gdLst/>
              <a:ahLst/>
              <a:cxnLst/>
              <a:rect l="l" t="t" r="r" b="b"/>
              <a:pathLst>
                <a:path w="7091680" h="4118610">
                  <a:moveTo>
                    <a:pt x="4605020" y="218440"/>
                  </a:moveTo>
                  <a:lnTo>
                    <a:pt x="4495800" y="109220"/>
                  </a:lnTo>
                  <a:lnTo>
                    <a:pt x="4605020" y="0"/>
                  </a:lnTo>
                  <a:lnTo>
                    <a:pt x="4714240" y="109220"/>
                  </a:lnTo>
                  <a:lnTo>
                    <a:pt x="4605020" y="218440"/>
                  </a:lnTo>
                  <a:close/>
                  <a:moveTo>
                    <a:pt x="218440" y="1009650"/>
                  </a:moveTo>
                  <a:lnTo>
                    <a:pt x="109220" y="900430"/>
                  </a:lnTo>
                  <a:lnTo>
                    <a:pt x="0" y="1009650"/>
                  </a:lnTo>
                  <a:lnTo>
                    <a:pt x="109220" y="1118870"/>
                  </a:lnTo>
                  <a:lnTo>
                    <a:pt x="218440" y="1009650"/>
                  </a:lnTo>
                  <a:close/>
                  <a:moveTo>
                    <a:pt x="4495800" y="4009390"/>
                  </a:moveTo>
                  <a:lnTo>
                    <a:pt x="4605020" y="4118610"/>
                  </a:lnTo>
                  <a:lnTo>
                    <a:pt x="4714240" y="4009390"/>
                  </a:lnTo>
                  <a:lnTo>
                    <a:pt x="4605020" y="3900170"/>
                  </a:lnTo>
                  <a:lnTo>
                    <a:pt x="4495800" y="4009390"/>
                  </a:lnTo>
                  <a:close/>
                  <a:moveTo>
                    <a:pt x="0" y="3117850"/>
                  </a:moveTo>
                  <a:lnTo>
                    <a:pt x="109220" y="3227070"/>
                  </a:lnTo>
                  <a:lnTo>
                    <a:pt x="218440" y="3117850"/>
                  </a:lnTo>
                  <a:lnTo>
                    <a:pt x="109220" y="3008630"/>
                  </a:lnTo>
                  <a:lnTo>
                    <a:pt x="0" y="3117850"/>
                  </a:lnTo>
                  <a:close/>
                  <a:moveTo>
                    <a:pt x="7080250" y="2063750"/>
                  </a:moveTo>
                  <a:lnTo>
                    <a:pt x="4906010" y="548640"/>
                  </a:lnTo>
                  <a:lnTo>
                    <a:pt x="4906010" y="706120"/>
                  </a:lnTo>
                  <a:lnTo>
                    <a:pt x="4906010" y="1313180"/>
                  </a:lnTo>
                  <a:lnTo>
                    <a:pt x="4298950" y="1313180"/>
                  </a:lnTo>
                  <a:lnTo>
                    <a:pt x="377190" y="1313180"/>
                  </a:lnTo>
                  <a:lnTo>
                    <a:pt x="377190" y="2816860"/>
                  </a:lnTo>
                  <a:lnTo>
                    <a:pt x="4906010" y="2816860"/>
                  </a:lnTo>
                  <a:lnTo>
                    <a:pt x="4906010" y="3423920"/>
                  </a:lnTo>
                  <a:lnTo>
                    <a:pt x="4906010" y="3580130"/>
                  </a:lnTo>
                  <a:lnTo>
                    <a:pt x="7080250" y="2063750"/>
                  </a:lnTo>
                  <a:lnTo>
                    <a:pt x="7091680" y="2063750"/>
                  </a:lnTo>
                  <a:lnTo>
                    <a:pt x="7080250" y="2063750"/>
                  </a:lnTo>
                  <a:close/>
                </a:path>
              </a:pathLst>
            </a:custGeom>
            <a:solidFill>
              <a:srgbClr val="FCFFD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2652454" y="7680240"/>
            <a:ext cx="488245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Loss of foot traffic 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142391" y="8828894"/>
            <a:ext cx="5450781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30% drop in revenue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two new competitors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9F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991646" y="381958"/>
            <a:ext cx="8304709" cy="1160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380"/>
              </a:lnSpc>
            </a:pPr>
            <a:r>
              <a:rPr lang="en-US" sz="6700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PESTEL Analysis 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512370" y="2517510"/>
            <a:ext cx="4682069" cy="6025040"/>
            <a:chOff x="0" y="0"/>
            <a:chExt cx="3133810" cy="403268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133810" cy="4032690"/>
            </a:xfrm>
            <a:custGeom>
              <a:avLst/>
              <a:gdLst/>
              <a:ahLst/>
              <a:cxnLst/>
              <a:rect l="l" t="t" r="r" b="b"/>
              <a:pathLst>
                <a:path w="3133810" h="4032690">
                  <a:moveTo>
                    <a:pt x="3009350" y="4032689"/>
                  </a:moveTo>
                  <a:lnTo>
                    <a:pt x="124460" y="4032689"/>
                  </a:lnTo>
                  <a:cubicBezTo>
                    <a:pt x="55880" y="4032689"/>
                    <a:pt x="0" y="3976809"/>
                    <a:pt x="0" y="390822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3009350" y="0"/>
                  </a:lnTo>
                  <a:cubicBezTo>
                    <a:pt x="3077930" y="0"/>
                    <a:pt x="3133810" y="55880"/>
                    <a:pt x="3133810" y="124460"/>
                  </a:cubicBezTo>
                  <a:lnTo>
                    <a:pt x="3133810" y="3908229"/>
                  </a:lnTo>
                  <a:cubicBezTo>
                    <a:pt x="3133810" y="3976809"/>
                    <a:pt x="3077930" y="4032690"/>
                    <a:pt x="3009350" y="4032690"/>
                  </a:cubicBezTo>
                  <a:close/>
                </a:path>
              </a:pathLst>
            </a:custGeom>
            <a:solidFill>
              <a:srgbClr val="F0BAB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546105" y="2476196"/>
            <a:ext cx="4682069" cy="6025040"/>
            <a:chOff x="0" y="0"/>
            <a:chExt cx="3133810" cy="403268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133810" cy="4032690"/>
            </a:xfrm>
            <a:custGeom>
              <a:avLst/>
              <a:gdLst/>
              <a:ahLst/>
              <a:cxnLst/>
              <a:rect l="l" t="t" r="r" b="b"/>
              <a:pathLst>
                <a:path w="3133810" h="4032690">
                  <a:moveTo>
                    <a:pt x="3009350" y="4032689"/>
                  </a:moveTo>
                  <a:lnTo>
                    <a:pt x="124460" y="4032689"/>
                  </a:lnTo>
                  <a:cubicBezTo>
                    <a:pt x="55880" y="4032689"/>
                    <a:pt x="0" y="3976809"/>
                    <a:pt x="0" y="390822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3009350" y="0"/>
                  </a:lnTo>
                  <a:cubicBezTo>
                    <a:pt x="3077930" y="0"/>
                    <a:pt x="3133810" y="55880"/>
                    <a:pt x="3133810" y="124460"/>
                  </a:cubicBezTo>
                  <a:lnTo>
                    <a:pt x="3133810" y="3908229"/>
                  </a:lnTo>
                  <a:cubicBezTo>
                    <a:pt x="3133810" y="3976809"/>
                    <a:pt x="3077930" y="4032690"/>
                    <a:pt x="3009350" y="4032690"/>
                  </a:cubicBezTo>
                  <a:close/>
                </a:path>
              </a:pathLst>
            </a:custGeom>
            <a:solidFill>
              <a:srgbClr val="F0BAB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2589365" y="2517510"/>
            <a:ext cx="4682069" cy="6025040"/>
            <a:chOff x="0" y="0"/>
            <a:chExt cx="3133810" cy="403268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133810" cy="4032690"/>
            </a:xfrm>
            <a:custGeom>
              <a:avLst/>
              <a:gdLst/>
              <a:ahLst/>
              <a:cxnLst/>
              <a:rect l="l" t="t" r="r" b="b"/>
              <a:pathLst>
                <a:path w="3133810" h="4032690">
                  <a:moveTo>
                    <a:pt x="3009350" y="4032689"/>
                  </a:moveTo>
                  <a:lnTo>
                    <a:pt x="124460" y="4032689"/>
                  </a:lnTo>
                  <a:cubicBezTo>
                    <a:pt x="55880" y="4032689"/>
                    <a:pt x="0" y="3976809"/>
                    <a:pt x="0" y="390822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3009350" y="0"/>
                  </a:lnTo>
                  <a:cubicBezTo>
                    <a:pt x="3077930" y="0"/>
                    <a:pt x="3133810" y="55880"/>
                    <a:pt x="3133810" y="124460"/>
                  </a:cubicBezTo>
                  <a:lnTo>
                    <a:pt x="3133810" y="3908229"/>
                  </a:lnTo>
                  <a:cubicBezTo>
                    <a:pt x="3133810" y="3976809"/>
                    <a:pt x="3077930" y="4032690"/>
                    <a:pt x="3009350" y="4032690"/>
                  </a:cubicBezTo>
                  <a:close/>
                </a:path>
              </a:pathLst>
            </a:custGeom>
            <a:solidFill>
              <a:srgbClr val="F0BAB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28700" y="2441310"/>
            <a:ext cx="3388048" cy="589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Political: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58366" y="2441310"/>
            <a:ext cx="2056011" cy="589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Economic: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579840" y="2399996"/>
            <a:ext cx="4398516" cy="589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Social: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1830" y="4034706"/>
            <a:ext cx="3841789" cy="34873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09"/>
              </a:lnSpc>
            </a:pPr>
            <a:r>
              <a:rPr lang="en-US" sz="3292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Brexit increased import costs</a:t>
            </a:r>
          </a:p>
          <a:p>
            <a:pPr algn="ctr">
              <a:lnSpc>
                <a:spcPts val="4609"/>
              </a:lnSpc>
            </a:pPr>
            <a:endParaRPr lang="en-US" sz="3292">
              <a:solidFill>
                <a:srgbClr val="000000"/>
              </a:solidFill>
              <a:latin typeface="DejaVu Serif"/>
              <a:ea typeface="DejaVu Serif"/>
              <a:cs typeface="DejaVu Serif"/>
              <a:sym typeface="DejaVu Serif"/>
            </a:endParaRPr>
          </a:p>
          <a:p>
            <a:pPr algn="ctr">
              <a:lnSpc>
                <a:spcPts val="4609"/>
              </a:lnSpc>
            </a:pPr>
            <a:r>
              <a:rPr lang="en-US" sz="3292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Local support schemes exist but unused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30120" y="3936100"/>
            <a:ext cx="4331494" cy="547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Inflation raised costs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445337" y="5141423"/>
            <a:ext cx="4682069" cy="2233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Customers are spending less and switching to cheaper rivals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580724" y="3936100"/>
            <a:ext cx="4682069" cy="3357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Customers want convenience and fast delivery</a:t>
            </a: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DejaVu Serif"/>
              <a:ea typeface="DejaVu Serif"/>
              <a:cs typeface="DejaVu Serif"/>
              <a:sym typeface="DejaVu Serif"/>
            </a:endParaRP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Eco-friendly value remain a key strength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155132" y="9591044"/>
            <a:ext cx="3590826" cy="448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(Johnson et al., 2017)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9F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694184"/>
            <a:ext cx="4435571" cy="5707838"/>
            <a:chOff x="0" y="0"/>
            <a:chExt cx="3133810" cy="40326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33810" cy="4032690"/>
            </a:xfrm>
            <a:custGeom>
              <a:avLst/>
              <a:gdLst/>
              <a:ahLst/>
              <a:cxnLst/>
              <a:rect l="l" t="t" r="r" b="b"/>
              <a:pathLst>
                <a:path w="3133810" h="4032690">
                  <a:moveTo>
                    <a:pt x="3009350" y="4032689"/>
                  </a:moveTo>
                  <a:lnTo>
                    <a:pt x="124460" y="4032689"/>
                  </a:lnTo>
                  <a:cubicBezTo>
                    <a:pt x="55880" y="4032689"/>
                    <a:pt x="0" y="3976809"/>
                    <a:pt x="0" y="390822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3009350" y="0"/>
                  </a:lnTo>
                  <a:cubicBezTo>
                    <a:pt x="3077930" y="0"/>
                    <a:pt x="3133810" y="55880"/>
                    <a:pt x="3133810" y="124460"/>
                  </a:cubicBezTo>
                  <a:lnTo>
                    <a:pt x="3133810" y="3908229"/>
                  </a:lnTo>
                  <a:cubicBezTo>
                    <a:pt x="3133810" y="3976809"/>
                    <a:pt x="3077930" y="4032690"/>
                    <a:pt x="3009350" y="4032690"/>
                  </a:cubicBezTo>
                  <a:close/>
                </a:path>
              </a:pathLst>
            </a:custGeom>
            <a:solidFill>
              <a:srgbClr val="F0BAB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171629" y="2694184"/>
            <a:ext cx="4435571" cy="5707838"/>
            <a:chOff x="0" y="0"/>
            <a:chExt cx="3133810" cy="403268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133810" cy="4032690"/>
            </a:xfrm>
            <a:custGeom>
              <a:avLst/>
              <a:gdLst/>
              <a:ahLst/>
              <a:cxnLst/>
              <a:rect l="l" t="t" r="r" b="b"/>
              <a:pathLst>
                <a:path w="3133810" h="4032690">
                  <a:moveTo>
                    <a:pt x="3009350" y="4032689"/>
                  </a:moveTo>
                  <a:lnTo>
                    <a:pt x="124460" y="4032689"/>
                  </a:lnTo>
                  <a:cubicBezTo>
                    <a:pt x="55880" y="4032689"/>
                    <a:pt x="0" y="3976809"/>
                    <a:pt x="0" y="390822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3009350" y="0"/>
                  </a:lnTo>
                  <a:cubicBezTo>
                    <a:pt x="3077930" y="0"/>
                    <a:pt x="3133810" y="55880"/>
                    <a:pt x="3133810" y="124460"/>
                  </a:cubicBezTo>
                  <a:lnTo>
                    <a:pt x="3133810" y="3908229"/>
                  </a:lnTo>
                  <a:cubicBezTo>
                    <a:pt x="3133810" y="3976809"/>
                    <a:pt x="3077930" y="4032690"/>
                    <a:pt x="3009350" y="4032690"/>
                  </a:cubicBezTo>
                  <a:close/>
                </a:path>
              </a:pathLst>
            </a:custGeom>
            <a:solidFill>
              <a:srgbClr val="F0BAB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117324" y="2445744"/>
            <a:ext cx="4628634" cy="5956278"/>
            <a:chOff x="0" y="0"/>
            <a:chExt cx="3133810" cy="403268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133810" cy="4032690"/>
            </a:xfrm>
            <a:custGeom>
              <a:avLst/>
              <a:gdLst/>
              <a:ahLst/>
              <a:cxnLst/>
              <a:rect l="l" t="t" r="r" b="b"/>
              <a:pathLst>
                <a:path w="3133810" h="4032690">
                  <a:moveTo>
                    <a:pt x="3009350" y="4032689"/>
                  </a:moveTo>
                  <a:lnTo>
                    <a:pt x="124460" y="4032689"/>
                  </a:lnTo>
                  <a:cubicBezTo>
                    <a:pt x="55880" y="4032689"/>
                    <a:pt x="0" y="3976809"/>
                    <a:pt x="0" y="3908229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3009350" y="0"/>
                  </a:lnTo>
                  <a:cubicBezTo>
                    <a:pt x="3077930" y="0"/>
                    <a:pt x="3133810" y="55880"/>
                    <a:pt x="3133810" y="124460"/>
                  </a:cubicBezTo>
                  <a:lnTo>
                    <a:pt x="3133810" y="3908229"/>
                  </a:lnTo>
                  <a:cubicBezTo>
                    <a:pt x="3133810" y="3976809"/>
                    <a:pt x="3077930" y="4032690"/>
                    <a:pt x="3009350" y="4032690"/>
                  </a:cubicBezTo>
                  <a:close/>
                </a:path>
              </a:pathLst>
            </a:custGeom>
            <a:solidFill>
              <a:srgbClr val="F0BAB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4991646" y="381958"/>
            <a:ext cx="8304709" cy="1160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380"/>
              </a:lnSpc>
            </a:pPr>
            <a:r>
              <a:rPr lang="en-US" sz="6700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PESTEL Analysis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800571" y="2617984"/>
            <a:ext cx="2891830" cy="589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Technological: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1629" y="2617984"/>
            <a:ext cx="4435571" cy="589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Environmental: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941050" y="2617984"/>
            <a:ext cx="1182588" cy="589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Legal: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1083" y="3712528"/>
            <a:ext cx="4435571" cy="5043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Competitors are active on social media daily.</a:t>
            </a: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DejaVu Serif"/>
              <a:ea typeface="DejaVu Serif"/>
              <a:cs typeface="DejaVu Serif"/>
              <a:sym typeface="DejaVu Serif"/>
            </a:endParaRP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Green Haven is barely online and the website is outdated.</a:t>
            </a: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DejaVu Serif"/>
              <a:ea typeface="DejaVu Serif"/>
              <a:cs typeface="DejaVu Serif"/>
              <a:sym typeface="DejaVu Serif"/>
            </a:endParaRP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DejaVu Serif"/>
              <a:ea typeface="DejaVu Serif"/>
              <a:cs typeface="DejaVu Serif"/>
              <a:sym typeface="DejaVu Serif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172820" y="3712528"/>
            <a:ext cx="4435571" cy="3919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Sustainability is a strength.</a:t>
            </a: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DejaVu Serif"/>
              <a:ea typeface="DejaVu Serif"/>
              <a:cs typeface="DejaVu Serif"/>
              <a:sym typeface="DejaVu Serif"/>
            </a:endParaRP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Eco-friendly packaging and local sourcing costs are rising.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575282" y="3712528"/>
            <a:ext cx="5712718" cy="2795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GDPR applies to  any customer data collected</a:t>
            </a: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DejaVu Serif"/>
              <a:ea typeface="DejaVu Serif"/>
              <a:cs typeface="DejaVu Serif"/>
              <a:sym typeface="DejaVu Serif"/>
            </a:endParaRP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Consumer rights rules cover all online orders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155132" y="9591044"/>
            <a:ext cx="3590826" cy="448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(Johnson et al., 2017)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9F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263279" y="524827"/>
            <a:ext cx="13761443" cy="902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Fishbone(Cause and Effect) Analysis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6415" y="2698445"/>
            <a:ext cx="14111427" cy="595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7"/>
              </a:lnSpc>
            </a:pPr>
            <a:r>
              <a:rPr lang="en-US" sz="3498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Competition: National chain and new botique florist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70070" y="3507684"/>
            <a:ext cx="11504116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Costs: Rising import prices and Eco packaging costs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870070" y="4564324"/>
            <a:ext cx="1089362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Location: Reduced foot traffic and nearby closure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70070" y="5619750"/>
            <a:ext cx="10183218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Marketing: No digital strategy and promotion: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70070" y="6676390"/>
            <a:ext cx="10852369" cy="561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81"/>
              </a:lnSpc>
            </a:pPr>
            <a:r>
              <a:rPr lang="en-US" sz="3272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Technology: No social media and outdated website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870070" y="7816335"/>
            <a:ext cx="10850662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These factors contribute to decline in-store sales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800461" y="9530936"/>
            <a:ext cx="2448520" cy="396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2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(ISHIKAWA, 1990)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9F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016059"/>
            <a:ext cx="323850" cy="323850"/>
            <a:chOff x="0" y="0"/>
            <a:chExt cx="6350000" cy="635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B7858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28700" y="4254083"/>
            <a:ext cx="323850" cy="323850"/>
            <a:chOff x="0" y="0"/>
            <a:chExt cx="6350000" cy="6350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B7858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28700" y="6848160"/>
            <a:ext cx="323850" cy="323850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B7858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011166" y="2062414"/>
            <a:ext cx="323850" cy="323850"/>
            <a:chOff x="0" y="0"/>
            <a:chExt cx="6350000" cy="6350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B785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6734473" y="125730"/>
            <a:ext cx="4819055" cy="902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Key Findings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14291" y="1854451"/>
            <a:ext cx="3179663" cy="1186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Sales decline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58646" y="2411346"/>
            <a:ext cx="7090954" cy="14264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00"/>
              </a:lnSpc>
            </a:pPr>
            <a:r>
              <a:rPr lang="en-US" sz="2714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30% drop in-store sales over 12 months driven by multiple internal and external factors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024514" y="4089300"/>
            <a:ext cx="4437162" cy="586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Falling foot traffic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0" y="5028465"/>
            <a:ext cx="8325981" cy="1400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61"/>
              </a:lnSpc>
            </a:pPr>
            <a:r>
              <a:rPr lang="en-US" sz="2758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High street location is less effective as nearby businesses close and customers shift online</a:t>
            </a:r>
          </a:p>
          <a:p>
            <a:pPr algn="ctr">
              <a:lnSpc>
                <a:spcPts val="3441"/>
              </a:lnSpc>
            </a:pPr>
            <a:endParaRPr lang="en-US" sz="2758">
              <a:solidFill>
                <a:srgbClr val="000000"/>
              </a:solidFill>
              <a:latin typeface="DejaVu Serif"/>
              <a:ea typeface="DejaVu Serif"/>
              <a:cs typeface="DejaVu Serif"/>
              <a:sym typeface="DejaVu Serif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874743" y="6591620"/>
            <a:ext cx="2932410" cy="586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Rising costs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58646" y="7635560"/>
            <a:ext cx="7090954" cy="1417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Prices are increasing because of inflation and supply chains, which reduces the profit made from sellings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933294" y="1897631"/>
            <a:ext cx="5346998" cy="586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Week digital presence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788571" y="2640447"/>
            <a:ext cx="10760038" cy="968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55"/>
              </a:lnSpc>
            </a:pPr>
            <a:r>
              <a:rPr lang="en-US" sz="2753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Outdated  website and minimal social media activity is a critical vulnerability in today’s market 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10293199" y="6007103"/>
            <a:ext cx="323850" cy="323850"/>
            <a:chOff x="0" y="0"/>
            <a:chExt cx="6350000" cy="63500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B785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11173091" y="5842320"/>
            <a:ext cx="5394424" cy="586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Urgent action needed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903338" y="6695760"/>
            <a:ext cx="7933929" cy="1417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Two new competitors and changing customer</a:t>
            </a:r>
          </a:p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demands mean Green Haven must </a:t>
            </a:r>
          </a:p>
          <a:p>
            <a:pPr algn="ctr">
              <a:lnSpc>
                <a:spcPts val="3780"/>
              </a:lnSpc>
            </a:pPr>
            <a:r>
              <a:rPr lang="en-US" sz="2700">
                <a:solidFill>
                  <a:srgbClr val="000000"/>
                </a:solidFill>
                <a:latin typeface="DejaVu Serif"/>
                <a:ea typeface="DejaVu Serif"/>
                <a:cs typeface="DejaVu Serif"/>
                <a:sym typeface="DejaVu Serif"/>
              </a:rPr>
              <a:t>modernise quickly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5700145" y="9201150"/>
            <a:ext cx="1734741" cy="448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(Ons, 2025)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9F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589920" y="125730"/>
            <a:ext cx="4358978" cy="902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DejaVu Serif Bold"/>
                <a:ea typeface="DejaVu Serif Bold"/>
                <a:cs typeface="DejaVu Serif Bold"/>
                <a:sym typeface="DejaVu Serif Bold"/>
              </a:rPr>
              <a:t>References: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1056" y="2177416"/>
            <a:ext cx="16296545" cy="869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Ishikawa, K. (1990)Introduction to Quality Control. Productivity Press.| MindTools (2005)Fishbone Diagram. Available at: www.mindtolls.com (Accessed : March 2026)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7422" y="4237990"/>
            <a:ext cx="16290179" cy="905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Johnson, G., Whittington, R. and Scholes, K.(2017) Exploring Strategy. 11th edn. Pearson.| ONS (2025) Retail Sales. Available at www.ons.gov.uk (Accessed: March 2026)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66355" y="6332666"/>
            <a:ext cx="16992314" cy="922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32"/>
              </a:lnSpc>
              <a:spcBef>
                <a:spcPct val="0"/>
              </a:spcBef>
            </a:pPr>
            <a:r>
              <a:rPr lang="en-US" sz="266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Office for National Statistics (2025) Retail Sales, Great Britain. Available at: www.ons.gov.uk (Accessed: March 2026)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9F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39238" y="4639627"/>
            <a:ext cx="9525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203055" y="3535681"/>
            <a:ext cx="6945412" cy="1604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Arimo Bold"/>
                <a:ea typeface="Arimo Bold"/>
                <a:cs typeface="Arimo Bold"/>
                <a:sym typeface="Arimo Bold"/>
              </a:rPr>
              <a:t>Thank you :)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592</Words>
  <Application>Microsoft Office PowerPoint</Application>
  <PresentationFormat>Custom</PresentationFormat>
  <Paragraphs>101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Open Sans</vt:lpstr>
      <vt:lpstr>Arial</vt:lpstr>
      <vt:lpstr>Open Sans Bold</vt:lpstr>
      <vt:lpstr>The Seasons Bold</vt:lpstr>
      <vt:lpstr>Abril Fatface</vt:lpstr>
      <vt:lpstr>Open Sans Bold Italics</vt:lpstr>
      <vt:lpstr>DejaVu Serif Bold</vt:lpstr>
      <vt:lpstr>Calibri</vt:lpstr>
      <vt:lpstr>DejaVu Serif</vt:lpstr>
      <vt:lpstr>Arimo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</dc:title>
  <cp:lastModifiedBy>Ramona Solomon (2513390)</cp:lastModifiedBy>
  <cp:revision>2</cp:revision>
  <dcterms:created xsi:type="dcterms:W3CDTF">2006-08-16T00:00:00Z</dcterms:created>
  <dcterms:modified xsi:type="dcterms:W3CDTF">2026-03-11T18:51:01Z</dcterms:modified>
  <dc:identifier>DAHDRvU0d7g</dc:identifier>
</cp:coreProperties>
</file>