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12"/>
  </p:notesMasterIdLst>
  <p:sldIdLst>
    <p:sldId id="257" r:id="rId2"/>
    <p:sldId id="275" r:id="rId3"/>
    <p:sldId id="261" r:id="rId4"/>
    <p:sldId id="262" r:id="rId5"/>
    <p:sldId id="278" r:id="rId6"/>
    <p:sldId id="263" r:id="rId7"/>
    <p:sldId id="266" r:id="rId8"/>
    <p:sldId id="272" r:id="rId9"/>
    <p:sldId id="279" r:id="rId10"/>
    <p:sldId id="27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594" y="1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EAD038-C550-42BA-9A43-7344E780C175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0897CE-1C53-481E-BED1-17326924E3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1400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241F13A-777F-4705-8AF5-A8F9A402CCCB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02110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0313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26521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35955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58295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34034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56203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22115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0039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178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68566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37251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8788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5127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03588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72953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46528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241F13A-777F-4705-8AF5-A8F9A402CCCB}" type="datetimeFigureOut">
              <a:rPr lang="en-GB" smtClean="0"/>
              <a:t>26/09/2019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8094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hyperlink" Target="mailto:c.Lohmann-Hancock@uwtsd.ac.uk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jp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Support%20Staff%20-%20Useful%20Numbers.docx" TargetMode="Externa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hyperlink" Target="https://www.citethemrightonline.com/" TargetMode="Externa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mtClean="0"/>
              <a:t>ECGE4001Q – Academic Study Skills</a:t>
            </a:r>
            <a:endParaRPr lang="en-GB" dirty="0"/>
          </a:p>
        </p:txBody>
      </p:sp>
      <p:sp>
        <p:nvSpPr>
          <p:cNvPr id="12" name="Subtitle 1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z="2400" b="1" dirty="0"/>
              <a:t>Dr Caroline Lohmann-Hancock</a:t>
            </a:r>
          </a:p>
          <a:p>
            <a:r>
              <a:rPr lang="en-GB" sz="2400" b="1" dirty="0">
                <a:hlinkClick r:id="rId2"/>
              </a:rPr>
              <a:t>c.Lohmann-Hancock@uwtsd.ac.uk</a:t>
            </a:r>
            <a:r>
              <a:rPr lang="en-GB" sz="2400" b="1" dirty="0"/>
              <a:t>  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1344" y="5312490"/>
            <a:ext cx="1967503" cy="130552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5835" y="238314"/>
            <a:ext cx="1761693" cy="117446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647178" y="5517232"/>
            <a:ext cx="1268760" cy="126876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200456" y="188640"/>
            <a:ext cx="1753476" cy="1166859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34134" y="4827488"/>
            <a:ext cx="2937756" cy="1958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3392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First………an Important Message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7751" y="2073068"/>
            <a:ext cx="3944524" cy="3931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024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First Few Weeks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mtClean="0"/>
              <a:t>Registration</a:t>
            </a:r>
          </a:p>
          <a:p>
            <a:r>
              <a:rPr lang="en-GB" smtClean="0"/>
              <a:t>Library</a:t>
            </a:r>
          </a:p>
          <a:p>
            <a:r>
              <a:rPr lang="en-GB" smtClean="0"/>
              <a:t>Log-on for your email</a:t>
            </a:r>
          </a:p>
          <a:p>
            <a:r>
              <a:rPr lang="en-GB" smtClean="0"/>
              <a:t>Moodle</a:t>
            </a: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err="1" smtClean="0"/>
              <a:t>Cofrestru</a:t>
            </a:r>
            <a:endParaRPr lang="en-GB" dirty="0" smtClean="0"/>
          </a:p>
          <a:p>
            <a:r>
              <a:rPr lang="en-GB" dirty="0" err="1" smtClean="0"/>
              <a:t>Llyfrgell</a:t>
            </a:r>
            <a:endParaRPr lang="en-GB" dirty="0" smtClean="0"/>
          </a:p>
          <a:p>
            <a:r>
              <a:rPr lang="en-GB" dirty="0" err="1" smtClean="0"/>
              <a:t>Mewngofnodi</a:t>
            </a:r>
            <a:r>
              <a:rPr lang="en-GB" dirty="0" smtClean="0"/>
              <a:t> </a:t>
            </a:r>
            <a:r>
              <a:rPr lang="en-GB" dirty="0" err="1" smtClean="0"/>
              <a:t>i’ch</a:t>
            </a:r>
            <a:r>
              <a:rPr lang="en-GB" dirty="0" smtClean="0"/>
              <a:t> e-bost</a:t>
            </a:r>
          </a:p>
          <a:p>
            <a:r>
              <a:rPr lang="en-GB" dirty="0" smtClean="0"/>
              <a:t>Moodle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1905000" y="306333"/>
            <a:ext cx="8229600" cy="8501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4000" b="1" dirty="0"/>
          </a:p>
        </p:txBody>
      </p:sp>
      <p:pic>
        <p:nvPicPr>
          <p:cNvPr id="2" name="Picture 1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92519" y="731386"/>
            <a:ext cx="2205268" cy="25728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Overview</a:t>
            </a:r>
            <a:br>
              <a:rPr lang="en-GB" dirty="0" smtClean="0"/>
            </a:br>
            <a:r>
              <a:rPr lang="en-GB" dirty="0" err="1" smtClean="0"/>
              <a:t>Cyflwyniad</a:t>
            </a:r>
            <a:r>
              <a:rPr lang="en-GB" dirty="0" smtClean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 smtClean="0"/>
              <a:t>modiwl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Introduction to the module</a:t>
            </a:r>
          </a:p>
          <a:p>
            <a:r>
              <a:rPr lang="en-GB" dirty="0"/>
              <a:t>A look through the Programme of Study Handbook</a:t>
            </a:r>
          </a:p>
          <a:p>
            <a:r>
              <a:rPr lang="en-GB" dirty="0"/>
              <a:t>Aims of Module</a:t>
            </a:r>
          </a:p>
          <a:p>
            <a:r>
              <a:rPr lang="en-GB" dirty="0"/>
              <a:t>Learning Outcomes</a:t>
            </a:r>
          </a:p>
          <a:p>
            <a:r>
              <a:rPr lang="en-GB" dirty="0"/>
              <a:t>Content</a:t>
            </a:r>
          </a:p>
          <a:p>
            <a:r>
              <a:rPr lang="en-GB" dirty="0"/>
              <a:t>Assessment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Cipolwg</a:t>
            </a:r>
            <a:r>
              <a:rPr lang="en-GB" dirty="0"/>
              <a:t> ar y </a:t>
            </a:r>
            <a:r>
              <a:rPr lang="en-GB" dirty="0" err="1"/>
              <a:t>Llawlyfr</a:t>
            </a:r>
            <a:r>
              <a:rPr lang="en-GB" dirty="0"/>
              <a:t> Rhaglen </a:t>
            </a:r>
            <a:r>
              <a:rPr lang="en-GB" dirty="0" err="1" smtClean="0"/>
              <a:t>Astudio</a:t>
            </a:r>
            <a:endParaRPr lang="en-GB" dirty="0" smtClean="0"/>
          </a:p>
          <a:p>
            <a:r>
              <a:rPr lang="en-GB" dirty="0" err="1" smtClean="0"/>
              <a:t>Deilliannau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endParaRPr lang="en-GB" dirty="0" smtClean="0"/>
          </a:p>
          <a:p>
            <a:r>
              <a:rPr lang="en-GB" dirty="0" err="1"/>
              <a:t>Amcanion</a:t>
            </a:r>
            <a:r>
              <a:rPr lang="en-GB" dirty="0"/>
              <a:t> y </a:t>
            </a:r>
            <a:r>
              <a:rPr lang="en-GB" dirty="0" err="1"/>
              <a:t>Modiwl</a:t>
            </a:r>
            <a:endParaRPr lang="en-GB" dirty="0"/>
          </a:p>
          <a:p>
            <a:r>
              <a:rPr lang="en-GB" dirty="0" err="1" smtClean="0"/>
              <a:t>Cynnwys</a:t>
            </a:r>
            <a:endParaRPr lang="en-GB" dirty="0" smtClean="0"/>
          </a:p>
          <a:p>
            <a:r>
              <a:rPr lang="en-GB" dirty="0" err="1" smtClean="0"/>
              <a:t>Asesu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Information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12" name="Content Placeholder 1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1909192" y="188640"/>
            <a:ext cx="8229600" cy="8501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4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3873D94-9CFC-454C-B5BD-B85E8B6571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376" y="2560320"/>
            <a:ext cx="3336431" cy="3336431"/>
          </a:xfrm>
          <a:prstGeom prst="rect">
            <a:avLst/>
          </a:prstGeom>
        </p:spPr>
      </p:pic>
      <p:pic>
        <p:nvPicPr>
          <p:cNvPr id="13" name="Picture 12"/>
          <p:cNvPicPr/>
          <p:nvPr/>
        </p:nvPicPr>
        <p:blipFill rotWithShape="1">
          <a:blip r:embed="rId3"/>
          <a:srcRect l="39442" t="41907" r="49922" b="29283"/>
          <a:stretch/>
        </p:blipFill>
        <p:spPr bwMode="auto">
          <a:xfrm>
            <a:off x="3755740" y="2485099"/>
            <a:ext cx="4680519" cy="306946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026" name="Picture 2" descr="HWB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0256" y="2516632"/>
            <a:ext cx="3302000" cy="330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0401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Module Outline</a:t>
            </a:r>
            <a:endParaRPr lang="en-GB" dirty="0"/>
          </a:p>
        </p:txBody>
      </p:sp>
      <p:sp>
        <p:nvSpPr>
          <p:cNvPr id="18434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Linked to Assessment</a:t>
            </a:r>
          </a:p>
          <a:p>
            <a:r>
              <a:rPr lang="en-GB" dirty="0" smtClean="0"/>
              <a:t>Aims</a:t>
            </a:r>
          </a:p>
          <a:p>
            <a:r>
              <a:rPr lang="en-GB" dirty="0" smtClean="0"/>
              <a:t>Learning Outcomes 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Assessments</a:t>
            </a:r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Check Turnitin for this module</a:t>
            </a:r>
          </a:p>
          <a:p>
            <a:r>
              <a:rPr lang="en-GB" smtClean="0"/>
              <a:t>Overview of Assessment Sheets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mtClean="0"/>
              <a:t>Group Activity</a:t>
            </a:r>
            <a:br>
              <a:rPr lang="en-GB" smtClean="0"/>
            </a:br>
            <a:r>
              <a:rPr lang="en-GB" smtClean="0"/>
              <a:t>Gweithgaredd Grŵp </a:t>
            </a:r>
            <a:br>
              <a:rPr lang="en-GB" smtClean="0"/>
            </a:b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3432" y="702427"/>
            <a:ext cx="2199620" cy="1656184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847529" y="3284985"/>
            <a:ext cx="41196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Identify the Learning Skills you need at HE level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55200" y="3318084"/>
            <a:ext cx="411963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/>
              <a:t>Nodwch</a:t>
            </a:r>
            <a:r>
              <a:rPr lang="en-GB" sz="2400" dirty="0"/>
              <a:t> y </a:t>
            </a:r>
            <a:r>
              <a:rPr lang="en-GB" sz="2400" dirty="0" err="1"/>
              <a:t>Sgiliau</a:t>
            </a:r>
            <a:r>
              <a:rPr lang="en-GB" sz="2400" dirty="0"/>
              <a:t> Dysgu </a:t>
            </a:r>
            <a:r>
              <a:rPr lang="en-GB" sz="2400" dirty="0" err="1"/>
              <a:t>mae’u</a:t>
            </a:r>
            <a:r>
              <a:rPr lang="en-GB" sz="2400" dirty="0"/>
              <a:t> </a:t>
            </a:r>
            <a:r>
              <a:rPr lang="en-GB" sz="2400" dirty="0" err="1"/>
              <a:t>hangen</a:t>
            </a:r>
            <a:r>
              <a:rPr lang="en-GB" sz="2400" dirty="0"/>
              <a:t> </a:t>
            </a:r>
            <a:r>
              <a:rPr lang="en-GB" sz="2400" dirty="0" err="1"/>
              <a:t>arnoch</a:t>
            </a:r>
            <a:r>
              <a:rPr lang="en-GB" sz="2400" dirty="0"/>
              <a:t> chi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lefel</a:t>
            </a:r>
            <a:r>
              <a:rPr lang="en-GB" sz="2400" dirty="0"/>
              <a:t> AU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999928" y="4797152"/>
            <a:ext cx="4119639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Discussion and feedback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296842" y="4797152"/>
            <a:ext cx="4119639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/>
              <a:t>Trafodaeth</a:t>
            </a:r>
            <a:r>
              <a:rPr lang="en-GB" sz="2400" dirty="0"/>
              <a:t> ac </a:t>
            </a:r>
            <a:r>
              <a:rPr lang="en-GB" sz="2400" dirty="0" err="1"/>
              <a:t>adborth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Cite them Right</a:t>
            </a:r>
            <a:endParaRPr lang="en-GB" dirty="0"/>
          </a:p>
        </p:txBody>
      </p:sp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5085584" cy="3310128"/>
          </a:xfrm>
        </p:spPr>
        <p:txBody>
          <a:bodyPr/>
          <a:lstStyle/>
          <a:p>
            <a:r>
              <a:rPr lang="en-GB" dirty="0" smtClean="0"/>
              <a:t>If you buy any books for this degree make sure you include:</a:t>
            </a:r>
          </a:p>
          <a:p>
            <a:pPr lvl="1"/>
            <a:r>
              <a:rPr lang="en-GB" dirty="0" smtClean="0"/>
              <a:t>Pears, P &amp; Shields, G, Palgrave Study Skills: Cite them Right, London: Palgrave. </a:t>
            </a:r>
          </a:p>
          <a:p>
            <a:pPr lvl="1"/>
            <a:r>
              <a:rPr lang="en-GB" dirty="0" smtClean="0">
                <a:hlinkClick r:id="rId2"/>
              </a:rPr>
              <a:t>https://www.citethemrightonline.com/</a:t>
            </a:r>
            <a:r>
              <a:rPr lang="en-GB" dirty="0" smtClean="0"/>
              <a:t> </a:t>
            </a:r>
          </a:p>
        </p:txBody>
      </p:sp>
      <p:pic>
        <p:nvPicPr>
          <p:cNvPr id="13" name="Content Placeholder 12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6160" y="2560511"/>
            <a:ext cx="2520593" cy="3309937"/>
          </a:xfrm>
        </p:spPr>
      </p:pic>
      <p:sp>
        <p:nvSpPr>
          <p:cNvPr id="14" name="Content Placeholder 7"/>
          <p:cNvSpPr txBox="1">
            <a:spLocks/>
          </p:cNvSpPr>
          <p:nvPr/>
        </p:nvSpPr>
        <p:spPr>
          <a:xfrm>
            <a:off x="6685657" y="557907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val="28194448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Next Theme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Reading at Higher Education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err="1" smtClean="0"/>
              <a:t>Darllen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Addysg Uwch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7378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436</TotalTime>
  <Words>160</Words>
  <Application>Microsoft Office PowerPoint</Application>
  <PresentationFormat>Widescreen</PresentationFormat>
  <Paragraphs>49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Garamond</vt:lpstr>
      <vt:lpstr>Organic</vt:lpstr>
      <vt:lpstr>ECGE4001Q – Academic Study Skills</vt:lpstr>
      <vt:lpstr>First………an Important Message</vt:lpstr>
      <vt:lpstr>First Few Weeks</vt:lpstr>
      <vt:lpstr>Overview Cyflwyniad i’r modiwl</vt:lpstr>
      <vt:lpstr>Information </vt:lpstr>
      <vt:lpstr>Module Outline</vt:lpstr>
      <vt:lpstr>Assessments</vt:lpstr>
      <vt:lpstr>Group Activity Gweithgaredd Grŵp  </vt:lpstr>
      <vt:lpstr>Cite them Right</vt:lpstr>
      <vt:lpstr>Next Theme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ECGE4001Q – Academic Study Skills</dc:title>
  <dc:creator>Ken Dicks</dc:creator>
  <cp:lastModifiedBy>Caroline Lohmann-Hancock</cp:lastModifiedBy>
  <cp:revision>35</cp:revision>
  <dcterms:created xsi:type="dcterms:W3CDTF">2017-09-29T08:10:58Z</dcterms:created>
  <dcterms:modified xsi:type="dcterms:W3CDTF">2019-09-26T15:26:00Z</dcterms:modified>
</cp:coreProperties>
</file>