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4"/>
  </p:notesMasterIdLst>
  <p:handoutMasterIdLst>
    <p:handoutMasterId r:id="rId45"/>
  </p:handoutMasterIdLst>
  <p:sldIdLst>
    <p:sldId id="277" r:id="rId3"/>
    <p:sldId id="319" r:id="rId4"/>
    <p:sldId id="257" r:id="rId5"/>
    <p:sldId id="258" r:id="rId6"/>
    <p:sldId id="260" r:id="rId7"/>
    <p:sldId id="261" r:id="rId8"/>
    <p:sldId id="259" r:id="rId9"/>
    <p:sldId id="316" r:id="rId10"/>
    <p:sldId id="279" r:id="rId11"/>
    <p:sldId id="280" r:id="rId12"/>
    <p:sldId id="339" r:id="rId13"/>
    <p:sldId id="284" r:id="rId14"/>
    <p:sldId id="285" r:id="rId15"/>
    <p:sldId id="286" r:id="rId16"/>
    <p:sldId id="287" r:id="rId17"/>
    <p:sldId id="289" r:id="rId18"/>
    <p:sldId id="290" r:id="rId19"/>
    <p:sldId id="291" r:id="rId20"/>
    <p:sldId id="347" r:id="rId21"/>
    <p:sldId id="292" r:id="rId22"/>
    <p:sldId id="340" r:id="rId23"/>
    <p:sldId id="293" r:id="rId24"/>
    <p:sldId id="294" r:id="rId25"/>
    <p:sldId id="295" r:id="rId26"/>
    <p:sldId id="296" r:id="rId27"/>
    <p:sldId id="306" r:id="rId28"/>
    <p:sldId id="307" r:id="rId29"/>
    <p:sldId id="282" r:id="rId30"/>
    <p:sldId id="604" r:id="rId31"/>
    <p:sldId id="605" r:id="rId32"/>
    <p:sldId id="606" r:id="rId33"/>
    <p:sldId id="607" r:id="rId34"/>
    <p:sldId id="608" r:id="rId35"/>
    <p:sldId id="609" r:id="rId36"/>
    <p:sldId id="610" r:id="rId37"/>
    <p:sldId id="599" r:id="rId38"/>
    <p:sldId id="611" r:id="rId39"/>
    <p:sldId id="612" r:id="rId40"/>
    <p:sldId id="297" r:id="rId41"/>
    <p:sldId id="298" r:id="rId42"/>
    <p:sldId id="613" r:id="rId4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67" d="100"/>
          <a:sy n="67" d="100"/>
        </p:scale>
        <p:origin x="1188"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en.wikipedia.org/wiki/Ford_Crown_Victoria" TargetMode="External"/><Relationship Id="rId3" Type="http://schemas.openxmlformats.org/officeDocument/2006/relationships/hyperlink" Target="http://en.wikipedia.org/wiki/Grand_American_Road_Racing_Association" TargetMode="External"/><Relationship Id="rId7" Type="http://schemas.openxmlformats.org/officeDocument/2006/relationships/hyperlink" Target="http://en.wikipedia.org/wiki/Crumple_zone"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en.wikipedia.org/wiki/Jensen_Motors" TargetMode="External"/><Relationship Id="rId5" Type="http://schemas.openxmlformats.org/officeDocument/2006/relationships/hyperlink" Target="http://en.wikipedia.org/wiki/Austin_A40_Sports" TargetMode="External"/><Relationship Id="rId4" Type="http://schemas.openxmlformats.org/officeDocument/2006/relationships/hyperlink" Target="http://en.wikipedia.org/wiki/Austin_Motor_Company" TargetMode="External"/><Relationship Id="rId9" Type="http://schemas.openxmlformats.org/officeDocument/2006/relationships/hyperlink" Target="http://en.wikipedia.org/wiki/Body-on-fram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zigwheels.com/news-features/auto-insight/kerb-weight/9241/1"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about the ability to make crowns, implants, etc. at the dentist’s office instead of sending off for one to be made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4CF234-1C06-424A-B806-C142485317E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5510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you</a:t>
            </a:r>
            <a:r>
              <a:rPr lang="en-US" baseline="0" dirty="0"/>
              <a:t> to think about this as I talk about Disruptive Innovation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4CF234-1C06-424A-B806-C142485317E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57239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062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6214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0413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50" eaLnBrk="0" fontAlgn="base" hangingPunct="0">
              <a:spcBef>
                <a:spcPct val="30000"/>
              </a:spcBef>
              <a:spcAft>
                <a:spcPct val="0"/>
              </a:spcAft>
              <a:defRPr/>
            </a:pPr>
            <a:r>
              <a:rPr lang="en-US" b="1" dirty="0"/>
              <a:t>Body-on-frame</a:t>
            </a:r>
          </a:p>
          <a:p>
            <a:r>
              <a:rPr lang="en-US" b="1" dirty="0"/>
              <a:t>Advantages</a:t>
            </a:r>
          </a:p>
          <a:p>
            <a:r>
              <a:rPr lang="en-US" dirty="0"/>
              <a:t>Easier to design, build and modify (less of an issue now that Computer-Assisted Design (CAD) is commonplace, but still an advantage for coach-built vehicles).</a:t>
            </a:r>
          </a:p>
          <a:p>
            <a:r>
              <a:rPr lang="en-US" dirty="0"/>
              <a:t>Quieter, because the stresses do not pass into the body, which is isolated from the frame with rubber pads around the attachment bolts. Less significant lately, but earlier bodies would squeak and rattle, ever more as they rusted, lubricants drained, and fasteners loosened. Isolated bodies had a lesser degree of these modes of aging.</a:t>
            </a:r>
          </a:p>
          <a:p>
            <a:r>
              <a:rPr lang="en-US" dirty="0"/>
              <a:t>Easier to repair after accidents. This is crucial for taxicabs, because damaged bolt-on fenders can be replaced in the firm's own garage - for petty cash, with the cab returned to earning status immediately - whereas a </a:t>
            </a:r>
            <a:r>
              <a:rPr lang="en-US" dirty="0" err="1"/>
              <a:t>monocoque</a:t>
            </a:r>
            <a:r>
              <a:rPr lang="en-US" dirty="0"/>
              <a:t> body would require straightening by paid specialists on a machine expensive to rent - with the cab laid up for repair longer. </a:t>
            </a:r>
            <a:r>
              <a:rPr lang="en-US" dirty="0">
                <a:hlinkClick r:id="rId3" tooltip="Grand American Road Racing Association"/>
              </a:rPr>
              <a:t>Grand-Am</a:t>
            </a:r>
            <a:r>
              <a:rPr lang="en-US" dirty="0"/>
              <a:t> allows tubular </a:t>
            </a:r>
            <a:r>
              <a:rPr lang="en-US" dirty="0" err="1"/>
              <a:t>spaceframe</a:t>
            </a:r>
            <a:r>
              <a:rPr lang="en-US" dirty="0"/>
              <a:t> cars to replace their </a:t>
            </a:r>
            <a:r>
              <a:rPr lang="en-US" dirty="0" err="1"/>
              <a:t>monocoque</a:t>
            </a:r>
            <a:r>
              <a:rPr lang="en-US" dirty="0"/>
              <a:t> counterparts, as the cars can easily be repaired with new clips.</a:t>
            </a:r>
          </a:p>
          <a:p>
            <a:r>
              <a:rPr lang="en-US" dirty="0"/>
              <a:t>Could allow a manufacturer to easily sub-contract portions of work, e.g. as when </a:t>
            </a:r>
            <a:r>
              <a:rPr lang="en-US" dirty="0">
                <a:hlinkClick r:id="rId4" tooltip="Austin Motor Company"/>
              </a:rPr>
              <a:t>Austin</a:t>
            </a:r>
            <a:r>
              <a:rPr lang="en-US" dirty="0"/>
              <a:t> subcontracted the </a:t>
            </a:r>
            <a:r>
              <a:rPr lang="en-US" dirty="0" err="1"/>
              <a:t>aluminium</a:t>
            </a:r>
            <a:r>
              <a:rPr lang="en-US" dirty="0"/>
              <a:t> body work of the </a:t>
            </a:r>
            <a:r>
              <a:rPr lang="en-US" dirty="0">
                <a:hlinkClick r:id="rId5" tooltip="Austin A40 Sports"/>
              </a:rPr>
              <a:t>Austin A40 Sports</a:t>
            </a:r>
            <a:r>
              <a:rPr lang="en-US" dirty="0"/>
              <a:t> to </a:t>
            </a:r>
            <a:r>
              <a:rPr lang="en-US" dirty="0">
                <a:hlinkClick r:id="rId6" tooltip="Jensen Motors"/>
              </a:rPr>
              <a:t>Jensen Motors</a:t>
            </a:r>
            <a:r>
              <a:rPr lang="en-US" dirty="0"/>
              <a:t>.</a:t>
            </a:r>
          </a:p>
          <a:p>
            <a:r>
              <a:rPr lang="en-US" dirty="0"/>
              <a:t>Generally more capable of towing and </a:t>
            </a:r>
            <a:r>
              <a:rPr lang="en-US" dirty="0" err="1"/>
              <a:t>offroad</a:t>
            </a:r>
            <a:endParaRPr lang="en-US" dirty="0"/>
          </a:p>
          <a:p>
            <a:endParaRPr lang="en-US" dirty="0"/>
          </a:p>
          <a:p>
            <a:r>
              <a:rPr lang="en-US" b="1" dirty="0"/>
              <a:t>Disadvantages</a:t>
            </a:r>
          </a:p>
          <a:p>
            <a:r>
              <a:rPr lang="en-US" dirty="0"/>
              <a:t>Heavier than </a:t>
            </a:r>
            <a:r>
              <a:rPr lang="en-US" dirty="0" err="1"/>
              <a:t>unibody</a:t>
            </a:r>
            <a:r>
              <a:rPr lang="en-US" dirty="0"/>
              <a:t> - lower performance and/or higher fuel consumption.</a:t>
            </a:r>
          </a:p>
          <a:p>
            <a:r>
              <a:rPr lang="en-US" dirty="0"/>
              <a:t>Far less resistant to torsional flexing (flexing of the whole car in corners) - compromising handling and road grip.</a:t>
            </a:r>
          </a:p>
          <a:p>
            <a:r>
              <a:rPr lang="en-US" dirty="0"/>
              <a:t>No </a:t>
            </a:r>
            <a:r>
              <a:rPr lang="en-US" dirty="0">
                <a:hlinkClick r:id="rId7" tooltip="Crumple zone"/>
              </a:rPr>
              <a:t>crumple zone</a:t>
            </a:r>
            <a:r>
              <a:rPr lang="en-US" dirty="0"/>
              <a:t> - higher rate of death and serious injury (in some cars, but larger cars such as the </a:t>
            </a:r>
            <a:r>
              <a:rPr lang="en-US" dirty="0">
                <a:hlinkClick r:id="rId8" tooltip="Ford Crown Victoria"/>
              </a:rPr>
              <a:t>Ford Crown Victoria</a:t>
            </a:r>
            <a:r>
              <a:rPr lang="en-US" dirty="0"/>
              <a:t> are highly rated for safety). Some cars have adopted a "front clip" and "rear clip" format similar to what is used in NASCAR race cars where the car is split into three sections, and the clips absorb the impact, allowing the "clip" to be replaced when repairing the car.</a:t>
            </a:r>
            <a:r>
              <a:rPr lang="en-US" baseline="30000" dirty="0">
                <a:hlinkClick r:id="rId9"/>
              </a:rPr>
              <a:t>[3]</a:t>
            </a:r>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0413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A </a:t>
            </a:r>
            <a:r>
              <a:rPr lang="en-US" b="1" dirty="0" err="1">
                <a:effectLst/>
              </a:rPr>
              <a:t>monocoque</a:t>
            </a:r>
            <a:r>
              <a:rPr lang="en-US" b="1" dirty="0">
                <a:effectLst/>
              </a:rPr>
              <a:t> body construction is used on most cars today to reduce weight and improve structural integrity. Read on to know more</a:t>
            </a:r>
            <a:endParaRPr lang="en-US" dirty="0">
              <a:effectLst/>
            </a:endParaRPr>
          </a:p>
          <a:p>
            <a:r>
              <a:rPr lang="en-US" dirty="0"/>
              <a:t> </a:t>
            </a:r>
          </a:p>
          <a:p>
            <a:r>
              <a:rPr lang="en-US" dirty="0" err="1"/>
              <a:t>Monocoque</a:t>
            </a:r>
            <a:r>
              <a:rPr lang="en-US" dirty="0"/>
              <a:t> body construction integrates the body and chassis of a vehicle together into a one piece structure. The body and drivetrain are integrated into a single unit by wielding the components together. The drivetrain and body are cast as one structure onto a frame. A </a:t>
            </a:r>
            <a:r>
              <a:rPr lang="en-US" dirty="0" err="1"/>
              <a:t>monocoque</a:t>
            </a:r>
            <a:r>
              <a:rPr lang="en-US" dirty="0"/>
              <a:t> body absorbs all or most of the stresses which the body is subjected to. </a:t>
            </a:r>
          </a:p>
          <a:p>
            <a:r>
              <a:rPr lang="en-US" dirty="0"/>
              <a:t> </a:t>
            </a:r>
          </a:p>
          <a:p>
            <a:r>
              <a:rPr lang="en-US" dirty="0"/>
              <a:t>Before the </a:t>
            </a:r>
            <a:r>
              <a:rPr lang="en-US" dirty="0" err="1"/>
              <a:t>monocoque</a:t>
            </a:r>
            <a:r>
              <a:rPr lang="en-US" dirty="0"/>
              <a:t> body construction became popular body-on-frame chassis was used for vehicle construction. A separate car body was mounted to a frame that supported the drivetrain. Body-on-frame was popular even after </a:t>
            </a:r>
            <a:r>
              <a:rPr lang="en-US" dirty="0" err="1"/>
              <a:t>monocoque</a:t>
            </a:r>
            <a:r>
              <a:rPr lang="en-US" dirty="0"/>
              <a:t> construction came into being because it was easy and relatively inexpensive to add a different type of body to create a different car that had the same chassis and drivetrain. The body-on-frame type of automobile construction had its limitations as the cars were very heavy which meant high fuel consumption and lower performance figures. Handling and road grip were compromised as the body tended to roll a lot while cornering as it never felt one with the drivetrain. Body-on-frame construction had a higher number of accident fatalities as crumple zones could not be integrated onto the car. </a:t>
            </a:r>
          </a:p>
          <a:p>
            <a:endParaRPr lang="en-US" dirty="0"/>
          </a:p>
          <a:p>
            <a:r>
              <a:rPr lang="en-US" dirty="0"/>
              <a:t>Because a </a:t>
            </a:r>
            <a:r>
              <a:rPr lang="en-US" dirty="0" err="1"/>
              <a:t>monocoque</a:t>
            </a:r>
            <a:r>
              <a:rPr lang="en-US" dirty="0"/>
              <a:t> body construction integrates the frame of the vehicle to the drivetrain of the vehicle the car has better handling traits and lowers the </a:t>
            </a:r>
            <a:r>
              <a:rPr lang="en-US" dirty="0" err="1">
                <a:hlinkClick r:id="rId3" tooltip="Read about Kerb Weight of a vehicle"/>
              </a:rPr>
              <a:t>kerb</a:t>
            </a:r>
            <a:r>
              <a:rPr lang="en-US" dirty="0">
                <a:hlinkClick r:id="rId3" tooltip="Read about Kerb Weight of a vehicle"/>
              </a:rPr>
              <a:t> weight</a:t>
            </a:r>
            <a:r>
              <a:rPr lang="en-US" dirty="0"/>
              <a:t> of the vehicle. A </a:t>
            </a:r>
            <a:r>
              <a:rPr lang="en-US" dirty="0" err="1"/>
              <a:t>monocoque</a:t>
            </a:r>
            <a:r>
              <a:rPr lang="en-US" dirty="0"/>
              <a:t> body construction improves the fuel economy of a vehicle and makes it safer for occupants in the event of a crash as crumple zones can be integrated into the body of the car. Modern </a:t>
            </a:r>
            <a:r>
              <a:rPr lang="en-US" dirty="0" err="1"/>
              <a:t>monocoques</a:t>
            </a:r>
            <a:r>
              <a:rPr lang="en-US" dirty="0"/>
              <a:t> are designed to distribute the load evenly over the body of the car such as the pillars of cars. High tensile steel panels are used in load bearing parts to make the structure of the car safe. The </a:t>
            </a:r>
            <a:r>
              <a:rPr lang="en-US" dirty="0" err="1"/>
              <a:t>monocoque</a:t>
            </a:r>
            <a:r>
              <a:rPr lang="en-US" dirty="0"/>
              <a:t> body construction technique is still under research and development for enhanced safety and better drive dynamics. Some </a:t>
            </a:r>
            <a:r>
              <a:rPr lang="en-US" dirty="0" err="1"/>
              <a:t>monocoques</a:t>
            </a:r>
            <a:r>
              <a:rPr lang="en-US" dirty="0"/>
              <a:t> have a bonded rear window glass which contributes to the structural integrity of the car.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96664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5846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are people preferring to buy books now?</a:t>
            </a:r>
          </a:p>
          <a:p>
            <a:r>
              <a:rPr lang="en-US" dirty="0"/>
              <a:t>Why?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63968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70624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21389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Was that business model expandable?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40731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3825" indent="-223825"/>
            <a:r>
              <a:rPr lang="en-US" dirty="0"/>
              <a:t>Target had been the company's top money maker since 1977</a:t>
            </a:r>
          </a:p>
          <a:p>
            <a:pPr marL="223825" indent="-223825"/>
            <a:r>
              <a:rPr lang="en-US" dirty="0"/>
              <a:t>Would Dayton Hudson still exist without Target?</a:t>
            </a:r>
          </a:p>
          <a:p>
            <a:pPr eaLnBrk="1" hangingPunct="1"/>
            <a:r>
              <a:rPr lang="en-US" dirty="0"/>
              <a:t>The other Dayton Hudson </a:t>
            </a:r>
            <a:r>
              <a:rPr lang="en-US" dirty="0">
                <a:solidFill>
                  <a:schemeClr val="tx1"/>
                </a:solidFill>
              </a:rPr>
              <a:t>Stores — Dayton’s, Hudson’s, Marshall Field’s, and Mervyns.</a:t>
            </a:r>
            <a:r>
              <a:rPr lang="en-US" baseline="0" dirty="0">
                <a:solidFill>
                  <a:schemeClr val="tx1"/>
                </a:solidFill>
              </a:rPr>
              <a:t> </a:t>
            </a:r>
            <a:r>
              <a:rPr lang="en-US" dirty="0">
                <a:solidFill>
                  <a:schemeClr val="tx1"/>
                </a:solidFill>
              </a:rPr>
              <a:t> </a:t>
            </a:r>
            <a:r>
              <a:rPr lang="en-US" dirty="0"/>
              <a:t>Marshall Fields was sold in 2004</a:t>
            </a:r>
          </a:p>
          <a:p>
            <a:pPr marL="223825" indent="-223825"/>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9861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Eastman Kodak filed for bankruptcy in January 2012 – its fate can be traced back to one source: the former king of photography's failure to reinvent itself in the digital age.</a:t>
            </a:r>
          </a:p>
          <a:p>
            <a:r>
              <a:rPr lang="en-US" dirty="0"/>
              <a:t>The problem is that, during its 10-year window of opportunity, Kodak did little to prepare for the later disruption. In fact, Kodak made exactly the mistake that George Eastman, its founder, avoided twice before when faced with disruptive technologies:</a:t>
            </a:r>
          </a:p>
          <a:p>
            <a:pPr marL="228587" indent="-228587">
              <a:buFont typeface="+mj-lt"/>
              <a:buAutoNum type="arabicPeriod"/>
            </a:pPr>
            <a:r>
              <a:rPr lang="en-US" dirty="0"/>
              <a:t>when he gave up a profitable dry-plate business to move to film and </a:t>
            </a:r>
          </a:p>
          <a:p>
            <a:pPr marL="228587" indent="-228587">
              <a:buFont typeface="+mj-lt"/>
              <a:buAutoNum type="arabicPeriod"/>
            </a:pPr>
            <a:r>
              <a:rPr lang="en-US" dirty="0"/>
              <a:t>when he invested in color film even though it was demonstrably inferior to black and white film (which Kodak dominated).</a:t>
            </a:r>
          </a:p>
          <a:p>
            <a:r>
              <a:rPr lang="en-US" dirty="0"/>
              <a:t>It was not until a decade later, in 1991, that Kodak's first digital product for every-day use hit the market, and it was not a camera, but a Photo CD.</a:t>
            </a:r>
          </a:p>
          <a:p>
            <a:r>
              <a:rPr lang="en-US" dirty="0"/>
              <a:t>Kodak introduced a line of pocket-sized digital cameras in 1996 but made its biggest push into the marketplace in 2001 with the </a:t>
            </a:r>
            <a:r>
              <a:rPr lang="en-US" dirty="0" err="1"/>
              <a:t>Easyshare</a:t>
            </a:r>
            <a:r>
              <a:rPr lang="en-US" dirty="0"/>
              <a:t> brand. By then, the field was already crowded with products from Canon </a:t>
            </a:r>
            <a:r>
              <a:rPr lang="en-US" dirty="0" err="1"/>
              <a:t>Inc</a:t>
            </a:r>
            <a:r>
              <a:rPr lang="en-US" dirty="0"/>
              <a:t> and other Asian manufacturers.</a:t>
            </a:r>
          </a:p>
          <a:p>
            <a:r>
              <a:rPr lang="en-US" dirty="0"/>
              <a:t>Kodak said in its filing that it hoped to emerge from bankruptcy in 2013. It tried to restructure in the past by closing 13 film plants and 130 photo labs between 2004 and 2007, slashing its workforce by 50,000.</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8257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E76DC1-0A7D-49D6-8817-C4A0C8C2943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95646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7">
            <a:extLst>
              <a:ext uri="{FF2B5EF4-FFF2-40B4-BE49-F238E27FC236}">
                <a16:creationId xmlns:a16="http://schemas.microsoft.com/office/drawing/2014/main" id="{4C34BAE7-9C9C-4C80-82BF-3AF0B1339B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1573FB53-6678-49CE-BCE0-256C3FEE47D9}"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29</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3107" name="Rectangle 2">
            <a:extLst>
              <a:ext uri="{FF2B5EF4-FFF2-40B4-BE49-F238E27FC236}">
                <a16:creationId xmlns:a16="http://schemas.microsoft.com/office/drawing/2014/main" id="{A3F0969C-7196-46FA-B828-3F64326864DC}"/>
              </a:ext>
            </a:extLst>
          </p:cNvPr>
          <p:cNvSpPr>
            <a:spLocks noGrp="1" noRot="1" noChangeAspect="1" noChangeArrowheads="1" noTextEdit="1"/>
          </p:cNvSpPr>
          <p:nvPr>
            <p:ph type="sldImg"/>
          </p:nvPr>
        </p:nvSpPr>
        <p:spPr>
          <a:ln/>
        </p:spPr>
      </p:sp>
      <p:sp>
        <p:nvSpPr>
          <p:cNvPr id="303108" name="Rectangle 3">
            <a:extLst>
              <a:ext uri="{FF2B5EF4-FFF2-40B4-BE49-F238E27FC236}">
                <a16:creationId xmlns:a16="http://schemas.microsoft.com/office/drawing/2014/main" id="{22B86D4F-3A23-418D-AFC6-9B7203D3E7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33011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7">
            <a:extLst>
              <a:ext uri="{FF2B5EF4-FFF2-40B4-BE49-F238E27FC236}">
                <a16:creationId xmlns:a16="http://schemas.microsoft.com/office/drawing/2014/main" id="{4C34BAE7-9C9C-4C80-82BF-3AF0B1339B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1573FB53-6678-49CE-BCE0-256C3FEE47D9}"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30</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3107" name="Rectangle 2">
            <a:extLst>
              <a:ext uri="{FF2B5EF4-FFF2-40B4-BE49-F238E27FC236}">
                <a16:creationId xmlns:a16="http://schemas.microsoft.com/office/drawing/2014/main" id="{A3F0969C-7196-46FA-B828-3F64326864DC}"/>
              </a:ext>
            </a:extLst>
          </p:cNvPr>
          <p:cNvSpPr>
            <a:spLocks noGrp="1" noRot="1" noChangeAspect="1" noChangeArrowheads="1" noTextEdit="1"/>
          </p:cNvSpPr>
          <p:nvPr>
            <p:ph type="sldImg"/>
          </p:nvPr>
        </p:nvSpPr>
        <p:spPr>
          <a:ln/>
        </p:spPr>
      </p:sp>
      <p:sp>
        <p:nvSpPr>
          <p:cNvPr id="303108" name="Rectangle 3">
            <a:extLst>
              <a:ext uri="{FF2B5EF4-FFF2-40B4-BE49-F238E27FC236}">
                <a16:creationId xmlns:a16="http://schemas.microsoft.com/office/drawing/2014/main" id="{22B86D4F-3A23-418D-AFC6-9B7203D3E7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7">
            <a:extLst>
              <a:ext uri="{FF2B5EF4-FFF2-40B4-BE49-F238E27FC236}">
                <a16:creationId xmlns:a16="http://schemas.microsoft.com/office/drawing/2014/main" id="{23BF27BD-D4DB-4C20-8385-013CEDA2E6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153E88DB-73E4-4593-AA1D-6768FB3A045D}"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31</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4131" name="Rectangle 2">
            <a:extLst>
              <a:ext uri="{FF2B5EF4-FFF2-40B4-BE49-F238E27FC236}">
                <a16:creationId xmlns:a16="http://schemas.microsoft.com/office/drawing/2014/main" id="{5A0267B1-8353-4BE0-AD3E-7DFD44F62AD8}"/>
              </a:ext>
            </a:extLst>
          </p:cNvPr>
          <p:cNvSpPr>
            <a:spLocks noGrp="1" noRot="1" noChangeAspect="1" noChangeArrowheads="1" noTextEdit="1"/>
          </p:cNvSpPr>
          <p:nvPr>
            <p:ph type="sldImg"/>
          </p:nvPr>
        </p:nvSpPr>
        <p:spPr>
          <a:ln/>
        </p:spPr>
      </p:sp>
      <p:sp>
        <p:nvSpPr>
          <p:cNvPr id="304132" name="Rectangle 3">
            <a:extLst>
              <a:ext uri="{FF2B5EF4-FFF2-40B4-BE49-F238E27FC236}">
                <a16:creationId xmlns:a16="http://schemas.microsoft.com/office/drawing/2014/main" id="{400A6AEB-7A2B-44BF-BFDC-19B36E6E57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7">
            <a:extLst>
              <a:ext uri="{FF2B5EF4-FFF2-40B4-BE49-F238E27FC236}">
                <a16:creationId xmlns:a16="http://schemas.microsoft.com/office/drawing/2014/main" id="{FC37D0C4-AA08-493F-9505-0A4A2A4A5E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815C666E-FDC2-4587-9777-AE1722AE79F3}"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32</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5155" name="Rectangle 2">
            <a:extLst>
              <a:ext uri="{FF2B5EF4-FFF2-40B4-BE49-F238E27FC236}">
                <a16:creationId xmlns:a16="http://schemas.microsoft.com/office/drawing/2014/main" id="{CC1E2A81-4288-427E-A9D1-739FDD3E2108}"/>
              </a:ext>
            </a:extLst>
          </p:cNvPr>
          <p:cNvSpPr>
            <a:spLocks noGrp="1" noRot="1" noChangeAspect="1" noChangeArrowheads="1" noTextEdit="1"/>
          </p:cNvSpPr>
          <p:nvPr>
            <p:ph type="sldImg"/>
          </p:nvPr>
        </p:nvSpPr>
        <p:spPr>
          <a:ln/>
        </p:spPr>
      </p:sp>
      <p:sp>
        <p:nvSpPr>
          <p:cNvPr id="305156" name="Rectangle 3">
            <a:extLst>
              <a:ext uri="{FF2B5EF4-FFF2-40B4-BE49-F238E27FC236}">
                <a16:creationId xmlns:a16="http://schemas.microsoft.com/office/drawing/2014/main" id="{A549DC3F-8456-4DCC-9D3E-88A6F06B8A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7">
            <a:extLst>
              <a:ext uri="{FF2B5EF4-FFF2-40B4-BE49-F238E27FC236}">
                <a16:creationId xmlns:a16="http://schemas.microsoft.com/office/drawing/2014/main" id="{ACA59EDE-6F63-44C7-B8BA-A9F02B53B2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3F5FD607-C595-4D1A-AF00-EF26BDC62BDB}"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33</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6179" name="Rectangle 2">
            <a:extLst>
              <a:ext uri="{FF2B5EF4-FFF2-40B4-BE49-F238E27FC236}">
                <a16:creationId xmlns:a16="http://schemas.microsoft.com/office/drawing/2014/main" id="{9DA2188C-9896-4E57-9474-A459F0258FD5}"/>
              </a:ext>
            </a:extLst>
          </p:cNvPr>
          <p:cNvSpPr>
            <a:spLocks noGrp="1" noRot="1" noChangeAspect="1" noChangeArrowheads="1" noTextEdit="1"/>
          </p:cNvSpPr>
          <p:nvPr>
            <p:ph type="sldImg"/>
          </p:nvPr>
        </p:nvSpPr>
        <p:spPr>
          <a:ln/>
        </p:spPr>
      </p:sp>
      <p:sp>
        <p:nvSpPr>
          <p:cNvPr id="306180" name="Rectangle 3">
            <a:extLst>
              <a:ext uri="{FF2B5EF4-FFF2-40B4-BE49-F238E27FC236}">
                <a16:creationId xmlns:a16="http://schemas.microsoft.com/office/drawing/2014/main" id="{A82E82DD-1414-46BE-86E6-0CF45B5FD7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7">
            <a:extLst>
              <a:ext uri="{FF2B5EF4-FFF2-40B4-BE49-F238E27FC236}">
                <a16:creationId xmlns:a16="http://schemas.microsoft.com/office/drawing/2014/main" id="{B2C4F344-9DBE-4727-A93E-DE7061B542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F9C34B73-B48C-4793-9658-544650D47200}"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34</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7203" name="Rectangle 2">
            <a:extLst>
              <a:ext uri="{FF2B5EF4-FFF2-40B4-BE49-F238E27FC236}">
                <a16:creationId xmlns:a16="http://schemas.microsoft.com/office/drawing/2014/main" id="{B5F807C9-EB8A-4487-99F8-4835F2BB9440}"/>
              </a:ext>
            </a:extLst>
          </p:cNvPr>
          <p:cNvSpPr>
            <a:spLocks noGrp="1" noRot="1" noChangeAspect="1" noChangeArrowheads="1" noTextEdit="1"/>
          </p:cNvSpPr>
          <p:nvPr>
            <p:ph type="sldImg"/>
          </p:nvPr>
        </p:nvSpPr>
        <p:spPr>
          <a:ln/>
        </p:spPr>
      </p:sp>
      <p:sp>
        <p:nvSpPr>
          <p:cNvPr id="307204" name="Rectangle 3">
            <a:extLst>
              <a:ext uri="{FF2B5EF4-FFF2-40B4-BE49-F238E27FC236}">
                <a16:creationId xmlns:a16="http://schemas.microsoft.com/office/drawing/2014/main" id="{8E3F1573-F268-4E7D-90A4-CBB7BA97522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7">
            <a:extLst>
              <a:ext uri="{FF2B5EF4-FFF2-40B4-BE49-F238E27FC236}">
                <a16:creationId xmlns:a16="http://schemas.microsoft.com/office/drawing/2014/main" id="{1C549D85-1A39-4D05-975D-569CE95045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6BF2A778-DF02-4C79-822E-3E034C529383}"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35</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8227" name="Rectangle 2">
            <a:extLst>
              <a:ext uri="{FF2B5EF4-FFF2-40B4-BE49-F238E27FC236}">
                <a16:creationId xmlns:a16="http://schemas.microsoft.com/office/drawing/2014/main" id="{5A48014A-60E3-40E2-8654-AAD415842E67}"/>
              </a:ext>
            </a:extLst>
          </p:cNvPr>
          <p:cNvSpPr>
            <a:spLocks noGrp="1" noRot="1" noChangeAspect="1" noChangeArrowheads="1" noTextEdit="1"/>
          </p:cNvSpPr>
          <p:nvPr>
            <p:ph type="sldImg"/>
          </p:nvPr>
        </p:nvSpPr>
        <p:spPr>
          <a:ln/>
        </p:spPr>
      </p:sp>
      <p:sp>
        <p:nvSpPr>
          <p:cNvPr id="308228" name="Rectangle 3">
            <a:extLst>
              <a:ext uri="{FF2B5EF4-FFF2-40B4-BE49-F238E27FC236}">
                <a16:creationId xmlns:a16="http://schemas.microsoft.com/office/drawing/2014/main" id="{1ED7CFD7-95E6-45B6-ABA9-E7D4215CDC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7">
            <a:extLst>
              <a:ext uri="{FF2B5EF4-FFF2-40B4-BE49-F238E27FC236}">
                <a16:creationId xmlns:a16="http://schemas.microsoft.com/office/drawing/2014/main" id="{ABD99496-9EF1-40EF-AD47-D8653F6FAE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2C818E49-6681-4437-B1C7-8F9DFD8610FC}"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36</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09251" name="Rectangle 2">
            <a:extLst>
              <a:ext uri="{FF2B5EF4-FFF2-40B4-BE49-F238E27FC236}">
                <a16:creationId xmlns:a16="http://schemas.microsoft.com/office/drawing/2014/main" id="{E55D3CAD-87BE-4C8B-9CD1-9F19C0869F46}"/>
              </a:ext>
            </a:extLst>
          </p:cNvPr>
          <p:cNvSpPr>
            <a:spLocks noGrp="1" noRot="1" noChangeAspect="1" noChangeArrowheads="1" noTextEdit="1"/>
          </p:cNvSpPr>
          <p:nvPr>
            <p:ph type="sldImg"/>
          </p:nvPr>
        </p:nvSpPr>
        <p:spPr>
          <a:ln/>
        </p:spPr>
      </p:sp>
      <p:sp>
        <p:nvSpPr>
          <p:cNvPr id="309252" name="Rectangle 3">
            <a:extLst>
              <a:ext uri="{FF2B5EF4-FFF2-40B4-BE49-F238E27FC236}">
                <a16:creationId xmlns:a16="http://schemas.microsoft.com/office/drawing/2014/main" id="{D7DAF0DB-0225-4EE4-8149-E4B11BB179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7">
            <a:extLst>
              <a:ext uri="{FF2B5EF4-FFF2-40B4-BE49-F238E27FC236}">
                <a16:creationId xmlns:a16="http://schemas.microsoft.com/office/drawing/2014/main" id="{277736C3-55C4-47BE-9763-F4F1F63BE9B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3BAB18C4-DC42-4E4F-8486-6B633E6725CD}"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37</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0275" name="Rectangle 2">
            <a:extLst>
              <a:ext uri="{FF2B5EF4-FFF2-40B4-BE49-F238E27FC236}">
                <a16:creationId xmlns:a16="http://schemas.microsoft.com/office/drawing/2014/main" id="{C0C0E89D-5C61-46DE-87EB-61A686D88E72}"/>
              </a:ext>
            </a:extLst>
          </p:cNvPr>
          <p:cNvSpPr>
            <a:spLocks noGrp="1" noRot="1" noChangeAspect="1" noChangeArrowheads="1" noTextEdit="1"/>
          </p:cNvSpPr>
          <p:nvPr>
            <p:ph type="sldImg"/>
          </p:nvPr>
        </p:nvSpPr>
        <p:spPr>
          <a:ln/>
        </p:spPr>
      </p:sp>
      <p:sp>
        <p:nvSpPr>
          <p:cNvPr id="310276" name="Rectangle 3">
            <a:extLst>
              <a:ext uri="{FF2B5EF4-FFF2-40B4-BE49-F238E27FC236}">
                <a16:creationId xmlns:a16="http://schemas.microsoft.com/office/drawing/2014/main" id="{B1E51B5A-EC35-4776-AA05-02A37D008C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7">
            <a:extLst>
              <a:ext uri="{FF2B5EF4-FFF2-40B4-BE49-F238E27FC236}">
                <a16:creationId xmlns:a16="http://schemas.microsoft.com/office/drawing/2014/main" id="{3F5C6AEF-ED78-4BE8-8906-F489CCFF2B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F5DC940F-36B6-4CE6-98B1-A36C7147039B}"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38</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1299" name="Rectangle 2">
            <a:extLst>
              <a:ext uri="{FF2B5EF4-FFF2-40B4-BE49-F238E27FC236}">
                <a16:creationId xmlns:a16="http://schemas.microsoft.com/office/drawing/2014/main" id="{3A2D87F6-1BA5-47EE-81A7-3E1F5FD01454}"/>
              </a:ext>
            </a:extLst>
          </p:cNvPr>
          <p:cNvSpPr>
            <a:spLocks noGrp="1" noRot="1" noChangeAspect="1" noChangeArrowheads="1" noTextEdit="1"/>
          </p:cNvSpPr>
          <p:nvPr>
            <p:ph type="sldImg"/>
          </p:nvPr>
        </p:nvSpPr>
        <p:spPr>
          <a:ln/>
        </p:spPr>
      </p:sp>
      <p:sp>
        <p:nvSpPr>
          <p:cNvPr id="311300" name="Rectangle 3">
            <a:extLst>
              <a:ext uri="{FF2B5EF4-FFF2-40B4-BE49-F238E27FC236}">
                <a16:creationId xmlns:a16="http://schemas.microsoft.com/office/drawing/2014/main" id="{F496783A-EEC1-4B70-82AC-0FA541A675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7">
            <a:extLst>
              <a:ext uri="{FF2B5EF4-FFF2-40B4-BE49-F238E27FC236}">
                <a16:creationId xmlns:a16="http://schemas.microsoft.com/office/drawing/2014/main" id="{B6D793EE-2150-41F2-9753-16BA78EE504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4A73BFD5-40AA-43B1-B240-BC7607F95C3D}"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39</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2323" name="Rectangle 2">
            <a:extLst>
              <a:ext uri="{FF2B5EF4-FFF2-40B4-BE49-F238E27FC236}">
                <a16:creationId xmlns:a16="http://schemas.microsoft.com/office/drawing/2014/main" id="{C185772E-8C60-409A-9914-15C9623B8BB3}"/>
              </a:ext>
            </a:extLst>
          </p:cNvPr>
          <p:cNvSpPr>
            <a:spLocks noGrp="1" noRot="1" noChangeAspect="1" noChangeArrowheads="1" noTextEdit="1"/>
          </p:cNvSpPr>
          <p:nvPr>
            <p:ph type="sldImg"/>
          </p:nvPr>
        </p:nvSpPr>
        <p:spPr>
          <a:ln/>
        </p:spPr>
      </p:sp>
      <p:sp>
        <p:nvSpPr>
          <p:cNvPr id="312324" name="Rectangle 3">
            <a:extLst>
              <a:ext uri="{FF2B5EF4-FFF2-40B4-BE49-F238E27FC236}">
                <a16:creationId xmlns:a16="http://schemas.microsoft.com/office/drawing/2014/main" id="{D06F657C-31FE-48D2-A7ED-E1A26E4FCB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346" name="Rectangle 7">
            <a:extLst>
              <a:ext uri="{FF2B5EF4-FFF2-40B4-BE49-F238E27FC236}">
                <a16:creationId xmlns:a16="http://schemas.microsoft.com/office/drawing/2014/main" id="{7CA7244E-10AD-443E-9DF4-E07E87E94D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4563" eaLnBrk="0" hangingPunct="0">
              <a:defRPr>
                <a:solidFill>
                  <a:schemeClr val="tx1"/>
                </a:solidFill>
                <a:latin typeface="Arial" panose="020B0604020202020204" pitchFamily="34" charset="0"/>
              </a:defRPr>
            </a:lvl1pPr>
            <a:lvl2pPr marL="742950" indent="-285750" defTabSz="944563" eaLnBrk="0" hangingPunct="0">
              <a:defRPr>
                <a:solidFill>
                  <a:schemeClr val="tx1"/>
                </a:solidFill>
                <a:latin typeface="Arial" panose="020B0604020202020204" pitchFamily="34" charset="0"/>
              </a:defRPr>
            </a:lvl2pPr>
            <a:lvl3pPr marL="1143000" indent="-228600" defTabSz="944563" eaLnBrk="0" hangingPunct="0">
              <a:defRPr>
                <a:solidFill>
                  <a:schemeClr val="tx1"/>
                </a:solidFill>
                <a:latin typeface="Arial" panose="020B0604020202020204" pitchFamily="34" charset="0"/>
              </a:defRPr>
            </a:lvl3pPr>
            <a:lvl4pPr marL="1600200" indent="-228600" defTabSz="944563" eaLnBrk="0" hangingPunct="0">
              <a:defRPr>
                <a:solidFill>
                  <a:schemeClr val="tx1"/>
                </a:solidFill>
                <a:latin typeface="Arial" panose="020B0604020202020204" pitchFamily="34" charset="0"/>
              </a:defRPr>
            </a:lvl4pPr>
            <a:lvl5pPr marL="2057400" indent="-228600" defTabSz="944563" eaLnBrk="0" hangingPunct="0">
              <a:defRPr>
                <a:solidFill>
                  <a:schemeClr val="tx1"/>
                </a:solidFill>
                <a:latin typeface="Arial" panose="020B0604020202020204" pitchFamily="34" charset="0"/>
              </a:defRPr>
            </a:lvl5pPr>
            <a:lvl6pPr marL="2514600" indent="-228600" defTabSz="944563" eaLnBrk="0" fontAlgn="base" hangingPunct="0">
              <a:spcBef>
                <a:spcPct val="0"/>
              </a:spcBef>
              <a:spcAft>
                <a:spcPct val="0"/>
              </a:spcAft>
              <a:defRPr>
                <a:solidFill>
                  <a:schemeClr val="tx1"/>
                </a:solidFill>
                <a:latin typeface="Arial" panose="020B0604020202020204" pitchFamily="34" charset="0"/>
              </a:defRPr>
            </a:lvl6pPr>
            <a:lvl7pPr marL="2971800" indent="-228600" defTabSz="944563" eaLnBrk="0" fontAlgn="base" hangingPunct="0">
              <a:spcBef>
                <a:spcPct val="0"/>
              </a:spcBef>
              <a:spcAft>
                <a:spcPct val="0"/>
              </a:spcAft>
              <a:defRPr>
                <a:solidFill>
                  <a:schemeClr val="tx1"/>
                </a:solidFill>
                <a:latin typeface="Arial" panose="020B0604020202020204" pitchFamily="34" charset="0"/>
              </a:defRPr>
            </a:lvl7pPr>
            <a:lvl8pPr marL="3429000" indent="-228600" defTabSz="944563" eaLnBrk="0" fontAlgn="base" hangingPunct="0">
              <a:spcBef>
                <a:spcPct val="0"/>
              </a:spcBef>
              <a:spcAft>
                <a:spcPct val="0"/>
              </a:spcAft>
              <a:defRPr>
                <a:solidFill>
                  <a:schemeClr val="tx1"/>
                </a:solidFill>
                <a:latin typeface="Arial" panose="020B0604020202020204" pitchFamily="34" charset="0"/>
              </a:defRPr>
            </a:lvl8pPr>
            <a:lvl9pPr marL="3886200" indent="-228600" defTabSz="9445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4563" rtl="0" eaLnBrk="1" fontAlgn="base" latinLnBrk="0" hangingPunct="1">
              <a:lnSpc>
                <a:spcPct val="100000"/>
              </a:lnSpc>
              <a:spcBef>
                <a:spcPct val="0"/>
              </a:spcBef>
              <a:spcAft>
                <a:spcPct val="0"/>
              </a:spcAft>
              <a:buClrTx/>
              <a:buSzTx/>
              <a:buFontTx/>
              <a:buNone/>
              <a:tabLst/>
              <a:defRPr/>
            </a:pPr>
            <a:fld id="{9ADB780C-6293-4480-9DB1-4C149EE6E48F}" type="slidenum">
              <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44563" rtl="0" eaLnBrk="1" fontAlgn="base" latinLnBrk="0" hangingPunct="1">
                <a:lnSpc>
                  <a:spcPct val="100000"/>
                </a:lnSpc>
                <a:spcBef>
                  <a:spcPct val="0"/>
                </a:spcBef>
                <a:spcAft>
                  <a:spcPct val="0"/>
                </a:spcAft>
                <a:buClrTx/>
                <a:buSzTx/>
                <a:buFontTx/>
                <a:buNone/>
                <a:tabLst/>
                <a:defRPr/>
              </a:pPr>
              <a:t>40</a:t>
            </a:fld>
            <a:endParaRPr kumimoji="0" lang="cs-CZ"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3347" name="Rectangle 2">
            <a:extLst>
              <a:ext uri="{FF2B5EF4-FFF2-40B4-BE49-F238E27FC236}">
                <a16:creationId xmlns:a16="http://schemas.microsoft.com/office/drawing/2014/main" id="{309F346C-10A1-49C7-AA8B-0513A6B6B611}"/>
              </a:ext>
            </a:extLst>
          </p:cNvPr>
          <p:cNvSpPr>
            <a:spLocks noGrp="1" noRot="1" noChangeAspect="1" noChangeArrowheads="1" noTextEdit="1"/>
          </p:cNvSpPr>
          <p:nvPr>
            <p:ph type="sldImg"/>
          </p:nvPr>
        </p:nvSpPr>
        <p:spPr>
          <a:ln/>
        </p:spPr>
      </p:sp>
      <p:sp>
        <p:nvSpPr>
          <p:cNvPr id="313348" name="Rectangle 3">
            <a:extLst>
              <a:ext uri="{FF2B5EF4-FFF2-40B4-BE49-F238E27FC236}">
                <a16:creationId xmlns:a16="http://schemas.microsoft.com/office/drawing/2014/main" id="{B446B53E-BEE0-45C0-801E-B6A815D03E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10346253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dirty="0"/>
              <a:t>Click to edit Master title style</a:t>
            </a:r>
          </a:p>
        </p:txBody>
      </p:sp>
      <p:sp>
        <p:nvSpPr>
          <p:cNvPr id="3" name="Content Placeholder 2"/>
          <p:cNvSpPr>
            <a:spLocks noGrp="1"/>
          </p:cNvSpPr>
          <p:nvPr>
            <p:ph idx="1"/>
          </p:nvPr>
        </p:nvSpPr>
        <p:spPr>
          <a:xfrm>
            <a:off x="457200" y="1295400"/>
            <a:ext cx="822960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13361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894903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245518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112639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59179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34661061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2636275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2599212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302343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5E4783D7-4207-4B4F-874A-288C4CA2C4C4}" type="datetimeFigureOut">
              <a:rPr lang="en-US" smtClean="0"/>
              <a:t>10/19/2020</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A1EFD0-7587-4EE4-B6A3-7DFDAFB5D798}" type="slidenum">
              <a:rPr lang="en-US" smtClean="0"/>
              <a:t>‹#›</a:t>
            </a:fld>
            <a:endParaRPr lang="en-US"/>
          </a:p>
        </p:txBody>
      </p:sp>
    </p:spTree>
    <p:extLst>
      <p:ext uri="{BB962C8B-B14F-4D97-AF65-F5344CB8AC3E}">
        <p14:creationId xmlns:p14="http://schemas.microsoft.com/office/powerpoint/2010/main" val="3275588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0">
              <a:srgbClr val="FFEFD1"/>
            </a:gs>
            <a:gs pos="84000">
              <a:srgbClr val="F0EBD5"/>
            </a:gs>
            <a:gs pos="100000">
              <a:srgbClr val="D1C39F"/>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86836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95400"/>
            <a:ext cx="8229600" cy="5257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7002458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11.jpe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upload.wikimedia.org/wikipedia/commons/7/79/Target_logo_(1968).png"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619672" y="1700808"/>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C00000"/>
                </a:solidFill>
              </a:rPr>
              <a:t>Week 6</a:t>
            </a:r>
            <a:br>
              <a:rPr lang="en-US" altLang="en-US" sz="4000" b="1" dirty="0">
                <a:solidFill>
                  <a:srgbClr val="C00000"/>
                </a:solidFill>
              </a:rPr>
            </a:br>
            <a:r>
              <a:rPr lang="cs-CZ" altLang="en-US" sz="3600" b="1" dirty="0">
                <a:latin typeface="Tahoma" panose="020B0604030504040204" pitchFamily="34" charset="0"/>
                <a:ea typeface="Tahoma" panose="020B0604030504040204" pitchFamily="34" charset="0"/>
                <a:cs typeface="Tahoma" panose="020B0604030504040204" pitchFamily="34" charset="0"/>
              </a:rPr>
              <a:t>Disruptive </a:t>
            </a:r>
            <a:r>
              <a:rPr lang="en-GB" altLang="en-US" sz="3600" b="1" dirty="0">
                <a:latin typeface="Tahoma" panose="020B0604030504040204" pitchFamily="34" charset="0"/>
                <a:ea typeface="Tahoma" panose="020B0604030504040204" pitchFamily="34" charset="0"/>
                <a:cs typeface="Tahoma" panose="020B0604030504040204" pitchFamily="34" charset="0"/>
              </a:rPr>
              <a:t>I</a:t>
            </a:r>
            <a:r>
              <a:rPr lang="cs-CZ" altLang="en-US" sz="3600" b="1" dirty="0">
                <a:latin typeface="Tahoma" panose="020B0604030504040204" pitchFamily="34" charset="0"/>
                <a:ea typeface="Tahoma" panose="020B0604030504040204" pitchFamily="34" charset="0"/>
                <a:cs typeface="Tahoma" panose="020B0604030504040204" pitchFamily="34" charset="0"/>
              </a:rPr>
              <a:t>nnovations</a:t>
            </a:r>
            <a:br>
              <a:rPr lang="en-GB" sz="3600"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964488" cy="4351338"/>
          </a:xfrm>
        </p:spPr>
        <p:txBody>
          <a:bodyPr/>
          <a:lstStyle/>
          <a:p>
            <a:r>
              <a:rPr lang="en-GB" sz="2400" b="1" dirty="0"/>
              <a:t>Week 1:</a:t>
            </a:r>
            <a:r>
              <a:rPr lang="en-GB" sz="2400" dirty="0"/>
              <a:t> Introduction; Creativity, Innovation &amp; Entrepreneurship.</a:t>
            </a:r>
          </a:p>
          <a:p>
            <a:r>
              <a:rPr lang="en-GB" sz="2400" b="1" dirty="0"/>
              <a:t>Week 2:</a:t>
            </a:r>
            <a:r>
              <a:rPr lang="en-GB" sz="2400" dirty="0"/>
              <a:t> </a:t>
            </a:r>
            <a:r>
              <a:rPr lang="en-US" sz="2400" dirty="0"/>
              <a:t>Concepts &amp; techniques of innovation &amp; creativity.</a:t>
            </a:r>
            <a:endParaRPr lang="en-GB" sz="2400" dirty="0"/>
          </a:p>
          <a:p>
            <a:r>
              <a:rPr lang="en-GB" altLang="en-US" sz="2400" b="1" dirty="0"/>
              <a:t>Week 3:</a:t>
            </a:r>
            <a:r>
              <a:rPr lang="en-GB" altLang="en-US" sz="2400" dirty="0"/>
              <a:t> </a:t>
            </a:r>
            <a:r>
              <a:rPr lang="en-US" altLang="en-US" sz="2400" dirty="0"/>
              <a:t>New-Product Development and Product Life-Cycle Strategies. </a:t>
            </a:r>
            <a:endParaRPr lang="en-US" sz="2400" dirty="0"/>
          </a:p>
          <a:p>
            <a:r>
              <a:rPr lang="en-US" sz="2400" b="1" dirty="0"/>
              <a:t>Week 4: </a:t>
            </a:r>
            <a:r>
              <a:rPr lang="en-US" sz="2400" dirty="0"/>
              <a:t>(1) </a:t>
            </a:r>
            <a:r>
              <a:rPr lang="en-GB" altLang="en-US" sz="2400" dirty="0"/>
              <a:t>Differentiating between critical and creative thinking; (2) </a:t>
            </a:r>
            <a:r>
              <a:rPr lang="en-US" altLang="en-US" sz="2400" dirty="0"/>
              <a:t>The challenge of adding value to Innovation and Creativity</a:t>
            </a:r>
          </a:p>
          <a:p>
            <a:r>
              <a:rPr lang="en-US" sz="2400" b="1" dirty="0"/>
              <a:t>Week 5: </a:t>
            </a:r>
            <a:r>
              <a:rPr lang="en-US" sz="2400" dirty="0"/>
              <a:t>(1) </a:t>
            </a:r>
            <a:r>
              <a:rPr lang="en-GB" altLang="en-US" sz="2400" dirty="0"/>
              <a:t>Innovation, Growth &amp; Competition; (2) </a:t>
            </a:r>
            <a:r>
              <a:rPr lang="en-US" altLang="en-US" sz="2400" dirty="0"/>
              <a:t>Open and Closed Innovation</a:t>
            </a:r>
          </a:p>
          <a:p>
            <a:r>
              <a:rPr lang="en-US" sz="2400" b="1" dirty="0"/>
              <a:t>This week: </a:t>
            </a:r>
            <a:r>
              <a:rPr lang="en-US" sz="2400" dirty="0"/>
              <a:t>Disruptive innovation; Innovation impulses </a:t>
            </a:r>
            <a:endParaRPr lang="en-GB" sz="2400" dirty="0"/>
          </a:p>
          <a:p>
            <a:endParaRPr lang="en-GB" sz="2800"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755974"/>
          </a:xfrm>
        </p:spPr>
        <p:txBody>
          <a:bodyPr/>
          <a:lstStyle/>
          <a:p>
            <a:r>
              <a:rPr lang="en-US" b="1" dirty="0"/>
              <a:t>Recap</a:t>
            </a:r>
          </a:p>
        </p:txBody>
      </p:sp>
    </p:spTree>
    <p:extLst>
      <p:ext uri="{BB962C8B-B14F-4D97-AF65-F5344CB8AC3E}">
        <p14:creationId xmlns:p14="http://schemas.microsoft.com/office/powerpoint/2010/main" val="346565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367068"/>
            <a:ext cx="8991600" cy="5881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0222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Categories of Innovations</a:t>
            </a:r>
          </a:p>
        </p:txBody>
      </p:sp>
      <p:sp>
        <p:nvSpPr>
          <p:cNvPr id="3" name="Content Placeholder 2"/>
          <p:cNvSpPr>
            <a:spLocks noGrp="1"/>
          </p:cNvSpPr>
          <p:nvPr>
            <p:ph idx="1"/>
          </p:nvPr>
        </p:nvSpPr>
        <p:spPr>
          <a:xfrm>
            <a:off x="762000" y="1676400"/>
            <a:ext cx="7924800" cy="3810000"/>
          </a:xfrm>
        </p:spPr>
        <p:txBody>
          <a:bodyPr/>
          <a:lstStyle/>
          <a:p>
            <a:r>
              <a:rPr lang="en-US" dirty="0"/>
              <a:t>Breakthrough Innovations</a:t>
            </a:r>
          </a:p>
          <a:p>
            <a:endParaRPr lang="en-US" dirty="0"/>
          </a:p>
          <a:p>
            <a:r>
              <a:rPr lang="en-US" dirty="0"/>
              <a:t>Sustaining Innovations</a:t>
            </a:r>
          </a:p>
          <a:p>
            <a:endParaRPr lang="en-US" dirty="0"/>
          </a:p>
          <a:p>
            <a:r>
              <a:rPr lang="en-US" dirty="0"/>
              <a:t>Disruptive Innovations</a:t>
            </a:r>
          </a:p>
        </p:txBody>
      </p:sp>
    </p:spTree>
    <p:extLst>
      <p:ext uri="{BB962C8B-B14F-4D97-AF65-F5344CB8AC3E}">
        <p14:creationId xmlns:p14="http://schemas.microsoft.com/office/powerpoint/2010/main" val="1054895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Breakthrough Innovation</a:t>
            </a:r>
          </a:p>
        </p:txBody>
      </p:sp>
      <p:sp>
        <p:nvSpPr>
          <p:cNvPr id="6" name="Content Placeholder 2"/>
          <p:cNvSpPr>
            <a:spLocks noGrp="1"/>
          </p:cNvSpPr>
          <p:nvPr>
            <p:ph idx="1"/>
          </p:nvPr>
        </p:nvSpPr>
        <p:spPr>
          <a:xfrm>
            <a:off x="457200" y="1295400"/>
            <a:ext cx="8229600" cy="5257800"/>
          </a:xfrm>
        </p:spPr>
        <p:txBody>
          <a:bodyPr>
            <a:normAutofit lnSpcReduction="10000"/>
          </a:bodyPr>
          <a:lstStyle/>
          <a:p>
            <a:pPr marL="111125" indent="0">
              <a:spcBef>
                <a:spcPts val="1800"/>
              </a:spcBef>
              <a:buNone/>
              <a:defRPr/>
            </a:pPr>
            <a:r>
              <a:rPr lang="en-US" dirty="0"/>
              <a:t>Revolutionary Science</a:t>
            </a:r>
          </a:p>
          <a:p>
            <a:pPr marL="111125" indent="0">
              <a:spcBef>
                <a:spcPts val="1800"/>
              </a:spcBef>
              <a:buNone/>
              <a:defRPr/>
            </a:pPr>
            <a:r>
              <a:rPr lang="en-US" dirty="0"/>
              <a:t>Typically involves a paradigm shift</a:t>
            </a:r>
          </a:p>
          <a:p>
            <a:pPr marL="1204913" indent="-290513">
              <a:spcBef>
                <a:spcPts val="1800"/>
              </a:spcBef>
              <a:defRPr/>
            </a:pPr>
            <a:r>
              <a:rPr lang="en-US" dirty="0"/>
              <a:t>Transistors</a:t>
            </a:r>
          </a:p>
          <a:p>
            <a:pPr marL="1204913" indent="-290513">
              <a:spcBef>
                <a:spcPts val="1800"/>
              </a:spcBef>
              <a:defRPr/>
            </a:pPr>
            <a:r>
              <a:rPr lang="en-US" dirty="0"/>
              <a:t>Structure of DNA</a:t>
            </a:r>
          </a:p>
          <a:p>
            <a:pPr marL="1204913" indent="-290513">
              <a:spcBef>
                <a:spcPts val="1800"/>
              </a:spcBef>
              <a:defRPr/>
            </a:pPr>
            <a:r>
              <a:rPr lang="en-US" dirty="0"/>
              <a:t>Quartz Watch Movement</a:t>
            </a:r>
          </a:p>
          <a:p>
            <a:pPr marL="747713" indent="-522288">
              <a:spcBef>
                <a:spcPts val="2400"/>
              </a:spcBef>
              <a:buFont typeface="+mj-lt"/>
              <a:buAutoNum type="arabicPeriod"/>
              <a:defRPr/>
            </a:pPr>
            <a:r>
              <a:rPr lang="en-US" dirty="0"/>
              <a:t>Non-consumers or</a:t>
            </a:r>
          </a:p>
          <a:p>
            <a:pPr marL="747713" indent="-522288">
              <a:spcBef>
                <a:spcPts val="2400"/>
              </a:spcBef>
              <a:buFont typeface="+mj-lt"/>
              <a:buAutoNum type="arabicPeriod"/>
              <a:tabLst>
                <a:tab pos="1768475" algn="l"/>
              </a:tabLst>
              <a:defRPr/>
            </a:pPr>
            <a:r>
              <a:rPr lang="en-US" dirty="0"/>
              <a:t>Consumers who would not typically used the products - are now able to consume</a:t>
            </a:r>
          </a:p>
          <a:p>
            <a:pPr marL="0" indent="0">
              <a:buNone/>
            </a:pPr>
            <a:endParaRPr lang="en-US" dirty="0"/>
          </a:p>
        </p:txBody>
      </p:sp>
    </p:spTree>
    <p:extLst>
      <p:ext uri="{BB962C8B-B14F-4D97-AF65-F5344CB8AC3E}">
        <p14:creationId xmlns:p14="http://schemas.microsoft.com/office/powerpoint/2010/main" val="327922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Sustaining Innovation</a:t>
            </a:r>
          </a:p>
        </p:txBody>
      </p:sp>
      <p:sp>
        <p:nvSpPr>
          <p:cNvPr id="3" name="Content Placeholder 2"/>
          <p:cNvSpPr>
            <a:spLocks noGrp="1"/>
          </p:cNvSpPr>
          <p:nvPr>
            <p:ph idx="1"/>
          </p:nvPr>
        </p:nvSpPr>
        <p:spPr/>
        <p:txBody>
          <a:bodyPr/>
          <a:lstStyle/>
          <a:p>
            <a:r>
              <a:rPr lang="en-US" dirty="0"/>
              <a:t>Occurs naturally in an industry</a:t>
            </a:r>
          </a:p>
          <a:p>
            <a:pPr>
              <a:spcBef>
                <a:spcPts val="1800"/>
              </a:spcBef>
            </a:pPr>
            <a:r>
              <a:rPr lang="en-US" dirty="0"/>
              <a:t>Almost always an improvement to the bottom line</a:t>
            </a:r>
          </a:p>
          <a:p>
            <a:pPr>
              <a:spcBef>
                <a:spcPts val="1800"/>
              </a:spcBef>
            </a:pPr>
            <a:r>
              <a:rPr lang="en-US" dirty="0"/>
              <a:t>If the innovation is not recognized or is ignored – the company could suffer</a:t>
            </a:r>
          </a:p>
          <a:p>
            <a:pPr>
              <a:spcBef>
                <a:spcPts val="1800"/>
              </a:spcBef>
            </a:pPr>
            <a:r>
              <a:rPr lang="en-US" dirty="0"/>
              <a:t>Generally, the innovation is handled well and there is a natural transition in the industry</a:t>
            </a:r>
          </a:p>
          <a:p>
            <a:pPr>
              <a:spcBef>
                <a:spcPts val="1800"/>
              </a:spcBef>
            </a:pPr>
            <a:r>
              <a:rPr lang="en-US" dirty="0"/>
              <a:t>Changes the “rules of the game”</a:t>
            </a:r>
          </a:p>
        </p:txBody>
      </p:sp>
    </p:spTree>
    <p:extLst>
      <p:ext uri="{BB962C8B-B14F-4D97-AF65-F5344CB8AC3E}">
        <p14:creationId xmlns:p14="http://schemas.microsoft.com/office/powerpoint/2010/main" val="2462495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Disruptive Innovation</a:t>
            </a:r>
          </a:p>
        </p:txBody>
      </p:sp>
      <p:sp>
        <p:nvSpPr>
          <p:cNvPr id="3" name="Content Placeholder 2"/>
          <p:cNvSpPr>
            <a:spLocks noGrp="1"/>
          </p:cNvSpPr>
          <p:nvPr>
            <p:ph idx="1"/>
          </p:nvPr>
        </p:nvSpPr>
        <p:spPr/>
        <p:txBody>
          <a:bodyPr/>
          <a:lstStyle/>
          <a:p>
            <a:r>
              <a:rPr lang="en-US" dirty="0"/>
              <a:t>Typically originates from outside of an organization and frequently outside of the industry</a:t>
            </a:r>
          </a:p>
          <a:p>
            <a:pPr>
              <a:spcBef>
                <a:spcPts val="1800"/>
              </a:spcBef>
            </a:pPr>
            <a:r>
              <a:rPr lang="en-US" dirty="0"/>
              <a:t>It is like a wrecking ball in the way it changes the industry</a:t>
            </a:r>
          </a:p>
          <a:p>
            <a:pPr>
              <a:spcBef>
                <a:spcPts val="1800"/>
              </a:spcBef>
            </a:pPr>
            <a:r>
              <a:rPr lang="en-US" dirty="0"/>
              <a:t>Disruption changes the “the game itself”</a:t>
            </a:r>
          </a:p>
          <a:p>
            <a:pPr>
              <a:spcBef>
                <a:spcPts val="1800"/>
              </a:spcBef>
            </a:pPr>
            <a:r>
              <a:rPr lang="en-US" dirty="0"/>
              <a:t>Industry leaders typically try to stop or negate its impact – a losing proposition</a:t>
            </a:r>
          </a:p>
          <a:p>
            <a:endParaRPr lang="en-US" dirty="0"/>
          </a:p>
          <a:p>
            <a:endParaRPr lang="en-US" dirty="0"/>
          </a:p>
        </p:txBody>
      </p:sp>
    </p:spTree>
    <p:extLst>
      <p:ext uri="{BB962C8B-B14F-4D97-AF65-F5344CB8AC3E}">
        <p14:creationId xmlns:p14="http://schemas.microsoft.com/office/powerpoint/2010/main" val="8008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868362"/>
          </a:xfrm>
        </p:spPr>
        <p:txBody>
          <a:bodyPr/>
          <a:lstStyle/>
          <a:p>
            <a:r>
              <a:rPr lang="en-US" dirty="0"/>
              <a:t>Innovation Matrix</a:t>
            </a:r>
          </a:p>
        </p:txBody>
      </p:sp>
      <p:sp>
        <p:nvSpPr>
          <p:cNvPr id="5" name="TextBox 4"/>
          <p:cNvSpPr txBox="1"/>
          <p:nvPr/>
        </p:nvSpPr>
        <p:spPr>
          <a:xfrm rot="16200000">
            <a:off x="-835968" y="3045767"/>
            <a:ext cx="289560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Problem Definition</a:t>
            </a:r>
          </a:p>
        </p:txBody>
      </p:sp>
      <p:sp>
        <p:nvSpPr>
          <p:cNvPr id="6" name="TextBox 5"/>
          <p:cNvSpPr txBox="1"/>
          <p:nvPr/>
        </p:nvSpPr>
        <p:spPr>
          <a:xfrm rot="16200000">
            <a:off x="695355" y="1971646"/>
            <a:ext cx="190500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Well Defined</a:t>
            </a:r>
          </a:p>
        </p:txBody>
      </p:sp>
      <p:sp>
        <p:nvSpPr>
          <p:cNvPr id="7" name="TextBox 6"/>
          <p:cNvSpPr txBox="1"/>
          <p:nvPr/>
        </p:nvSpPr>
        <p:spPr>
          <a:xfrm rot="16200000">
            <a:off x="546968" y="4120486"/>
            <a:ext cx="220979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Not Well Defined</a:t>
            </a:r>
          </a:p>
        </p:txBody>
      </p:sp>
      <p:sp>
        <p:nvSpPr>
          <p:cNvPr id="8" name="TextBox 7"/>
          <p:cNvSpPr txBox="1"/>
          <p:nvPr/>
        </p:nvSpPr>
        <p:spPr>
          <a:xfrm>
            <a:off x="3733800" y="6096000"/>
            <a:ext cx="289560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Domain Definition</a:t>
            </a:r>
          </a:p>
        </p:txBody>
      </p:sp>
      <p:sp>
        <p:nvSpPr>
          <p:cNvPr id="9" name="TextBox 8"/>
          <p:cNvSpPr txBox="1"/>
          <p:nvPr/>
        </p:nvSpPr>
        <p:spPr>
          <a:xfrm>
            <a:off x="2590802" y="5562600"/>
            <a:ext cx="2209798"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Not Well Defined</a:t>
            </a:r>
          </a:p>
        </p:txBody>
      </p:sp>
      <p:sp>
        <p:nvSpPr>
          <p:cNvPr id="10" name="TextBox 9"/>
          <p:cNvSpPr txBox="1"/>
          <p:nvPr/>
        </p:nvSpPr>
        <p:spPr>
          <a:xfrm>
            <a:off x="5791199" y="5557510"/>
            <a:ext cx="190500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Well Defined</a:t>
            </a:r>
          </a:p>
        </p:txBody>
      </p:sp>
      <p:sp>
        <p:nvSpPr>
          <p:cNvPr id="11" name="Rectangle 10"/>
          <p:cNvSpPr/>
          <p:nvPr/>
        </p:nvSpPr>
        <p:spPr>
          <a:xfrm>
            <a:off x="2133600" y="1143000"/>
            <a:ext cx="3048000" cy="2133599"/>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Breakthrough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Innovation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Skunk 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Mavericks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Open Innovation Prizes</a:t>
            </a:r>
          </a:p>
        </p:txBody>
      </p:sp>
      <p:sp>
        <p:nvSpPr>
          <p:cNvPr id="12" name="Rectangle 11"/>
          <p:cNvSpPr/>
          <p:nvPr/>
        </p:nvSpPr>
        <p:spPr>
          <a:xfrm>
            <a:off x="2133600" y="3276599"/>
            <a:ext cx="3048000" cy="2133599"/>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Calibri"/>
                <a:ea typeface="+mn-ea"/>
                <a:cs typeface="+mn-cs"/>
              </a:rPr>
              <a:t>Basic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Calibri"/>
                <a:ea typeface="+mn-ea"/>
                <a:cs typeface="+mn-cs"/>
              </a:rPr>
              <a:t>Research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Research Grants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Academic Affiliations</a:t>
            </a:r>
          </a:p>
        </p:txBody>
      </p:sp>
      <p:sp>
        <p:nvSpPr>
          <p:cNvPr id="13" name="Rectangle 12"/>
          <p:cNvSpPr/>
          <p:nvPr/>
        </p:nvSpPr>
        <p:spPr>
          <a:xfrm>
            <a:off x="5181600" y="1143000"/>
            <a:ext cx="3048000" cy="2133599"/>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Sustaining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Innovation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R &amp; D Labs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Outsourcing</a:t>
            </a:r>
          </a:p>
        </p:txBody>
      </p:sp>
      <p:sp>
        <p:nvSpPr>
          <p:cNvPr id="14" name="Rectangle 13"/>
          <p:cNvSpPr/>
          <p:nvPr/>
        </p:nvSpPr>
        <p:spPr>
          <a:xfrm>
            <a:off x="5181600" y="3276599"/>
            <a:ext cx="3048000" cy="2133599"/>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Disruptive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Innovation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Venture Capital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Innovation Labs</a:t>
            </a:r>
          </a:p>
        </p:txBody>
      </p:sp>
    </p:spTree>
    <p:extLst>
      <p:ext uri="{BB962C8B-B14F-4D97-AF65-F5344CB8AC3E}">
        <p14:creationId xmlns:p14="http://schemas.microsoft.com/office/powerpoint/2010/main" val="180000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50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fade">
                                      <p:cBhvr>
                                        <p:cTn id="15" dur="500"/>
                                        <p:tgtEl>
                                          <p:spTgt spid="11">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xEl>
                                              <p:pRg st="3" end="3"/>
                                            </p:txEl>
                                          </p:spTgt>
                                        </p:tgtEl>
                                        <p:attrNameLst>
                                          <p:attrName>style.visibility</p:attrName>
                                        </p:attrNameLst>
                                      </p:cBhvr>
                                      <p:to>
                                        <p:strVal val="visible"/>
                                      </p:to>
                                    </p:set>
                                    <p:animEffect transition="in" filter="fade">
                                      <p:cBhvr>
                                        <p:cTn id="18" dur="500"/>
                                        <p:tgtEl>
                                          <p:spTgt spid="11">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animEffect transition="in" filter="fade">
                                      <p:cBhvr>
                                        <p:cTn id="21" dur="500"/>
                                        <p:tgtEl>
                                          <p:spTgt spid="11">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3">
                                            <p:txEl>
                                              <p:pRg st="0" end="0"/>
                                            </p:txEl>
                                          </p:spTgt>
                                        </p:tgtEl>
                                        <p:attrNameLst>
                                          <p:attrName>style.visibility</p:attrName>
                                        </p:attrNameLst>
                                      </p:cBhvr>
                                      <p:to>
                                        <p:strVal val="visible"/>
                                      </p:to>
                                    </p:set>
                                    <p:animEffect transition="in" filter="fade">
                                      <p:cBhvr>
                                        <p:cTn id="26" dur="500"/>
                                        <p:tgtEl>
                                          <p:spTgt spid="13">
                                            <p:txEl>
                                              <p:pRg st="0" end="0"/>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13">
                                            <p:txEl>
                                              <p:pRg st="1" end="1"/>
                                            </p:txEl>
                                          </p:spTgt>
                                        </p:tgtEl>
                                        <p:attrNameLst>
                                          <p:attrName>style.visibility</p:attrName>
                                        </p:attrNameLst>
                                      </p:cBhvr>
                                      <p:to>
                                        <p:strVal val="visible"/>
                                      </p:to>
                                    </p:set>
                                    <p:animEffect transition="in" filter="fade">
                                      <p:cBhvr>
                                        <p:cTn id="29" dur="500"/>
                                        <p:tgtEl>
                                          <p:spTgt spid="1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3">
                                            <p:txEl>
                                              <p:pRg st="2" end="2"/>
                                            </p:txEl>
                                          </p:spTgt>
                                        </p:tgtEl>
                                        <p:attrNameLst>
                                          <p:attrName>style.visibility</p:attrName>
                                        </p:attrNameLst>
                                      </p:cBhvr>
                                      <p:to>
                                        <p:strVal val="visible"/>
                                      </p:to>
                                    </p:set>
                                    <p:animEffect transition="in" filter="fade">
                                      <p:cBhvr>
                                        <p:cTn id="34" dur="500"/>
                                        <p:tgtEl>
                                          <p:spTgt spid="13">
                                            <p:txEl>
                                              <p:pRg st="2" end="2"/>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13">
                                            <p:txEl>
                                              <p:pRg st="3" end="3"/>
                                            </p:txEl>
                                          </p:spTgt>
                                        </p:tgtEl>
                                        <p:attrNameLst>
                                          <p:attrName>style.visibility</p:attrName>
                                        </p:attrNameLst>
                                      </p:cBhvr>
                                      <p:to>
                                        <p:strVal val="visible"/>
                                      </p:to>
                                    </p:set>
                                    <p:animEffect transition="in" filter="fade">
                                      <p:cBhvr>
                                        <p:cTn id="37" dur="500"/>
                                        <p:tgtEl>
                                          <p:spTgt spid="1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xEl>
                                              <p:pRg st="0" end="0"/>
                                            </p:txEl>
                                          </p:spTgt>
                                        </p:tgtEl>
                                        <p:attrNameLst>
                                          <p:attrName>style.visibility</p:attrName>
                                        </p:attrNameLst>
                                      </p:cBhvr>
                                      <p:to>
                                        <p:strVal val="visible"/>
                                      </p:to>
                                    </p:set>
                                    <p:animEffect transition="in" filter="fade">
                                      <p:cBhvr>
                                        <p:cTn id="42" dur="500"/>
                                        <p:tgtEl>
                                          <p:spTgt spid="14">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14">
                                            <p:txEl>
                                              <p:pRg st="1" end="1"/>
                                            </p:txEl>
                                          </p:spTgt>
                                        </p:tgtEl>
                                        <p:attrNameLst>
                                          <p:attrName>style.visibility</p:attrName>
                                        </p:attrNameLst>
                                      </p:cBhvr>
                                      <p:to>
                                        <p:strVal val="visible"/>
                                      </p:to>
                                    </p:set>
                                    <p:animEffect transition="in" filter="fade">
                                      <p:cBhvr>
                                        <p:cTn id="45" dur="500"/>
                                        <p:tgtEl>
                                          <p:spTgt spid="14">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4">
                                            <p:txEl>
                                              <p:pRg st="2" end="2"/>
                                            </p:txEl>
                                          </p:spTgt>
                                        </p:tgtEl>
                                        <p:attrNameLst>
                                          <p:attrName>style.visibility</p:attrName>
                                        </p:attrNameLst>
                                      </p:cBhvr>
                                      <p:to>
                                        <p:strVal val="visible"/>
                                      </p:to>
                                    </p:set>
                                    <p:animEffect transition="in" filter="fade">
                                      <p:cBhvr>
                                        <p:cTn id="50" dur="500"/>
                                        <p:tgtEl>
                                          <p:spTgt spid="14">
                                            <p:txEl>
                                              <p:pRg st="2" end="2"/>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14">
                                            <p:txEl>
                                              <p:pRg st="3" end="3"/>
                                            </p:txEl>
                                          </p:spTgt>
                                        </p:tgtEl>
                                        <p:attrNameLst>
                                          <p:attrName>style.visibility</p:attrName>
                                        </p:attrNameLst>
                                      </p:cBhvr>
                                      <p:to>
                                        <p:strVal val="visible"/>
                                      </p:to>
                                    </p:set>
                                    <p:animEffect transition="in" filter="fade">
                                      <p:cBhvr>
                                        <p:cTn id="53" dur="500"/>
                                        <p:tgtEl>
                                          <p:spTgt spid="14">
                                            <p:txEl>
                                              <p:pRg st="3" end="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12">
                                            <p:txEl>
                                              <p:pRg st="0" end="0"/>
                                            </p:txEl>
                                          </p:spTgt>
                                        </p:tgtEl>
                                        <p:attrNameLst>
                                          <p:attrName>style.visibility</p:attrName>
                                        </p:attrNameLst>
                                      </p:cBhvr>
                                      <p:to>
                                        <p:strVal val="visible"/>
                                      </p:to>
                                    </p:set>
                                    <p:animEffect transition="in" filter="fade">
                                      <p:cBhvr>
                                        <p:cTn id="58" dur="500"/>
                                        <p:tgtEl>
                                          <p:spTgt spid="12">
                                            <p:txEl>
                                              <p:pRg st="0" end="0"/>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12">
                                            <p:txEl>
                                              <p:pRg st="1" end="1"/>
                                            </p:txEl>
                                          </p:spTgt>
                                        </p:tgtEl>
                                        <p:attrNameLst>
                                          <p:attrName>style.visibility</p:attrName>
                                        </p:attrNameLst>
                                      </p:cBhvr>
                                      <p:to>
                                        <p:strVal val="visible"/>
                                      </p:to>
                                    </p:set>
                                    <p:animEffect transition="in" filter="fade">
                                      <p:cBhvr>
                                        <p:cTn id="61" dur="500"/>
                                        <p:tgtEl>
                                          <p:spTgt spid="12">
                                            <p:txEl>
                                              <p:pRg st="1" end="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12">
                                            <p:txEl>
                                              <p:pRg st="2" end="2"/>
                                            </p:txEl>
                                          </p:spTgt>
                                        </p:tgtEl>
                                        <p:attrNameLst>
                                          <p:attrName>style.visibility</p:attrName>
                                        </p:attrNameLst>
                                      </p:cBhvr>
                                      <p:to>
                                        <p:strVal val="visible"/>
                                      </p:to>
                                    </p:set>
                                    <p:animEffect transition="in" filter="fade">
                                      <p:cBhvr>
                                        <p:cTn id="66" dur="500"/>
                                        <p:tgtEl>
                                          <p:spTgt spid="12">
                                            <p:txEl>
                                              <p:pRg st="2" end="2"/>
                                            </p:txEl>
                                          </p:spTgt>
                                        </p:tgtEl>
                                      </p:cBhvr>
                                    </p:animEffect>
                                  </p:childTnLst>
                                </p:cTn>
                              </p:par>
                              <p:par>
                                <p:cTn id="67" presetID="10" presetClass="entr" presetSubtype="0" fill="hold" nodeType="withEffect">
                                  <p:stCondLst>
                                    <p:cond delay="0"/>
                                  </p:stCondLst>
                                  <p:childTnLst>
                                    <p:set>
                                      <p:cBhvr>
                                        <p:cTn id="68" dur="1" fill="hold">
                                          <p:stCondLst>
                                            <p:cond delay="0"/>
                                          </p:stCondLst>
                                        </p:cTn>
                                        <p:tgtEl>
                                          <p:spTgt spid="12">
                                            <p:txEl>
                                              <p:pRg st="3" end="3"/>
                                            </p:txEl>
                                          </p:spTgt>
                                        </p:tgtEl>
                                        <p:attrNameLst>
                                          <p:attrName>style.visibility</p:attrName>
                                        </p:attrNameLst>
                                      </p:cBhvr>
                                      <p:to>
                                        <p:strVal val="visible"/>
                                      </p:to>
                                    </p:set>
                                    <p:animEffect transition="in" filter="fade">
                                      <p:cBhvr>
                                        <p:cTn id="69" dur="5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Disruptive Innovation</a:t>
            </a:r>
          </a:p>
        </p:txBody>
      </p:sp>
      <p:sp>
        <p:nvSpPr>
          <p:cNvPr id="3" name="Content Placeholder 2"/>
          <p:cNvSpPr>
            <a:spLocks noGrp="1"/>
          </p:cNvSpPr>
          <p:nvPr>
            <p:ph idx="1"/>
          </p:nvPr>
        </p:nvSpPr>
        <p:spPr/>
        <p:txBody>
          <a:bodyPr>
            <a:normAutofit lnSpcReduction="10000"/>
          </a:bodyPr>
          <a:lstStyle/>
          <a:p>
            <a:pPr>
              <a:spcBef>
                <a:spcPts val="3600"/>
              </a:spcBef>
              <a:tabLst>
                <a:tab pos="682625" algn="l"/>
              </a:tabLst>
              <a:defRPr/>
            </a:pPr>
            <a:r>
              <a:rPr lang="en-US" sz="2800" dirty="0"/>
              <a:t>The leading companies were destroyed because 	it brought to market a product that was:</a:t>
            </a:r>
          </a:p>
          <a:p>
            <a:pPr marL="1373188" lvl="1" indent="-401638">
              <a:spcBef>
                <a:spcPts val="2400"/>
              </a:spcBef>
              <a:defRPr/>
            </a:pPr>
            <a:r>
              <a:rPr lang="en-US" sz="3200" b="1" dirty="0">
                <a:solidFill>
                  <a:srgbClr val="FF0000"/>
                </a:solidFill>
              </a:rPr>
              <a:t>Good Enough</a:t>
            </a:r>
          </a:p>
          <a:p>
            <a:pPr marL="1373188" lvl="1" indent="-401638">
              <a:spcBef>
                <a:spcPts val="1200"/>
              </a:spcBef>
              <a:defRPr/>
            </a:pPr>
            <a:r>
              <a:rPr lang="en-US" sz="3200" b="1" dirty="0">
                <a:solidFill>
                  <a:srgbClr val="FF0000"/>
                </a:solidFill>
              </a:rPr>
              <a:t>Simpler</a:t>
            </a:r>
          </a:p>
          <a:p>
            <a:pPr marL="1373188" lvl="1" indent="-401638">
              <a:spcBef>
                <a:spcPts val="1200"/>
              </a:spcBef>
              <a:defRPr/>
            </a:pPr>
            <a:r>
              <a:rPr lang="en-US" sz="3200" b="1" dirty="0">
                <a:solidFill>
                  <a:srgbClr val="FF0000"/>
                </a:solidFill>
              </a:rPr>
              <a:t>More Affordable</a:t>
            </a:r>
          </a:p>
          <a:p>
            <a:pPr marL="285750" indent="-285750">
              <a:spcBef>
                <a:spcPts val="2400"/>
              </a:spcBef>
              <a:defRPr/>
            </a:pPr>
            <a:r>
              <a:rPr lang="en-US" dirty="0"/>
              <a:t>These innovations inevitably improve, march up-market and "disrupt" incumbents by gradually pushing them out of ever more complex and margin-rich product segments</a:t>
            </a:r>
          </a:p>
        </p:txBody>
      </p:sp>
    </p:spTree>
    <p:extLst>
      <p:ext uri="{BB962C8B-B14F-4D97-AF65-F5344CB8AC3E}">
        <p14:creationId xmlns:p14="http://schemas.microsoft.com/office/powerpoint/2010/main" val="530721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Disruptive Innovation</a:t>
            </a:r>
          </a:p>
        </p:txBody>
      </p:sp>
      <p:sp>
        <p:nvSpPr>
          <p:cNvPr id="3" name="Content Placeholder 2"/>
          <p:cNvSpPr>
            <a:spLocks noGrp="1"/>
          </p:cNvSpPr>
          <p:nvPr>
            <p:ph idx="1"/>
          </p:nvPr>
        </p:nvSpPr>
        <p:spPr/>
        <p:txBody>
          <a:bodyPr>
            <a:normAutofit lnSpcReduction="10000"/>
          </a:bodyPr>
          <a:lstStyle/>
          <a:p>
            <a:pPr marL="461963" indent="-461963">
              <a:buNone/>
            </a:pPr>
            <a:r>
              <a:rPr lang="en-US" dirty="0"/>
              <a:t>The term “Disruptive Innovation” is broadly misunderstood</a:t>
            </a:r>
          </a:p>
          <a:p>
            <a:pPr marL="461963" indent="-461963">
              <a:spcBef>
                <a:spcPts val="2400"/>
              </a:spcBef>
              <a:buNone/>
            </a:pPr>
            <a:r>
              <a:rPr lang="en-US" dirty="0"/>
              <a:t>Many people think it’s just new and different, or radical improvements </a:t>
            </a:r>
          </a:p>
          <a:p>
            <a:pPr marL="461963" indent="-461963">
              <a:spcBef>
                <a:spcPts val="2400"/>
              </a:spcBef>
              <a:buNone/>
            </a:pPr>
            <a:r>
              <a:rPr lang="en-US" dirty="0"/>
              <a:t>Instead, disruptive innovation changes industries because:</a:t>
            </a:r>
          </a:p>
          <a:p>
            <a:pPr marL="911225" indent="-449263">
              <a:spcBef>
                <a:spcPts val="1200"/>
              </a:spcBef>
              <a:buFont typeface="+mj-lt"/>
              <a:buAutoNum type="arabicPeriod"/>
              <a:tabLst>
                <a:tab pos="1655763" algn="l"/>
              </a:tabLst>
            </a:pPr>
            <a:r>
              <a:rPr lang="en-US" b="1" dirty="0">
                <a:solidFill>
                  <a:srgbClr val="FF0000"/>
                </a:solidFill>
              </a:rPr>
              <a:t>It makes complicated and expensive processes simple and</a:t>
            </a:r>
          </a:p>
          <a:p>
            <a:pPr marL="911225" indent="-449263">
              <a:spcBef>
                <a:spcPts val="1200"/>
              </a:spcBef>
              <a:buFont typeface="+mj-lt"/>
              <a:buAutoNum type="arabicPeriod"/>
            </a:pPr>
            <a:r>
              <a:rPr lang="en-US" b="1" dirty="0">
                <a:solidFill>
                  <a:srgbClr val="FF0000"/>
                </a:solidFill>
              </a:rPr>
              <a:t>Opens them up to a wider audience</a:t>
            </a:r>
          </a:p>
        </p:txBody>
      </p:sp>
    </p:spTree>
    <p:extLst>
      <p:ext uri="{BB962C8B-B14F-4D97-AF65-F5344CB8AC3E}">
        <p14:creationId xmlns:p14="http://schemas.microsoft.com/office/powerpoint/2010/main" val="309693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Smart Phone Disruption?</a:t>
            </a:r>
          </a:p>
        </p:txBody>
      </p:sp>
      <p:pic>
        <p:nvPicPr>
          <p:cNvPr id="24578" name="Picture 2" descr="https://assets.wired.com/photos/w_1024/wp-content/uploads/2016/02/xiaomi-phone.jpg"/>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5408" t="9963" r="27446" b="4528"/>
          <a:stretch/>
        </p:blipFill>
        <p:spPr bwMode="auto">
          <a:xfrm>
            <a:off x="5410200" y="1371600"/>
            <a:ext cx="3305176" cy="44958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57200" y="3200400"/>
            <a:ext cx="3886200"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Models include:</a:t>
            </a:r>
          </a:p>
          <a:p>
            <a:pPr marL="5715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Redmi 2</a:t>
            </a:r>
          </a:p>
          <a:p>
            <a:pPr marL="5715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err="1">
                <a:ln>
                  <a:noFill/>
                </a:ln>
                <a:solidFill>
                  <a:prstClr val="black"/>
                </a:solidFill>
                <a:effectLst/>
                <a:uLnTx/>
                <a:uFillTx/>
                <a:latin typeface="Calibri"/>
                <a:ea typeface="+mn-ea"/>
                <a:cs typeface="+mn-cs"/>
              </a:rPr>
              <a:t>Mi</a:t>
            </a:r>
            <a:r>
              <a:rPr kumimoji="0" lang="en-US" sz="2000" b="0" i="0" u="none" strike="noStrike" kern="1200" cap="none" spc="0" normalizeH="0" baseline="0" noProof="0" dirty="0">
                <a:ln>
                  <a:noFill/>
                </a:ln>
                <a:solidFill>
                  <a:prstClr val="black"/>
                </a:solidFill>
                <a:effectLst/>
                <a:uLnTx/>
                <a:uFillTx/>
                <a:latin typeface="Calibri"/>
                <a:ea typeface="+mn-ea"/>
                <a:cs typeface="+mn-cs"/>
              </a:rPr>
              <a:t> 3 and</a:t>
            </a:r>
          </a:p>
          <a:p>
            <a:pPr marL="5715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err="1">
                <a:ln>
                  <a:noFill/>
                </a:ln>
                <a:solidFill>
                  <a:prstClr val="black"/>
                </a:solidFill>
                <a:effectLst/>
                <a:uLnTx/>
                <a:uFillTx/>
                <a:latin typeface="Calibri"/>
                <a:ea typeface="+mn-ea"/>
                <a:cs typeface="+mn-cs"/>
              </a:rPr>
              <a:t>Mi</a:t>
            </a:r>
            <a:r>
              <a:rPr kumimoji="0" lang="en-US" sz="2000" b="0" i="0" u="none" strike="noStrike" kern="1200" cap="none" spc="0" normalizeH="0" baseline="0" noProof="0" dirty="0">
                <a:ln>
                  <a:noFill/>
                </a:ln>
                <a:solidFill>
                  <a:prstClr val="black"/>
                </a:solidFill>
                <a:effectLst/>
                <a:uLnTx/>
                <a:uFillTx/>
                <a:latin typeface="Calibri"/>
                <a:ea typeface="+mn-ea"/>
                <a:cs typeface="+mn-cs"/>
              </a:rPr>
              <a:t> 4i </a:t>
            </a:r>
          </a:p>
          <a:p>
            <a:pPr marL="5715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The most expensive model (</a:t>
            </a:r>
            <a:r>
              <a:rPr kumimoji="0" lang="en-US" sz="2000" b="0" i="0" u="none" strike="noStrike" kern="1200" cap="none" spc="0" normalizeH="0" baseline="0" noProof="0" dirty="0" err="1">
                <a:ln>
                  <a:noFill/>
                </a:ln>
                <a:solidFill>
                  <a:prstClr val="black"/>
                </a:solidFill>
                <a:effectLst/>
                <a:uLnTx/>
                <a:uFillTx/>
                <a:latin typeface="Calibri"/>
                <a:ea typeface="+mn-ea"/>
                <a:cs typeface="+mn-cs"/>
              </a:rPr>
              <a:t>Mi</a:t>
            </a:r>
            <a:r>
              <a:rPr kumimoji="0" lang="en-US" sz="2000" b="0" i="0" u="none" strike="noStrike" kern="1200" cap="none" spc="0" normalizeH="0" baseline="0" noProof="0" dirty="0">
                <a:ln>
                  <a:noFill/>
                </a:ln>
                <a:solidFill>
                  <a:prstClr val="black"/>
                </a:solidFill>
                <a:effectLst/>
                <a:uLnTx/>
                <a:uFillTx/>
                <a:latin typeface="Calibri"/>
                <a:ea typeface="+mn-ea"/>
                <a:cs typeface="+mn-cs"/>
              </a:rPr>
              <a:t> 4i) costs $219 off-contract</a:t>
            </a:r>
          </a:p>
        </p:txBody>
      </p:sp>
      <p:sp>
        <p:nvSpPr>
          <p:cNvPr id="5" name="Rectangle 4"/>
          <p:cNvSpPr/>
          <p:nvPr/>
        </p:nvSpPr>
        <p:spPr>
          <a:xfrm>
            <a:off x="457200" y="1295400"/>
            <a:ext cx="4800600" cy="167738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a:ea typeface="+mn-ea"/>
                <a:cs typeface="+mn-cs"/>
              </a:rPr>
              <a:t>One of the most popular smartphone manufacturers in the world is Xiaomi</a:t>
            </a:r>
          </a:p>
          <a:p>
            <a:pPr marL="0" marR="0" lvl="0" indent="0" algn="l" defTabSz="914400" rtl="0" eaLnBrk="1" fontAlgn="auto" latinLnBrk="0" hangingPunct="1">
              <a:lnSpc>
                <a:spcPct val="100000"/>
              </a:lnSpc>
              <a:spcBef>
                <a:spcPts val="180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a:ea typeface="+mn-ea"/>
                <a:cs typeface="+mn-cs"/>
              </a:rPr>
              <a:t>A Chinese company whose devices draw frequent comparisons to the iPhone</a:t>
            </a:r>
          </a:p>
        </p:txBody>
      </p:sp>
      <p:sp>
        <p:nvSpPr>
          <p:cNvPr id="6" name="TextBox 5"/>
          <p:cNvSpPr txBox="1"/>
          <p:nvPr/>
        </p:nvSpPr>
        <p:spPr>
          <a:xfrm>
            <a:off x="457200" y="5334000"/>
            <a:ext cx="48006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Its current focus is on developing countries, regions of the world that haven’t already pledged allegiance to the iPhone or mass-market Android</a:t>
            </a:r>
          </a:p>
        </p:txBody>
      </p:sp>
    </p:spTree>
    <p:extLst>
      <p:ext uri="{BB962C8B-B14F-4D97-AF65-F5344CB8AC3E}">
        <p14:creationId xmlns:p14="http://schemas.microsoft.com/office/powerpoint/2010/main" val="4270827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791200" cy="868362"/>
          </a:xfrm>
        </p:spPr>
        <p:txBody>
          <a:bodyPr>
            <a:noAutofit/>
          </a:bodyPr>
          <a:lstStyle/>
          <a:p>
            <a:r>
              <a:rPr lang="en-US" sz="3200" dirty="0"/>
              <a:t>Some Examples of Disruptive </a:t>
            </a:r>
            <a:br>
              <a:rPr lang="en-US" sz="3200" dirty="0"/>
            </a:br>
            <a:r>
              <a:rPr lang="en-US" sz="3200" dirty="0"/>
              <a:t>Innovations…</a:t>
            </a:r>
          </a:p>
        </p:txBody>
      </p:sp>
      <p:sp>
        <p:nvSpPr>
          <p:cNvPr id="3" name="Content Placeholder 2"/>
          <p:cNvSpPr>
            <a:spLocks noGrp="1"/>
          </p:cNvSpPr>
          <p:nvPr>
            <p:ph idx="1"/>
          </p:nvPr>
        </p:nvSpPr>
        <p:spPr>
          <a:xfrm>
            <a:off x="457201" y="1447800"/>
            <a:ext cx="5562600" cy="5257800"/>
          </a:xfrm>
        </p:spPr>
        <p:txBody>
          <a:bodyPr/>
          <a:lstStyle/>
          <a:p>
            <a:pPr marL="0" indent="0">
              <a:buNone/>
            </a:pPr>
            <a:r>
              <a:rPr lang="en-US" sz="2400" dirty="0"/>
              <a:t>Minicomputers in the 1980s…</a:t>
            </a:r>
          </a:p>
          <a:p>
            <a:pPr marL="0" indent="0">
              <a:buNone/>
            </a:pPr>
            <a:endParaRPr lang="en-US" sz="2000" dirty="0"/>
          </a:p>
          <a:p>
            <a:r>
              <a:rPr lang="en-US" sz="2400" dirty="0"/>
              <a:t>Digital Equipment Corporation (DEC) was once the leading minicomputer manufacturer (second-largest computer company after IBM)</a:t>
            </a:r>
          </a:p>
          <a:p>
            <a:pPr>
              <a:spcBef>
                <a:spcPts val="2400"/>
              </a:spcBef>
            </a:pPr>
            <a:r>
              <a:rPr lang="en-US" sz="2400" dirty="0"/>
              <a:t>Other manufacturers were:</a:t>
            </a:r>
            <a:endParaRPr lang="en-US" dirty="0"/>
          </a:p>
        </p:txBody>
      </p:sp>
      <p:pic>
        <p:nvPicPr>
          <p:cNvPr id="5" name="Picture 6" descr="http://www.google.com/url?source=imglanding&amp;ct=img&amp;q=http://www.mrmartinweb.com/images/computer/microvaxii.jpg&amp;sa=X&amp;ei=wrTOUM3bKdC3qAHT0YCQDQ&amp;ved=0CAwQ8wc&amp;usg=AFQjCNH7If2nX3vLf6M8JMPQwS94yJjkN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400" y="853053"/>
            <a:ext cx="1918880"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ttp://www.google.com/url?source=imglanding&amp;ct=img&amp;q=http://www.computerhistory.org/internet_history/full_size_images/pdp-8.jpg&amp;sa=X&amp;ei=SLbOUNPpN4rnqAHLn4CIBw&amp;ved=0CAwQ8wc4SA&amp;usg=AFQjCNH7B5px6_3JZvbvm66G-AMxf74l-Q"/>
          <p:cNvPicPr>
            <a:picLocks noChangeAspect="1" noChangeArrowheads="1"/>
          </p:cNvPicPr>
          <p:nvPr/>
        </p:nvPicPr>
        <p:blipFill>
          <a:blip r:embed="rId3">
            <a:extLst>
              <a:ext uri="{28A0092B-C50C-407E-A947-70E740481C1C}">
                <a14:useLocalDpi xmlns:a14="http://schemas.microsoft.com/office/drawing/2010/main" val="0"/>
              </a:ext>
            </a:extLst>
          </a:blip>
          <a:srcRect l="4398" t="12013" b="7430"/>
          <a:stretch>
            <a:fillRect/>
          </a:stretch>
        </p:blipFill>
        <p:spPr bwMode="auto">
          <a:xfrm>
            <a:off x="6423615" y="3748653"/>
            <a:ext cx="2330450" cy="2499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le 6"/>
          <p:cNvGraphicFramePr>
            <a:graphicFrameLocks noGrp="1"/>
          </p:cNvGraphicFramePr>
          <p:nvPr/>
        </p:nvGraphicFramePr>
        <p:xfrm>
          <a:off x="990600" y="4648200"/>
          <a:ext cx="4876800" cy="1524000"/>
        </p:xfrm>
        <a:graphic>
          <a:graphicData uri="http://schemas.openxmlformats.org/drawingml/2006/table">
            <a:tbl>
              <a:tblPr firstRow="1" bandRow="1">
                <a:tableStyleId>{5C22544A-7EE6-4342-B048-85BDC9FD1C3A}</a:tableStyleId>
              </a:tblPr>
              <a:tblGrid>
                <a:gridCol w="22098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tblGrid>
              <a:tr h="508000">
                <a:tc>
                  <a:txBody>
                    <a:bodyPr/>
                    <a:lstStyle/>
                    <a:p>
                      <a:r>
                        <a:rPr lang="en-US" sz="2400" b="0" dirty="0">
                          <a:solidFill>
                            <a:sysClr val="windowText" lastClr="000000"/>
                          </a:solidFill>
                        </a:rPr>
                        <a:t>IBM</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US" sz="2400" b="0" kern="1200" dirty="0">
                          <a:solidFill>
                            <a:schemeClr val="dk1"/>
                          </a:solidFill>
                          <a:latin typeface="+mn-lt"/>
                          <a:ea typeface="+mn-ea"/>
                          <a:cs typeface="+mn-cs"/>
                        </a:rPr>
                        <a:t>Wang </a:t>
                      </a:r>
                      <a:r>
                        <a:rPr lang="en-US" sz="2400" b="0" kern="1200" dirty="0">
                          <a:solidFill>
                            <a:sysClr val="windowText" lastClr="000000"/>
                          </a:solidFill>
                          <a:latin typeface="+mn-lt"/>
                          <a:ea typeface="+mn-ea"/>
                          <a:cs typeface="+mn-cs"/>
                        </a:rPr>
                        <a:t>Laboratories</a:t>
                      </a:r>
                      <a:r>
                        <a:rPr lang="en-US" sz="2400" dirty="0"/>
                        <a:t> </a:t>
                      </a:r>
                      <a:endParaRPr lang="en-US" sz="2400" b="0" dirty="0">
                        <a:solidFill>
                          <a:sysClr val="windowText" lastClr="000000"/>
                        </a:solidFill>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5080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0" dirty="0">
                          <a:solidFill>
                            <a:sysClr val="windowText" lastClr="000000"/>
                          </a:solidFill>
                        </a:rPr>
                        <a:t>Data General</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US" sz="2400" dirty="0"/>
                        <a:t>Honeywell</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508000">
                <a:tc>
                  <a:txBody>
                    <a:bodyPr/>
                    <a:lstStyle/>
                    <a:p>
                      <a:r>
                        <a:rPr lang="en-US" sz="2400" dirty="0"/>
                        <a:t>Prime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dirty="0" err="1"/>
                        <a:t>Computervision</a:t>
                      </a:r>
                      <a:endParaRPr lang="en-US"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41062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Some Facts on Minicomputers…</a:t>
            </a:r>
          </a:p>
        </p:txBody>
      </p:sp>
      <p:sp>
        <p:nvSpPr>
          <p:cNvPr id="3" name="Content Placeholder 2"/>
          <p:cNvSpPr>
            <a:spLocks noGrp="1"/>
          </p:cNvSpPr>
          <p:nvPr>
            <p:ph idx="1"/>
          </p:nvPr>
        </p:nvSpPr>
        <p:spPr>
          <a:xfrm>
            <a:off x="381000" y="1447800"/>
            <a:ext cx="4648199" cy="5257800"/>
          </a:xfrm>
        </p:spPr>
        <p:txBody>
          <a:bodyPr/>
          <a:lstStyle/>
          <a:p>
            <a:r>
              <a:rPr lang="en-US" sz="2400" dirty="0"/>
              <a:t>Minicomputers were sold directly to the customers</a:t>
            </a:r>
          </a:p>
          <a:p>
            <a:pPr>
              <a:spcBef>
                <a:spcPts val="3000"/>
              </a:spcBef>
            </a:pPr>
            <a:r>
              <a:rPr lang="en-US" sz="2400" dirty="0"/>
              <a:t>Price Range  $50,000 - $500,000</a:t>
            </a:r>
          </a:p>
          <a:p>
            <a:pPr>
              <a:spcBef>
                <a:spcPts val="3000"/>
              </a:spcBef>
            </a:pPr>
            <a:r>
              <a:rPr lang="en-US" sz="2400" dirty="0"/>
              <a:t>High cost of Training, Support and Service</a:t>
            </a:r>
          </a:p>
          <a:p>
            <a:pPr>
              <a:spcBef>
                <a:spcPts val="3000"/>
              </a:spcBef>
            </a:pPr>
            <a:r>
              <a:rPr lang="en-US" sz="2400" dirty="0">
                <a:solidFill>
                  <a:srgbClr val="FF0000"/>
                </a:solidFill>
              </a:rPr>
              <a:t>Gross Profit Margin of about 45% for a $250,000 sale</a:t>
            </a:r>
          </a:p>
          <a:p>
            <a:pPr>
              <a:spcBef>
                <a:spcPts val="3000"/>
              </a:spcBef>
            </a:pPr>
            <a:r>
              <a:rPr lang="en-US" sz="2400" dirty="0">
                <a:solidFill>
                  <a:srgbClr val="FF0000"/>
                </a:solidFill>
              </a:rPr>
              <a:t>Gross Profit Margin of about 60% for a $500,000 sale</a:t>
            </a:r>
          </a:p>
          <a:p>
            <a:pPr marL="0" indent="0">
              <a:buNone/>
            </a:pPr>
            <a:endParaRPr lang="en-US" dirty="0"/>
          </a:p>
        </p:txBody>
      </p:sp>
      <p:pic>
        <p:nvPicPr>
          <p:cNvPr id="5" name="Picture 4" descr="http://t2.gstatic.com/images?q=tbn:ANd9GcRvFgZmfETMTVeZ1F0E2UVBg4bcQidP0f8jK6ANxQw35jwNv6ea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1267226"/>
            <a:ext cx="2624138" cy="184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t0.gstatic.com/images?q=tbn:ANd9GcTrs-1ftTmGgVVaosB3y7E7mCQH5F_zWtBNekQCaHz87bSbsvc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2437" y="3114557"/>
            <a:ext cx="3378200" cy="2981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595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6019800" cy="1173162"/>
          </a:xfrm>
        </p:spPr>
        <p:txBody>
          <a:bodyPr>
            <a:noAutofit/>
          </a:bodyPr>
          <a:lstStyle/>
          <a:p>
            <a:r>
              <a:rPr lang="en-US" dirty="0"/>
              <a:t>Microcomputers - The Disruptive Competition… </a:t>
            </a:r>
          </a:p>
        </p:txBody>
      </p:sp>
      <p:sp>
        <p:nvSpPr>
          <p:cNvPr id="3" name="Content Placeholder 2"/>
          <p:cNvSpPr>
            <a:spLocks noGrp="1"/>
          </p:cNvSpPr>
          <p:nvPr>
            <p:ph idx="1"/>
          </p:nvPr>
        </p:nvSpPr>
        <p:spPr>
          <a:xfrm>
            <a:off x="457201" y="1828800"/>
            <a:ext cx="5486399" cy="4876800"/>
          </a:xfrm>
        </p:spPr>
        <p:txBody>
          <a:bodyPr>
            <a:normAutofit fontScale="92500" lnSpcReduction="20000"/>
          </a:bodyPr>
          <a:lstStyle/>
          <a:p>
            <a:pPr marL="231775" indent="-223838"/>
            <a:r>
              <a:rPr lang="en-US" sz="2400" dirty="0"/>
              <a:t>Sold through distribution networks</a:t>
            </a:r>
          </a:p>
          <a:p>
            <a:pPr marL="231775" indent="-223838">
              <a:spcBef>
                <a:spcPts val="1800"/>
              </a:spcBef>
            </a:pPr>
            <a:r>
              <a:rPr lang="en-US" sz="2400" dirty="0"/>
              <a:t>Price Range  $2,000 </a:t>
            </a:r>
          </a:p>
          <a:p>
            <a:pPr marL="231775" indent="-223838">
              <a:spcBef>
                <a:spcPts val="1800"/>
              </a:spcBef>
            </a:pPr>
            <a:r>
              <a:rPr lang="en-US" sz="2400" dirty="0"/>
              <a:t>Low cost of Training, Support and Service</a:t>
            </a:r>
          </a:p>
          <a:p>
            <a:pPr marL="231775" indent="-223838">
              <a:spcBef>
                <a:spcPts val="1800"/>
              </a:spcBef>
            </a:pPr>
            <a:r>
              <a:rPr lang="en-US" sz="2400" dirty="0"/>
              <a:t>Gross Profit Margin of about 20%</a:t>
            </a:r>
          </a:p>
          <a:p>
            <a:pPr marL="231775" indent="-223838">
              <a:spcBef>
                <a:spcPts val="1800"/>
              </a:spcBef>
            </a:pPr>
            <a:r>
              <a:rPr lang="en-US" sz="2400" dirty="0"/>
              <a:t>Why Bother Worrying, Right? !!</a:t>
            </a:r>
          </a:p>
          <a:p>
            <a:pPr>
              <a:spcBef>
                <a:spcPts val="1800"/>
              </a:spcBef>
            </a:pPr>
            <a:endParaRPr lang="en-US" sz="1000" dirty="0">
              <a:solidFill>
                <a:schemeClr val="tx2"/>
              </a:solidFill>
            </a:endParaRPr>
          </a:p>
          <a:p>
            <a:pPr marL="342900" lvl="0" indent="-342900" eaLnBrk="1" hangingPunct="1">
              <a:spcBef>
                <a:spcPct val="0"/>
              </a:spcBef>
              <a:buClrTx/>
              <a:buSzTx/>
              <a:buFont typeface="+mj-lt"/>
              <a:buAutoNum type="arabicPeriod"/>
            </a:pPr>
            <a:r>
              <a:rPr kumimoji="0" lang="en-US" sz="2400" kern="1200" dirty="0">
                <a:solidFill>
                  <a:schemeClr val="tx2"/>
                </a:solidFill>
                <a:latin typeface="Arial" pitchFamily="34" charset="0"/>
                <a:cs typeface="Arial" pitchFamily="34" charset="0"/>
              </a:rPr>
              <a:t>None of the existing Minicomputer customers could even use these microcomputers to take care of their needs!</a:t>
            </a:r>
          </a:p>
          <a:p>
            <a:pPr marL="0" lvl="0" indent="0" eaLnBrk="1" hangingPunct="1">
              <a:spcBef>
                <a:spcPct val="0"/>
              </a:spcBef>
              <a:buClrTx/>
              <a:buSzTx/>
              <a:buNone/>
            </a:pPr>
            <a:endParaRPr kumimoji="0" lang="en-US" sz="1100" kern="1200" dirty="0">
              <a:solidFill>
                <a:schemeClr val="tx2"/>
              </a:solidFill>
              <a:latin typeface="Arial" pitchFamily="34" charset="0"/>
              <a:cs typeface="Arial" pitchFamily="34" charset="0"/>
            </a:endParaRPr>
          </a:p>
          <a:p>
            <a:pPr marL="342900" lvl="0" indent="-342900" eaLnBrk="1" hangingPunct="1">
              <a:spcBef>
                <a:spcPts val="1200"/>
              </a:spcBef>
              <a:buClrTx/>
              <a:buSzTx/>
              <a:buFont typeface="+mj-lt"/>
              <a:buAutoNum type="arabicPeriod" startAt="2"/>
            </a:pPr>
            <a:r>
              <a:rPr kumimoji="0" lang="en-US" sz="2400" kern="1200" dirty="0">
                <a:solidFill>
                  <a:schemeClr val="tx2"/>
                </a:solidFill>
                <a:latin typeface="Arial" pitchFamily="34" charset="0"/>
                <a:cs typeface="Arial" pitchFamily="34" charset="0"/>
              </a:rPr>
              <a:t>Why give up 45 – 60% gross margins for smaller sales and 20% margins?</a:t>
            </a:r>
          </a:p>
          <a:p>
            <a:endParaRPr lang="en-US" dirty="0"/>
          </a:p>
        </p:txBody>
      </p:sp>
      <p:pic>
        <p:nvPicPr>
          <p:cNvPr id="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601" y="838200"/>
            <a:ext cx="1939251"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58" name="Picture 2" descr="http://upload.wikimedia.org/wikipedia/commons/0/04/PET2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0602" y="2590800"/>
            <a:ext cx="1955321" cy="1295400"/>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http://upload.wikimedia.org/wikipedia/commons/e/e4/TRS-80_Model_I_-_Rechnermuseum_Cropp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6757" y="4064166"/>
            <a:ext cx="2019166" cy="2336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42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640763" cy="990600"/>
          </a:xfrm>
        </p:spPr>
        <p:txBody>
          <a:bodyPr>
            <a:noAutofit/>
          </a:bodyPr>
          <a:lstStyle/>
          <a:p>
            <a:r>
              <a:rPr lang="en-US" dirty="0"/>
              <a:t>Examples of Disruptive Innovations</a:t>
            </a:r>
          </a:p>
        </p:txBody>
      </p:sp>
      <p:sp>
        <p:nvSpPr>
          <p:cNvPr id="3" name="Content Placeholder 2"/>
          <p:cNvSpPr>
            <a:spLocks noGrp="1"/>
          </p:cNvSpPr>
          <p:nvPr>
            <p:ph idx="1"/>
          </p:nvPr>
        </p:nvSpPr>
        <p:spPr>
          <a:xfrm>
            <a:off x="457200" y="1447800"/>
            <a:ext cx="8488363" cy="5181600"/>
          </a:xfrm>
        </p:spPr>
        <p:txBody>
          <a:bodyPr>
            <a:normAutofit/>
          </a:bodyPr>
          <a:lstStyle/>
          <a:p>
            <a:pPr marL="0" indent="0">
              <a:buNone/>
            </a:pPr>
            <a:r>
              <a:rPr lang="en-US" dirty="0"/>
              <a:t>Minicomputers in the 1980s got disrupted</a:t>
            </a:r>
          </a:p>
          <a:p>
            <a:pPr marL="800100" indent="-342900">
              <a:spcBef>
                <a:spcPts val="1800"/>
              </a:spcBef>
              <a:buFont typeface="Arial" pitchFamily="34" charset="0"/>
              <a:buChar char="•"/>
            </a:pPr>
            <a:r>
              <a:rPr lang="en-US" sz="2800" dirty="0"/>
              <a:t>The microprocessor was the Breakthrough Innovation</a:t>
            </a:r>
          </a:p>
          <a:p>
            <a:pPr marL="800100" indent="-342900">
              <a:spcBef>
                <a:spcPts val="1800"/>
              </a:spcBef>
              <a:buFont typeface="Arial" pitchFamily="34" charset="0"/>
              <a:buChar char="•"/>
            </a:pPr>
            <a:r>
              <a:rPr lang="en-US" sz="2800" dirty="0"/>
              <a:t>It destroyed Digital Equipment Corporation (DEC), Data General, Wang Laboratories, Honeywell, Prime, and </a:t>
            </a:r>
            <a:r>
              <a:rPr lang="en-US" sz="2800" dirty="0" err="1"/>
              <a:t>Computervision</a:t>
            </a:r>
            <a:endParaRPr lang="en-US" sz="2800" dirty="0"/>
          </a:p>
          <a:p>
            <a:pPr marL="800100" indent="-342900">
              <a:spcBef>
                <a:spcPts val="1800"/>
              </a:spcBef>
              <a:spcAft>
                <a:spcPts val="1200"/>
              </a:spcAft>
              <a:buFont typeface="Arial" pitchFamily="34" charset="0"/>
              <a:buChar char="•"/>
            </a:pPr>
            <a:r>
              <a:rPr lang="en-US" sz="2800" dirty="0"/>
              <a:t>Minicomputers started out being </a:t>
            </a:r>
          </a:p>
          <a:p>
            <a:pPr marL="800100" lvl="1" indent="0">
              <a:spcBef>
                <a:spcPts val="1800"/>
              </a:spcBef>
              <a:buNone/>
              <a:tabLst>
                <a:tab pos="3429000" algn="l"/>
                <a:tab pos="5257800" algn="l"/>
              </a:tabLst>
            </a:pPr>
            <a:r>
              <a:rPr lang="en-US" b="1" dirty="0">
                <a:solidFill>
                  <a:srgbClr val="FF0000"/>
                </a:solidFill>
              </a:rPr>
              <a:t>Good Enough	 Simpler	More Affordable</a:t>
            </a:r>
          </a:p>
        </p:txBody>
      </p:sp>
    </p:spTree>
    <p:extLst>
      <p:ext uri="{BB962C8B-B14F-4D97-AF65-F5344CB8AC3E}">
        <p14:creationId xmlns:p14="http://schemas.microsoft.com/office/powerpoint/2010/main" val="286243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488363" cy="1143000"/>
          </a:xfrm>
        </p:spPr>
        <p:txBody>
          <a:bodyPr/>
          <a:lstStyle/>
          <a:p>
            <a:r>
              <a:rPr lang="en-US" dirty="0"/>
              <a:t>Let’s Look at some Examples</a:t>
            </a:r>
          </a:p>
        </p:txBody>
      </p:sp>
      <p:sp>
        <p:nvSpPr>
          <p:cNvPr id="3" name="Content Placeholder 2"/>
          <p:cNvSpPr>
            <a:spLocks noGrp="1"/>
          </p:cNvSpPr>
          <p:nvPr>
            <p:ph idx="1"/>
          </p:nvPr>
        </p:nvSpPr>
        <p:spPr>
          <a:xfrm>
            <a:off x="381000" y="1066800"/>
            <a:ext cx="8686800" cy="609600"/>
          </a:xfrm>
        </p:spPr>
        <p:txBody>
          <a:bodyPr>
            <a:normAutofit fontScale="92500"/>
          </a:bodyPr>
          <a:lstStyle/>
          <a:p>
            <a:pPr marL="0" indent="0">
              <a:buNone/>
              <a:tabLst>
                <a:tab pos="682625" algn="l"/>
              </a:tabLst>
            </a:pPr>
            <a:r>
              <a:rPr lang="en-US" dirty="0"/>
              <a:t>Toyota dominating the “Big 3” American Auto Makers</a:t>
            </a:r>
          </a:p>
          <a:p>
            <a:pPr marL="0" indent="0">
              <a:buNone/>
              <a:tabLst>
                <a:tab pos="682625" algn="l"/>
              </a:tabLst>
            </a:pPr>
            <a:endParaRPr lang="en-US" dirty="0"/>
          </a:p>
          <a:p>
            <a:pPr marL="0" indent="0">
              <a:buNone/>
              <a:tabLst>
                <a:tab pos="682625" algn="l"/>
              </a:tabLst>
            </a:pPr>
            <a:endParaRPr lang="en-US" dirty="0"/>
          </a:p>
        </p:txBody>
      </p:sp>
      <p:sp>
        <p:nvSpPr>
          <p:cNvPr id="7" name="TextBox 6"/>
          <p:cNvSpPr txBox="1"/>
          <p:nvPr/>
        </p:nvSpPr>
        <p:spPr>
          <a:xfrm>
            <a:off x="4419599" y="1847195"/>
            <a:ext cx="4495801" cy="4062651"/>
          </a:xfrm>
          <a:prstGeom prst="rect">
            <a:avLst/>
          </a:prstGeom>
          <a:noFill/>
        </p:spPr>
        <p:txBody>
          <a:bodyPr wrap="square" rtlCol="0">
            <a:spAutoFit/>
          </a:bodyPr>
          <a:lstStyle/>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Toyota Motor Sales, U.S.A., Inc., was formed Oct. 31, 1957</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Sold 287 </a:t>
            </a:r>
            <a:r>
              <a:rPr kumimoji="0" lang="en-US" sz="2200" b="0" i="0" u="none" strike="noStrike" kern="1200" cap="none" spc="0" normalizeH="0" baseline="0" noProof="0" dirty="0" err="1">
                <a:ln>
                  <a:noFill/>
                </a:ln>
                <a:solidFill>
                  <a:srgbClr val="1F497D"/>
                </a:solidFill>
                <a:effectLst/>
                <a:uLnTx/>
                <a:uFillTx/>
                <a:latin typeface="Calibri"/>
                <a:ea typeface="+mn-ea"/>
                <a:cs typeface="Arial" pitchFamily="34" charset="0"/>
              </a:rPr>
              <a:t>Toyopet</a:t>
            </a: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 Crown sedans</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Very underpowered and overpriced for the US market</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4-cylinder, 88.7 cubic-inch engine</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Capable of attaining 78 mph </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1F497D"/>
                </a:solidFill>
                <a:effectLst/>
                <a:uLnTx/>
                <a:uFillTx/>
                <a:latin typeface="Calibri"/>
                <a:ea typeface="+mn-ea"/>
                <a:cs typeface="Arial" pitchFamily="34" charset="0"/>
              </a:rPr>
              <a:t>Fuel rating of 23.5 mpg</a:t>
            </a:r>
          </a:p>
          <a:p>
            <a:pPr marL="342900" marR="0" lvl="0" indent="-28257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200" b="0" i="0" u="none" strike="noStrike" kern="1200" cap="none" spc="0" normalizeH="0" baseline="0" noProof="0" dirty="0">
                <a:ln>
                  <a:noFill/>
                </a:ln>
                <a:solidFill>
                  <a:srgbClr val="FF0000"/>
                </a:solidFill>
                <a:effectLst/>
                <a:uLnTx/>
                <a:uFillTx/>
                <a:latin typeface="Calibri"/>
                <a:ea typeface="+mn-ea"/>
                <a:cs typeface="Arial" pitchFamily="34" charset="0"/>
              </a:rPr>
              <a:t>Discontinued in 1961</a:t>
            </a:r>
          </a:p>
        </p:txBody>
      </p:sp>
      <p:sp>
        <p:nvSpPr>
          <p:cNvPr id="8" name="AutoShape 4" descr="data:image/jpeg;base64,/9j/4AAQSkZJRgABAQAAAQABAAD/2wCEAAkGBhQSEBASEBQUFRIQDxQPDxYUEBQQFBQQFBAVFBQUFBQXHCYeFxkjGRQUHy8gIycpLCwsFR4xNTAqNSYrLCkBCQoKBQUFDQUFDSkYEhgpKSkpKSkpKSkpKSkpKSkpKSkpKSkpKSkpKSkpKSkpKSkpKSkpKSkpKSkpKSkpKSkpKf/AABEIAMABBwMBIgACEQEDEQH/xAAcAAACAgMBAQAAAAAAAAAAAAABAgADBQYHBAj/xABHEAABAwEEBgUJBQUGBwAAAAABAAIDEQQFEiEGEzFBUWEicYGRoQcUMlKSscHR8CNCQ1OCFWKDovEkM0TC0uEWVGNyk6Oy/8QAFAEBAAAAAAAAAAAAAAAAAAAAAP/EABQRAQAAAAAAAAAAAAAAAAAAAAD/2gAMAwEAAhEDEQA/AM0lcmUQVFKrCEhQVlIVYUpCBSgUUKIAoVCggBCUhMggQoIlRApUARIShAwUQBUQMnSItKBwilCZAiFExCCBVEVKoIm3IIoCCmCARBQMiFFAg2vRD0Jf+9v/AMorE3Nfeoa8YMWJwPpUpQU4FRB5UCiogQlIVY5IQgrckJVrlWUCqKKFApCihUQAhKmQIQLRKUxCVApKFExCBQEIpKpgUBRalqoCgsCZICmqghSEpylogVRGqCA0RCAKZAaogIBFAwRQCIKB2KIAqIPUVKoEqFAC5KUXIIEcVW4qwhKUCKIkIIAVKIlBAKIUTIFApCQhOUhQKShRRyCAgJwErQmaUAIUAVhCVAQiEqcIAUpTkJKIFClUQggICKUFMgJTBAIhAwCNEKo4kBAUQDlEHoqpiVJkUDkFoKRLiUqgZKUMSgKAFSihS4kBUUDlKoIgUcSCAIFhXiva9GwsPrEUHWtXu6I2l7g95a1rQ8kh0hNTk1ortOe3gg3JzObR1vaPirYbve70AHdTgfcsJZdADORIyaPVE9JojkY8Dh0sq8TxW4XbodHG0NaxlBv3k7yTvQY03XKNrSOwpPNHb6d6zt4HUN1cZLSW4pCHOIZGDtAOWI7BTnxC0O+LVK6KZ9nY4Oa+LBhwP6L9YSSC3Posaa1rnXfRBn9UeXtIGI8PFczfpLaWmhfQjaDFGD3FqeLSi0nYQ6n/AEIz7moOkas8CiAtCj0jtn5bT/CLfc4L0xaUWrfED1SPHvcUG7VVZWrs0vcKa1j2V3nDIztoAQOeayFk0ia5+CQYDsBrUV3diDLEoKEoVQFGqARogZMEoKaqCKKIFAQUUlVEDByBcqw5EuQWhybEvOHqwuQNVAuVM0+F8bXfihxbQ55CtS2no05pi5BYXJaqNYTsBPUCVayxyHYx3D0SgqqpVU3faNe+VkYdjgdgkDhgpXYczmF7hdj+XtBBQCvFed5tiacxWncsnJdctMnRjgSXGnPZmsYdEHvrr3smFMgAYKHLPEBU+KDUmE2l5e/KNta86bvmtk0LurX431AD34n0pUMpRjORwqT6PzNo2IQxNAphwiXrqXjOq2fR6wTwxtYBZnMFQ3DFJCa7T0mYm7TwQbFY7IAAAKNAoBwC9NstDYmFx+6O0ncO1VuvBjBRzmg76uAz37aLUtLtJQxrnjMMqIgBXE+mb6cBUU6xzQYu+70xymE1OI6y0lvXRsddw+72Hgq7DaA5ryBSszj+lrWxMHcwn9SwlntLWsxlwc5/TeQdr6bKHMU2dissV9wxMDJHkPHpjA4ipAJzAQVaaXRrGCdnpRjDJlm6PceZHxWr3RaS12W07ATRr/3XcK7juK3d2k1mwOJkBGwjC6pBGylMwVoVtdGJX6okxk1ZVtCAd1OSDbYKPbibxIIORDhta4biFHRrA2K/Aw1O2gD67JGjZ1OG49h3LLOv6DLp7vVKB3w7a7DtCw0kRY7Dmcvs+bR9zrG7uWRdfsR2E9wHxXltd4RPbTpV2gimRGwjNBl7jv8AFAyQ9HY13DkVsQ/oucsfWrgRXZI0etud1HwKz1x37goyT0Ng34f9kG1hGqQOrmMxuz3JqoGqjVVlyIQPiUqgjVBKqJSVECVRVVUwKAyyhjXONaNFTQVPYN5Xhi0vsn3zMOuKg8CvfPZnOs9okZWsTBhptL3uwtA76rw6eQaswwSPjczEZHGNjqgNaGMBLd4bxQZIaXWF5qZGA1r02OFMqZA5DJZax3hFJQQvjcSaAMLa16hmuQRwgu6s8pGnZmcnZrdLLd9ms0dmtLYZhPFCzV5kNltUgbq3cMquyCDedU6tM67aVz7ty8jXuMpBBDAaYg6PAcqkk4q8qUWo37fBgiZZdYS9ox2t4PpzuzIJ4N2LXYrW6Uuw4DgOZe5jdvDFmUHQWCCGRz2asGQUkIlbXIk5inEr1G+4Pzo/aJ9y5hbLcY3YH0rQHolrxQiozC8YvfCcq07Ag6s6/YB+KD1RyOVT9IYfXd2QO+K5ib+dw8a/BA327l4oOmP0jh9aXshYPeV5H3/Djx/b4g3CCNU00rnlip4LnZvt+dD/ACqt18SHa4djQEHRLTpK1ww47T0iGnpx0w1GIZHhVeSa84XGpNorSn4fzWhG8n+sUpt7/Wd3oN586s5/P/8AX/qSGWDjP3x/NaR5+/1j3pTbH+se9BvQks/rT90Z/wAyVwg9eYfoZ81pHnz/AFj3qG3P9YoN1cyACpkmNDn9k0mnUF5pzZd8soBrQmFg2Z8fqq1QXg/1iiLc6jhtxCmdcs61CDav2VAQCJpaEVH2Ld/YkddEH58nbZwfgtXZbXAUDjTrUNscdrj3oNkfdUBABndls/s7hTuCDLngGy098Eg9wWs+cHiURaj9FBv122uONuF1oje0ZDFHIKDrovb+1ID+LH7RHvC5ubSePip5wUHSm2uI7JY/bb81cwg+iQepwPuK5hrlBJ9UQdRIQK55c1ucLRFhJzka057QTQgroZQKSigVEFAcjVUhyZjkHqN9myxGQtxMLwxwwY6EijThyrnwNeSwF5XlZbU/WYiJC0B2GQRZitDhc2le1bBoEHvwC0Bs0ckcjwZWlzmSNcAI8TjQDInKi8nlCuCzxvDmQ6sebOkdhGNpONza0J3AIMHBcgdtc9zSCDWJku3LJ7cQr81sd5W14ZA95cYbDEI4GvbgMloAwtcRXMNbv4rDaPXXZInxzF1QSWSxTPbXAW5vLR6FMqVca5q3Ti7XYIXWZp1Lg41MjGtrXIjE6pBBp2INOt9sLnOcSSXEkmu8leF8pIoSacF7RdUp3M/8sfzVMtgcyTVyUaciaODsIIrXLgM6IPRd91NLDPaHGOzhxYCBifLIBUxxNO8Vzccm14p5NJcPRs0EUTRsLmCeU83SSZV6gAvHel4md7aCkcbRFAwbGRg7v3nElxO8lVusRDsAFXVDaDMl5p0QOOaD1f8AFFp3yVHAxxkd2FVuvNsn97G0H14hqz2s9F3gVe26Imj7V8jnbxAxrmtPDG8jGRvw5c15rddgY0SRv1kRdgJw4HMfSuCRn3TwOw0KCmVtN9R90jYR8FXVKx27dt7UwKCVUqpVFAKoqKIIoiogCiiiCBQqKIIvVHYgGh8rsDXeh0cT303tZw5kjtXnjIrV2YGZHHgO1ZKCyh1JZ6vc8BzGB2AYNjC4ipDfVa3aBtCDxmWHcJusuj91Piq3gbWOqN9RhI6x8llWizvFHxBg2ayB0hfH+86ORxD2iudKFYy8bC6CQsdQkUc1wza5jhVrmne0g1QVVUxIVW06P6O2aezte+Rwkq4SN1zIwCDlRpaTs5oMZotDitcX7ri89gqujELFXVckEDy+IlzqFtXWhrhnwoxZVx+tqBMKKWqiDInRDg89wKLdE3D7/wDKtibJy9ybHy8UGFuy4nwyCQEOpUFrgcJDuICq0u0YNtwFjnQubE6NwDnOY7Ea9Ibwtg1imsQcv0ssRs4Y5wAmdhYKkNZI1jQHOHE7NvJYay6YyRNpq2GnZ7h2ro2nmjxtdkcGCssR1sQ9YgUcztb4gLiLmkEg1BBoRSlCNx4FBuI8pEn5TfbPyWqW22ukfJI81dK4uces5/JUArLaP6Mz2tzjDHjbHTHV4iaa/dDzv6kEuGENEk7vwWFzQd76Ub4kK7R+ymRw9eR+ojrX0nir3V3GhaK8HlC8bM+zi0QPaWOGCrcYkoCQ70ht3J7qw6qLFs1kuKhLTX7PIEb6YUGz3/onZdTKIJy60wMLwynQcGUx9YoDShAFFq13R42gbRaGPgfv6YaXxO6wWjvW32iSz2eMyNYKGMtADycTSBQZnOpotcu2zGKKzveciJLZTbhjZE+h/UcFOsINVBVlVsDPJ9asLXfY0cxrhW0MaaFoNCDsOayVj0alY0Ney76t+9JaAXHrDSg0yqNVu37DI2uuwfqkcmF1AfjXaP4bj8UGjYkcS3r9nD/mLtHVBX/MobMwbbXYR1WNp+KDRcYUxLeRqh/j7MOqwR/FU2ydgY4xW+F0gza02OKNp5YgDQoNMxKVWROkto/MHZFF/pVtl0inc8NdaNW0npOMbCAOpralBi8J4HuKOqd6rvZK2yC84qHWXjPWvR1dnDRTnizqr3XtZc/7fbjwoGimW/LPNBp1ns+OWOM1GORrDlSmJwHxW86OXk2MukNkfO58hpQfZsip0anjkBh4ALR47cRM2VxLnNlbIScy7C4HPuW0x3i6yvcGdKIjE0g7Y3Gsbx2eIdwQZ2/nMnj1romRzRlrug3C0sxBpZuLsj3hafpDZ/srNvLH2izDaSY45A9ncJCOxbDZLWZKSzBwhiIc1pFXTSk1jja3aauoeym9G7rzZBbo9bn5rDLraEEedzvxPaDwYCG/pQaZZrnnkFY4ZXji2Jzh3gLP3b5NbVJQytETaA9JzS4g7qCtD1rocemcDt5HJe+K/YHbHd6DDWLRx0MbY2MaGtGXTz6yabU5umTg32z8lnhbIzscE4LTw70Gt/seX1W7fX/2UWzjCogAm5FHXp8PJMIuSDzOn5eK8s9tcNjc1lDGOCodZa7kGn31fFsYDqiG8MgT7lzK+rfLNK58+EyH0nBgYTTe6gzPNd6kuwHaFjLTohFJ6UbD1sFUHCV6I7yla0NbJI1ozDWyOaK9QK6heHksjf6Bwb8lhLT5JZh/dvDuFRRBozrS51cTi4nIlxLjyzKydxShwdA4gF7scJc7CNZTC6Mu+7ibSh4tHFZZ3kutvqsPU+ird5Mbd+U0/wAVqAR3Q/WBkomeWuq2DUy4jt6NKYaVpmDSm9LpLeJaHscQZ5cLZw12NsMTCHNgDhkXFwBcBkMIaNiykGhF64NVrHMjpTD50cNOFAdnJGDyQ2g+k+MfqQaIZCd/iUCujs8jsn3pW9xKsb5Hzvl/lqg5nVGq6ePI+N8v8qsHkhj3yO7AEHK6/VEarrTfJLANrpPBemPyV2UbQ8/rog45VSq7c3yZWMfhnteT8VY3yd2MfhDtr80HDCou9N0DsY/AYrmaGWQbLOz2UHz+pQ/QX0OzRezDZDH7AVouGEbIYvYCD50wnge4rL3Xfz42iN8etjaSWDE+N8dczq5G5gHaWkEE7l3htzxD8JnshMLvYNkbfZCDikukr/8ADQPY+haJZJH2iVgIodVkGxk+sG15rDw3fMfRjf7JX0P5mz1R7IQNlaNgHcAg4PDdVq/Lf7JWSs90Wv8ALf3UXZvNwibNw96DlUF2WsfdeFlbLZbUNod4fNb+GHl4JSzkg1mzm0jcD9dai2UBu8FRBfTipVW6tBzUFCYVVtFCEFL3FDXEBWEpKcUCCQlPi5d5RqNyqMnJBdWnDuRdKqmycfmrGyIADVOMt6Bl5BVl3Ugv1tUriqahOJhsPYgms5hB0vUlcRwQDkEJJ2JmuKGvTi1HgO5AQ5SqJmruVZKB9Z9UQM31RLX6olLvqqAmU7vdRKJjvBQLeRStizQehsiGtPCvaqiOCAZyQX648PFEv4qmhCIr/VBaH8/BAdfgg0phVAQ3jRK5n1VB3P5eCX62IGDRw8VFA36ooguMibGFVRDCgtMiGJJhUwoCXoEpMJSUP0UDGMFL5rzPemcynFED6JQILNzU1HMqyhUERqgQRjeSo+HgT3q2lNyUuQUmHn4hQMV4NUpJG5AlOIT0yy2JcfJGnUgigKLYOHyTGE02eKAY1MShFEqBi8Hag4cEpB5Ko/W1Bbh4+9HCvOTzPcrGuO/3ILQFFW54/opXmUD1QJ4qAc0Wj6KBA0c04KJj6u5Qx0GxAMXJES8lWTwyUJ4oLi9BVawqIPbhQDU+E8PFQg7kCYEpYrKJXAoKyxAmiYNUcEFT3c6JB11V4YFCxBWO5OX80cAUw8EFbn8/ehjHJXltR/RVajkeyiBNYOKfHXbtUNm+qIizlAu9A1VjWHf4IFqCsBM0Him1Z+skACgJagGJtWUtDuyQKQh2p8R3pS0cSgU81AOXirWsU1SCvB70Q3irTGgWFBUY0C4BWmJQxngO5AGvB4qFEMP0FHMKBetRKSeKgHNBKqIgdqiD/9k="/>
          <p:cNvSpPr>
            <a:spLocks noChangeAspect="1" noChangeArrowheads="1"/>
          </p:cNvSpPr>
          <p:nvPr/>
        </p:nvSpPr>
        <p:spPr bwMode="auto">
          <a:xfrm>
            <a:off x="0" y="-885825"/>
            <a:ext cx="2505075" cy="1828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13" name="Group 12"/>
          <p:cNvGrpSpPr/>
          <p:nvPr/>
        </p:nvGrpSpPr>
        <p:grpSpPr>
          <a:xfrm>
            <a:off x="228600" y="1905000"/>
            <a:ext cx="3805651" cy="3541943"/>
            <a:chOff x="228600" y="2133600"/>
            <a:chExt cx="3805651" cy="3253346"/>
          </a:xfrm>
        </p:grpSpPr>
        <p:sp>
          <p:nvSpPr>
            <p:cNvPr id="6" name="TextBox 5"/>
            <p:cNvSpPr txBox="1"/>
            <p:nvPr/>
          </p:nvSpPr>
          <p:spPr>
            <a:xfrm>
              <a:off x="381000" y="4114800"/>
              <a:ext cx="3429000" cy="127214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1F497D"/>
                  </a:solidFill>
                  <a:effectLst/>
                  <a:uLnTx/>
                  <a:uFillTx/>
                  <a:latin typeface="Calibri"/>
                  <a:ea typeface="+mn-ea"/>
                  <a:cs typeface="Arial" pitchFamily="34" charset="0"/>
                </a:rPr>
                <a:t>1957 – Toyota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1F497D"/>
                  </a:solidFill>
                  <a:effectLst/>
                  <a:uLnTx/>
                  <a:uFillTx/>
                  <a:latin typeface="Calibri"/>
                  <a:ea typeface="+mn-ea"/>
                  <a:cs typeface="Arial" pitchFamily="34" charset="0"/>
                </a:rPr>
                <a:t>Introduced the </a:t>
              </a:r>
              <a:r>
                <a:rPr kumimoji="0" lang="en-US" sz="2800" b="0" i="0" u="none" strike="noStrike" kern="1200" cap="none" spc="0" normalizeH="0" baseline="0" noProof="0" dirty="0" err="1">
                  <a:ln>
                    <a:noFill/>
                  </a:ln>
                  <a:solidFill>
                    <a:srgbClr val="1F497D"/>
                  </a:solidFill>
                  <a:effectLst/>
                  <a:uLnTx/>
                  <a:uFillTx/>
                  <a:latin typeface="Calibri"/>
                  <a:ea typeface="+mn-ea"/>
                  <a:cs typeface="Arial" pitchFamily="34" charset="0"/>
                </a:rPr>
                <a:t>Toyopet</a:t>
              </a:r>
              <a:endParaRPr kumimoji="0" lang="en-US" sz="2800" b="0" i="0" u="none" strike="noStrike" kern="1200" cap="none" spc="0" normalizeH="0" baseline="0" noProof="0" dirty="0">
                <a:ln>
                  <a:noFill/>
                </a:ln>
                <a:solidFill>
                  <a:srgbClr val="1F497D"/>
                </a:solidFill>
                <a:effectLst/>
                <a:uLnTx/>
                <a:uFillTx/>
                <a:latin typeface="Calibri"/>
                <a:ea typeface="+mn-ea"/>
                <a:cs typeface="Arial" pitchFamily="34" charset="0"/>
              </a:endParaRPr>
            </a:p>
          </p:txBody>
        </p:sp>
        <p:pic>
          <p:nvPicPr>
            <p:cNvPr id="11" name="Picture 10"/>
            <p:cNvPicPr>
              <a:picLocks noChangeAspect="1"/>
            </p:cNvPicPr>
            <p:nvPr/>
          </p:nvPicPr>
          <p:blipFill rotWithShape="1">
            <a:blip r:embed="rId3">
              <a:extLst>
                <a:ext uri="{28A0092B-C50C-407E-A947-70E740481C1C}">
                  <a14:useLocalDpi xmlns:a14="http://schemas.microsoft.com/office/drawing/2010/main" val="0"/>
                </a:ext>
              </a:extLst>
            </a:blip>
            <a:srcRect l="4082" t="19837" b="12944"/>
            <a:stretch/>
          </p:blipFill>
          <p:spPr>
            <a:xfrm>
              <a:off x="228600" y="2133600"/>
              <a:ext cx="3805651" cy="1905000"/>
            </a:xfrm>
            <a:prstGeom prst="rect">
              <a:avLst/>
            </a:prstGeom>
          </p:spPr>
        </p:pic>
      </p:grpSp>
      <p:sp>
        <p:nvSpPr>
          <p:cNvPr id="12" name="TextBox 11"/>
          <p:cNvSpPr txBox="1"/>
          <p:nvPr/>
        </p:nvSpPr>
        <p:spPr>
          <a:xfrm>
            <a:off x="152400" y="5569803"/>
            <a:ext cx="419099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0000"/>
                </a:solidFill>
                <a:effectLst/>
                <a:uLnTx/>
                <a:uFillTx/>
                <a:latin typeface="Calibri"/>
                <a:ea typeface="+mn-ea"/>
                <a:cs typeface="Arial" pitchFamily="34" charset="0"/>
              </a:rPr>
              <a:t>It was a bust</a:t>
            </a:r>
          </a:p>
        </p:txBody>
      </p:sp>
    </p:spTree>
    <p:extLst>
      <p:ext uri="{BB962C8B-B14F-4D97-AF65-F5344CB8AC3E}">
        <p14:creationId xmlns:p14="http://schemas.microsoft.com/office/powerpoint/2010/main" val="1297698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488363" cy="1143000"/>
          </a:xfrm>
        </p:spPr>
        <p:txBody>
          <a:bodyPr/>
          <a:lstStyle/>
          <a:p>
            <a:r>
              <a:rPr lang="en-US" dirty="0"/>
              <a:t>Let’s Look at some other examples…</a:t>
            </a:r>
          </a:p>
        </p:txBody>
      </p:sp>
      <p:sp>
        <p:nvSpPr>
          <p:cNvPr id="3" name="Content Placeholder 2"/>
          <p:cNvSpPr>
            <a:spLocks noGrp="1"/>
          </p:cNvSpPr>
          <p:nvPr>
            <p:ph idx="1"/>
          </p:nvPr>
        </p:nvSpPr>
        <p:spPr>
          <a:xfrm>
            <a:off x="685800" y="1143000"/>
            <a:ext cx="7848600" cy="685800"/>
          </a:xfrm>
        </p:spPr>
        <p:txBody>
          <a:bodyPr/>
          <a:lstStyle/>
          <a:p>
            <a:pPr marL="0" indent="0">
              <a:buNone/>
              <a:tabLst>
                <a:tab pos="682625" algn="l"/>
              </a:tabLst>
            </a:pPr>
            <a:r>
              <a:rPr lang="en-US" sz="3600" dirty="0"/>
              <a:t>Next – They tried something different</a:t>
            </a:r>
          </a:p>
          <a:p>
            <a:pPr marL="0" indent="0">
              <a:buNone/>
              <a:tabLst>
                <a:tab pos="682625" algn="l"/>
              </a:tabLst>
            </a:pPr>
            <a:endParaRPr lang="en-US" sz="3600" dirty="0"/>
          </a:p>
          <a:p>
            <a:pPr marL="0" indent="0">
              <a:buNone/>
              <a:tabLst>
                <a:tab pos="682625" algn="l"/>
              </a:tabLst>
            </a:pPr>
            <a:endParaRPr lang="en-US" sz="3600" dirty="0"/>
          </a:p>
        </p:txBody>
      </p:sp>
      <p:sp>
        <p:nvSpPr>
          <p:cNvPr id="7" name="TextBox 6"/>
          <p:cNvSpPr txBox="1"/>
          <p:nvPr/>
        </p:nvSpPr>
        <p:spPr>
          <a:xfrm>
            <a:off x="3962400" y="2419052"/>
            <a:ext cx="5029199" cy="20774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Calibri"/>
                <a:ea typeface="+mn-ea"/>
                <a:cs typeface="+mn-cs"/>
              </a:rPr>
              <a:t>Unit-body Construction (</a:t>
            </a:r>
            <a:r>
              <a:rPr kumimoji="0" lang="en-US" sz="2600" b="0" i="0" u="none" strike="noStrike" kern="1200" cap="none" spc="0" normalizeH="0" baseline="0" noProof="0" dirty="0" err="1">
                <a:ln>
                  <a:noFill/>
                </a:ln>
                <a:solidFill>
                  <a:prstClr val="black"/>
                </a:solidFill>
                <a:effectLst/>
                <a:uLnTx/>
                <a:uFillTx/>
                <a:latin typeface="Calibri"/>
                <a:ea typeface="+mn-ea"/>
                <a:cs typeface="+mn-cs"/>
              </a:rPr>
              <a:t>unibody</a:t>
            </a:r>
            <a:r>
              <a:rPr kumimoji="0" lang="en-US" sz="2600" b="0" i="0" u="none" strike="noStrike" kern="1200" cap="none" spc="0" normalizeH="0" baseline="0" noProof="0" dirty="0">
                <a:ln>
                  <a:noFill/>
                </a:ln>
                <a:solidFill>
                  <a:prstClr val="black"/>
                </a:solidFill>
                <a:effectLst/>
                <a:uLnTx/>
                <a:uFillTx/>
                <a:latin typeface="Calibri"/>
                <a:ea typeface="+mn-ea"/>
                <a:cs typeface="+mn-cs"/>
              </a:rPr>
              <a:t>)</a:t>
            </a:r>
          </a:p>
          <a:p>
            <a:pPr marL="457200" marR="0" lvl="0" indent="-457200" algn="l" defTabSz="914400" rtl="0" eaLnBrk="1" fontAlgn="auto" latinLnBrk="0" hangingPunct="1">
              <a:lnSpc>
                <a:spcPct val="100000"/>
              </a:lnSpc>
              <a:spcBef>
                <a:spcPts val="3000"/>
              </a:spcBef>
              <a:spcAft>
                <a:spcPts val="0"/>
              </a:spcAft>
              <a:buClrTx/>
              <a:buSzTx/>
              <a:buFontTx/>
              <a:buNone/>
              <a:tabLst/>
              <a:defRPr/>
            </a:pPr>
            <a:r>
              <a:rPr kumimoji="0" lang="en-US" sz="2600" b="0" i="0" u="none" strike="noStrike" kern="1200" cap="none" spc="0" normalizeH="0" baseline="0" noProof="0" dirty="0">
                <a:ln>
                  <a:noFill/>
                </a:ln>
                <a:solidFill>
                  <a:prstClr val="black"/>
                </a:solidFill>
                <a:effectLst/>
                <a:uLnTx/>
                <a:uFillTx/>
                <a:latin typeface="Calibri"/>
                <a:ea typeface="+mn-ea"/>
                <a:cs typeface="+mn-cs"/>
              </a:rPr>
              <a:t>Using a </a:t>
            </a:r>
            <a:r>
              <a:rPr kumimoji="0" lang="en-US" sz="2600" b="0" i="0" u="none" strike="noStrike" kern="1200" cap="none" spc="0" normalizeH="0" baseline="0" noProof="0" dirty="0" err="1">
                <a:ln>
                  <a:noFill/>
                </a:ln>
                <a:solidFill>
                  <a:prstClr val="black"/>
                </a:solidFill>
                <a:effectLst/>
                <a:uLnTx/>
                <a:uFillTx/>
                <a:latin typeface="Calibri"/>
                <a:ea typeface="+mn-ea"/>
                <a:cs typeface="+mn-cs"/>
              </a:rPr>
              <a:t>unibody</a:t>
            </a:r>
            <a:r>
              <a:rPr kumimoji="0" lang="en-US" sz="2600" b="0" i="0" u="none" strike="noStrike" kern="1200" cap="none" spc="0" normalizeH="0" baseline="0" noProof="0" dirty="0">
                <a:ln>
                  <a:noFill/>
                </a:ln>
                <a:solidFill>
                  <a:prstClr val="black"/>
                </a:solidFill>
                <a:effectLst/>
                <a:uLnTx/>
                <a:uFillTx/>
                <a:latin typeface="Calibri"/>
                <a:ea typeface="+mn-ea"/>
                <a:cs typeface="+mn-cs"/>
              </a:rPr>
              <a:t> chassis, Toyota could produce a vehicle under 1,000 kg (2,200 </a:t>
            </a:r>
            <a:r>
              <a:rPr kumimoji="0" lang="en-US" sz="2600" b="0" i="0" u="none" strike="noStrike" kern="1200" cap="none" spc="0" normalizeH="0" baseline="0" noProof="0" dirty="0" err="1">
                <a:ln>
                  <a:noFill/>
                </a:ln>
                <a:solidFill>
                  <a:prstClr val="black"/>
                </a:solidFill>
                <a:effectLst/>
                <a:uLnTx/>
                <a:uFillTx/>
                <a:latin typeface="Calibri"/>
                <a:ea typeface="+mn-ea"/>
                <a:cs typeface="+mn-cs"/>
              </a:rPr>
              <a:t>lb</a:t>
            </a:r>
            <a:r>
              <a:rPr kumimoji="0" lang="en-US" sz="2600" b="0" i="0" u="none" strike="noStrike" kern="1200" cap="none" spc="0" normalizeH="0" baseline="0" noProof="0" dirty="0">
                <a:ln>
                  <a:noFill/>
                </a:ln>
                <a:solidFill>
                  <a:prstClr val="black"/>
                </a:solidFill>
                <a:effectLst/>
                <a:uLnTx/>
                <a:uFillTx/>
                <a:latin typeface="Calibri"/>
                <a:ea typeface="+mn-ea"/>
                <a:cs typeface="+mn-cs"/>
              </a:rPr>
              <a:t>)</a:t>
            </a:r>
          </a:p>
        </p:txBody>
      </p:sp>
      <p:sp>
        <p:nvSpPr>
          <p:cNvPr id="8" name="AutoShape 4" descr="data:image/jpeg;base64,/9j/4AAQSkZJRgABAQAAAQABAAD/2wCEAAkGBhQSEBASEBQUFRIQDxQPDxYUEBQQFBQQFBAVFBQUFBQXHCYeFxkjGRQUHy8gIycpLCwsFR4xNTAqNSYrLCkBCQoKBQUFDQUFDSkYEhgpKSkpKSkpKSkpKSkpKSkpKSkpKSkpKSkpKSkpKSkpKSkpKSkpKSkpKSkpKSkpKSkpKf/AABEIAMABBwMBIgACEQEDEQH/xAAcAAACAgMBAQAAAAAAAAAAAAABAgADBQYHBAj/xABHEAABAwEEBgUJBQUGBwAAAAABAAIDEQQFEiEGEzFBUWEicYGRoQcUMlKSscHR8CNCQ1OCFWKDovEkM0TC0uEWVGNyk6Oy/8QAFAEBAAAAAAAAAAAAAAAAAAAAAP/EABQRAQAAAAAAAAAAAAAAAAAAAAD/2gAMAwEAAhEDEQA/AM0lcmUQVFKrCEhQVlIVYUpCBSgUUKIAoVCggBCUhMggQoIlRApUARIShAwUQBUQMnSItKBwilCZAiFExCCBVEVKoIm3IIoCCmCARBQMiFFAg2vRD0Jf+9v/AMorE3Nfeoa8YMWJwPpUpQU4FRB5UCiogQlIVY5IQgrckJVrlWUCqKKFApCihUQAhKmQIQLRKUxCVApKFExCBQEIpKpgUBRalqoCgsCZICmqghSEpylogVRGqCA0RCAKZAaogIBFAwRQCIKB2KIAqIPUVKoEqFAC5KUXIIEcVW4qwhKUCKIkIIAVKIlBAKIUTIFApCQhOUhQKShRRyCAgJwErQmaUAIUAVhCVAQiEqcIAUpTkJKIFClUQggICKUFMgJTBAIhAwCNEKo4kBAUQDlEHoqpiVJkUDkFoKRLiUqgZKUMSgKAFSihS4kBUUDlKoIgUcSCAIFhXiva9GwsPrEUHWtXu6I2l7g95a1rQ8kh0hNTk1ortOe3gg3JzObR1vaPirYbve70AHdTgfcsJZdADORIyaPVE9JojkY8Dh0sq8TxW4XbodHG0NaxlBv3k7yTvQY03XKNrSOwpPNHb6d6zt4HUN1cZLSW4pCHOIZGDtAOWI7BTnxC0O+LVK6KZ9nY4Oa+LBhwP6L9YSSC3Posaa1rnXfRBn9UeXtIGI8PFczfpLaWmhfQjaDFGD3FqeLSi0nYQ6n/AEIz7moOkas8CiAtCj0jtn5bT/CLfc4L0xaUWrfED1SPHvcUG7VVZWrs0vcKa1j2V3nDIztoAQOeayFk0ia5+CQYDsBrUV3diDLEoKEoVQFGqARogZMEoKaqCKKIFAQUUlVEDByBcqw5EuQWhybEvOHqwuQNVAuVM0+F8bXfihxbQ55CtS2no05pi5BYXJaqNYTsBPUCVayxyHYx3D0SgqqpVU3faNe+VkYdjgdgkDhgpXYczmF7hdj+XtBBQCvFed5tiacxWncsnJdctMnRjgSXGnPZmsYdEHvrr3smFMgAYKHLPEBU+KDUmE2l5e/KNta86bvmtk0LurX431AD34n0pUMpRjORwqT6PzNo2IQxNAphwiXrqXjOq2fR6wTwxtYBZnMFQ3DFJCa7T0mYm7TwQbFY7IAAAKNAoBwC9NstDYmFx+6O0ncO1VuvBjBRzmg76uAz37aLUtLtJQxrnjMMqIgBXE+mb6cBUU6xzQYu+70xymE1OI6y0lvXRsddw+72Hgq7DaA5ryBSszj+lrWxMHcwn9SwlntLWsxlwc5/TeQdr6bKHMU2dissV9wxMDJHkPHpjA4ipAJzAQVaaXRrGCdnpRjDJlm6PceZHxWr3RaS12W07ATRr/3XcK7juK3d2k1mwOJkBGwjC6pBGylMwVoVtdGJX6okxk1ZVtCAd1OSDbYKPbibxIIORDhta4biFHRrA2K/Aw1O2gD67JGjZ1OG49h3LLOv6DLp7vVKB3w7a7DtCw0kRY7Dmcvs+bR9zrG7uWRdfsR2E9wHxXltd4RPbTpV2gimRGwjNBl7jv8AFAyQ9HY13DkVsQ/oucsfWrgRXZI0etud1HwKz1x37goyT0Ng34f9kG1hGqQOrmMxuz3JqoGqjVVlyIQPiUqgjVBKqJSVECVRVVUwKAyyhjXONaNFTQVPYN5Xhi0vsn3zMOuKg8CvfPZnOs9okZWsTBhptL3uwtA76rw6eQaswwSPjczEZHGNjqgNaGMBLd4bxQZIaXWF5qZGA1r02OFMqZA5DJZax3hFJQQvjcSaAMLa16hmuQRwgu6s8pGnZmcnZrdLLd9ms0dmtLYZhPFCzV5kNltUgbq3cMquyCDedU6tM67aVz7ty8jXuMpBBDAaYg6PAcqkk4q8qUWo37fBgiZZdYS9ox2t4PpzuzIJ4N2LXYrW6Uuw4DgOZe5jdvDFmUHQWCCGRz2asGQUkIlbXIk5inEr1G+4Pzo/aJ9y5hbLcY3YH0rQHolrxQiozC8YvfCcq07Ag6s6/YB+KD1RyOVT9IYfXd2QO+K5ib+dw8a/BA327l4oOmP0jh9aXshYPeV5H3/Djx/b4g3CCNU00rnlip4LnZvt+dD/ACqt18SHa4djQEHRLTpK1ww47T0iGnpx0w1GIZHhVeSa84XGpNorSn4fzWhG8n+sUpt7/Wd3oN586s5/P/8AX/qSGWDjP3x/NaR5+/1j3pTbH+se9BvQks/rT90Z/wAyVwg9eYfoZ81pHnz/AFj3qG3P9YoN1cyACpkmNDn9k0mnUF5pzZd8soBrQmFg2Z8fqq1QXg/1iiLc6jhtxCmdcs61CDav2VAQCJpaEVH2Ld/YkddEH58nbZwfgtXZbXAUDjTrUNscdrj3oNkfdUBABndls/s7hTuCDLngGy098Eg9wWs+cHiURaj9FBv122uONuF1oje0ZDFHIKDrovb+1ID+LH7RHvC5ubSePip5wUHSm2uI7JY/bb81cwg+iQepwPuK5hrlBJ9UQdRIQK55c1ucLRFhJzka057QTQgroZQKSigVEFAcjVUhyZjkHqN9myxGQtxMLwxwwY6EijThyrnwNeSwF5XlZbU/WYiJC0B2GQRZitDhc2le1bBoEHvwC0Bs0ckcjwZWlzmSNcAI8TjQDInKi8nlCuCzxvDmQ6sebOkdhGNpONza0J3AIMHBcgdtc9zSCDWJku3LJ7cQr81sd5W14ZA95cYbDEI4GvbgMloAwtcRXMNbv4rDaPXXZInxzF1QSWSxTPbXAW5vLR6FMqVca5q3Ti7XYIXWZp1Lg41MjGtrXIjE6pBBp2INOt9sLnOcSSXEkmu8leF8pIoSacF7RdUp3M/8sfzVMtgcyTVyUaciaODsIIrXLgM6IPRd91NLDPaHGOzhxYCBifLIBUxxNO8Vzccm14p5NJcPRs0EUTRsLmCeU83SSZV6gAvHel4md7aCkcbRFAwbGRg7v3nElxO8lVusRDsAFXVDaDMl5p0QOOaD1f8AFFp3yVHAxxkd2FVuvNsn97G0H14hqz2s9F3gVe26Imj7V8jnbxAxrmtPDG8jGRvw5c15rddgY0SRv1kRdgJw4HMfSuCRn3TwOw0KCmVtN9R90jYR8FXVKx27dt7UwKCVUqpVFAKoqKIIoiogCiiiCBQqKIIvVHYgGh8rsDXeh0cT303tZw5kjtXnjIrV2YGZHHgO1ZKCyh1JZ6vc8BzGB2AYNjC4ipDfVa3aBtCDxmWHcJusuj91Piq3gbWOqN9RhI6x8llWizvFHxBg2ayB0hfH+86ORxD2iudKFYy8bC6CQsdQkUc1wza5jhVrmne0g1QVVUxIVW06P6O2aezte+Rwkq4SN1zIwCDlRpaTs5oMZotDitcX7ri89gqujELFXVckEDy+IlzqFtXWhrhnwoxZVx+tqBMKKWqiDInRDg89wKLdE3D7/wDKtibJy9ybHy8UGFuy4nwyCQEOpUFrgcJDuICq0u0YNtwFjnQubE6NwDnOY7Ea9Ibwtg1imsQcv0ssRs4Y5wAmdhYKkNZI1jQHOHE7NvJYay6YyRNpq2GnZ7h2ro2nmjxtdkcGCssR1sQ9YgUcztb4gLiLmkEg1BBoRSlCNx4FBuI8pEn5TfbPyWqW22ukfJI81dK4uces5/JUArLaP6Mz2tzjDHjbHTHV4iaa/dDzv6kEuGENEk7vwWFzQd76Ub4kK7R+ymRw9eR+ojrX0nir3V3GhaK8HlC8bM+zi0QPaWOGCrcYkoCQ70ht3J7qw6qLFs1kuKhLTX7PIEb6YUGz3/onZdTKIJy60wMLwynQcGUx9YoDShAFFq13R42gbRaGPgfv6YaXxO6wWjvW32iSz2eMyNYKGMtADycTSBQZnOpotcu2zGKKzveciJLZTbhjZE+h/UcFOsINVBVlVsDPJ9asLXfY0cxrhW0MaaFoNCDsOayVj0alY0Ney76t+9JaAXHrDSg0yqNVu37DI2uuwfqkcmF1AfjXaP4bj8UGjYkcS3r9nD/mLtHVBX/MobMwbbXYR1WNp+KDRcYUxLeRqh/j7MOqwR/FU2ydgY4xW+F0gza02OKNp5YgDQoNMxKVWROkto/MHZFF/pVtl0inc8NdaNW0npOMbCAOpralBi8J4HuKOqd6rvZK2yC84qHWXjPWvR1dnDRTnizqr3XtZc/7fbjwoGimW/LPNBp1ns+OWOM1GORrDlSmJwHxW86OXk2MukNkfO58hpQfZsip0anjkBh4ALR47cRM2VxLnNlbIScy7C4HPuW0x3i6yvcGdKIjE0g7Y3Gsbx2eIdwQZ2/nMnj1romRzRlrug3C0sxBpZuLsj3hafpDZ/srNvLH2izDaSY45A9ncJCOxbDZLWZKSzBwhiIc1pFXTSk1jja3aauoeym9G7rzZBbo9bn5rDLraEEedzvxPaDwYCG/pQaZZrnnkFY4ZXji2Jzh3gLP3b5NbVJQytETaA9JzS4g7qCtD1rocemcDt5HJe+K/YHbHd6DDWLRx0MbY2MaGtGXTz6yabU5umTg32z8lnhbIzscE4LTw70Gt/seX1W7fX/2UWzjCogAm5FHXp8PJMIuSDzOn5eK8s9tcNjc1lDGOCodZa7kGn31fFsYDqiG8MgT7lzK+rfLNK58+EyH0nBgYTTe6gzPNd6kuwHaFjLTohFJ6UbD1sFUHCV6I7yla0NbJI1ozDWyOaK9QK6heHksjf6Bwb8lhLT5JZh/dvDuFRRBozrS51cTi4nIlxLjyzKydxShwdA4gF7scJc7CNZTC6Mu+7ibSh4tHFZZ3kutvqsPU+ird5Mbd+U0/wAVqAR3Q/WBkomeWuq2DUy4jt6NKYaVpmDSm9LpLeJaHscQZ5cLZw12NsMTCHNgDhkXFwBcBkMIaNiykGhF64NVrHMjpTD50cNOFAdnJGDyQ2g+k+MfqQaIZCd/iUCujs8jsn3pW9xKsb5Hzvl/lqg5nVGq6ePI+N8v8qsHkhj3yO7AEHK6/VEarrTfJLANrpPBemPyV2UbQ8/rog45VSq7c3yZWMfhnteT8VY3yd2MfhDtr80HDCou9N0DsY/AYrmaGWQbLOz2UHz+pQ/QX0OzRezDZDH7AVouGEbIYvYCD50wnge4rL3Xfz42iN8etjaSWDE+N8dczq5G5gHaWkEE7l3htzxD8JnshMLvYNkbfZCDikukr/8ADQPY+haJZJH2iVgIodVkGxk+sG15rDw3fMfRjf7JX0P5mz1R7IQNlaNgHcAg4PDdVq/Lf7JWSs90Wv8ALf3UXZvNwibNw96DlUF2WsfdeFlbLZbUNod4fNb+GHl4JSzkg1mzm0jcD9dai2UBu8FRBfTipVW6tBzUFCYVVtFCEFL3FDXEBWEpKcUCCQlPi5d5RqNyqMnJBdWnDuRdKqmycfmrGyIADVOMt6Bl5BVl3Ugv1tUriqahOJhsPYgms5hB0vUlcRwQDkEJJ2JmuKGvTi1HgO5AQ5SqJmruVZKB9Z9UQM31RLX6olLvqqAmU7vdRKJjvBQLeRStizQehsiGtPCvaqiOCAZyQX648PFEv4qmhCIr/VBaH8/BAdfgg0phVAQ3jRK5n1VB3P5eCX62IGDRw8VFA36ooguMibGFVRDCgtMiGJJhUwoCXoEpMJSUP0UDGMFL5rzPemcynFED6JQILNzU1HMqyhUERqgQRjeSo+HgT3q2lNyUuQUmHn4hQMV4NUpJG5AlOIT0yy2JcfJGnUgigKLYOHyTGE02eKAY1MShFEqBi8Hag4cEpB5Ko/W1Bbh4+9HCvOTzPcrGuO/3ILQFFW54/opXmUD1QJ4qAc0Wj6KBA0c04KJj6u5Qx0GxAMXJES8lWTwyUJ4oLi9BVawqIPbhQDU+E8PFQg7kCYEpYrKJXAoKyxAmiYNUcEFT3c6JB11V4YFCxBWO5OX80cAUw8EFbn8/ehjHJXltR/RVajkeyiBNYOKfHXbtUNm+qIizlAu9A1VjWHf4IFqCsBM0Him1Z+skACgJagGJtWUtDuyQKQh2p8R3pS0cSgU81AOXirWsU1SCvB70Q3irTGgWFBUY0C4BWmJQxngO5AGvB4qFEMP0FHMKBetRKSeKgHNBKqIgdqiD/9k="/>
          <p:cNvSpPr>
            <a:spLocks noChangeAspect="1" noChangeArrowheads="1"/>
          </p:cNvSpPr>
          <p:nvPr/>
        </p:nvSpPr>
        <p:spPr bwMode="auto">
          <a:xfrm>
            <a:off x="0" y="-885825"/>
            <a:ext cx="2505075" cy="1828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11" name="Group 10"/>
          <p:cNvGrpSpPr/>
          <p:nvPr/>
        </p:nvGrpSpPr>
        <p:grpSpPr>
          <a:xfrm>
            <a:off x="342977" y="2500984"/>
            <a:ext cx="3238423" cy="3090906"/>
            <a:chOff x="342977" y="2500984"/>
            <a:chExt cx="3238423" cy="3090906"/>
          </a:xfrm>
        </p:grpSpPr>
        <p:sp>
          <p:nvSpPr>
            <p:cNvPr id="6" name="TextBox 5"/>
            <p:cNvSpPr txBox="1"/>
            <p:nvPr/>
          </p:nvSpPr>
          <p:spPr>
            <a:xfrm>
              <a:off x="381000" y="4760893"/>
              <a:ext cx="320040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1966 – Toyota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Introduces the Corolla</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77" y="2500984"/>
              <a:ext cx="3238423" cy="2147216"/>
            </a:xfrm>
            <a:prstGeom prst="rect">
              <a:avLst/>
            </a:prstGeom>
          </p:spPr>
        </p:pic>
      </p:grpSp>
    </p:spTree>
    <p:extLst>
      <p:ext uri="{BB962C8B-B14F-4D97-AF65-F5344CB8AC3E}">
        <p14:creationId xmlns:p14="http://schemas.microsoft.com/office/powerpoint/2010/main" val="257353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488363" cy="1143000"/>
          </a:xfrm>
        </p:spPr>
        <p:txBody>
          <a:bodyPr/>
          <a:lstStyle/>
          <a:p>
            <a:r>
              <a:rPr lang="en-US" dirty="0"/>
              <a:t>Disruptive Innovation?</a:t>
            </a:r>
          </a:p>
        </p:txBody>
      </p:sp>
      <p:sp>
        <p:nvSpPr>
          <p:cNvPr id="5" name="TextBox 4"/>
          <p:cNvSpPr txBox="1"/>
          <p:nvPr/>
        </p:nvSpPr>
        <p:spPr>
          <a:xfrm>
            <a:off x="457200" y="990600"/>
            <a:ext cx="8382000" cy="261610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Some Corolla quotes at that time:</a:t>
            </a:r>
          </a:p>
          <a:p>
            <a:pPr marL="806450" marR="0" lvl="0" indent="-457200" algn="l" defTabSz="914400"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a:t>
            </a:r>
            <a:r>
              <a:rPr kumimoji="0" lang="en-US" sz="2400" b="0" i="0" u="none" strike="noStrike" kern="1200" cap="none" spc="0" normalizeH="0" baseline="0" noProof="0" dirty="0">
                <a:ln>
                  <a:noFill/>
                </a:ln>
                <a:solidFill>
                  <a:srgbClr val="FF0000"/>
                </a:solidFill>
                <a:effectLst/>
                <a:uLnTx/>
                <a:uFillTx/>
                <a:latin typeface="Calibri"/>
                <a:ea typeface="+mn-ea"/>
                <a:cs typeface="+mn-cs"/>
              </a:rPr>
              <a:t>Extreme simplicity </a:t>
            </a:r>
            <a:r>
              <a:rPr kumimoji="0" lang="en-US" sz="2400" b="0" i="0" u="none" strike="noStrike" kern="1200" cap="none" spc="0" normalizeH="0" baseline="0" noProof="0" dirty="0">
                <a:ln>
                  <a:noFill/>
                </a:ln>
                <a:solidFill>
                  <a:prstClr val="black"/>
                </a:solidFill>
                <a:effectLst/>
                <a:uLnTx/>
                <a:uFillTx/>
                <a:latin typeface="Calibri"/>
                <a:ea typeface="+mn-ea"/>
                <a:cs typeface="+mn-cs"/>
              </a:rPr>
              <a:t>was at the core of the first Corolla's engineering” </a:t>
            </a:r>
          </a:p>
          <a:p>
            <a:pPr marL="806450" marR="0" lvl="0" indent="-457200" algn="l" defTabSz="914400"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“There was nothing sophisticated about the first Corolla and </a:t>
            </a:r>
            <a:r>
              <a:rPr kumimoji="0" lang="en-US" sz="2400" b="0" i="0" u="none" strike="noStrike" kern="1200" cap="none" spc="0" normalizeH="0" baseline="0" noProof="0" dirty="0">
                <a:ln>
                  <a:noFill/>
                </a:ln>
                <a:solidFill>
                  <a:srgbClr val="FF0000"/>
                </a:solidFill>
                <a:effectLst/>
                <a:uLnTx/>
                <a:uFillTx/>
                <a:latin typeface="Calibri"/>
                <a:ea typeface="+mn-ea"/>
                <a:cs typeface="+mn-cs"/>
              </a:rPr>
              <a:t>it wasn't pretty, but it was so simple that there were almost no parts to break</a:t>
            </a:r>
            <a:r>
              <a:rPr kumimoji="0" lang="en-US" sz="2400" b="0" i="0" u="none" strike="noStrike" kern="1200" cap="none" spc="0" normalizeH="0" baseline="0" noProof="0" dirty="0">
                <a:ln>
                  <a:noFill/>
                </a:ln>
                <a:solidFill>
                  <a:prstClr val="black"/>
                </a:solidFill>
                <a:effectLst/>
                <a:uLnTx/>
                <a:uFillTx/>
                <a:latin typeface="Calibri"/>
                <a:ea typeface="+mn-ea"/>
                <a:cs typeface="+mn-cs"/>
              </a:rPr>
              <a:t>”</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937" y="3796384"/>
            <a:ext cx="3238423" cy="2147216"/>
          </a:xfrm>
          <a:prstGeom prst="rect">
            <a:avLst/>
          </a:prstGeom>
        </p:spPr>
      </p:pic>
      <p:sp>
        <p:nvSpPr>
          <p:cNvPr id="6" name="TextBox 5"/>
          <p:cNvSpPr txBox="1"/>
          <p:nvPr/>
        </p:nvSpPr>
        <p:spPr>
          <a:xfrm>
            <a:off x="4038600" y="3962400"/>
            <a:ext cx="3810000" cy="1877437"/>
          </a:xfrm>
          <a:prstGeom prst="rect">
            <a:avLst/>
          </a:prstGeom>
          <a:noFill/>
        </p:spPr>
        <p:txBody>
          <a:bodyPr wrap="square" rtlCol="0">
            <a:spAutoFit/>
          </a:bodyPr>
          <a:lstStyle/>
          <a:p>
            <a:pPr marL="457200" marR="0" lvl="1" indent="-288925" algn="l" defTabSz="914400" rtl="0" eaLnBrk="1" fontAlgn="auto" latinLnBrk="0" hangingPunct="1">
              <a:lnSpc>
                <a:spcPct val="100000"/>
              </a:lnSpc>
              <a:spcBef>
                <a:spcPts val="2400"/>
              </a:spcBef>
              <a:spcAft>
                <a:spcPts val="0"/>
              </a:spcAft>
              <a:buClrTx/>
              <a:buSzTx/>
              <a:buFont typeface="Arial" pitchFamily="34" charset="0"/>
              <a:buChar char="•"/>
              <a:tabLst/>
              <a:defRPr/>
            </a:pPr>
            <a:r>
              <a:rPr kumimoji="0" lang="en-US" sz="3200" b="1" i="0" u="none" strike="noStrike" kern="1200" cap="none" spc="0" normalizeH="0" baseline="0" noProof="0" dirty="0">
                <a:ln>
                  <a:noFill/>
                </a:ln>
                <a:solidFill>
                  <a:srgbClr val="FF0000"/>
                </a:solidFill>
                <a:effectLst/>
                <a:uLnTx/>
                <a:uFillTx/>
                <a:latin typeface="Calibri"/>
                <a:ea typeface="+mn-ea"/>
                <a:cs typeface="+mn-cs"/>
              </a:rPr>
              <a:t>Good Enough?</a:t>
            </a:r>
          </a:p>
          <a:p>
            <a:pPr marL="457200" marR="0" lvl="1" indent="-28892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3200" b="1" i="0" u="none" strike="noStrike" kern="1200" cap="none" spc="0" normalizeH="0" baseline="0" noProof="0" dirty="0">
                <a:ln>
                  <a:noFill/>
                </a:ln>
                <a:solidFill>
                  <a:srgbClr val="FF0000"/>
                </a:solidFill>
                <a:effectLst/>
                <a:uLnTx/>
                <a:uFillTx/>
                <a:latin typeface="Calibri"/>
                <a:ea typeface="+mn-ea"/>
                <a:cs typeface="+mn-cs"/>
              </a:rPr>
              <a:t>Simpler?</a:t>
            </a:r>
          </a:p>
          <a:p>
            <a:pPr marL="457200" marR="0" lvl="1" indent="-288925"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3200" b="1" i="0" u="none" strike="noStrike" kern="1200" cap="none" spc="0" normalizeH="0" baseline="0" noProof="0" dirty="0">
                <a:ln>
                  <a:noFill/>
                </a:ln>
                <a:solidFill>
                  <a:srgbClr val="FF0000"/>
                </a:solidFill>
                <a:effectLst/>
                <a:uLnTx/>
                <a:uFillTx/>
                <a:latin typeface="Calibri"/>
                <a:ea typeface="+mn-ea"/>
                <a:cs typeface="+mn-cs"/>
              </a:rPr>
              <a:t>More Affordable?</a:t>
            </a:r>
          </a:p>
        </p:txBody>
      </p:sp>
    </p:spTree>
    <p:extLst>
      <p:ext uri="{BB962C8B-B14F-4D97-AF65-F5344CB8AC3E}">
        <p14:creationId xmlns:p14="http://schemas.microsoft.com/office/powerpoint/2010/main" val="4251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Were the Big 3 Automakers Worried?</a:t>
            </a:r>
          </a:p>
        </p:txBody>
      </p:sp>
      <p:sp>
        <p:nvSpPr>
          <p:cNvPr id="3" name="Content Placeholder 2"/>
          <p:cNvSpPr>
            <a:spLocks noGrp="1"/>
          </p:cNvSpPr>
          <p:nvPr>
            <p:ph idx="1"/>
          </p:nvPr>
        </p:nvSpPr>
        <p:spPr/>
        <p:txBody>
          <a:bodyPr>
            <a:normAutofit fontScale="92500"/>
          </a:bodyPr>
          <a:lstStyle/>
          <a:p>
            <a:r>
              <a:rPr lang="en-US" dirty="0"/>
              <a:t>Not really</a:t>
            </a:r>
          </a:p>
          <a:p>
            <a:r>
              <a:rPr lang="en-US" dirty="0"/>
              <a:t>They were happy to keep their higher profits on the more luxury lines of cars</a:t>
            </a:r>
          </a:p>
          <a:p>
            <a:r>
              <a:rPr lang="en-US" dirty="0"/>
              <a:t>They were OK letting Toyota have a share of the inexpensive, low margin cars</a:t>
            </a:r>
          </a:p>
          <a:p>
            <a:r>
              <a:rPr lang="en-US" dirty="0"/>
              <a:t>Remember:</a:t>
            </a:r>
          </a:p>
          <a:p>
            <a:pPr marL="914400" indent="0">
              <a:buNone/>
            </a:pPr>
            <a:r>
              <a:rPr lang="en-US" b="1" dirty="0">
                <a:solidFill>
                  <a:srgbClr val="FF0000"/>
                </a:solidFill>
              </a:rPr>
              <a:t>These innovators inevitably improve, march up-market and "disrupt" incumbents by gradually pushing them out of ever more complex and margin-rich product segments</a:t>
            </a:r>
          </a:p>
          <a:p>
            <a:endParaRPr lang="en-US" dirty="0"/>
          </a:p>
        </p:txBody>
      </p:sp>
    </p:spTree>
    <p:extLst>
      <p:ext uri="{BB962C8B-B14F-4D97-AF65-F5344CB8AC3E}">
        <p14:creationId xmlns:p14="http://schemas.microsoft.com/office/powerpoint/2010/main" val="376375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0763" cy="1143000"/>
          </a:xfrm>
        </p:spPr>
        <p:txBody>
          <a:bodyPr>
            <a:normAutofit fontScale="90000"/>
          </a:bodyPr>
          <a:lstStyle/>
          <a:p>
            <a:r>
              <a:rPr lang="en-US" dirty="0"/>
              <a:t>Other Examples of Disruptive Innovations</a:t>
            </a:r>
          </a:p>
        </p:txBody>
      </p:sp>
      <p:sp>
        <p:nvSpPr>
          <p:cNvPr id="3" name="Content Placeholder 2"/>
          <p:cNvSpPr>
            <a:spLocks noGrp="1"/>
          </p:cNvSpPr>
          <p:nvPr>
            <p:ph idx="1"/>
          </p:nvPr>
        </p:nvSpPr>
        <p:spPr>
          <a:xfrm>
            <a:off x="457200" y="1219200"/>
            <a:ext cx="8488363" cy="5105400"/>
          </a:xfrm>
        </p:spPr>
        <p:txBody>
          <a:bodyPr>
            <a:normAutofit lnSpcReduction="10000"/>
          </a:bodyPr>
          <a:lstStyle/>
          <a:p>
            <a:pPr marL="0" indent="0">
              <a:buNone/>
            </a:pPr>
            <a:r>
              <a:rPr lang="en-US" dirty="0"/>
              <a:t>Netflix vs. Blockbuster</a:t>
            </a:r>
          </a:p>
          <a:p>
            <a:pPr marL="457200" indent="0">
              <a:spcBef>
                <a:spcPts val="1800"/>
              </a:spcBef>
              <a:buNone/>
            </a:pPr>
            <a:r>
              <a:rPr lang="en-US" sz="2800" dirty="0"/>
              <a:t>Netflix drove Blockbuster into bankruptcy</a:t>
            </a:r>
          </a:p>
          <a:p>
            <a:pPr marL="914400" indent="-457200">
              <a:spcBef>
                <a:spcPts val="1800"/>
              </a:spcBef>
              <a:buSzPct val="100000"/>
              <a:buNone/>
              <a:tabLst>
                <a:tab pos="1371600" algn="l"/>
              </a:tabLst>
            </a:pPr>
            <a:r>
              <a:rPr lang="en-US" sz="2800" dirty="0"/>
              <a:t>What was the business model that allowed Netflix to compete?</a:t>
            </a:r>
          </a:p>
          <a:p>
            <a:pPr marL="1484313" lvl="1" indent="-342900" defTabSz="571500">
              <a:spcBef>
                <a:spcPts val="600"/>
              </a:spcBef>
              <a:buFont typeface="Arial" pitchFamily="34" charset="0"/>
              <a:buChar char="•"/>
            </a:pPr>
            <a:r>
              <a:rPr lang="en-US" dirty="0"/>
              <a:t>The US Postal Service – delivering to your door</a:t>
            </a:r>
          </a:p>
          <a:p>
            <a:pPr marL="1484313" lvl="1" indent="-342900" defTabSz="571500">
              <a:spcBef>
                <a:spcPts val="600"/>
              </a:spcBef>
              <a:buFont typeface="Arial" pitchFamily="34" charset="0"/>
              <a:buChar char="•"/>
            </a:pPr>
            <a:r>
              <a:rPr lang="en-US" dirty="0"/>
              <a:t>And then – streaming video over the internet</a:t>
            </a:r>
          </a:p>
          <a:p>
            <a:pPr marL="457200" indent="0">
              <a:spcBef>
                <a:spcPts val="3000"/>
              </a:spcBef>
              <a:buSzPct val="100000"/>
              <a:buNone/>
            </a:pPr>
            <a:r>
              <a:rPr lang="en-US" sz="2600" dirty="0">
                <a:solidFill>
                  <a:srgbClr val="FF0000"/>
                </a:solidFill>
              </a:rPr>
              <a:t>Good Enough?</a:t>
            </a:r>
          </a:p>
          <a:p>
            <a:pPr marL="457200" indent="0">
              <a:spcBef>
                <a:spcPts val="1200"/>
              </a:spcBef>
              <a:buSzPct val="100000"/>
              <a:buNone/>
            </a:pPr>
            <a:r>
              <a:rPr lang="en-US" sz="2600" dirty="0">
                <a:solidFill>
                  <a:srgbClr val="FF0000"/>
                </a:solidFill>
              </a:rPr>
              <a:t>Simpler?</a:t>
            </a:r>
          </a:p>
          <a:p>
            <a:pPr marL="457200" indent="0">
              <a:spcBef>
                <a:spcPts val="1200"/>
              </a:spcBef>
              <a:buSzPct val="100000"/>
              <a:buNone/>
            </a:pPr>
            <a:r>
              <a:rPr lang="en-US" sz="2600" dirty="0">
                <a:solidFill>
                  <a:srgbClr val="FF0000"/>
                </a:solidFill>
              </a:rPr>
              <a:t>More Affordable?</a:t>
            </a:r>
          </a:p>
        </p:txBody>
      </p:sp>
    </p:spTree>
    <p:extLst>
      <p:ext uri="{BB962C8B-B14F-4D97-AF65-F5344CB8AC3E}">
        <p14:creationId xmlns:p14="http://schemas.microsoft.com/office/powerpoint/2010/main" val="394431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Another Disrupted Businesses</a:t>
            </a:r>
          </a:p>
        </p:txBody>
      </p:sp>
      <p:sp>
        <p:nvSpPr>
          <p:cNvPr id="3" name="Content Placeholder 2"/>
          <p:cNvSpPr>
            <a:spLocks noGrp="1"/>
          </p:cNvSpPr>
          <p:nvPr>
            <p:ph idx="1"/>
          </p:nvPr>
        </p:nvSpPr>
        <p:spPr>
          <a:xfrm>
            <a:off x="457201" y="1447800"/>
            <a:ext cx="2743200" cy="3429000"/>
          </a:xfrm>
        </p:spPr>
        <p:txBody>
          <a:bodyPr/>
          <a:lstStyle/>
          <a:p>
            <a:pPr>
              <a:buClrTx/>
            </a:pPr>
            <a:r>
              <a:rPr lang="en-US" sz="2400" dirty="0">
                <a:solidFill>
                  <a:schemeClr val="tx1"/>
                </a:solidFill>
              </a:rPr>
              <a:t>259 Borders Superstores</a:t>
            </a:r>
          </a:p>
          <a:p>
            <a:pPr>
              <a:spcBef>
                <a:spcPts val="2400"/>
              </a:spcBef>
              <a:buClrTx/>
            </a:pPr>
            <a:r>
              <a:rPr lang="en-US" sz="2400" dirty="0">
                <a:solidFill>
                  <a:schemeClr val="tx1"/>
                </a:solidFill>
              </a:rPr>
              <a:t>114 Borders Express and Waldenbooks</a:t>
            </a:r>
          </a:p>
          <a:p>
            <a:pPr>
              <a:spcBef>
                <a:spcPts val="2400"/>
              </a:spcBef>
              <a:buClrTx/>
            </a:pPr>
            <a:r>
              <a:rPr lang="en-US" sz="2400" dirty="0">
                <a:solidFill>
                  <a:schemeClr val="tx1"/>
                </a:solidFill>
              </a:rPr>
              <a:t>26 Borders Airport Stores</a:t>
            </a:r>
          </a:p>
          <a:p>
            <a:endParaRPr lang="en-US" dirty="0"/>
          </a:p>
          <a:p>
            <a:endParaRPr lang="en-US"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3836" y="1524000"/>
            <a:ext cx="5525202"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200400" y="5231249"/>
            <a:ext cx="5673260" cy="116955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a:ea typeface="+mn-ea"/>
                <a:cs typeface="+mn-cs"/>
              </a:rPr>
              <a:t>CEO Mike Edwards bids farewell to the book retailer’s fans and customers as the company announced it was going out of business after 40 years</a:t>
            </a:r>
          </a:p>
          <a:p>
            <a:pPr marL="0" marR="0" lvl="0" indent="0" algn="l" defTabSz="914400" rtl="0" eaLnBrk="1" fontAlgn="auto" latinLnBrk="0" hangingPunct="1">
              <a:lnSpc>
                <a:spcPct val="100000"/>
              </a:lnSpc>
              <a:spcBef>
                <a:spcPts val="0"/>
              </a:spcBef>
              <a:spcAft>
                <a:spcPts val="0"/>
              </a:spcAft>
              <a:buClrTx/>
              <a:buSzTx/>
              <a:buFontTx/>
              <a:buNone/>
              <a:tabLst>
                <a:tab pos="5318125" algn="r"/>
              </a:tabLst>
              <a:defRPr/>
            </a:pPr>
            <a:r>
              <a:rPr kumimoji="0" lang="en-US" sz="1600" b="0" i="0" u="none" strike="noStrike" kern="1200" cap="none" spc="0" normalizeH="0" baseline="0" noProof="0" dirty="0">
                <a:ln>
                  <a:noFill/>
                </a:ln>
                <a:solidFill>
                  <a:prstClr val="black"/>
                </a:solidFill>
                <a:effectLst/>
                <a:uLnTx/>
                <a:uFillTx/>
                <a:latin typeface="Calibri"/>
                <a:ea typeface="+mn-ea"/>
                <a:cs typeface="Arial" pitchFamily="34" charset="0"/>
              </a:rPr>
              <a:t>	July 2011</a:t>
            </a:r>
          </a:p>
        </p:txBody>
      </p:sp>
    </p:spTree>
    <p:extLst>
      <p:ext uri="{BB962C8B-B14F-4D97-AF65-F5344CB8AC3E}">
        <p14:creationId xmlns:p14="http://schemas.microsoft.com/office/powerpoint/2010/main" val="164684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0763" cy="1143000"/>
          </a:xfrm>
        </p:spPr>
        <p:txBody>
          <a:bodyPr>
            <a:normAutofit/>
          </a:bodyPr>
          <a:lstStyle/>
          <a:p>
            <a:r>
              <a:rPr lang="en-US" dirty="0"/>
              <a:t>Who Drove Borders Out of Business?</a:t>
            </a:r>
          </a:p>
        </p:txBody>
      </p:sp>
      <p:sp>
        <p:nvSpPr>
          <p:cNvPr id="3" name="Content Placeholder 2"/>
          <p:cNvSpPr>
            <a:spLocks noGrp="1"/>
          </p:cNvSpPr>
          <p:nvPr>
            <p:ph idx="1"/>
          </p:nvPr>
        </p:nvSpPr>
        <p:spPr>
          <a:xfrm>
            <a:off x="457200" y="1219200"/>
            <a:ext cx="8534400" cy="5486400"/>
          </a:xfrm>
        </p:spPr>
        <p:txBody>
          <a:bodyPr>
            <a:normAutofit/>
          </a:bodyPr>
          <a:lstStyle/>
          <a:p>
            <a:pPr marL="0" indent="0">
              <a:buNone/>
            </a:pPr>
            <a:r>
              <a:rPr lang="en-US" sz="3600" dirty="0">
                <a:solidFill>
                  <a:srgbClr val="FF0000"/>
                </a:solidFill>
              </a:rPr>
              <a:t>Amazon.com</a:t>
            </a:r>
          </a:p>
          <a:p>
            <a:pPr marL="349250" indent="0">
              <a:spcBef>
                <a:spcPts val="1800"/>
              </a:spcBef>
              <a:buNone/>
            </a:pPr>
            <a:r>
              <a:rPr lang="en-US" sz="2400" dirty="0"/>
              <a:t>They drove a 40 year old company out of business</a:t>
            </a:r>
          </a:p>
          <a:p>
            <a:pPr indent="0">
              <a:spcBef>
                <a:spcPts val="1800"/>
              </a:spcBef>
              <a:buSzPct val="100000"/>
              <a:buNone/>
              <a:tabLst>
                <a:tab pos="1371600" algn="l"/>
              </a:tabLst>
            </a:pPr>
            <a:r>
              <a:rPr lang="en-US" sz="2400" dirty="0"/>
              <a:t>What was the business model that first allowed Netflix 	to compete?</a:t>
            </a:r>
          </a:p>
          <a:p>
            <a:pPr marL="1827213" lvl="1" indent="-342900">
              <a:spcBef>
                <a:spcPts val="600"/>
              </a:spcBef>
              <a:buFont typeface="Arial" pitchFamily="34" charset="0"/>
              <a:buChar char="•"/>
            </a:pPr>
            <a:r>
              <a:rPr lang="en-US" dirty="0"/>
              <a:t>Internet sales</a:t>
            </a:r>
          </a:p>
          <a:p>
            <a:pPr marL="1827213" lvl="1" indent="-342900">
              <a:spcBef>
                <a:spcPts val="600"/>
              </a:spcBef>
              <a:buFont typeface="Arial" pitchFamily="34" charset="0"/>
              <a:buChar char="•"/>
            </a:pPr>
            <a:r>
              <a:rPr lang="en-US" dirty="0"/>
              <a:t>Delivered to your door</a:t>
            </a:r>
          </a:p>
          <a:p>
            <a:pPr marL="457200" indent="0">
              <a:spcBef>
                <a:spcPts val="3000"/>
              </a:spcBef>
              <a:buSzPct val="100000"/>
              <a:buNone/>
            </a:pPr>
            <a:r>
              <a:rPr lang="en-US" sz="2400" b="1" dirty="0">
                <a:solidFill>
                  <a:srgbClr val="FF0000"/>
                </a:solidFill>
              </a:rPr>
              <a:t>Good Enough</a:t>
            </a:r>
          </a:p>
          <a:p>
            <a:pPr marL="457200" indent="0">
              <a:spcBef>
                <a:spcPts val="1200"/>
              </a:spcBef>
              <a:buSzPct val="100000"/>
              <a:buNone/>
            </a:pPr>
            <a:r>
              <a:rPr lang="en-US" sz="2400" b="1" dirty="0">
                <a:solidFill>
                  <a:srgbClr val="FF0000"/>
                </a:solidFill>
              </a:rPr>
              <a:t>Simpler</a:t>
            </a:r>
          </a:p>
          <a:p>
            <a:pPr marL="457200" indent="0">
              <a:spcBef>
                <a:spcPts val="1200"/>
              </a:spcBef>
              <a:buSzPct val="100000"/>
              <a:buNone/>
            </a:pPr>
            <a:r>
              <a:rPr lang="en-US" sz="2400" b="1" dirty="0">
                <a:solidFill>
                  <a:srgbClr val="FF0000"/>
                </a:solidFill>
              </a:rPr>
              <a:t>More Affordable</a:t>
            </a:r>
          </a:p>
          <a:p>
            <a:pPr marL="800100" indent="-342900">
              <a:buFont typeface="Wingdings" pitchFamily="2" charset="2"/>
              <a:buChar char="ü"/>
            </a:pPr>
            <a:endParaRPr lang="en-US" sz="2400" dirty="0"/>
          </a:p>
        </p:txBody>
      </p:sp>
    </p:spTree>
    <p:extLst>
      <p:ext uri="{BB962C8B-B14F-4D97-AF65-F5344CB8AC3E}">
        <p14:creationId xmlns:p14="http://schemas.microsoft.com/office/powerpoint/2010/main" val="247863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0763" cy="1143000"/>
          </a:xfrm>
        </p:spPr>
        <p:txBody>
          <a:bodyPr>
            <a:normAutofit/>
          </a:bodyPr>
          <a:lstStyle/>
          <a:p>
            <a:r>
              <a:rPr lang="en-US" dirty="0"/>
              <a:t>One you Might Not Know About</a:t>
            </a:r>
          </a:p>
        </p:txBody>
      </p:sp>
      <p:sp>
        <p:nvSpPr>
          <p:cNvPr id="3" name="Content Placeholder 2"/>
          <p:cNvSpPr>
            <a:spLocks noGrp="1"/>
          </p:cNvSpPr>
          <p:nvPr>
            <p:ph idx="1"/>
          </p:nvPr>
        </p:nvSpPr>
        <p:spPr>
          <a:xfrm>
            <a:off x="457200" y="1219200"/>
            <a:ext cx="7848600" cy="4724400"/>
          </a:xfrm>
        </p:spPr>
        <p:txBody>
          <a:bodyPr/>
          <a:lstStyle/>
          <a:p>
            <a:pPr marL="0" indent="0">
              <a:buNone/>
            </a:pPr>
            <a:r>
              <a:rPr lang="en-US" dirty="0" err="1"/>
              <a:t>Walmart</a:t>
            </a:r>
            <a:r>
              <a:rPr lang="en-US" dirty="0"/>
              <a:t> vs. Department Stores</a:t>
            </a:r>
          </a:p>
          <a:p>
            <a:pPr marL="457200" indent="0" algn="ctr">
              <a:spcBef>
                <a:spcPts val="2400"/>
              </a:spcBef>
              <a:buNone/>
            </a:pPr>
            <a:r>
              <a:rPr lang="en-US" sz="2800" dirty="0">
                <a:solidFill>
                  <a:srgbClr val="FF0000"/>
                </a:solidFill>
              </a:rPr>
              <a:t>When </a:t>
            </a:r>
            <a:r>
              <a:rPr lang="en-US" sz="2800" dirty="0" err="1">
                <a:solidFill>
                  <a:srgbClr val="FF0000"/>
                </a:solidFill>
              </a:rPr>
              <a:t>Walmart</a:t>
            </a:r>
            <a:r>
              <a:rPr lang="en-US" sz="2800" dirty="0">
                <a:solidFill>
                  <a:srgbClr val="FF0000"/>
                </a:solidFill>
              </a:rPr>
              <a:t> began there were </a:t>
            </a:r>
          </a:p>
          <a:p>
            <a:pPr marL="457200" indent="0" algn="ctr">
              <a:spcBef>
                <a:spcPts val="0"/>
              </a:spcBef>
              <a:buNone/>
            </a:pPr>
            <a:r>
              <a:rPr lang="en-US" sz="2800" dirty="0">
                <a:solidFill>
                  <a:srgbClr val="FF0000"/>
                </a:solidFill>
              </a:rPr>
              <a:t>316 Department Store companies </a:t>
            </a:r>
          </a:p>
        </p:txBody>
      </p:sp>
      <p:grpSp>
        <p:nvGrpSpPr>
          <p:cNvPr id="7" name="Group 6"/>
          <p:cNvGrpSpPr/>
          <p:nvPr/>
        </p:nvGrpSpPr>
        <p:grpSpPr>
          <a:xfrm>
            <a:off x="1371600" y="3352800"/>
            <a:ext cx="6248400" cy="2914710"/>
            <a:chOff x="609600" y="2057400"/>
            <a:chExt cx="6248400" cy="291471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t="29591" r="13553" b="12769"/>
            <a:stretch/>
          </p:blipFill>
          <p:spPr>
            <a:xfrm>
              <a:off x="609600" y="2057400"/>
              <a:ext cx="6248400" cy="2444199"/>
            </a:xfrm>
            <a:prstGeom prst="rect">
              <a:avLst/>
            </a:prstGeom>
          </p:spPr>
        </p:pic>
        <p:sp>
          <p:nvSpPr>
            <p:cNvPr id="6" name="TextBox 5"/>
            <p:cNvSpPr txBox="1"/>
            <p:nvPr/>
          </p:nvSpPr>
          <p:spPr>
            <a:xfrm>
              <a:off x="609600" y="4572000"/>
              <a:ext cx="62484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The first </a:t>
              </a:r>
              <a:r>
                <a:rPr kumimoji="0" lang="en-US" sz="1800" b="0" i="0" u="none" strike="noStrike" kern="1200" cap="none" spc="0" normalizeH="0" baseline="0" noProof="0" dirty="0" err="1">
                  <a:ln>
                    <a:noFill/>
                  </a:ln>
                  <a:solidFill>
                    <a:prstClr val="black"/>
                  </a:solidFill>
                  <a:effectLst/>
                  <a:uLnTx/>
                  <a:uFillTx/>
                  <a:latin typeface="Calibri"/>
                  <a:ea typeface="+mn-ea"/>
                  <a:cs typeface="+mn-cs"/>
                </a:rPr>
                <a:t>Walmart</a:t>
              </a:r>
              <a:r>
                <a:rPr kumimoji="0" lang="en-US" sz="1800" b="0" i="0" u="none" strike="noStrike" kern="1200" cap="none" spc="0" normalizeH="0" baseline="0" noProof="0" dirty="0">
                  <a:ln>
                    <a:noFill/>
                  </a:ln>
                  <a:solidFill>
                    <a:prstClr val="black"/>
                  </a:solidFill>
                  <a:effectLst/>
                  <a:uLnTx/>
                  <a:uFillTx/>
                  <a:latin typeface="Calibri"/>
                  <a:ea typeface="+mn-ea"/>
                  <a:cs typeface="+mn-cs"/>
                </a:rPr>
                <a:t> store  ─  July 2, 1962 in Rogers, Ark</a:t>
              </a:r>
            </a:p>
          </p:txBody>
        </p:sp>
      </p:grpSp>
    </p:spTree>
    <p:extLst>
      <p:ext uri="{BB962C8B-B14F-4D97-AF65-F5344CB8AC3E}">
        <p14:creationId xmlns:p14="http://schemas.microsoft.com/office/powerpoint/2010/main" val="266817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0763" cy="1143000"/>
          </a:xfrm>
        </p:spPr>
        <p:txBody>
          <a:bodyPr/>
          <a:lstStyle/>
          <a:p>
            <a:r>
              <a:rPr lang="en-US" dirty="0"/>
              <a:t>One you Might Not Know About</a:t>
            </a:r>
          </a:p>
        </p:txBody>
      </p:sp>
      <p:sp>
        <p:nvSpPr>
          <p:cNvPr id="3" name="Content Placeholder 2"/>
          <p:cNvSpPr>
            <a:spLocks noGrp="1"/>
          </p:cNvSpPr>
          <p:nvPr>
            <p:ph idx="1"/>
          </p:nvPr>
        </p:nvSpPr>
        <p:spPr>
          <a:xfrm>
            <a:off x="457200" y="1143000"/>
            <a:ext cx="7848600" cy="4267200"/>
          </a:xfrm>
        </p:spPr>
        <p:txBody>
          <a:bodyPr/>
          <a:lstStyle/>
          <a:p>
            <a:pPr marL="0" indent="0">
              <a:buNone/>
            </a:pPr>
            <a:r>
              <a:rPr lang="en-US" dirty="0" err="1"/>
              <a:t>Walmart</a:t>
            </a:r>
            <a:r>
              <a:rPr lang="en-US" dirty="0"/>
              <a:t> vs. Department Stores</a:t>
            </a:r>
          </a:p>
        </p:txBody>
      </p:sp>
      <p:sp>
        <p:nvSpPr>
          <p:cNvPr id="8" name="TextBox 7"/>
          <p:cNvSpPr txBox="1"/>
          <p:nvPr/>
        </p:nvSpPr>
        <p:spPr>
          <a:xfrm>
            <a:off x="838200" y="1828800"/>
            <a:ext cx="7620000" cy="2031325"/>
          </a:xfrm>
          <a:prstGeom prst="rect">
            <a:avLst/>
          </a:prstGeom>
          <a:noFill/>
        </p:spPr>
        <p:txBody>
          <a:bodyPr wrap="square" rtlCol="0">
            <a:spAutoFit/>
          </a:bodyPr>
          <a:lstStyle/>
          <a:p>
            <a:pPr marL="625475" marR="0" lvl="0" indent="-625475"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a:ea typeface="+mn-ea"/>
                <a:cs typeface="+mn-cs"/>
              </a:rPr>
              <a:t>A Retail Revolution</a:t>
            </a:r>
          </a:p>
          <a:p>
            <a:pPr marL="1082675" marR="0" lvl="0" indent="-625475" algn="l" defTabSz="914400" rtl="0" eaLnBrk="1" fontAlgn="auto" latinLnBrk="0" hangingPunct="1">
              <a:lnSpc>
                <a:spcPct val="100000"/>
              </a:lnSpc>
              <a:spcBef>
                <a:spcPts val="18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Sam Walton's strategy was built on an unshakeable foundation: </a:t>
            </a:r>
          </a:p>
          <a:p>
            <a:pPr marL="1082675" marR="0" lvl="0" indent="-625475" algn="l" defTabSz="914400" rtl="0" eaLnBrk="1" fontAlgn="auto" latinLnBrk="0" hangingPunct="1">
              <a:lnSpc>
                <a:spcPct val="100000"/>
              </a:lnSpc>
              <a:spcBef>
                <a:spcPts val="18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The Lowest Prices Anytime, Anywhere</a:t>
            </a:r>
          </a:p>
        </p:txBody>
      </p:sp>
      <p:sp>
        <p:nvSpPr>
          <p:cNvPr id="9" name="TextBox 8"/>
          <p:cNvSpPr txBox="1"/>
          <p:nvPr/>
        </p:nvSpPr>
        <p:spPr>
          <a:xfrm>
            <a:off x="838200" y="4577715"/>
            <a:ext cx="8153400" cy="1123384"/>
          </a:xfrm>
          <a:prstGeom prst="rect">
            <a:avLst/>
          </a:prstGeom>
          <a:noFill/>
        </p:spPr>
        <p:txBody>
          <a:bodyPr wrap="square" rtlCol="0">
            <a:spAutoFit/>
          </a:bodyPr>
          <a:lstStyle/>
          <a:p>
            <a:pPr marL="625475" marR="0" lvl="0" indent="-625475"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a:ea typeface="+mn-ea"/>
                <a:cs typeface="+mn-cs"/>
              </a:rPr>
              <a:t>How many Department Store Companies are there now?</a:t>
            </a:r>
          </a:p>
          <a:p>
            <a:pPr marL="1082675" marR="0" lvl="0" indent="-625475" algn="l" defTabSz="914400" rtl="0" eaLnBrk="1" fontAlgn="auto" latinLnBrk="0" hangingPunct="1">
              <a:lnSpc>
                <a:spcPct val="100000"/>
              </a:lnSpc>
              <a:spcBef>
                <a:spcPts val="180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There are now 8 – of which Macy’s is the largest</a:t>
            </a:r>
          </a:p>
        </p:txBody>
      </p:sp>
      <p:sp>
        <p:nvSpPr>
          <p:cNvPr id="10" name="TextBox 9"/>
          <p:cNvSpPr txBox="1"/>
          <p:nvPr/>
        </p:nvSpPr>
        <p:spPr>
          <a:xfrm>
            <a:off x="381000" y="5801380"/>
            <a:ext cx="2895600" cy="523220"/>
          </a:xfrm>
          <a:prstGeom prst="rect">
            <a:avLst/>
          </a:prstGeom>
          <a:noFill/>
        </p:spPr>
        <p:txBody>
          <a:bodyPr wrap="square" rtlCol="0">
            <a:spAutoFit/>
          </a:bodyPr>
          <a:lstStyle/>
          <a:p>
            <a:pPr marL="60325" marR="0" lvl="0" indent="0" algn="l" defTabSz="914400" rtl="0" eaLnBrk="1" fontAlgn="auto" latinLnBrk="0" hangingPunct="1">
              <a:lnSpc>
                <a:spcPct val="100000"/>
              </a:lnSpc>
              <a:spcBef>
                <a:spcPts val="3000"/>
              </a:spcBef>
              <a:spcAft>
                <a:spcPts val="0"/>
              </a:spcAft>
              <a:buClrTx/>
              <a:buSzPct val="100000"/>
              <a:buFontTx/>
              <a:buNone/>
              <a:tabLst>
                <a:tab pos="3200400" algn="l"/>
                <a:tab pos="5426075" algn="l"/>
              </a:tabLst>
              <a:defRPr/>
            </a:pPr>
            <a:r>
              <a:rPr kumimoji="0" lang="en-US" sz="2800" b="1" i="0" u="none" strike="noStrike" kern="1200" cap="none" spc="0" normalizeH="0" baseline="0" noProof="0" dirty="0">
                <a:ln>
                  <a:noFill/>
                </a:ln>
                <a:solidFill>
                  <a:srgbClr val="0070C0"/>
                </a:solidFill>
                <a:effectLst/>
                <a:uLnTx/>
                <a:uFillTx/>
                <a:latin typeface="Arial"/>
                <a:ea typeface="+mn-ea"/>
                <a:cs typeface="+mn-cs"/>
              </a:rPr>
              <a:t>Good Enough?</a:t>
            </a:r>
          </a:p>
        </p:txBody>
      </p:sp>
      <p:sp>
        <p:nvSpPr>
          <p:cNvPr id="11" name="TextBox 10"/>
          <p:cNvSpPr txBox="1"/>
          <p:nvPr/>
        </p:nvSpPr>
        <p:spPr>
          <a:xfrm>
            <a:off x="3505200" y="5791200"/>
            <a:ext cx="1930400" cy="523220"/>
          </a:xfrm>
          <a:prstGeom prst="rect">
            <a:avLst/>
          </a:prstGeom>
          <a:noFill/>
        </p:spPr>
        <p:txBody>
          <a:bodyPr wrap="square" rtlCol="0">
            <a:spAutoFit/>
          </a:bodyPr>
          <a:lstStyle/>
          <a:p>
            <a:pPr marL="60325" marR="0" lvl="0" indent="0" algn="l" defTabSz="914400" rtl="0" eaLnBrk="1" fontAlgn="auto" latinLnBrk="0" hangingPunct="1">
              <a:lnSpc>
                <a:spcPct val="100000"/>
              </a:lnSpc>
              <a:spcBef>
                <a:spcPts val="3000"/>
              </a:spcBef>
              <a:spcAft>
                <a:spcPts val="0"/>
              </a:spcAft>
              <a:buClrTx/>
              <a:buSzPct val="100000"/>
              <a:buFontTx/>
              <a:buNone/>
              <a:tabLst>
                <a:tab pos="3200400" algn="l"/>
                <a:tab pos="5426075" algn="l"/>
              </a:tabLst>
              <a:defRPr/>
            </a:pPr>
            <a:r>
              <a:rPr kumimoji="0" lang="en-US" sz="2800" b="1" i="0" u="none" strike="noStrike" kern="1200" cap="none" spc="0" normalizeH="0" baseline="0" noProof="0" dirty="0">
                <a:ln>
                  <a:noFill/>
                </a:ln>
                <a:solidFill>
                  <a:srgbClr val="0070C0"/>
                </a:solidFill>
                <a:effectLst/>
                <a:uLnTx/>
                <a:uFillTx/>
                <a:latin typeface="Arial"/>
                <a:ea typeface="+mn-ea"/>
                <a:cs typeface="+mn-cs"/>
              </a:rPr>
              <a:t>Simpler?</a:t>
            </a:r>
          </a:p>
        </p:txBody>
      </p:sp>
      <p:sp>
        <p:nvSpPr>
          <p:cNvPr id="12" name="TextBox 11"/>
          <p:cNvSpPr txBox="1"/>
          <p:nvPr/>
        </p:nvSpPr>
        <p:spPr>
          <a:xfrm>
            <a:off x="5715000" y="5801380"/>
            <a:ext cx="3217333" cy="523220"/>
          </a:xfrm>
          <a:prstGeom prst="rect">
            <a:avLst/>
          </a:prstGeom>
          <a:noFill/>
        </p:spPr>
        <p:txBody>
          <a:bodyPr wrap="square" rtlCol="0">
            <a:spAutoFit/>
          </a:bodyPr>
          <a:lstStyle/>
          <a:p>
            <a:pPr marL="60325" marR="0" lvl="0" indent="0" algn="l" defTabSz="914400" rtl="0" eaLnBrk="1" fontAlgn="auto" latinLnBrk="0" hangingPunct="1">
              <a:lnSpc>
                <a:spcPct val="100000"/>
              </a:lnSpc>
              <a:spcBef>
                <a:spcPts val="3000"/>
              </a:spcBef>
              <a:spcAft>
                <a:spcPts val="0"/>
              </a:spcAft>
              <a:buClrTx/>
              <a:buSzPct val="100000"/>
              <a:buFontTx/>
              <a:buNone/>
              <a:tabLst>
                <a:tab pos="3200400" algn="l"/>
                <a:tab pos="5426075" algn="l"/>
              </a:tabLst>
              <a:defRPr/>
            </a:pPr>
            <a:r>
              <a:rPr kumimoji="0" lang="en-US" sz="2800" b="1" i="0" u="none" strike="noStrike" kern="1200" cap="none" spc="0" normalizeH="0" baseline="0" noProof="0" dirty="0">
                <a:ln>
                  <a:noFill/>
                </a:ln>
                <a:solidFill>
                  <a:srgbClr val="0070C0"/>
                </a:solidFill>
                <a:effectLst/>
                <a:uLnTx/>
                <a:uFillTx/>
                <a:latin typeface="Arial"/>
                <a:ea typeface="+mn-ea"/>
                <a:cs typeface="+mn-cs"/>
              </a:rPr>
              <a:t>More Affordable?</a:t>
            </a:r>
          </a:p>
        </p:txBody>
      </p:sp>
      <p:sp>
        <p:nvSpPr>
          <p:cNvPr id="13" name="TextBox 12"/>
          <p:cNvSpPr txBox="1"/>
          <p:nvPr/>
        </p:nvSpPr>
        <p:spPr>
          <a:xfrm>
            <a:off x="838200" y="3957935"/>
            <a:ext cx="8153400" cy="461665"/>
          </a:xfrm>
          <a:prstGeom prst="rect">
            <a:avLst/>
          </a:prstGeom>
          <a:noFill/>
        </p:spPr>
        <p:txBody>
          <a:bodyPr wrap="square" rtlCol="0">
            <a:spAutoFit/>
          </a:bodyPr>
          <a:lstStyle/>
          <a:p>
            <a:pPr marL="625475" marR="0" lvl="0" indent="-625475"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0000"/>
                </a:solidFill>
                <a:effectLst/>
                <a:uLnTx/>
                <a:uFillTx/>
                <a:latin typeface="Calibri"/>
                <a:ea typeface="+mn-ea"/>
                <a:cs typeface="+mn-cs"/>
              </a:rPr>
              <a:t>Their business model is low price and convenience</a:t>
            </a:r>
          </a:p>
        </p:txBody>
      </p:sp>
    </p:spTree>
    <p:extLst>
      <p:ext uri="{BB962C8B-B14F-4D97-AF65-F5344CB8AC3E}">
        <p14:creationId xmlns:p14="http://schemas.microsoft.com/office/powerpoint/2010/main" val="12713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563" y="0"/>
            <a:ext cx="8885238" cy="1066800"/>
          </a:xfrm>
        </p:spPr>
        <p:txBody>
          <a:bodyPr>
            <a:normAutofit fontScale="90000"/>
          </a:bodyPr>
          <a:lstStyle/>
          <a:p>
            <a:r>
              <a:rPr lang="en-US" dirty="0"/>
              <a:t>One Department Store company Escaped</a:t>
            </a:r>
          </a:p>
        </p:txBody>
      </p:sp>
      <p:sp>
        <p:nvSpPr>
          <p:cNvPr id="3" name="Content Placeholder 2"/>
          <p:cNvSpPr>
            <a:spLocks noGrp="1"/>
          </p:cNvSpPr>
          <p:nvPr>
            <p:ph idx="1"/>
          </p:nvPr>
        </p:nvSpPr>
        <p:spPr>
          <a:xfrm>
            <a:off x="304800" y="914400"/>
            <a:ext cx="8382000" cy="609600"/>
          </a:xfrm>
        </p:spPr>
        <p:txBody>
          <a:bodyPr>
            <a:noAutofit/>
          </a:bodyPr>
          <a:lstStyle/>
          <a:p>
            <a:pPr marL="0" indent="0" algn="ctr">
              <a:buNone/>
            </a:pPr>
            <a:r>
              <a:rPr lang="en-US" sz="3600" dirty="0">
                <a:solidFill>
                  <a:srgbClr val="0070C0"/>
                </a:solidFill>
              </a:rPr>
              <a:t>The Dayton Hudson Corporation</a:t>
            </a:r>
          </a:p>
        </p:txBody>
      </p:sp>
      <p:sp>
        <p:nvSpPr>
          <p:cNvPr id="8" name="TextBox 7"/>
          <p:cNvSpPr txBox="1"/>
          <p:nvPr/>
        </p:nvSpPr>
        <p:spPr>
          <a:xfrm>
            <a:off x="609600" y="1676400"/>
            <a:ext cx="8153400" cy="2246769"/>
          </a:xfrm>
          <a:prstGeom prst="rect">
            <a:avLst/>
          </a:prstGeom>
          <a:noFill/>
        </p:spPr>
        <p:txBody>
          <a:bodyPr wrap="square" rtlCol="0">
            <a:spAutoFit/>
          </a:bodyPr>
          <a:lstStyle/>
          <a:p>
            <a:pPr marL="222250" marR="0" lvl="0" indent="-222250" algn="l" defTabSz="914400" rtl="0" eaLnBrk="1" fontAlgn="auto" latinLnBrk="0" hangingPunct="1">
              <a:lnSpc>
                <a:spcPct val="100000"/>
              </a:lnSpc>
              <a:spcBef>
                <a:spcPts val="0"/>
              </a:spcBef>
              <a:spcAft>
                <a:spcPts val="0"/>
              </a:spcAft>
              <a:buClrTx/>
              <a:buSzTx/>
              <a:buFont typeface="Arial" pitchFamily="34" charset="0"/>
              <a:buChar char="•"/>
              <a:tabLst>
                <a:tab pos="625475" algn="l"/>
              </a:tabLst>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John </a:t>
            </a:r>
            <a:r>
              <a:rPr kumimoji="0" lang="en-US" sz="2400" b="0" i="0" u="none" strike="noStrike" kern="1200" cap="none" spc="0" normalizeH="0" baseline="0" noProof="0" dirty="0" err="1">
                <a:ln>
                  <a:noFill/>
                </a:ln>
                <a:solidFill>
                  <a:srgbClr val="000000"/>
                </a:solidFill>
                <a:effectLst/>
                <a:uLnTx/>
                <a:uFillTx/>
                <a:latin typeface="Calibri"/>
                <a:ea typeface="+mn-ea"/>
                <a:cs typeface="+mn-cs"/>
              </a:rPr>
              <a:t>Geisse</a:t>
            </a:r>
            <a:r>
              <a:rPr kumimoji="0" lang="en-US" sz="2400" b="0" i="0" u="none" strike="noStrike" kern="1200" cap="none" spc="0" normalizeH="0" baseline="0" noProof="0" dirty="0">
                <a:ln>
                  <a:noFill/>
                </a:ln>
                <a:solidFill>
                  <a:srgbClr val="000000"/>
                </a:solidFill>
                <a:effectLst/>
                <a:uLnTx/>
                <a:uFillTx/>
                <a:latin typeface="Calibri"/>
                <a:ea typeface="+mn-ea"/>
                <a:cs typeface="+mn-cs"/>
              </a:rPr>
              <a:t> developed the concept of upscale discount 	retailing and approached the company leaders</a:t>
            </a:r>
          </a:p>
          <a:p>
            <a:pPr marL="222250" marR="0" lvl="0" indent="-222250" algn="l" defTabSz="914400" rtl="0" eaLnBrk="1" fontAlgn="auto" latinLnBrk="0" hangingPunct="1">
              <a:lnSpc>
                <a:spcPct val="100000"/>
              </a:lnSpc>
              <a:spcBef>
                <a:spcPts val="1200"/>
              </a:spcBef>
              <a:spcAft>
                <a:spcPts val="0"/>
              </a:spcAft>
              <a:buClrTx/>
              <a:buSzTx/>
              <a:buFont typeface="Arial" pitchFamily="34" charset="0"/>
              <a:buChar char="•"/>
              <a:tabLst>
                <a:tab pos="625475" algn="l"/>
              </a:tabLst>
              <a:defRPr/>
            </a:pPr>
            <a:r>
              <a:rPr kumimoji="0" lang="en-US" sz="2400" b="0" i="0" u="none" strike="noStrike" kern="1200" cap="none" spc="0" normalizeH="0" baseline="0" noProof="0" dirty="0">
                <a:ln>
                  <a:noFill/>
                </a:ln>
                <a:solidFill>
                  <a:srgbClr val="FF0000"/>
                </a:solidFill>
                <a:effectLst/>
                <a:uLnTx/>
                <a:uFillTx/>
                <a:latin typeface="Calibri"/>
                <a:ea typeface="+mn-ea"/>
                <a:cs typeface="+mn-cs"/>
              </a:rPr>
              <a:t>They started a separate division and allowed it to compete 	with the parent company </a:t>
            </a:r>
          </a:p>
          <a:p>
            <a:pPr marL="222250" marR="0" lvl="0" indent="-222250" algn="l" defTabSz="914400" rtl="0" eaLnBrk="1" fontAlgn="auto" latinLnBrk="0" hangingPunct="1">
              <a:lnSpc>
                <a:spcPct val="100000"/>
              </a:lnSpc>
              <a:spcBef>
                <a:spcPts val="1200"/>
              </a:spcBef>
              <a:spcAft>
                <a:spcPts val="0"/>
              </a:spcAft>
              <a:buClrTx/>
              <a:buSzTx/>
              <a:buFont typeface="Arial" pitchFamily="34" charset="0"/>
              <a:buChar char="•"/>
              <a:tabLst>
                <a:tab pos="625475" algn="l"/>
              </a:tabLst>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They opened their first upscale discount store on May 1, 1962</a:t>
            </a:r>
          </a:p>
        </p:txBody>
      </p:sp>
      <p:sp>
        <p:nvSpPr>
          <p:cNvPr id="9" name="TextBox 8"/>
          <p:cNvSpPr txBox="1"/>
          <p:nvPr/>
        </p:nvSpPr>
        <p:spPr>
          <a:xfrm>
            <a:off x="381000" y="4063425"/>
            <a:ext cx="5257800" cy="584775"/>
          </a:xfrm>
          <a:prstGeom prst="rect">
            <a:avLst/>
          </a:prstGeom>
          <a:noFill/>
        </p:spPr>
        <p:txBody>
          <a:bodyPr wrap="square" rtlCol="0">
            <a:spAutoFit/>
          </a:bodyPr>
          <a:lstStyle/>
          <a:p>
            <a:pPr marL="625475" marR="0" lvl="0" indent="-625475"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70C0"/>
                </a:solidFill>
                <a:effectLst/>
                <a:uLnTx/>
                <a:uFillTx/>
                <a:latin typeface="Calibri"/>
                <a:ea typeface="+mn-ea"/>
                <a:cs typeface="+mn-cs"/>
              </a:rPr>
              <a:t>What’s the company’s name?</a:t>
            </a:r>
          </a:p>
        </p:txBody>
      </p:sp>
      <p:pic>
        <p:nvPicPr>
          <p:cNvPr id="13" name="Picture 2" descr="File:Target logo (1968).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0325" y="4286250"/>
            <a:ext cx="1895475"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152400" y="4800600"/>
            <a:ext cx="57912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a:ea typeface="+mn-ea"/>
                <a:cs typeface="+mn-cs"/>
              </a:rPr>
              <a:t>In 2000, Target was the largest division and the fastest-growing arm of Dayton Hudson </a:t>
            </a:r>
          </a:p>
        </p:txBody>
      </p:sp>
      <p:sp>
        <p:nvSpPr>
          <p:cNvPr id="5" name="TextBox 4"/>
          <p:cNvSpPr txBox="1"/>
          <p:nvPr/>
        </p:nvSpPr>
        <p:spPr>
          <a:xfrm>
            <a:off x="76200" y="6167735"/>
            <a:ext cx="655319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a:ea typeface="+mn-ea"/>
                <a:cs typeface="+mn-cs"/>
              </a:rPr>
              <a:t>(</a:t>
            </a:r>
            <a:r>
              <a:rPr kumimoji="0" lang="en-US" sz="2400" b="0" i="0" u="none" strike="noStrike" kern="1200" cap="none" spc="0" normalizeH="0" baseline="0" noProof="0" dirty="0">
                <a:ln>
                  <a:noFill/>
                </a:ln>
                <a:solidFill>
                  <a:srgbClr val="002060"/>
                </a:solidFill>
                <a:effectLst/>
                <a:uLnTx/>
                <a:uFillTx/>
                <a:latin typeface="Calibri"/>
                <a:ea typeface="+mn-ea"/>
                <a:cs typeface="+mn-cs"/>
              </a:rPr>
              <a:t>75 percent of the company's revenue and profits)</a:t>
            </a:r>
            <a:endParaRPr kumimoji="0" lang="en-US" sz="2800" b="1"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38182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Kodak and the Digital Camera</a:t>
            </a:r>
          </a:p>
        </p:txBody>
      </p:sp>
      <p:pic>
        <p:nvPicPr>
          <p:cNvPr id="5122" name="Picture 2" descr="http://3.bp.blogspot.com/-gpB5Rikg8Ew/TvrXxhdxOMI/AAAAAAAAC1E/l34s1fmqlwk/s1600/3009852223_22b88e7004.jpg"/>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9762" r="11697" b="27382"/>
          <a:stretch/>
        </p:blipFill>
        <p:spPr bwMode="auto">
          <a:xfrm>
            <a:off x="533400" y="1219200"/>
            <a:ext cx="2688771" cy="28738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886200" y="2524780"/>
            <a:ext cx="457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70C0"/>
                </a:solidFill>
                <a:effectLst/>
                <a:uLnTx/>
                <a:uFillTx/>
                <a:latin typeface="Calibri"/>
                <a:ea typeface="+mn-ea"/>
                <a:cs typeface="+mn-cs"/>
              </a:rPr>
              <a:t>Who did he work for?</a:t>
            </a:r>
          </a:p>
        </p:txBody>
      </p:sp>
      <p:sp>
        <p:nvSpPr>
          <p:cNvPr id="9" name="TextBox 8"/>
          <p:cNvSpPr txBox="1"/>
          <p:nvPr/>
        </p:nvSpPr>
        <p:spPr>
          <a:xfrm>
            <a:off x="3810000" y="1143000"/>
            <a:ext cx="4572000"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Steven </a:t>
            </a:r>
            <a:r>
              <a:rPr kumimoji="0" lang="en-US" sz="2000" b="0" i="0" u="none" strike="noStrike" kern="1200" cap="none" spc="0" normalizeH="0" baseline="0" noProof="0" dirty="0" err="1">
                <a:ln>
                  <a:noFill/>
                </a:ln>
                <a:solidFill>
                  <a:prstClr val="black"/>
                </a:solidFill>
                <a:effectLst/>
                <a:uLnTx/>
                <a:uFillTx/>
                <a:latin typeface="Calibri"/>
                <a:ea typeface="+mn-ea"/>
                <a:cs typeface="+mn-cs"/>
              </a:rPr>
              <a:t>Sasson</a:t>
            </a:r>
            <a:r>
              <a:rPr kumimoji="0" lang="en-US" sz="2000" b="0" i="0" u="none" strike="noStrike" kern="1200" cap="none" spc="0" normalizeH="0" baseline="0" noProof="0" dirty="0">
                <a:ln>
                  <a:noFill/>
                </a:ln>
                <a:solidFill>
                  <a:prstClr val="black"/>
                </a:solidFill>
                <a:effectLst/>
                <a:uLnTx/>
                <a:uFillTx/>
                <a:latin typeface="Calibri"/>
                <a:ea typeface="+mn-ea"/>
                <a:cs typeface="+mn-cs"/>
              </a:rPr>
              <a:t> invented and built the first digital camera using a charge-coupled device image sensor in 1975</a:t>
            </a:r>
          </a:p>
        </p:txBody>
      </p:sp>
      <p:sp>
        <p:nvSpPr>
          <p:cNvPr id="11" name="TextBox 10"/>
          <p:cNvSpPr txBox="1"/>
          <p:nvPr/>
        </p:nvSpPr>
        <p:spPr>
          <a:xfrm>
            <a:off x="3886200" y="3453825"/>
            <a:ext cx="457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a:ea typeface="+mn-ea"/>
                <a:cs typeface="+mn-cs"/>
              </a:rPr>
              <a:t>Eastman Kodak Company</a:t>
            </a:r>
          </a:p>
        </p:txBody>
      </p:sp>
      <p:sp>
        <p:nvSpPr>
          <p:cNvPr id="10" name="TextBox 9"/>
          <p:cNvSpPr txBox="1"/>
          <p:nvPr/>
        </p:nvSpPr>
        <p:spPr>
          <a:xfrm>
            <a:off x="457200" y="4419600"/>
            <a:ext cx="8313717"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Calibri"/>
                <a:ea typeface="+mn-ea"/>
                <a:cs typeface="+mn-cs"/>
              </a:rPr>
              <a:t>Why didn’t Kodak pursue the digital camera?</a:t>
            </a:r>
          </a:p>
          <a:p>
            <a:pPr marL="687388" marR="0" lvl="0" indent="-342900"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FF0000"/>
                </a:solidFill>
                <a:effectLst/>
                <a:uLnTx/>
                <a:uFillTx/>
                <a:latin typeface="Calibri"/>
                <a:ea typeface="+mn-ea"/>
                <a:cs typeface="+mn-cs"/>
              </a:rPr>
              <a:t>They did not recognize its mass-market potential </a:t>
            </a:r>
          </a:p>
          <a:p>
            <a:pPr marL="687388" marR="0" lvl="0" indent="-342900"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FF0000"/>
                </a:solidFill>
                <a:effectLst/>
                <a:uLnTx/>
                <a:uFillTx/>
                <a:latin typeface="Calibri"/>
                <a:ea typeface="+mn-ea"/>
                <a:cs typeface="+mn-cs"/>
              </a:rPr>
              <a:t>Focused instead on high-end cameras for niche markets </a:t>
            </a:r>
          </a:p>
          <a:p>
            <a:pPr marL="687388" marR="0" lvl="0" indent="-342900" algn="l"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FF0000"/>
                </a:solidFill>
                <a:effectLst/>
                <a:uLnTx/>
                <a:uFillTx/>
                <a:latin typeface="Calibri"/>
                <a:ea typeface="+mn-ea"/>
                <a:cs typeface="+mn-cs"/>
              </a:rPr>
              <a:t>Executives also feared cannibalizing their core film sales</a:t>
            </a:r>
          </a:p>
        </p:txBody>
      </p:sp>
    </p:spTree>
    <p:extLst>
      <p:ext uri="{BB962C8B-B14F-4D97-AF65-F5344CB8AC3E}">
        <p14:creationId xmlns:p14="http://schemas.microsoft.com/office/powerpoint/2010/main" val="151550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Change is Inevitable</a:t>
            </a:r>
          </a:p>
        </p:txBody>
      </p:sp>
      <p:pic>
        <p:nvPicPr>
          <p:cNvPr id="6146" name="Picture 2" descr="http://quickbase.intuit.com/blog/wp-content/uploads/2012/06/change-is-inevitabl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3400" y="1524000"/>
            <a:ext cx="2636838" cy="24592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505200" y="1544874"/>
            <a:ext cx="5410200" cy="954107"/>
          </a:xfrm>
          <a:prstGeom prst="rect">
            <a:avLst/>
          </a:prstGeom>
          <a:noFill/>
        </p:spPr>
        <p:txBody>
          <a:bodyPr wrap="square" rtlCol="0">
            <a:spAutoFit/>
          </a:bodyPr>
          <a:lstStyle/>
          <a:p>
            <a:pPr marL="347663" marR="0" lvl="0" indent="-347663"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Change is inevitable – and is one of the most stressful things in life</a:t>
            </a:r>
          </a:p>
        </p:txBody>
      </p:sp>
      <p:sp>
        <p:nvSpPr>
          <p:cNvPr id="6" name="TextBox 5"/>
          <p:cNvSpPr txBox="1"/>
          <p:nvPr/>
        </p:nvSpPr>
        <p:spPr>
          <a:xfrm>
            <a:off x="3505200" y="2667000"/>
            <a:ext cx="5410200" cy="954107"/>
          </a:xfrm>
          <a:prstGeom prst="rect">
            <a:avLst/>
          </a:prstGeom>
          <a:noFill/>
        </p:spPr>
        <p:txBody>
          <a:bodyPr wrap="square" rtlCol="0">
            <a:spAutoFit/>
          </a:bodyPr>
          <a:lstStyle>
            <a:defPPr>
              <a:defRPr lang="en-US"/>
            </a:defPPr>
            <a:lvl1pPr>
              <a:defRPr sz="2400"/>
            </a:lvl1pPr>
          </a:lstStyle>
          <a:p>
            <a:pPr marL="347663" marR="0" lvl="0" indent="-347663"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People and companies are reluctant to change</a:t>
            </a:r>
            <a:endParaRPr kumimoji="0" lang="en-US" sz="2800" b="0" i="0" u="none" strike="noStrike" kern="1200" cap="none" spc="0" normalizeH="0" baseline="0" noProof="0" dirty="0">
              <a:ln>
                <a:noFill/>
              </a:ln>
              <a:solidFill>
                <a:srgbClr val="FF0000"/>
              </a:solidFill>
              <a:effectLst/>
              <a:uLnTx/>
              <a:uFillTx/>
              <a:latin typeface="Calibri"/>
              <a:ea typeface="+mn-ea"/>
              <a:cs typeface="+mn-cs"/>
            </a:endParaRPr>
          </a:p>
        </p:txBody>
      </p:sp>
      <p:sp>
        <p:nvSpPr>
          <p:cNvPr id="7" name="TextBox 6"/>
          <p:cNvSpPr txBox="1"/>
          <p:nvPr/>
        </p:nvSpPr>
        <p:spPr>
          <a:xfrm>
            <a:off x="228600" y="5334000"/>
            <a:ext cx="8763000" cy="1077218"/>
          </a:xfrm>
          <a:prstGeom prst="rect">
            <a:avLst/>
          </a:prstGeom>
          <a:noFill/>
        </p:spPr>
        <p:txBody>
          <a:bodyPr wrap="square" rtlCol="0">
            <a:spAutoFit/>
          </a:bodyPr>
          <a:lstStyle>
            <a:defPPr>
              <a:defRPr lang="en-US"/>
            </a:defPPr>
            <a:lvl1pPr marL="347663" indent="-347663">
              <a:defRPr sz="2400"/>
            </a:lvl1pPr>
          </a:lstStyle>
          <a:p>
            <a:pPr marL="347663" marR="0" lvl="0" indent="-347663"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In times of change - companies that change their products and business models thrive and prosper</a:t>
            </a:r>
          </a:p>
        </p:txBody>
      </p:sp>
      <p:sp>
        <p:nvSpPr>
          <p:cNvPr id="3" name="TextBox 2"/>
          <p:cNvSpPr txBox="1"/>
          <p:nvPr/>
        </p:nvSpPr>
        <p:spPr>
          <a:xfrm>
            <a:off x="4114800" y="3621106"/>
            <a:ext cx="4448175"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0000"/>
                </a:solidFill>
                <a:effectLst/>
                <a:uLnTx/>
                <a:uFillTx/>
                <a:latin typeface="Calibri"/>
                <a:ea typeface="+mn-ea"/>
                <a:cs typeface="+mn-cs"/>
              </a:rPr>
              <a:t>- largely because they have been successful doing things a particular way</a:t>
            </a:r>
          </a:p>
        </p:txBody>
      </p:sp>
    </p:spTree>
    <p:extLst>
      <p:ext uri="{BB962C8B-B14F-4D97-AF65-F5344CB8AC3E}">
        <p14:creationId xmlns:p14="http://schemas.microsoft.com/office/powerpoint/2010/main" val="251329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68362"/>
          </a:xfrm>
        </p:spPr>
        <p:txBody>
          <a:bodyPr/>
          <a:lstStyle/>
          <a:p>
            <a:r>
              <a:rPr lang="en-US" dirty="0"/>
              <a:t>Biggest Disruptors of the Decade</a:t>
            </a:r>
          </a:p>
        </p:txBody>
      </p:sp>
      <p:sp>
        <p:nvSpPr>
          <p:cNvPr id="3" name="Content Placeholder 2"/>
          <p:cNvSpPr>
            <a:spLocks noGrp="1"/>
          </p:cNvSpPr>
          <p:nvPr>
            <p:ph idx="1"/>
          </p:nvPr>
        </p:nvSpPr>
        <p:spPr>
          <a:xfrm>
            <a:off x="1600200" y="1143000"/>
            <a:ext cx="5867400" cy="990600"/>
          </a:xfrm>
        </p:spPr>
        <p:txBody>
          <a:bodyPr>
            <a:normAutofit fontScale="92500" lnSpcReduction="20000"/>
          </a:bodyPr>
          <a:lstStyle/>
          <a:p>
            <a:pPr marL="457200" indent="-457200">
              <a:buNone/>
            </a:pPr>
            <a:r>
              <a:rPr lang="en-US" b="1" dirty="0">
                <a:solidFill>
                  <a:srgbClr val="0070C0"/>
                </a:solidFill>
              </a:rPr>
              <a:t>By - Transforming what exists or </a:t>
            </a:r>
          </a:p>
          <a:p>
            <a:pPr marL="457200" indent="-457200">
              <a:buNone/>
            </a:pPr>
            <a:r>
              <a:rPr lang="en-US" b="1" dirty="0">
                <a:solidFill>
                  <a:srgbClr val="0070C0"/>
                </a:solidFill>
              </a:rPr>
              <a:t>By - Creating what doesn’t through </a:t>
            </a:r>
          </a:p>
          <a:p>
            <a:pPr marL="457200" indent="-457200">
              <a:buNone/>
            </a:pPr>
            <a:endParaRPr lang="en-US" b="1" dirty="0">
              <a:solidFill>
                <a:srgbClr val="0070C0"/>
              </a:solidFill>
            </a:endParaRPr>
          </a:p>
        </p:txBody>
      </p:sp>
      <p:graphicFrame>
        <p:nvGraphicFramePr>
          <p:cNvPr id="4" name="Table 3"/>
          <p:cNvGraphicFramePr>
            <a:graphicFrameLocks noGrp="1"/>
          </p:cNvGraphicFramePr>
          <p:nvPr/>
        </p:nvGraphicFramePr>
        <p:xfrm>
          <a:off x="457200" y="2933700"/>
          <a:ext cx="8229600" cy="209550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Apple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Amazon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Google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Facebook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Wal-Mart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Verizon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419100">
                <a:tc>
                  <a:txBody>
                    <a:bodyPr/>
                    <a:lstStyle/>
                    <a:p>
                      <a:r>
                        <a:rPr lang="en-US" sz="1800" b="0" i="0" kern="1200" dirty="0">
                          <a:solidFill>
                            <a:schemeClr val="dk1"/>
                          </a:solidFill>
                          <a:effectLst/>
                          <a:latin typeface="+mn-lt"/>
                          <a:ea typeface="+mn-ea"/>
                          <a:cs typeface="+mn-cs"/>
                        </a:rPr>
                        <a:t>Cisco Systems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Uber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Netflix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419100">
                <a:tc>
                  <a:txBody>
                    <a:bodyPr/>
                    <a:lstStyle/>
                    <a:p>
                      <a:r>
                        <a:rPr lang="en-US" dirty="0"/>
                        <a:t>Pandora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Skype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Tato Nano ($1,580 car)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419100">
                <a:tc>
                  <a:txBody>
                    <a:bodyPr/>
                    <a:lstStyle/>
                    <a:p>
                      <a:r>
                        <a:rPr lang="en-US" dirty="0"/>
                        <a:t>Airbnb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Alibaba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Snapchat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
        <p:nvSpPr>
          <p:cNvPr id="5" name="TextBox 4"/>
          <p:cNvSpPr txBox="1"/>
          <p:nvPr/>
        </p:nvSpPr>
        <p:spPr>
          <a:xfrm>
            <a:off x="228600" y="2209800"/>
            <a:ext cx="190500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simplicity</a:t>
            </a:r>
          </a:p>
        </p:txBody>
      </p:sp>
      <p:sp>
        <p:nvSpPr>
          <p:cNvPr id="6" name="TextBox 5"/>
          <p:cNvSpPr txBox="1"/>
          <p:nvPr/>
        </p:nvSpPr>
        <p:spPr>
          <a:xfrm>
            <a:off x="2071255" y="2209800"/>
            <a:ext cx="242454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convenience</a:t>
            </a:r>
          </a:p>
        </p:txBody>
      </p:sp>
      <p:sp>
        <p:nvSpPr>
          <p:cNvPr id="8" name="TextBox 7"/>
          <p:cNvSpPr txBox="1"/>
          <p:nvPr/>
        </p:nvSpPr>
        <p:spPr>
          <a:xfrm>
            <a:off x="4378036" y="2209800"/>
            <a:ext cx="225136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affordability</a:t>
            </a:r>
          </a:p>
        </p:txBody>
      </p:sp>
      <p:sp>
        <p:nvSpPr>
          <p:cNvPr id="9" name="TextBox 8"/>
          <p:cNvSpPr txBox="1"/>
          <p:nvPr/>
        </p:nvSpPr>
        <p:spPr>
          <a:xfrm>
            <a:off x="6674427" y="2209800"/>
            <a:ext cx="2164773" cy="58477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F0000"/>
                </a:solidFill>
                <a:effectLst/>
                <a:uLnTx/>
                <a:uFillTx/>
                <a:latin typeface="Calibri"/>
                <a:ea typeface="+mn-ea"/>
                <a:cs typeface="+mn-cs"/>
              </a:rPr>
              <a:t>accessibility</a:t>
            </a:r>
          </a:p>
        </p:txBody>
      </p:sp>
      <p:graphicFrame>
        <p:nvGraphicFramePr>
          <p:cNvPr id="10" name="Table 9"/>
          <p:cNvGraphicFramePr>
            <a:graphicFrameLocks noGrp="1"/>
          </p:cNvGraphicFramePr>
          <p:nvPr/>
        </p:nvGraphicFramePr>
        <p:xfrm>
          <a:off x="457200" y="5257800"/>
          <a:ext cx="8229600" cy="125730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Cloud Storage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Mobile Internet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latin typeface="+mn-lt"/>
                          <a:ea typeface="+mn-ea"/>
                          <a:cs typeface="+mn-cs"/>
                        </a:rPr>
                        <a:t>Oil &amp; Gas Recovery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419100">
                <a:tc>
                  <a:txBody>
                    <a:bodyPr/>
                    <a:lstStyle/>
                    <a:p>
                      <a:r>
                        <a:rPr lang="en-US" dirty="0"/>
                        <a:t>Advanced Robotics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Internet of Things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kern="1200" dirty="0">
                          <a:solidFill>
                            <a:schemeClr val="dk1"/>
                          </a:solidFill>
                          <a:effectLst/>
                          <a:latin typeface="+mn-lt"/>
                          <a:ea typeface="+mn-ea"/>
                          <a:cs typeface="+mn-cs"/>
                        </a:rPr>
                        <a:t>Near-Autonomous Vehicles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419100">
                <a:tc>
                  <a:txBody>
                    <a:bodyPr/>
                    <a:lstStyle/>
                    <a:p>
                      <a:r>
                        <a:rPr lang="en-US" dirty="0"/>
                        <a:t>3-D Printing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Advanced Materials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kern="1200" dirty="0">
                          <a:solidFill>
                            <a:schemeClr val="dk1"/>
                          </a:solidFill>
                          <a:effectLst/>
                          <a:latin typeface="+mn-lt"/>
                          <a:ea typeface="+mn-ea"/>
                          <a:cs typeface="+mn-cs"/>
                        </a:rPr>
                        <a:t>Renewable Electricity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2808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086E8868-EAA5-49FD-828E-140CEC83E0A2}"/>
              </a:ext>
            </a:extLst>
          </p:cNvPr>
          <p:cNvSpPr>
            <a:spLocks noGrp="1" noChangeArrowheads="1"/>
          </p:cNvSpPr>
          <p:nvPr>
            <p:ph type="title"/>
          </p:nvPr>
        </p:nvSpPr>
        <p:spPr>
          <a:xfrm>
            <a:off x="1301262" y="2573215"/>
            <a:ext cx="8229600" cy="1143000"/>
          </a:xfrm>
        </p:spPr>
        <p:txBody>
          <a:bodyPr>
            <a:normAutofit/>
          </a:bodyPr>
          <a:lstStyle/>
          <a:p>
            <a:pP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INNOVATION IMPULSES</a:t>
            </a:r>
            <a:endParaRPr lang="cs-CZ" altLang="en-US"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81825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086E8868-EAA5-49FD-828E-140CEC83E0A2}"/>
              </a:ext>
            </a:extLst>
          </p:cNvPr>
          <p:cNvSpPr>
            <a:spLocks noGrp="1" noChangeArrowheads="1"/>
          </p:cNvSpPr>
          <p:nvPr>
            <p:ph type="title"/>
          </p:nvPr>
        </p:nvSpPr>
        <p:spPr>
          <a:xfrm>
            <a:off x="457200" y="533400"/>
            <a:ext cx="8229600" cy="1143000"/>
          </a:xfrm>
        </p:spPr>
        <p:txBody>
          <a:bodyPr/>
          <a:lstStyle/>
          <a:p>
            <a:pP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SOURCES OF INNOVATION IMPULSES</a:t>
            </a:r>
            <a:br>
              <a:rPr lang="cs-CZ" altLang="en-US" sz="3200" b="1" dirty="0">
                <a:solidFill>
                  <a:srgbClr val="0000FF"/>
                </a:solidFill>
                <a:latin typeface="Tahoma" panose="020B0604030504040204" pitchFamily="34" charset="0"/>
                <a:ea typeface="Tahoma" panose="020B0604030504040204" pitchFamily="34" charset="0"/>
                <a:cs typeface="Tahoma" panose="020B0604030504040204" pitchFamily="34" charset="0"/>
              </a:rPr>
            </a:br>
            <a:r>
              <a:rPr lang="cs-CZ" altLang="en-US" sz="3200" b="1" dirty="0">
                <a:solidFill>
                  <a:srgbClr val="FF0000"/>
                </a:solidFill>
              </a:rPr>
              <a:t> </a:t>
            </a:r>
            <a:r>
              <a:rPr lang="en-US" altLang="en-US" sz="2800" dirty="0">
                <a:solidFill>
                  <a:srgbClr val="FF0000"/>
                </a:solidFill>
                <a:cs typeface="Times New Roman" panose="02020603050405020304" pitchFamily="18" charset="0"/>
              </a:rPr>
              <a:t>In</a:t>
            </a:r>
            <a:r>
              <a:rPr lang="cs-CZ" altLang="en-US" sz="2800" dirty="0">
                <a:solidFill>
                  <a:srgbClr val="FF0000"/>
                </a:solidFill>
              </a:rPr>
              <a:t>ternal</a:t>
            </a:r>
            <a:r>
              <a:rPr lang="en-US" altLang="en-US" sz="2800" dirty="0">
                <a:solidFill>
                  <a:srgbClr val="FF0000"/>
                </a:solidFill>
                <a:cs typeface="Times New Roman" panose="02020603050405020304" pitchFamily="18" charset="0"/>
              </a:rPr>
              <a:t> environment</a:t>
            </a:r>
            <a:r>
              <a:rPr lang="cs-CZ" altLang="en-US" dirty="0">
                <a:solidFill>
                  <a:srgbClr val="FF0000"/>
                </a:solidFill>
              </a:rPr>
              <a:t> </a:t>
            </a:r>
          </a:p>
        </p:txBody>
      </p:sp>
      <p:sp>
        <p:nvSpPr>
          <p:cNvPr id="67587" name="Rectangle 3">
            <a:extLst>
              <a:ext uri="{FF2B5EF4-FFF2-40B4-BE49-F238E27FC236}">
                <a16:creationId xmlns:a16="http://schemas.microsoft.com/office/drawing/2014/main" id="{DEA73F2F-7F19-48D8-8DE4-C137E89CC986}"/>
              </a:ext>
            </a:extLst>
          </p:cNvPr>
          <p:cNvSpPr>
            <a:spLocks noGrp="1" noChangeArrowheads="1"/>
          </p:cNvSpPr>
          <p:nvPr>
            <p:ph type="body" idx="1"/>
          </p:nvPr>
        </p:nvSpPr>
        <p:spPr>
          <a:xfrm>
            <a:off x="452477" y="1628800"/>
            <a:ext cx="8229600" cy="4221163"/>
          </a:xfrm>
        </p:spPr>
        <p:txBody>
          <a:bodyPr>
            <a:normAutofit/>
          </a:bodyPr>
          <a:lstStyle/>
          <a:p>
            <a:pPr eaLnBrk="1" hangingPunct="1">
              <a:lnSpc>
                <a:spcPct val="90000"/>
              </a:lnSpc>
            </a:pPr>
            <a:r>
              <a:rPr lang="en-US" altLang="en-US" sz="2800" dirty="0">
                <a:cs typeface="Times New Roman" panose="02020603050405020304" pitchFamily="18" charset="0"/>
              </a:rPr>
              <a:t>Own R&amp;D</a:t>
            </a:r>
            <a:r>
              <a:rPr lang="cs-CZ" altLang="en-US" sz="2800" dirty="0"/>
              <a:t> </a:t>
            </a:r>
          </a:p>
          <a:p>
            <a:pPr eaLnBrk="1" hangingPunct="1">
              <a:lnSpc>
                <a:spcPct val="90000"/>
              </a:lnSpc>
            </a:pPr>
            <a:r>
              <a:rPr lang="en-US" altLang="en-US" sz="2800" dirty="0">
                <a:cs typeface="Times New Roman" panose="02020603050405020304" pitchFamily="18" charset="0"/>
              </a:rPr>
              <a:t>Technical divisions – design, technology</a:t>
            </a:r>
            <a:r>
              <a:rPr lang="cs-CZ" altLang="en-US" sz="2800" dirty="0"/>
              <a:t> </a:t>
            </a:r>
          </a:p>
          <a:p>
            <a:pPr eaLnBrk="1" hangingPunct="1">
              <a:lnSpc>
                <a:spcPct val="90000"/>
              </a:lnSpc>
            </a:pPr>
            <a:r>
              <a:rPr lang="en-US" altLang="en-US" sz="2800" dirty="0">
                <a:cs typeface="Times New Roman" panose="02020603050405020304" pitchFamily="18" charset="0"/>
              </a:rPr>
              <a:t>Production divisions (production, provision of services)</a:t>
            </a:r>
            <a:r>
              <a:rPr lang="cs-CZ" altLang="en-US" sz="2800" dirty="0"/>
              <a:t> </a:t>
            </a:r>
          </a:p>
          <a:p>
            <a:pPr eaLnBrk="1" hangingPunct="1">
              <a:lnSpc>
                <a:spcPct val="90000"/>
              </a:lnSpc>
            </a:pPr>
            <a:r>
              <a:rPr lang="en-US" altLang="en-US" sz="2800" dirty="0">
                <a:cs typeface="Times New Roman" panose="02020603050405020304" pitchFamily="18" charset="0"/>
              </a:rPr>
              <a:t>Marketing and sales</a:t>
            </a:r>
            <a:r>
              <a:rPr lang="cs-CZ" altLang="en-US" sz="2800" dirty="0"/>
              <a:t> </a:t>
            </a:r>
          </a:p>
          <a:p>
            <a:pPr eaLnBrk="1" hangingPunct="1">
              <a:lnSpc>
                <a:spcPct val="90000"/>
              </a:lnSpc>
            </a:pPr>
            <a:r>
              <a:rPr lang="en-US" altLang="en-US" sz="2800" dirty="0">
                <a:cs typeface="Times New Roman" panose="02020603050405020304" pitchFamily="18" charset="0"/>
              </a:rPr>
              <a:t>Logistics (purchase and supplies)</a:t>
            </a:r>
            <a:endParaRPr lang="cs-CZ" altLang="en-US" sz="2800" dirty="0"/>
          </a:p>
          <a:p>
            <a:pPr eaLnBrk="1" hangingPunct="1">
              <a:lnSpc>
                <a:spcPct val="90000"/>
              </a:lnSpc>
            </a:pPr>
            <a:r>
              <a:rPr lang="en-US" altLang="en-US" sz="2800" dirty="0">
                <a:cs typeface="Times New Roman" panose="02020603050405020304" pitchFamily="18" charset="0"/>
              </a:rPr>
              <a:t>Guarantee and post-guarantee service</a:t>
            </a:r>
            <a:endParaRPr lang="cs-CZ" altLang="en-US" sz="2800" dirty="0"/>
          </a:p>
          <a:p>
            <a:pPr eaLnBrk="1" hangingPunct="1">
              <a:lnSpc>
                <a:spcPct val="90000"/>
              </a:lnSpc>
            </a:pPr>
            <a:r>
              <a:rPr lang="en-US" altLang="en-US" sz="2800" dirty="0">
                <a:cs typeface="Times New Roman" panose="02020603050405020304" pitchFamily="18" charset="0"/>
              </a:rPr>
              <a:t>Owners</a:t>
            </a:r>
            <a:r>
              <a:rPr lang="cs-CZ" altLang="en-US" sz="2800" dirty="0">
                <a:cs typeface="Times New Roman" panose="02020603050405020304" pitchFamily="18" charset="0"/>
              </a:rPr>
              <a:t> </a:t>
            </a:r>
            <a:endParaRPr lang="cs-CZ" altLang="en-US" sz="2800" dirty="0"/>
          </a:p>
          <a:p>
            <a:pPr eaLnBrk="1" hangingPunct="1">
              <a:lnSpc>
                <a:spcPct val="90000"/>
              </a:lnSpc>
            </a:pPr>
            <a:endParaRPr lang="cs-CZ" altLang="en-US" sz="2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F3EA17B3-34B9-4B06-8272-F12A54BB22E5}"/>
              </a:ext>
            </a:extLst>
          </p:cNvPr>
          <p:cNvSpPr>
            <a:spLocks noGrp="1" noChangeArrowheads="1"/>
          </p:cNvSpPr>
          <p:nvPr>
            <p:ph type="title"/>
          </p:nvPr>
        </p:nvSpPr>
        <p:spPr/>
        <p:txBody>
          <a:bodyPr>
            <a:normAutofit/>
          </a:bodyPr>
          <a:lstStyle/>
          <a:p>
            <a:pP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SOURCES OF INNOVATION IMPULSES</a:t>
            </a:r>
            <a:br>
              <a:rPr lang="cs-CZ" altLang="en-US" sz="3200" b="1" dirty="0">
                <a:solidFill>
                  <a:srgbClr val="0000FF"/>
                </a:solidFill>
                <a:latin typeface="Tahoma" panose="020B0604030504040204" pitchFamily="34" charset="0"/>
                <a:ea typeface="Tahoma" panose="020B0604030504040204" pitchFamily="34" charset="0"/>
                <a:cs typeface="Tahoma" panose="020B0604030504040204" pitchFamily="34" charset="0"/>
              </a:rPr>
            </a:br>
            <a:r>
              <a:rPr lang="cs-CZ" altLang="en-US" sz="3200" b="1" dirty="0">
                <a:solidFill>
                  <a:srgbClr val="FF0000"/>
                </a:solidFill>
              </a:rPr>
              <a:t> </a:t>
            </a:r>
            <a:r>
              <a:rPr lang="cs-CZ" altLang="en-US" sz="2800" dirty="0">
                <a:solidFill>
                  <a:srgbClr val="FF0000"/>
                </a:solidFill>
              </a:rPr>
              <a:t>External</a:t>
            </a:r>
            <a:r>
              <a:rPr lang="en-US" altLang="en-US" sz="2800" dirty="0">
                <a:solidFill>
                  <a:srgbClr val="FF0000"/>
                </a:solidFill>
                <a:cs typeface="Times New Roman" panose="02020603050405020304" pitchFamily="18" charset="0"/>
              </a:rPr>
              <a:t> environment</a:t>
            </a:r>
            <a:endParaRPr lang="cs-CZ" altLang="en-US" sz="2800" dirty="0">
              <a:solidFill>
                <a:srgbClr val="FF0000"/>
              </a:solidFill>
              <a:cs typeface="Times New Roman" panose="02020603050405020304" pitchFamily="18" charset="0"/>
            </a:endParaRPr>
          </a:p>
        </p:txBody>
      </p:sp>
      <p:sp>
        <p:nvSpPr>
          <p:cNvPr id="68611" name="Rectangle 3">
            <a:extLst>
              <a:ext uri="{FF2B5EF4-FFF2-40B4-BE49-F238E27FC236}">
                <a16:creationId xmlns:a16="http://schemas.microsoft.com/office/drawing/2014/main" id="{4F2F1AF6-7905-49B3-81D5-45AE40DBFEC4}"/>
              </a:ext>
            </a:extLst>
          </p:cNvPr>
          <p:cNvSpPr>
            <a:spLocks noGrp="1" noChangeArrowheads="1"/>
          </p:cNvSpPr>
          <p:nvPr>
            <p:ph type="body" sz="half" idx="1"/>
          </p:nvPr>
        </p:nvSpPr>
        <p:spPr>
          <a:xfrm>
            <a:off x="424017" y="1340768"/>
            <a:ext cx="4038600" cy="4525963"/>
          </a:xfrm>
        </p:spPr>
        <p:txBody>
          <a:bodyPr/>
          <a:lstStyle/>
          <a:p>
            <a:pPr eaLnBrk="1" hangingPunct="1">
              <a:lnSpc>
                <a:spcPct val="90000"/>
              </a:lnSpc>
            </a:pPr>
            <a:r>
              <a:rPr lang="en-US" altLang="en-US" sz="2400" dirty="0">
                <a:cs typeface="Times New Roman" panose="02020603050405020304" pitchFamily="18" charset="0"/>
              </a:rPr>
              <a:t>Customers</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Suppliers</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Competitors</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Consultants, R&amp;D institutions</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Schools, universities</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Professional publications, Internet</a:t>
            </a:r>
            <a:endParaRPr lang="cs-CZ" altLang="en-US" sz="2400" dirty="0">
              <a:cs typeface="Times New Roman" panose="02020603050405020304" pitchFamily="18" charset="0"/>
            </a:endParaRPr>
          </a:p>
          <a:p>
            <a:pPr eaLnBrk="1" hangingPunct="1">
              <a:lnSpc>
                <a:spcPct val="90000"/>
              </a:lnSpc>
            </a:pPr>
            <a:r>
              <a:rPr lang="en-US" altLang="en-US" sz="2400" dirty="0">
                <a:cs typeface="Times New Roman" panose="02020603050405020304" pitchFamily="18" charset="0"/>
              </a:rPr>
              <a:t>Exhibitions, fairs, specialized seminars and conferences</a:t>
            </a:r>
            <a:endParaRPr lang="cs-CZ" altLang="en-US" sz="2400" dirty="0">
              <a:cs typeface="Times New Roman" panose="02020603050405020304" pitchFamily="18" charset="0"/>
            </a:endParaRPr>
          </a:p>
          <a:p>
            <a:pPr eaLnBrk="1" hangingPunct="1">
              <a:lnSpc>
                <a:spcPct val="90000"/>
              </a:lnSpc>
            </a:pPr>
            <a:endParaRPr lang="cs-CZ" altLang="en-US" dirty="0"/>
          </a:p>
        </p:txBody>
      </p:sp>
      <p:sp>
        <p:nvSpPr>
          <p:cNvPr id="68612" name="Rectangle 4">
            <a:extLst>
              <a:ext uri="{FF2B5EF4-FFF2-40B4-BE49-F238E27FC236}">
                <a16:creationId xmlns:a16="http://schemas.microsoft.com/office/drawing/2014/main" id="{184C3C2E-CDC4-4F94-99E1-F719DB4709A0}"/>
              </a:ext>
            </a:extLst>
          </p:cNvPr>
          <p:cNvSpPr>
            <a:spLocks noGrp="1" noChangeArrowheads="1"/>
          </p:cNvSpPr>
          <p:nvPr>
            <p:ph type="body" sz="half" idx="2"/>
          </p:nvPr>
        </p:nvSpPr>
        <p:spPr>
          <a:xfrm>
            <a:off x="4572000" y="1340767"/>
            <a:ext cx="4038600" cy="4525963"/>
          </a:xfrm>
        </p:spPr>
        <p:txBody>
          <a:bodyPr/>
          <a:lstStyle/>
          <a:p>
            <a:pPr eaLnBrk="1" hangingPunct="1"/>
            <a:r>
              <a:rPr lang="en-US" altLang="en-US" sz="2400" dirty="0">
                <a:cs typeface="Times New Roman" panose="02020603050405020304" pitchFamily="18" charset="0"/>
              </a:rPr>
              <a:t>Advertising agencies</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Investors</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Media</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Authorized testing laboratories, certification agencies</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State institutions, public sector</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Legislation</a:t>
            </a:r>
            <a:endParaRPr lang="cs-CZ" altLang="en-US" sz="2400" dirty="0">
              <a:cs typeface="Times New Roman" panose="02020603050405020304" pitchFamily="18" charset="0"/>
            </a:endParaRPr>
          </a:p>
          <a:p>
            <a:pPr eaLnBrk="1" hangingPunct="1"/>
            <a:r>
              <a:rPr lang="en-US" altLang="en-US" sz="2400" dirty="0">
                <a:cs typeface="Times New Roman" panose="02020603050405020304" pitchFamily="18" charset="0"/>
              </a:rPr>
              <a:t>Globalization</a:t>
            </a:r>
            <a:endParaRPr lang="cs-CZ" altLang="en-US" sz="2400" dirty="0"/>
          </a:p>
          <a:p>
            <a:pPr eaLnBrk="1" hangingPunct="1"/>
            <a:endParaRPr lang="cs-CZ" altLang="en-US" sz="2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313C19AF-65F3-4538-B9F4-C2FDC8731A7F}"/>
              </a:ext>
            </a:extLst>
          </p:cNvPr>
          <p:cNvSpPr>
            <a:spLocks noGrp="1" noChangeArrowheads="1"/>
          </p:cNvSpPr>
          <p:nvPr>
            <p:ph type="title"/>
          </p:nvPr>
        </p:nvSpPr>
        <p:spPr/>
        <p:txBody>
          <a:bodyPr/>
          <a:lstStyle/>
          <a:p>
            <a:pP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MARKET PULL</a:t>
            </a:r>
            <a:r>
              <a:rPr lang="cs-CZ" altLang="en-US" b="1" dirty="0">
                <a:latin typeface="Tahoma" panose="020B0604030504040204" pitchFamily="34" charset="0"/>
                <a:ea typeface="Tahoma" panose="020B0604030504040204" pitchFamily="34" charset="0"/>
                <a:cs typeface="Tahoma" panose="020B0604030504040204" pitchFamily="34" charset="0"/>
              </a:rPr>
              <a:t> - </a:t>
            </a:r>
            <a:r>
              <a:rPr lang="en-US" altLang="en-US" b="1" dirty="0">
                <a:latin typeface="Tahoma" panose="020B0604030504040204" pitchFamily="34" charset="0"/>
                <a:ea typeface="Tahoma" panose="020B0604030504040204" pitchFamily="34" charset="0"/>
                <a:cs typeface="Tahoma" panose="020B0604030504040204" pitchFamily="34" charset="0"/>
              </a:rPr>
              <a:t>R&amp;D</a:t>
            </a:r>
            <a:r>
              <a:rPr lang="cs-CZ" altLang="en-US" b="1" dirty="0">
                <a:latin typeface="Tahoma" panose="020B0604030504040204" pitchFamily="34" charset="0"/>
                <a:ea typeface="Tahoma" panose="020B0604030504040204" pitchFamily="34" charset="0"/>
                <a:cs typeface="Tahoma" panose="020B0604030504040204" pitchFamily="34" charset="0"/>
              </a:rPr>
              <a:t> PUSH</a:t>
            </a:r>
          </a:p>
        </p:txBody>
      </p:sp>
      <p:sp>
        <p:nvSpPr>
          <p:cNvPr id="69635" name="Rectangle 3">
            <a:extLst>
              <a:ext uri="{FF2B5EF4-FFF2-40B4-BE49-F238E27FC236}">
                <a16:creationId xmlns:a16="http://schemas.microsoft.com/office/drawing/2014/main" id="{BCF5015D-7079-4511-8156-DC762E843321}"/>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US" altLang="en-US" sz="2800" b="1">
                <a:cs typeface="Times New Roman" panose="02020603050405020304" pitchFamily="18" charset="0"/>
              </a:rPr>
              <a:t>Market pull</a:t>
            </a:r>
            <a:endParaRPr lang="cs-CZ" altLang="en-US" sz="2800" b="1"/>
          </a:p>
          <a:p>
            <a:pPr lvl="1" eaLnBrk="1" hangingPunct="1">
              <a:lnSpc>
                <a:spcPct val="90000"/>
              </a:lnSpc>
            </a:pPr>
            <a:r>
              <a:rPr lang="en-US" altLang="en-US" sz="2400">
                <a:cs typeface="Times New Roman" panose="02020603050405020304" pitchFamily="18" charset="0"/>
              </a:rPr>
              <a:t>looking for the best way of satisfying a newly emerging customer demand</a:t>
            </a:r>
            <a:endParaRPr lang="cs-CZ" altLang="en-US" sz="2400"/>
          </a:p>
          <a:p>
            <a:pPr lvl="1" eaLnBrk="1" hangingPunct="1">
              <a:lnSpc>
                <a:spcPct val="90000"/>
              </a:lnSpc>
            </a:pPr>
            <a:r>
              <a:rPr lang="cs-CZ" altLang="en-US" sz="2400"/>
              <a:t>i</a:t>
            </a:r>
            <a:r>
              <a:rPr lang="en-US" altLang="en-US" sz="2400">
                <a:cs typeface="Times New Roman" panose="02020603050405020304" pitchFamily="18" charset="0"/>
              </a:rPr>
              <a:t>mprovement of the existing products, extension of the existing offer or decrease of price</a:t>
            </a:r>
            <a:endParaRPr lang="cs-CZ" altLang="en-US" sz="2400"/>
          </a:p>
          <a:p>
            <a:pPr lvl="1" eaLnBrk="1" hangingPunct="1">
              <a:lnSpc>
                <a:spcPct val="90000"/>
              </a:lnSpc>
            </a:pPr>
            <a:r>
              <a:rPr lang="cs-CZ" altLang="en-US" sz="2400"/>
              <a:t>i</a:t>
            </a:r>
            <a:r>
              <a:rPr lang="en-US" altLang="en-US" sz="2400">
                <a:cs typeface="Times New Roman" panose="02020603050405020304" pitchFamily="18" charset="0"/>
              </a:rPr>
              <a:t>mpulses for continuous, incremental innovations or for process innovations</a:t>
            </a:r>
            <a:r>
              <a:rPr lang="cs-CZ" altLang="en-US" sz="2400"/>
              <a:t> </a:t>
            </a:r>
          </a:p>
          <a:p>
            <a:pPr eaLnBrk="1" hangingPunct="1">
              <a:lnSpc>
                <a:spcPct val="90000"/>
              </a:lnSpc>
            </a:pPr>
            <a:r>
              <a:rPr lang="en-US" altLang="en-US" sz="2800" b="1">
                <a:cs typeface="Times New Roman" panose="02020603050405020304" pitchFamily="18" charset="0"/>
              </a:rPr>
              <a:t>Research and development push</a:t>
            </a:r>
            <a:endParaRPr lang="cs-CZ" altLang="en-US" sz="2800" b="1"/>
          </a:p>
          <a:p>
            <a:pPr lvl="1" eaLnBrk="1" hangingPunct="1">
              <a:lnSpc>
                <a:spcPct val="90000"/>
              </a:lnSpc>
            </a:pPr>
            <a:r>
              <a:rPr lang="en-US" altLang="en-US" sz="2400">
                <a:cs typeface="Times New Roman" panose="02020603050405020304" pitchFamily="18" charset="0"/>
              </a:rPr>
              <a:t>looking for commercial use of new impulses resulting from the R&amp;D results</a:t>
            </a:r>
            <a:endParaRPr lang="cs-CZ" altLang="en-US" sz="2400"/>
          </a:p>
          <a:p>
            <a:pPr lvl="1" eaLnBrk="1" hangingPunct="1">
              <a:lnSpc>
                <a:spcPct val="90000"/>
              </a:lnSpc>
            </a:pPr>
            <a:r>
              <a:rPr lang="en-US" altLang="en-US" sz="2400">
                <a:cs typeface="Times New Roman" panose="02020603050405020304" pitchFamily="18" charset="0"/>
              </a:rPr>
              <a:t>generating of new markets for conceptually different products</a:t>
            </a:r>
            <a:r>
              <a:rPr lang="cs-CZ" altLang="en-US" sz="2400">
                <a:cs typeface="Times New Roman" panose="02020603050405020304" pitchFamily="18" charset="0"/>
              </a:rPr>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C7F48651-7F24-4A9B-87A3-1AFCED9509D7}"/>
              </a:ext>
            </a:extLst>
          </p:cNvPr>
          <p:cNvSpPr>
            <a:spLocks noGrp="1" noChangeArrowheads="1"/>
          </p:cNvSpPr>
          <p:nvPr>
            <p:ph type="title"/>
          </p:nvPr>
        </p:nvSpPr>
        <p:spPr>
          <a:xfrm>
            <a:off x="323528" y="188640"/>
            <a:ext cx="8376013" cy="831626"/>
          </a:xfrm>
        </p:spPr>
        <p:txBody>
          <a:bodyPr/>
          <a:lstStyle/>
          <a:p>
            <a:pPr algn="r" eaLnBrk="1" hangingPunct="1"/>
            <a:r>
              <a:rPr lang="cs-CZ" altLang="en-US" sz="3200" b="1" dirty="0">
                <a:latin typeface="Tahoma" panose="020B0604030504040204" pitchFamily="34" charset="0"/>
                <a:ea typeface="Tahoma" panose="020B0604030504040204" pitchFamily="34" charset="0"/>
                <a:cs typeface="Tahoma" panose="020B0604030504040204" pitchFamily="34" charset="0"/>
              </a:rPr>
              <a:t>7</a:t>
            </a:r>
            <a:r>
              <a:rPr lang="en-US" altLang="en-US" sz="3200" b="1" dirty="0">
                <a:latin typeface="Tahoma" panose="020B0604030504040204" pitchFamily="34" charset="0"/>
                <a:ea typeface="Tahoma" panose="020B0604030504040204" pitchFamily="34" charset="0"/>
                <a:cs typeface="Tahoma" panose="020B0604030504040204" pitchFamily="34" charset="0"/>
              </a:rPr>
              <a:t> SOURCES OF INNOVATION IMPULSES</a:t>
            </a:r>
            <a:r>
              <a:rPr lang="cs-CZ" altLang="en-US" dirty="0">
                <a:latin typeface="Tahoma" panose="020B0604030504040204" pitchFamily="34" charset="0"/>
                <a:ea typeface="Tahoma" panose="020B0604030504040204" pitchFamily="34" charset="0"/>
                <a:cs typeface="Tahoma" panose="020B0604030504040204" pitchFamily="34" charset="0"/>
              </a:rPr>
              <a:t> </a:t>
            </a:r>
            <a:r>
              <a:rPr lang="cs-CZ" altLang="en-US" sz="3200" dirty="0"/>
              <a:t>(Drucker)</a:t>
            </a:r>
          </a:p>
        </p:txBody>
      </p:sp>
      <p:sp>
        <p:nvSpPr>
          <p:cNvPr id="70659" name="Rectangle 3">
            <a:extLst>
              <a:ext uri="{FF2B5EF4-FFF2-40B4-BE49-F238E27FC236}">
                <a16:creationId xmlns:a16="http://schemas.microsoft.com/office/drawing/2014/main" id="{A51CAA6F-7130-4DE5-BDF0-67FEF0B0D34A}"/>
              </a:ext>
            </a:extLst>
          </p:cNvPr>
          <p:cNvSpPr>
            <a:spLocks noGrp="1" noChangeArrowheads="1"/>
          </p:cNvSpPr>
          <p:nvPr>
            <p:ph type="body" idx="1"/>
          </p:nvPr>
        </p:nvSpPr>
        <p:spPr>
          <a:xfrm>
            <a:off x="467544" y="1016160"/>
            <a:ext cx="7886700" cy="4351338"/>
          </a:xfrm>
        </p:spPr>
        <p:txBody>
          <a:bodyPr/>
          <a:lstStyle/>
          <a:p>
            <a:pPr marL="609600" indent="-609600" eaLnBrk="1" hangingPunct="1">
              <a:lnSpc>
                <a:spcPct val="90000"/>
              </a:lnSpc>
              <a:buFontTx/>
              <a:buNone/>
            </a:pPr>
            <a:r>
              <a:rPr lang="en-US" altLang="en-US" sz="2800" dirty="0">
                <a:cs typeface="Times New Roman" panose="02020603050405020304" pitchFamily="18" charset="0"/>
              </a:rPr>
              <a:t>INTERNAL</a:t>
            </a:r>
            <a:r>
              <a:rPr lang="cs-CZ" altLang="en-US" sz="2800" dirty="0"/>
              <a:t> </a:t>
            </a:r>
          </a:p>
          <a:p>
            <a:pPr marL="990600" lvl="1" indent="-533400" eaLnBrk="1" hangingPunct="1">
              <a:lnSpc>
                <a:spcPct val="90000"/>
              </a:lnSpc>
              <a:buFontTx/>
              <a:buAutoNum type="arabicPeriod"/>
            </a:pPr>
            <a:r>
              <a:rPr lang="cs-CZ" altLang="en-US" sz="2400" dirty="0"/>
              <a:t>un</a:t>
            </a:r>
            <a:r>
              <a:rPr lang="en-US" altLang="en-US" sz="2400" dirty="0">
                <a:cs typeface="Times New Roman" panose="02020603050405020304" pitchFamily="18" charset="0"/>
              </a:rPr>
              <a:t>expected event</a:t>
            </a:r>
            <a:endParaRPr lang="cs-CZ" altLang="en-US" sz="2400" dirty="0"/>
          </a:p>
          <a:p>
            <a:pPr marL="990600" lvl="1" indent="-533400" eaLnBrk="1" hangingPunct="1">
              <a:lnSpc>
                <a:spcPct val="90000"/>
              </a:lnSpc>
              <a:buFontTx/>
              <a:buAutoNum type="arabicPeriod"/>
            </a:pPr>
            <a:r>
              <a:rPr lang="en-US" altLang="en-US" sz="2400" dirty="0">
                <a:cs typeface="Times New Roman" panose="02020603050405020304" pitchFamily="18" charset="0"/>
              </a:rPr>
              <a:t>contradiction</a:t>
            </a:r>
            <a:endParaRPr lang="cs-CZ" altLang="en-US" sz="2400" dirty="0"/>
          </a:p>
          <a:p>
            <a:pPr marL="990600" lvl="1" indent="-533400" eaLnBrk="1" hangingPunct="1">
              <a:lnSpc>
                <a:spcPct val="90000"/>
              </a:lnSpc>
              <a:buFontTx/>
              <a:buAutoNum type="arabicPeriod"/>
            </a:pPr>
            <a:r>
              <a:rPr lang="en-US" altLang="en-US" sz="2400" dirty="0">
                <a:cs typeface="Times New Roman" panose="02020603050405020304" pitchFamily="18" charset="0"/>
              </a:rPr>
              <a:t>change of work process</a:t>
            </a:r>
            <a:endParaRPr lang="cs-CZ" altLang="en-US" sz="2400" dirty="0"/>
          </a:p>
          <a:p>
            <a:pPr marL="990600" lvl="1" indent="-533400" eaLnBrk="1" hangingPunct="1">
              <a:lnSpc>
                <a:spcPct val="90000"/>
              </a:lnSpc>
              <a:buFontTx/>
              <a:buAutoNum type="arabicPeriod"/>
            </a:pPr>
            <a:r>
              <a:rPr lang="cs-CZ" altLang="en-US" sz="2400" dirty="0"/>
              <a:t>c</a:t>
            </a:r>
            <a:r>
              <a:rPr lang="en-US" altLang="en-US" sz="2400" dirty="0" err="1">
                <a:cs typeface="Times New Roman" panose="02020603050405020304" pitchFamily="18" charset="0"/>
              </a:rPr>
              <a:t>hange</a:t>
            </a:r>
            <a:r>
              <a:rPr lang="en-US" altLang="en-US" sz="2400" dirty="0">
                <a:cs typeface="Times New Roman" panose="02020603050405020304" pitchFamily="18" charset="0"/>
              </a:rPr>
              <a:t> in the structure of industry or market</a:t>
            </a:r>
            <a:endParaRPr lang="cs-CZ" altLang="en-US" sz="2400" dirty="0"/>
          </a:p>
          <a:p>
            <a:pPr marL="609600" indent="-609600" eaLnBrk="1" hangingPunct="1">
              <a:lnSpc>
                <a:spcPct val="90000"/>
              </a:lnSpc>
              <a:buFontTx/>
              <a:buNone/>
            </a:pPr>
            <a:endParaRPr lang="en-US" altLang="en-US" sz="2800" dirty="0">
              <a:cs typeface="Times New Roman" panose="02020603050405020304" pitchFamily="18" charset="0"/>
            </a:endParaRPr>
          </a:p>
          <a:p>
            <a:pPr marL="609600" indent="-609600" eaLnBrk="1" hangingPunct="1">
              <a:lnSpc>
                <a:spcPct val="90000"/>
              </a:lnSpc>
              <a:buFontTx/>
              <a:buNone/>
            </a:pPr>
            <a:r>
              <a:rPr lang="en-US" altLang="en-US" sz="2800" dirty="0">
                <a:cs typeface="Times New Roman" panose="02020603050405020304" pitchFamily="18" charset="0"/>
              </a:rPr>
              <a:t>EXTERNAL</a:t>
            </a:r>
            <a:endParaRPr lang="cs-CZ" altLang="en-US" sz="2800" dirty="0"/>
          </a:p>
          <a:p>
            <a:pPr marL="990600" lvl="1" indent="-533400" eaLnBrk="1" hangingPunct="1">
              <a:lnSpc>
                <a:spcPct val="90000"/>
              </a:lnSpc>
              <a:buFontTx/>
              <a:buAutoNum type="arabicPeriod" startAt="5"/>
            </a:pPr>
            <a:r>
              <a:rPr lang="en-US" altLang="en-US" sz="2400" dirty="0">
                <a:cs typeface="Times New Roman" panose="02020603050405020304" pitchFamily="18" charset="0"/>
              </a:rPr>
              <a:t>Demographic changes</a:t>
            </a:r>
            <a:endParaRPr lang="cs-CZ" altLang="en-US" sz="2400" dirty="0"/>
          </a:p>
          <a:p>
            <a:pPr marL="990600" lvl="1" indent="-533400" eaLnBrk="1" hangingPunct="1">
              <a:lnSpc>
                <a:spcPct val="90000"/>
              </a:lnSpc>
              <a:buFontTx/>
              <a:buAutoNum type="arabicPeriod" startAt="5"/>
            </a:pPr>
            <a:r>
              <a:rPr lang="en-US" altLang="en-US" sz="2400" dirty="0">
                <a:cs typeface="Times New Roman" panose="02020603050405020304" pitchFamily="18" charset="0"/>
              </a:rPr>
              <a:t>Changes in the world view</a:t>
            </a:r>
            <a:endParaRPr lang="cs-CZ" altLang="en-US" sz="2400" dirty="0"/>
          </a:p>
          <a:p>
            <a:pPr marL="990600" lvl="1" indent="-533400" eaLnBrk="1" hangingPunct="1">
              <a:lnSpc>
                <a:spcPct val="90000"/>
              </a:lnSpc>
              <a:buFontTx/>
              <a:buAutoNum type="arabicPeriod" startAt="5"/>
            </a:pPr>
            <a:r>
              <a:rPr lang="en-US" altLang="en-US" sz="2400" dirty="0">
                <a:cs typeface="Times New Roman" panose="02020603050405020304" pitchFamily="18" charset="0"/>
              </a:rPr>
              <a:t>New knowledge</a:t>
            </a:r>
            <a:r>
              <a:rPr lang="cs-CZ" altLang="en-US" sz="2400" dirty="0">
                <a:cs typeface="Times New Roman" panose="02020603050405020304" pitchFamily="18" charset="0"/>
              </a:rPr>
              <a:t> </a:t>
            </a:r>
            <a:endParaRPr lang="cs-CZ" altLang="en-US" sz="2000" dirty="0">
              <a:cs typeface="Times New Roman" panose="02020603050405020304" pitchFamily="18" charset="0"/>
            </a:endParaRPr>
          </a:p>
        </p:txBody>
      </p:sp>
      <p:sp>
        <p:nvSpPr>
          <p:cNvPr id="3" name="TextBox 2">
            <a:extLst>
              <a:ext uri="{FF2B5EF4-FFF2-40B4-BE49-F238E27FC236}">
                <a16:creationId xmlns:a16="http://schemas.microsoft.com/office/drawing/2014/main" id="{5898E9BB-4464-4AD5-B1F0-89EDCE5AAFCE}"/>
              </a:ext>
            </a:extLst>
          </p:cNvPr>
          <p:cNvSpPr txBox="1"/>
          <p:nvPr/>
        </p:nvSpPr>
        <p:spPr>
          <a:xfrm>
            <a:off x="5220072" y="4941168"/>
            <a:ext cx="3744416" cy="461665"/>
          </a:xfrm>
          <a:prstGeom prst="rect">
            <a:avLst/>
          </a:prstGeom>
          <a:noFill/>
        </p:spPr>
        <p:txBody>
          <a:bodyPr wrap="square" rtlCol="0">
            <a:spAutoFit/>
          </a:bodyPr>
          <a:lstStyle/>
          <a:p>
            <a:r>
              <a:rPr lang="en-US" sz="1200" b="0" i="0" u="sng" dirty="0">
                <a:solidFill>
                  <a:srgbClr val="222222"/>
                </a:solidFill>
                <a:effectLst/>
                <a:latin typeface="Arial" panose="020B0604020202020204" pitchFamily="34" charset="0"/>
              </a:rPr>
              <a:t>Source: </a:t>
            </a:r>
            <a:r>
              <a:rPr lang="en-US" sz="1200" b="0" i="0" dirty="0">
                <a:solidFill>
                  <a:srgbClr val="222222"/>
                </a:solidFill>
                <a:effectLst/>
                <a:latin typeface="Arial" panose="020B0604020202020204" pitchFamily="34" charset="0"/>
              </a:rPr>
              <a:t>Drucker, P. F. (2002). The discipline of innovation. </a:t>
            </a:r>
            <a:r>
              <a:rPr lang="en-US" sz="1200" b="0" i="1" dirty="0">
                <a:solidFill>
                  <a:srgbClr val="222222"/>
                </a:solidFill>
                <a:effectLst/>
                <a:latin typeface="Arial" panose="020B0604020202020204" pitchFamily="34" charset="0"/>
              </a:rPr>
              <a:t>Harvard business review</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80</a:t>
            </a:r>
            <a:r>
              <a:rPr lang="en-US" sz="1200" b="0" i="0" dirty="0">
                <a:solidFill>
                  <a:srgbClr val="222222"/>
                </a:solidFill>
                <a:effectLst/>
                <a:latin typeface="Arial" panose="020B0604020202020204" pitchFamily="34" charset="0"/>
              </a:rPr>
              <a:t>, 95-104.</a:t>
            </a:r>
            <a:endParaRPr lang="en-GB" sz="1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CBC46AA5-FF02-4E1C-860C-C7A39B773667}"/>
              </a:ext>
            </a:extLst>
          </p:cNvPr>
          <p:cNvSpPr>
            <a:spLocks noGrp="1" noChangeArrowheads="1"/>
          </p:cNvSpPr>
          <p:nvPr>
            <p:ph type="title"/>
          </p:nvPr>
        </p:nvSpPr>
        <p:spPr/>
        <p:txBody>
          <a:bodyPr/>
          <a:lstStyle/>
          <a:p>
            <a:pPr eaLnBrk="1" hangingPunct="1"/>
            <a:r>
              <a:rPr lang="cs-CZ" altLang="en-US" dirty="0"/>
              <a:t>1. </a:t>
            </a:r>
            <a:r>
              <a:rPr lang="en-US" altLang="en-US" b="1" dirty="0">
                <a:latin typeface="Tahoma" panose="020B0604030504040204" pitchFamily="34" charset="0"/>
                <a:ea typeface="Tahoma" panose="020B0604030504040204" pitchFamily="34" charset="0"/>
                <a:cs typeface="Tahoma" panose="020B0604030504040204" pitchFamily="34" charset="0"/>
              </a:rPr>
              <a:t>Unexpected event</a:t>
            </a:r>
            <a:r>
              <a:rPr lang="cs-CZ" altLang="en-US" b="1" dirty="0">
                <a:latin typeface="Tahoma" panose="020B0604030504040204" pitchFamily="34" charset="0"/>
                <a:ea typeface="Tahoma" panose="020B0604030504040204" pitchFamily="34" charset="0"/>
                <a:cs typeface="Tahoma" panose="020B0604030504040204" pitchFamily="34" charset="0"/>
              </a:rPr>
              <a:t> </a:t>
            </a:r>
          </a:p>
        </p:txBody>
      </p:sp>
      <p:sp>
        <p:nvSpPr>
          <p:cNvPr id="71683" name="Rectangle 3">
            <a:extLst>
              <a:ext uri="{FF2B5EF4-FFF2-40B4-BE49-F238E27FC236}">
                <a16:creationId xmlns:a16="http://schemas.microsoft.com/office/drawing/2014/main" id="{BD082CBA-100F-43E8-8440-36431EF7BA15}"/>
              </a:ext>
            </a:extLst>
          </p:cNvPr>
          <p:cNvSpPr>
            <a:spLocks noGrp="1" noChangeArrowheads="1"/>
          </p:cNvSpPr>
          <p:nvPr>
            <p:ph type="body" idx="1"/>
          </p:nvPr>
        </p:nvSpPr>
        <p:spPr>
          <a:xfrm>
            <a:off x="457200" y="1435101"/>
            <a:ext cx="8229600" cy="3917032"/>
          </a:xfrm>
        </p:spPr>
        <p:txBody>
          <a:bodyPr/>
          <a:lstStyle/>
          <a:p>
            <a:pPr marL="0" indent="0" eaLnBrk="1" hangingPunct="1">
              <a:buNone/>
            </a:pPr>
            <a:r>
              <a:rPr lang="en-US" sz="2400" b="0" i="0" dirty="0">
                <a:effectLst/>
                <a:latin typeface="Open Sans"/>
              </a:rPr>
              <a:t>The business world is full of surprises – not only the unexpected failures but also the unexpected success that comes to the organization can be a great source of inspiration for innovation. Both, unexpected success and unexpected failures, shouldn’t stay unnoticed and shouldn’t be overlooked as opportunities for a change. Unexpected situations can be extremely powerful in the business world as they inspire the leaders and innovators to get another perspective on the situation (no matter if it is positive or negative) and to take advantage of the opportunities that emerge.</a:t>
            </a:r>
            <a:endParaRPr lang="cs-CZ" altLang="en-US" sz="2400" i="1" dirty="0">
              <a:cs typeface="Times New Roman" panose="02020603050405020304"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A12D5F74-A357-4F35-83DD-B0F37AAE6B0A}"/>
              </a:ext>
            </a:extLst>
          </p:cNvPr>
          <p:cNvSpPr>
            <a:spLocks noGrp="1" noChangeArrowheads="1"/>
          </p:cNvSpPr>
          <p:nvPr>
            <p:ph type="title"/>
          </p:nvPr>
        </p:nvSpPr>
        <p:spPr/>
        <p:txBody>
          <a:bodyPr/>
          <a:lstStyle/>
          <a:p>
            <a:pPr eaLnBrk="1" hangingPunct="1"/>
            <a:r>
              <a:rPr lang="cs-CZ" altLang="en-US" b="1" dirty="0">
                <a:latin typeface="Tahoma" panose="020B0604030504040204" pitchFamily="34" charset="0"/>
                <a:ea typeface="Tahoma" panose="020B0604030504040204" pitchFamily="34" charset="0"/>
                <a:cs typeface="Tahoma" panose="020B0604030504040204" pitchFamily="34" charset="0"/>
              </a:rPr>
              <a:t>2. </a:t>
            </a:r>
            <a:r>
              <a:rPr lang="en-US" altLang="en-US" b="1" dirty="0">
                <a:latin typeface="Tahoma" panose="020B0604030504040204" pitchFamily="34" charset="0"/>
                <a:ea typeface="Tahoma" panose="020B0604030504040204" pitchFamily="34" charset="0"/>
                <a:cs typeface="Tahoma" panose="020B0604030504040204" pitchFamily="34" charset="0"/>
              </a:rPr>
              <a:t>Contradiction</a:t>
            </a:r>
            <a:r>
              <a:rPr lang="cs-CZ" altLang="en-US" b="1" dirty="0">
                <a:latin typeface="Tahoma" panose="020B0604030504040204" pitchFamily="34" charset="0"/>
                <a:ea typeface="Tahoma" panose="020B0604030504040204" pitchFamily="34" charset="0"/>
                <a:cs typeface="Tahoma" panose="020B0604030504040204" pitchFamily="34" charset="0"/>
              </a:rPr>
              <a:t> </a:t>
            </a:r>
          </a:p>
        </p:txBody>
      </p:sp>
      <p:sp>
        <p:nvSpPr>
          <p:cNvPr id="72707" name="Rectangle 3">
            <a:extLst>
              <a:ext uri="{FF2B5EF4-FFF2-40B4-BE49-F238E27FC236}">
                <a16:creationId xmlns:a16="http://schemas.microsoft.com/office/drawing/2014/main" id="{1EBBF07F-B3F4-4945-8D9C-3116F603F31E}"/>
              </a:ext>
            </a:extLst>
          </p:cNvPr>
          <p:cNvSpPr>
            <a:spLocks noGrp="1" noChangeArrowheads="1"/>
          </p:cNvSpPr>
          <p:nvPr>
            <p:ph type="body" idx="1"/>
          </p:nvPr>
        </p:nvSpPr>
        <p:spPr/>
        <p:txBody>
          <a:bodyPr>
            <a:normAutofit fontScale="77500" lnSpcReduction="20000"/>
          </a:bodyPr>
          <a:lstStyle/>
          <a:p>
            <a:pPr marL="0" indent="0" eaLnBrk="1" hangingPunct="1">
              <a:buNone/>
            </a:pPr>
            <a:r>
              <a:rPr lang="en-US" altLang="en-US" sz="3600" dirty="0"/>
              <a:t>Many companies fall into the trap of developing their product without to actually do the appropriate research to determine what the target customers really want. The dissonance between what is and what it is supposed to be or what is and what everybody else assumes it to be can lead the company to a downfall but can be also a great source of inspiration for innovation. The customer reviews, feedback, and complaints are often the best way to determine incongruity.</a:t>
            </a:r>
            <a:endParaRPr lang="cs-CZ" altLang="en-US" sz="3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DD091C41-CFEF-439B-B358-D96BD88093CE}"/>
              </a:ext>
            </a:extLst>
          </p:cNvPr>
          <p:cNvSpPr>
            <a:spLocks noGrp="1" noChangeArrowheads="1"/>
          </p:cNvSpPr>
          <p:nvPr>
            <p:ph type="title"/>
          </p:nvPr>
        </p:nvSpPr>
        <p:spPr/>
        <p:txBody>
          <a:bodyPr/>
          <a:lstStyle/>
          <a:p>
            <a:pPr eaLnBrk="1" hangingPunct="1"/>
            <a:r>
              <a:rPr lang="cs-CZ" altLang="en-US" b="1" dirty="0">
                <a:latin typeface="Tahoma" panose="020B0604030504040204" pitchFamily="34" charset="0"/>
                <a:ea typeface="Tahoma" panose="020B0604030504040204" pitchFamily="34" charset="0"/>
                <a:cs typeface="Tahoma" panose="020B0604030504040204" pitchFamily="34" charset="0"/>
              </a:rPr>
              <a:t>3. </a:t>
            </a:r>
            <a:r>
              <a:rPr lang="en-US" altLang="en-US" b="1" dirty="0">
                <a:latin typeface="Tahoma" panose="020B0604030504040204" pitchFamily="34" charset="0"/>
                <a:ea typeface="Tahoma" panose="020B0604030504040204" pitchFamily="34" charset="0"/>
                <a:cs typeface="Tahoma" panose="020B0604030504040204" pitchFamily="34" charset="0"/>
              </a:rPr>
              <a:t>Change of process</a:t>
            </a:r>
            <a:r>
              <a:rPr lang="cs-CZ" altLang="en-US" b="1" dirty="0">
                <a:latin typeface="Tahoma" panose="020B0604030504040204" pitchFamily="34" charset="0"/>
                <a:ea typeface="Tahoma" panose="020B0604030504040204" pitchFamily="34" charset="0"/>
                <a:cs typeface="Tahoma" panose="020B0604030504040204" pitchFamily="34" charset="0"/>
              </a:rPr>
              <a:t> </a:t>
            </a:r>
          </a:p>
        </p:txBody>
      </p:sp>
      <p:sp>
        <p:nvSpPr>
          <p:cNvPr id="73731" name="Rectangle 3">
            <a:extLst>
              <a:ext uri="{FF2B5EF4-FFF2-40B4-BE49-F238E27FC236}">
                <a16:creationId xmlns:a16="http://schemas.microsoft.com/office/drawing/2014/main" id="{713C103A-D847-4A1B-8864-E6E1AC4A24C3}"/>
              </a:ext>
            </a:extLst>
          </p:cNvPr>
          <p:cNvSpPr>
            <a:spLocks noGrp="1" noChangeArrowheads="1"/>
          </p:cNvSpPr>
          <p:nvPr>
            <p:ph type="body" idx="1"/>
          </p:nvPr>
        </p:nvSpPr>
        <p:spPr/>
        <p:txBody>
          <a:bodyPr/>
          <a:lstStyle/>
          <a:p>
            <a:pPr marL="0" indent="0" eaLnBrk="1" hangingPunct="1">
              <a:buNone/>
            </a:pPr>
            <a:r>
              <a:rPr lang="en-US" altLang="en-US" sz="2800" dirty="0">
                <a:cs typeface="Times New Roman" panose="02020603050405020304" pitchFamily="18" charset="0"/>
              </a:rPr>
              <a:t>This source of innovation is said by Drucker to be more task-focused rather than situation-focused. Here the source of opportunity for innovation comes after looking closely at the processes of the company and identifying clearly the weak spots and the ways they can be improved. Knowing what the weak links are after a detailed evaluation of the company’s capabilities, the teams will be able to create more effective and innovative solutions.</a:t>
            </a:r>
            <a:endParaRPr lang="cs-CZ" altLang="en-US" sz="2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35CCEC4E-FC9E-421B-B069-7513EF1756BA}"/>
              </a:ext>
            </a:extLst>
          </p:cNvPr>
          <p:cNvSpPr>
            <a:spLocks noGrp="1" noChangeArrowheads="1"/>
          </p:cNvSpPr>
          <p:nvPr>
            <p:ph type="title"/>
          </p:nvPr>
        </p:nvSpPr>
        <p:spPr>
          <a:xfrm>
            <a:off x="457200" y="762000"/>
            <a:ext cx="8229600" cy="1143000"/>
          </a:xfrm>
        </p:spPr>
        <p:txBody>
          <a:bodyPr/>
          <a:lstStyle/>
          <a:p>
            <a:pPr algn="ctr" eaLnBrk="1" hangingPunct="1"/>
            <a:r>
              <a:rPr lang="en-US" altLang="en-US" dirty="0">
                <a:cs typeface="Times New Roman" panose="02020603050405020304" pitchFamily="18" charset="0"/>
              </a:rPr>
              <a:t>4</a:t>
            </a:r>
            <a:r>
              <a:rPr lang="cs-CZ" altLang="en-US" dirty="0"/>
              <a:t>.</a:t>
            </a:r>
            <a:r>
              <a:rPr lang="en-US" altLang="en-US" dirty="0">
                <a:cs typeface="Times New Roman" panose="02020603050405020304" pitchFamily="18" charset="0"/>
              </a:rPr>
              <a:t> </a:t>
            </a:r>
            <a:r>
              <a:rPr lang="en-US" altLang="en-US" b="1" dirty="0">
                <a:latin typeface="+mn-lt"/>
                <a:cs typeface="Times New Roman" panose="02020603050405020304" pitchFamily="18" charset="0"/>
              </a:rPr>
              <a:t>Change in the structure of industry and market</a:t>
            </a:r>
            <a:r>
              <a:rPr lang="cs-CZ" altLang="en-US" b="1" dirty="0">
                <a:latin typeface="+mn-lt"/>
              </a:rPr>
              <a:t> </a:t>
            </a:r>
          </a:p>
        </p:txBody>
      </p:sp>
      <p:sp>
        <p:nvSpPr>
          <p:cNvPr id="74755" name="Rectangle 3">
            <a:extLst>
              <a:ext uri="{FF2B5EF4-FFF2-40B4-BE49-F238E27FC236}">
                <a16:creationId xmlns:a16="http://schemas.microsoft.com/office/drawing/2014/main" id="{ED371D7C-9462-4AC0-BEBB-00F07A9BC119}"/>
              </a:ext>
            </a:extLst>
          </p:cNvPr>
          <p:cNvSpPr>
            <a:spLocks noGrp="1" noChangeArrowheads="1"/>
          </p:cNvSpPr>
          <p:nvPr>
            <p:ph type="body" idx="1"/>
          </p:nvPr>
        </p:nvSpPr>
        <p:spPr>
          <a:xfrm>
            <a:off x="457200" y="2514600"/>
            <a:ext cx="8229600" cy="3581400"/>
          </a:xfrm>
        </p:spPr>
        <p:txBody>
          <a:bodyPr/>
          <a:lstStyle/>
          <a:p>
            <a:pPr marL="0" indent="0" eaLnBrk="1" hangingPunct="1">
              <a:buNone/>
            </a:pPr>
            <a:r>
              <a:rPr lang="en-US" altLang="en-US" sz="2800" dirty="0">
                <a:cs typeface="Times New Roman" panose="02020603050405020304" pitchFamily="18" charset="0"/>
              </a:rPr>
              <a:t>Industry and market structures can be stable for years, yet with the technology development, many industries are disrupted almost overnight. The leaders need to keep an eye on these changes and to treat these changes not as threats but more like opportunities.</a:t>
            </a:r>
            <a:endParaRPr lang="cs-CZ" altLang="en-US" sz="2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CA04C1DB-208D-470B-B0F5-1088880DBBC3}"/>
              </a:ext>
            </a:extLst>
          </p:cNvPr>
          <p:cNvSpPr>
            <a:spLocks noGrp="1" noChangeArrowheads="1"/>
          </p:cNvSpPr>
          <p:nvPr>
            <p:ph type="title"/>
          </p:nvPr>
        </p:nvSpPr>
        <p:spPr/>
        <p:txBody>
          <a:bodyPr/>
          <a:lstStyle/>
          <a:p>
            <a:pPr algn="ctr" eaLnBrk="1" hangingPunct="1"/>
            <a:r>
              <a:rPr lang="cs-CZ" altLang="en-US" dirty="0"/>
              <a:t>5. </a:t>
            </a:r>
            <a:r>
              <a:rPr lang="en-US" altLang="en-US" b="1" dirty="0">
                <a:latin typeface="+mn-lt"/>
                <a:cs typeface="Times New Roman" panose="02020603050405020304" pitchFamily="18" charset="0"/>
              </a:rPr>
              <a:t>Demography </a:t>
            </a:r>
            <a:endParaRPr lang="cs-CZ" altLang="en-US" b="1" dirty="0">
              <a:latin typeface="+mn-lt"/>
              <a:cs typeface="Times New Roman" panose="02020603050405020304" pitchFamily="18" charset="0"/>
            </a:endParaRPr>
          </a:p>
        </p:txBody>
      </p:sp>
      <p:sp>
        <p:nvSpPr>
          <p:cNvPr id="75779" name="Rectangle 3">
            <a:extLst>
              <a:ext uri="{FF2B5EF4-FFF2-40B4-BE49-F238E27FC236}">
                <a16:creationId xmlns:a16="http://schemas.microsoft.com/office/drawing/2014/main" id="{25419BB1-B768-4400-AA8F-5F352FD8A615}"/>
              </a:ext>
            </a:extLst>
          </p:cNvPr>
          <p:cNvSpPr>
            <a:spLocks noGrp="1" noChangeArrowheads="1"/>
          </p:cNvSpPr>
          <p:nvPr>
            <p:ph type="body" idx="1"/>
          </p:nvPr>
        </p:nvSpPr>
        <p:spPr/>
        <p:txBody>
          <a:bodyPr/>
          <a:lstStyle/>
          <a:p>
            <a:pPr marL="0" indent="0" eaLnBrk="1" hangingPunct="1">
              <a:buNone/>
            </a:pPr>
            <a:r>
              <a:rPr lang="en-US" sz="2600" b="0" i="0" dirty="0">
                <a:effectLst/>
                <a:latin typeface="Open Sans"/>
              </a:rPr>
              <a:t>Companies are affected in one way or another by the change of demographics. These changes affect the markets as they determine the demand for products, who is buying these products and what quantities of the product are bought. The demographic changes in age, education, employment, affect the direction that the business takes and can open new horizons to the company if it manages to appropriately identify the opportunity.</a:t>
            </a:r>
            <a:endParaRPr lang="cs-CZ" altLang="en-US" sz="2600" dirty="0">
              <a:cs typeface="Times New Roman" panose="02020603050405020304" pitchFamily="18"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E2B738E7-0841-4C0F-834F-3F5CF3AAC61D}"/>
              </a:ext>
            </a:extLst>
          </p:cNvPr>
          <p:cNvSpPr>
            <a:spLocks noGrp="1" noChangeArrowheads="1"/>
          </p:cNvSpPr>
          <p:nvPr>
            <p:ph type="title"/>
          </p:nvPr>
        </p:nvSpPr>
        <p:spPr/>
        <p:txBody>
          <a:bodyPr/>
          <a:lstStyle/>
          <a:p>
            <a:pPr algn="ctr" eaLnBrk="1" hangingPunct="1"/>
            <a:r>
              <a:rPr lang="en-US" altLang="en-US" dirty="0">
                <a:cs typeface="Times New Roman" panose="02020603050405020304" pitchFamily="18" charset="0"/>
              </a:rPr>
              <a:t>6</a:t>
            </a:r>
            <a:r>
              <a:rPr lang="cs-CZ" altLang="en-US" dirty="0"/>
              <a:t>.</a:t>
            </a:r>
            <a:r>
              <a:rPr lang="en-US" altLang="en-US" dirty="0">
                <a:cs typeface="Times New Roman" panose="02020603050405020304" pitchFamily="18" charset="0"/>
              </a:rPr>
              <a:t> </a:t>
            </a:r>
            <a:r>
              <a:rPr lang="en-US" altLang="en-US" b="1" dirty="0">
                <a:latin typeface="+mn-lt"/>
                <a:cs typeface="Times New Roman" panose="02020603050405020304" pitchFamily="18" charset="0"/>
              </a:rPr>
              <a:t>Change of attitudes</a:t>
            </a:r>
            <a:r>
              <a:rPr lang="cs-CZ" altLang="en-US" b="1" dirty="0">
                <a:latin typeface="+mn-lt"/>
              </a:rPr>
              <a:t> </a:t>
            </a:r>
          </a:p>
        </p:txBody>
      </p:sp>
      <p:sp>
        <p:nvSpPr>
          <p:cNvPr id="76803" name="Rectangle 3">
            <a:extLst>
              <a:ext uri="{FF2B5EF4-FFF2-40B4-BE49-F238E27FC236}">
                <a16:creationId xmlns:a16="http://schemas.microsoft.com/office/drawing/2014/main" id="{F122898E-7F2C-42E9-902C-5BE1972DAAD1}"/>
              </a:ext>
            </a:extLst>
          </p:cNvPr>
          <p:cNvSpPr>
            <a:spLocks noGrp="1" noChangeArrowheads="1"/>
          </p:cNvSpPr>
          <p:nvPr>
            <p:ph type="body" idx="1"/>
          </p:nvPr>
        </p:nvSpPr>
        <p:spPr/>
        <p:txBody>
          <a:bodyPr/>
          <a:lstStyle/>
          <a:p>
            <a:pPr marL="0" indent="0" eaLnBrk="1" hangingPunct="1">
              <a:buNone/>
            </a:pPr>
            <a:r>
              <a:rPr lang="en-US" altLang="en-US" sz="2400" dirty="0"/>
              <a:t>With the years, there are significant changes in the way people perceive the world. Perception changes over time, and, nowadays, due to the involvement of technology and the power of social networks, these changes happen faster than ever. People can change their perception about certain product, brand or industry overnight. The changes of perception open a road for businesses to innovate, to develop new products and services that align with the new perspective of the customers.</a:t>
            </a:r>
            <a:endParaRPr lang="cs-CZ" altLang="en-US"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C09B7AE6-BB90-4AD3-A173-DF94FE447236}"/>
              </a:ext>
            </a:extLst>
          </p:cNvPr>
          <p:cNvSpPr>
            <a:spLocks noGrp="1" noChangeArrowheads="1"/>
          </p:cNvSpPr>
          <p:nvPr>
            <p:ph type="title"/>
          </p:nvPr>
        </p:nvSpPr>
        <p:spPr/>
        <p:txBody>
          <a:bodyPr/>
          <a:lstStyle/>
          <a:p>
            <a:pPr algn="ctr" eaLnBrk="1" hangingPunct="1"/>
            <a:r>
              <a:rPr lang="en-US" altLang="en-US" dirty="0">
                <a:cs typeface="Times New Roman" panose="02020603050405020304" pitchFamily="18" charset="0"/>
              </a:rPr>
              <a:t>7</a:t>
            </a:r>
            <a:r>
              <a:rPr lang="cs-CZ" altLang="en-US" dirty="0"/>
              <a:t>.</a:t>
            </a:r>
            <a:r>
              <a:rPr lang="en-US" altLang="en-US" dirty="0">
                <a:cs typeface="Times New Roman" panose="02020603050405020304" pitchFamily="18" charset="0"/>
              </a:rPr>
              <a:t> </a:t>
            </a:r>
            <a:r>
              <a:rPr lang="en-US" altLang="en-US" b="1" dirty="0">
                <a:latin typeface="+mn-lt"/>
                <a:cs typeface="Times New Roman" panose="02020603050405020304" pitchFamily="18" charset="0"/>
              </a:rPr>
              <a:t>New knowledge</a:t>
            </a:r>
            <a:r>
              <a:rPr lang="cs-CZ" altLang="en-US" b="1" dirty="0">
                <a:latin typeface="+mn-lt"/>
              </a:rPr>
              <a:t> </a:t>
            </a:r>
          </a:p>
        </p:txBody>
      </p:sp>
      <p:sp>
        <p:nvSpPr>
          <p:cNvPr id="77827" name="Rectangle 3">
            <a:extLst>
              <a:ext uri="{FF2B5EF4-FFF2-40B4-BE49-F238E27FC236}">
                <a16:creationId xmlns:a16="http://schemas.microsoft.com/office/drawing/2014/main" id="{BB53ADC1-08A5-4992-98F0-2E5E4E62EDAD}"/>
              </a:ext>
            </a:extLst>
          </p:cNvPr>
          <p:cNvSpPr>
            <a:spLocks noGrp="1" noChangeArrowheads="1"/>
          </p:cNvSpPr>
          <p:nvPr>
            <p:ph type="body" idx="1"/>
          </p:nvPr>
        </p:nvSpPr>
        <p:spPr/>
        <p:txBody>
          <a:bodyPr/>
          <a:lstStyle/>
          <a:p>
            <a:pPr marL="0" indent="0" eaLnBrk="1" hangingPunct="1">
              <a:buNone/>
            </a:pPr>
            <a:r>
              <a:rPr lang="en-US" altLang="en-US" sz="2400" dirty="0">
                <a:cs typeface="Times New Roman" panose="02020603050405020304" pitchFamily="18" charset="0"/>
              </a:rPr>
              <a:t>New knowledge is often used as a byword for innovation. Technological and scientific breakthroughs are the source of innovation that can’t be overlooked by businesses. Companies that refuse to adapt to the changes inspired by new discoveries are doomed to fail. New knowledge, however, can be applied in every aspect of the company – from learning more about the customers through analytics through improving the supply chain to hiring the best employees.</a:t>
            </a:r>
            <a:endParaRPr lang="cs-CZ" altLang="en-US" sz="2400" dirty="0">
              <a:cs typeface="Times New Roman" panose="02020603050405020304" pitchFamily="18"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A25D0-FBF8-45D6-87B3-BD85701A4FB5}"/>
              </a:ext>
            </a:extLst>
          </p:cNvPr>
          <p:cNvSpPr>
            <a:spLocks noGrp="1"/>
          </p:cNvSpPr>
          <p:nvPr>
            <p:ph type="title"/>
          </p:nvPr>
        </p:nvSpPr>
        <p:spPr/>
        <p:txBody>
          <a:bodyPr/>
          <a:lstStyle/>
          <a:p>
            <a:r>
              <a:rPr lang="en-US" dirty="0"/>
              <a:t>Class Activity (30 mins)</a:t>
            </a:r>
            <a:endParaRPr lang="en-GB" dirty="0"/>
          </a:p>
        </p:txBody>
      </p:sp>
      <p:sp>
        <p:nvSpPr>
          <p:cNvPr id="3" name="Content Placeholder 2">
            <a:extLst>
              <a:ext uri="{FF2B5EF4-FFF2-40B4-BE49-F238E27FC236}">
                <a16:creationId xmlns:a16="http://schemas.microsoft.com/office/drawing/2014/main" id="{F89C3BBF-D97F-4715-9373-7D4731CC0BFB}"/>
              </a:ext>
            </a:extLst>
          </p:cNvPr>
          <p:cNvSpPr>
            <a:spLocks noGrp="1"/>
          </p:cNvSpPr>
          <p:nvPr>
            <p:ph idx="1"/>
          </p:nvPr>
        </p:nvSpPr>
        <p:spPr/>
        <p:txBody>
          <a:bodyPr/>
          <a:lstStyle/>
          <a:p>
            <a:r>
              <a:rPr lang="en-US" dirty="0"/>
              <a:t>What kinds of organisations can take advantage of disruptive innovation and why?</a:t>
            </a:r>
          </a:p>
          <a:p>
            <a:pPr marL="0" indent="0">
              <a:buNone/>
            </a:pPr>
            <a:endParaRPr lang="en-US" dirty="0"/>
          </a:p>
          <a:p>
            <a:r>
              <a:rPr lang="en-US" dirty="0"/>
              <a:t>What resources are needed to disrupt an industry with innovation. Explain.  </a:t>
            </a:r>
            <a:endParaRPr lang="en-GB" dirty="0"/>
          </a:p>
        </p:txBody>
      </p:sp>
      <p:sp>
        <p:nvSpPr>
          <p:cNvPr id="4" name="Date Placeholder 3">
            <a:extLst>
              <a:ext uri="{FF2B5EF4-FFF2-40B4-BE49-F238E27FC236}">
                <a16:creationId xmlns:a16="http://schemas.microsoft.com/office/drawing/2014/main" id="{73ACD3DE-5FAA-4B84-85B1-08C56DD73B70}"/>
              </a:ext>
            </a:extLst>
          </p:cNvPr>
          <p:cNvSpPr>
            <a:spLocks noGrp="1"/>
          </p:cNvSpPr>
          <p:nvPr>
            <p:ph type="dt" sz="half" idx="10"/>
          </p:nvPr>
        </p:nvSpPr>
        <p:spPr/>
        <p:txBody>
          <a:bodyPr/>
          <a:lstStyle/>
          <a:p>
            <a:pPr>
              <a:defRPr/>
            </a:pPr>
            <a:fld id="{2303D31F-598B-47EE-BA37-93F097A3D676}" type="datetime1">
              <a:rPr lang="en-GB" altLang="en-US" smtClean="0"/>
              <a:pPr>
                <a:defRPr/>
              </a:pPr>
              <a:t>19/10/2020</a:t>
            </a:fld>
            <a:endParaRPr lang="en-GB" altLang="en-US"/>
          </a:p>
        </p:txBody>
      </p:sp>
      <p:sp>
        <p:nvSpPr>
          <p:cNvPr id="5" name="Slide Number Placeholder 4">
            <a:extLst>
              <a:ext uri="{FF2B5EF4-FFF2-40B4-BE49-F238E27FC236}">
                <a16:creationId xmlns:a16="http://schemas.microsoft.com/office/drawing/2014/main" id="{7A4FEE77-EE21-4715-8E86-21BA7633F8E0}"/>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3568687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2603</TotalTime>
  <Words>3312</Words>
  <Application>Microsoft Office PowerPoint</Application>
  <PresentationFormat>On-screen Show (4:3)</PresentationFormat>
  <Paragraphs>361</Paragraphs>
  <Slides>41</Slides>
  <Notes>27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41</vt:i4>
      </vt:variant>
    </vt:vector>
  </HeadingPairs>
  <TitlesOfParts>
    <vt:vector size="50" baseType="lpstr">
      <vt:lpstr>Arial</vt:lpstr>
      <vt:lpstr>Calibri</vt:lpstr>
      <vt:lpstr>Myriad Pro</vt:lpstr>
      <vt:lpstr>Open Sans</vt:lpstr>
      <vt:lpstr>Tahoma</vt:lpstr>
      <vt:lpstr>Verdana</vt:lpstr>
      <vt:lpstr>Wingdings</vt:lpstr>
      <vt:lpstr>20140311PresentationUWTSDTemplate</vt:lpstr>
      <vt:lpstr>Office Theme</vt:lpstr>
      <vt:lpstr>Developing Innovation  and  Creativity for Business Advantage Week 6 Disruptive Innovations </vt:lpstr>
      <vt:lpstr>Recap</vt:lpstr>
      <vt:lpstr>PowerPoint Presentation</vt:lpstr>
      <vt:lpstr>Categories of Innovations</vt:lpstr>
      <vt:lpstr>Breakthrough Innovation</vt:lpstr>
      <vt:lpstr>Sustaining Innovation</vt:lpstr>
      <vt:lpstr>Disruptive Innovation</vt:lpstr>
      <vt:lpstr>Innovation Matrix</vt:lpstr>
      <vt:lpstr>Disruptive Innovation</vt:lpstr>
      <vt:lpstr>Disruptive Innovation</vt:lpstr>
      <vt:lpstr>Smart Phone Disruption?</vt:lpstr>
      <vt:lpstr>Some Examples of Disruptive  Innovations…</vt:lpstr>
      <vt:lpstr>Some Facts on Minicomputers…</vt:lpstr>
      <vt:lpstr>Microcomputers - The Disruptive Competition… </vt:lpstr>
      <vt:lpstr>Examples of Disruptive Innovations</vt:lpstr>
      <vt:lpstr>Let’s Look at some Examples</vt:lpstr>
      <vt:lpstr>Let’s Look at some other examples…</vt:lpstr>
      <vt:lpstr>Disruptive Innovation?</vt:lpstr>
      <vt:lpstr>Were the Big 3 Automakers Worried?</vt:lpstr>
      <vt:lpstr>Other Examples of Disruptive Innovations</vt:lpstr>
      <vt:lpstr>Another Disrupted Businesses</vt:lpstr>
      <vt:lpstr>Who Drove Borders Out of Business?</vt:lpstr>
      <vt:lpstr>One you Might Not Know About</vt:lpstr>
      <vt:lpstr>One you Might Not Know About</vt:lpstr>
      <vt:lpstr>One Department Store company Escaped</vt:lpstr>
      <vt:lpstr>Kodak and the Digital Camera</vt:lpstr>
      <vt:lpstr>Change is Inevitable</vt:lpstr>
      <vt:lpstr>Biggest Disruptors of the Decade</vt:lpstr>
      <vt:lpstr>INNOVATION IMPULSES</vt:lpstr>
      <vt:lpstr>SOURCES OF INNOVATION IMPULSES  Internal environment </vt:lpstr>
      <vt:lpstr>SOURCES OF INNOVATION IMPULSES  External environment</vt:lpstr>
      <vt:lpstr>MARKET PULL - R&amp;D PUSH</vt:lpstr>
      <vt:lpstr>7 SOURCES OF INNOVATION IMPULSES (Drucker)</vt:lpstr>
      <vt:lpstr>1. Unexpected event </vt:lpstr>
      <vt:lpstr>2. Contradiction </vt:lpstr>
      <vt:lpstr>3. Change of process </vt:lpstr>
      <vt:lpstr>4. Change in the structure of industry and market </vt:lpstr>
      <vt:lpstr>5. Demography </vt:lpstr>
      <vt:lpstr>6. Change of attitudes </vt:lpstr>
      <vt:lpstr>7. New knowledge </vt:lpstr>
      <vt:lpstr>Class Activity (30 mins)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Nazmul Hasan</cp:lastModifiedBy>
  <cp:revision>169</cp:revision>
  <cp:lastPrinted>2018-07-09T15:27:01Z</cp:lastPrinted>
  <dcterms:created xsi:type="dcterms:W3CDTF">2002-10-07T19:43:58Z</dcterms:created>
  <dcterms:modified xsi:type="dcterms:W3CDTF">2020-10-19T07:21:14Z</dcterms:modified>
</cp:coreProperties>
</file>