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7" r:id="rId2"/>
    <p:sldId id="258" r:id="rId3"/>
    <p:sldId id="260" r:id="rId4"/>
    <p:sldId id="261" r:id="rId5"/>
    <p:sldId id="262" r:id="rId6"/>
    <p:sldId id="263" r:id="rId7"/>
    <p:sldId id="265" r:id="rId8"/>
    <p:sldId id="277" r:id="rId9"/>
    <p:sldId id="276" r:id="rId10"/>
    <p:sldId id="264" r:id="rId11"/>
    <p:sldId id="267" r:id="rId12"/>
    <p:sldId id="266"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38"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628686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451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97669AF7-7BEB-44E4-9852-375E34362B5B}" type="datetime1">
              <a:rPr lang="en-US" smtClean="0"/>
              <a:t>1/29/2024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805457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04194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9408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5848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05557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65642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1/29/2024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2610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75301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49715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2D6E202-B606-4609-B914-27C9371A1F6D}" type="datetime1">
              <a:rPr lang="en-US" smtClean="0"/>
              <a:t>1/29/2024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79099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kss.hee.nhs.uk/wp-content/uploads/sites/15/2022/08/Coaching-for-success-TGROW.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sz="8000" dirty="0"/>
              <a:t>Health Coaching</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100051" y="1333072"/>
            <a:ext cx="10058400" cy="3892168"/>
          </a:xfrm>
        </p:spPr>
        <p:txBody>
          <a:bodyPr anchor="ctr">
            <a:normAutofit/>
          </a:bodyPr>
          <a:lstStyle/>
          <a:p>
            <a:pPr lvl="0"/>
            <a:r>
              <a:rPr lang="en-GB" sz="4000" dirty="0">
                <a:solidFill>
                  <a:schemeClr val="accent2">
                    <a:lumMod val="75000"/>
                  </a:schemeClr>
                </a:solidFill>
              </a:rPr>
              <a:t>‘Health coaching is a Supported Self-Management (SSM) intervention and is part of the NHS Long Term Plan’s commitment to make personalised care business as usual across the health and care system’ </a:t>
            </a:r>
            <a:r>
              <a:rPr lang="en-GB" sz="2000" dirty="0">
                <a:solidFill>
                  <a:schemeClr val="accent2">
                    <a:lumMod val="75000"/>
                  </a:schemeClr>
                </a:solidFill>
              </a:rPr>
              <a:t>(NHS health coaching guide 2020)</a:t>
            </a:r>
            <a:endParaRPr lang="en-US" sz="2000" i="1" dirty="0">
              <a:solidFill>
                <a:schemeClr val="accent2">
                  <a:lumMod val="75000"/>
                </a:schemeClr>
              </a:solidFill>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1100051" y="5225240"/>
            <a:ext cx="10058400" cy="1143000"/>
          </a:xfrm>
        </p:spPr>
        <p:txBody>
          <a:bodyPr>
            <a:normAutofit/>
          </a:bodyPr>
          <a:lstStyle/>
          <a:p>
            <a:r>
              <a:rPr lang="en-US">
                <a:solidFill>
                  <a:srgbClr val="FFFFFF"/>
                </a:solidFill>
              </a:rPr>
              <a:t>- Neil Armstrong</a:t>
            </a:r>
          </a:p>
        </p:txBody>
      </p:sp>
    </p:spTree>
    <p:extLst>
      <p:ext uri="{BB962C8B-B14F-4D97-AF65-F5344CB8AC3E}">
        <p14:creationId xmlns:p14="http://schemas.microsoft.com/office/powerpoint/2010/main" val="191714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C87143-D8F4-43CF-810C-A469ADCE617C}"/>
              </a:ext>
            </a:extLst>
          </p:cNvPr>
          <p:cNvSpPr>
            <a:spLocks noGrp="1"/>
          </p:cNvSpPr>
          <p:nvPr>
            <p:ph type="title"/>
          </p:nvPr>
        </p:nvSpPr>
        <p:spPr>
          <a:xfrm>
            <a:off x="1069848" y="484632"/>
            <a:ext cx="10058400" cy="1609344"/>
          </a:xfrm>
        </p:spPr>
        <p:txBody>
          <a:bodyPr>
            <a:normAutofit/>
          </a:bodyPr>
          <a:lstStyle/>
          <a:p>
            <a:r>
              <a:rPr lang="en-GB" dirty="0">
                <a:solidFill>
                  <a:schemeClr val="accent2"/>
                </a:solidFill>
              </a:rPr>
              <a:t>Supported self management</a:t>
            </a:r>
          </a:p>
        </p:txBody>
      </p:sp>
      <p:sp>
        <p:nvSpPr>
          <p:cNvPr id="3" name="Content Placeholder 2">
            <a:extLst>
              <a:ext uri="{FF2B5EF4-FFF2-40B4-BE49-F238E27FC236}">
                <a16:creationId xmlns:a16="http://schemas.microsoft.com/office/drawing/2014/main" id="{27FEB67E-3A4D-4B85-B091-EF205826E277}"/>
              </a:ext>
            </a:extLst>
          </p:cNvPr>
          <p:cNvSpPr>
            <a:spLocks noGrp="1"/>
          </p:cNvSpPr>
          <p:nvPr>
            <p:ph idx="1"/>
          </p:nvPr>
        </p:nvSpPr>
        <p:spPr>
          <a:xfrm>
            <a:off x="1069848" y="2320412"/>
            <a:ext cx="10058400" cy="3851787"/>
          </a:xfrm>
        </p:spPr>
        <p:txBody>
          <a:bodyPr>
            <a:noAutofit/>
          </a:bodyPr>
          <a:lstStyle/>
          <a:p>
            <a:pPr marL="0" indent="0">
              <a:buNone/>
            </a:pPr>
            <a:r>
              <a:rPr lang="en-GB" sz="2800" dirty="0"/>
              <a:t>Self-management is the usual care for people living with long term conditions. Although they tend to spend relatively little time in contact with the health and care system, more than four in ten people living with a long-term condition do not have the knowledge, skills and confidence to manage their health and wellbeing on a daily basis.  As a result, they often have a lower quality of life and make more use of primary care and emergency services than those who are more knowledgeable, skilled and confident. (NHS Supported self management summary guide 2020)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18505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5DCD77-1F11-4146-A7BA-4FE71195F2E9}"/>
              </a:ext>
            </a:extLst>
          </p:cNvPr>
          <p:cNvSpPr>
            <a:spLocks noGrp="1"/>
          </p:cNvSpPr>
          <p:nvPr>
            <p:ph idx="1"/>
          </p:nvPr>
        </p:nvSpPr>
        <p:spPr>
          <a:xfrm>
            <a:off x="1069848" y="896645"/>
            <a:ext cx="10058400" cy="5275555"/>
          </a:xfrm>
        </p:spPr>
        <p:txBody>
          <a:bodyPr>
            <a:normAutofit/>
          </a:bodyPr>
          <a:lstStyle/>
          <a:p>
            <a:r>
              <a:rPr lang="en-GB" sz="4000" dirty="0"/>
              <a:t>‘Health coaching is a partnership between health and care practitioners and people. It guides and prompts people to change their behaviour, so they can make healthcare choices based on what matters to them’.</a:t>
            </a:r>
            <a:r>
              <a:rPr lang="en-GB" sz="4000" dirty="0">
                <a:solidFill>
                  <a:schemeClr val="accent2">
                    <a:lumMod val="75000"/>
                  </a:schemeClr>
                </a:solidFill>
              </a:rPr>
              <a:t> </a:t>
            </a:r>
            <a:r>
              <a:rPr lang="en-GB" dirty="0">
                <a:solidFill>
                  <a:schemeClr val="accent2">
                    <a:lumMod val="75000"/>
                  </a:schemeClr>
                </a:solidFill>
              </a:rPr>
              <a:t>(NHS health coaching guide 2020)</a:t>
            </a:r>
            <a:endParaRPr lang="en-GB" dirty="0"/>
          </a:p>
        </p:txBody>
      </p:sp>
    </p:spTree>
    <p:extLst>
      <p:ext uri="{BB962C8B-B14F-4D97-AF65-F5344CB8AC3E}">
        <p14:creationId xmlns:p14="http://schemas.microsoft.com/office/powerpoint/2010/main" val="2294688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7BCDB-541D-432A-8285-025A8923D5AA}"/>
              </a:ext>
            </a:extLst>
          </p:cNvPr>
          <p:cNvSpPr>
            <a:spLocks noGrp="1"/>
          </p:cNvSpPr>
          <p:nvPr>
            <p:ph type="title"/>
          </p:nvPr>
        </p:nvSpPr>
        <p:spPr/>
        <p:txBody>
          <a:bodyPr/>
          <a:lstStyle/>
          <a:p>
            <a:r>
              <a:rPr lang="en-GB" dirty="0"/>
              <a:t>Self efficacy</a:t>
            </a:r>
          </a:p>
        </p:txBody>
      </p:sp>
      <p:sp>
        <p:nvSpPr>
          <p:cNvPr id="3" name="Content Placeholder 2">
            <a:extLst>
              <a:ext uri="{FF2B5EF4-FFF2-40B4-BE49-F238E27FC236}">
                <a16:creationId xmlns:a16="http://schemas.microsoft.com/office/drawing/2014/main" id="{39D1AAB8-65D8-4DF2-895D-D477A12136DC}"/>
              </a:ext>
            </a:extLst>
          </p:cNvPr>
          <p:cNvSpPr>
            <a:spLocks noGrp="1"/>
          </p:cNvSpPr>
          <p:nvPr>
            <p:ph idx="1"/>
          </p:nvPr>
        </p:nvSpPr>
        <p:spPr/>
        <p:txBody>
          <a:bodyPr/>
          <a:lstStyle/>
          <a:p>
            <a:r>
              <a:rPr lang="en-GB" sz="2800" dirty="0"/>
              <a:t>The coaching method used in these studies aims to improve self-efficacy and self-empowerment. This may explain why the studies including disadvantaged patients showed the most convincing results. The findings also indicate that some patients benefit from being met with an alternative approach and a different type of communication than they are used to from health care personnel. </a:t>
            </a:r>
            <a:r>
              <a:rPr lang="en-GB" dirty="0"/>
              <a:t>(Can life coaching improve health outcomes? – A systematic review of intervention studies.  </a:t>
            </a:r>
            <a:r>
              <a:rPr lang="en-GB" dirty="0" err="1"/>
              <a:t>Ammentorp</a:t>
            </a:r>
            <a:r>
              <a:rPr lang="en-GB" dirty="0"/>
              <a:t> et al 2013)</a:t>
            </a:r>
          </a:p>
        </p:txBody>
      </p:sp>
    </p:spTree>
    <p:extLst>
      <p:ext uri="{BB962C8B-B14F-4D97-AF65-F5344CB8AC3E}">
        <p14:creationId xmlns:p14="http://schemas.microsoft.com/office/powerpoint/2010/main" val="2477043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87D5-198C-4911-A588-082CACE61A66}"/>
              </a:ext>
            </a:extLst>
          </p:cNvPr>
          <p:cNvSpPr>
            <a:spLocks noGrp="1"/>
          </p:cNvSpPr>
          <p:nvPr>
            <p:ph type="title"/>
          </p:nvPr>
        </p:nvSpPr>
        <p:spPr/>
        <p:txBody>
          <a:bodyPr/>
          <a:lstStyle/>
          <a:p>
            <a:r>
              <a:rPr lang="en-GB" dirty="0"/>
              <a:t>Self efficacy definition </a:t>
            </a:r>
          </a:p>
        </p:txBody>
      </p:sp>
      <p:sp>
        <p:nvSpPr>
          <p:cNvPr id="3" name="Content Placeholder 2">
            <a:extLst>
              <a:ext uri="{FF2B5EF4-FFF2-40B4-BE49-F238E27FC236}">
                <a16:creationId xmlns:a16="http://schemas.microsoft.com/office/drawing/2014/main" id="{0DC93DE5-EA68-4D74-83FC-58EF8DE6C138}"/>
              </a:ext>
            </a:extLst>
          </p:cNvPr>
          <p:cNvSpPr>
            <a:spLocks noGrp="1"/>
          </p:cNvSpPr>
          <p:nvPr>
            <p:ph idx="1"/>
          </p:nvPr>
        </p:nvSpPr>
        <p:spPr/>
        <p:txBody>
          <a:bodyPr>
            <a:normAutofit/>
          </a:bodyPr>
          <a:lstStyle/>
          <a:p>
            <a:r>
              <a:rPr lang="en-GB" sz="3600" i="0" dirty="0">
                <a:solidFill>
                  <a:srgbClr val="202124"/>
                </a:solidFill>
                <a:effectLst/>
                <a:latin typeface="arial" panose="020B0604020202020204" pitchFamily="34" charset="0"/>
              </a:rPr>
              <a:t>Self-efficacy refers to an individual's belief in his or her capacity to execute behaviours necessary to produce specific performance attainments, it reflects confidence in an ability to exert control over one's own motivation, behaviour, and social environment. (Bandura, 1977, 1986, 1997). </a:t>
            </a:r>
            <a:endParaRPr lang="en-GB" sz="3600" dirty="0"/>
          </a:p>
        </p:txBody>
      </p:sp>
    </p:spTree>
    <p:extLst>
      <p:ext uri="{BB962C8B-B14F-4D97-AF65-F5344CB8AC3E}">
        <p14:creationId xmlns:p14="http://schemas.microsoft.com/office/powerpoint/2010/main" val="2881105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E10CA-5BFC-4F42-85DE-B3C30EB3BCD2}"/>
              </a:ext>
            </a:extLst>
          </p:cNvPr>
          <p:cNvSpPr>
            <a:spLocks noGrp="1"/>
          </p:cNvSpPr>
          <p:nvPr>
            <p:ph type="title"/>
          </p:nvPr>
        </p:nvSpPr>
        <p:spPr/>
        <p:txBody>
          <a:bodyPr/>
          <a:lstStyle/>
          <a:p>
            <a:r>
              <a:rPr lang="en-GB" dirty="0"/>
              <a:t>Self efficacy and health	</a:t>
            </a:r>
          </a:p>
        </p:txBody>
      </p:sp>
      <p:sp>
        <p:nvSpPr>
          <p:cNvPr id="3" name="Content Placeholder 2">
            <a:extLst>
              <a:ext uri="{FF2B5EF4-FFF2-40B4-BE49-F238E27FC236}">
                <a16:creationId xmlns:a16="http://schemas.microsoft.com/office/drawing/2014/main" id="{CB280D52-CF09-4C9E-BCF4-7EFBA1D3DCBE}"/>
              </a:ext>
            </a:extLst>
          </p:cNvPr>
          <p:cNvSpPr>
            <a:spLocks noGrp="1"/>
          </p:cNvSpPr>
          <p:nvPr>
            <p:ph idx="1"/>
          </p:nvPr>
        </p:nvSpPr>
        <p:spPr/>
        <p:txBody>
          <a:bodyPr>
            <a:normAutofit fontScale="92500" lnSpcReduction="20000"/>
          </a:bodyPr>
          <a:lstStyle/>
          <a:p>
            <a:r>
              <a:rPr lang="en-GB" sz="4000" dirty="0"/>
              <a:t>Health self-efficacy, a measure of one’s self-assurance in taking care of their own health is a proximal and direct predictor of health behaviours, intentions, and outcomes and has been linked to improvements in chronic disability (Marks et al., 2005), physical activity (McAuley et al, 2006), diabetes management (Lee &amp; Lin, 2009), and a host of other </a:t>
            </a:r>
            <a:r>
              <a:rPr lang="en-GB" sz="4000" dirty="0" err="1"/>
              <a:t>healthrelated</a:t>
            </a:r>
            <a:r>
              <a:rPr lang="en-GB" sz="4000" dirty="0"/>
              <a:t> outcomes</a:t>
            </a:r>
            <a:endParaRPr lang="en-GB" sz="4400" dirty="0"/>
          </a:p>
        </p:txBody>
      </p:sp>
    </p:spTree>
    <p:extLst>
      <p:ext uri="{BB962C8B-B14F-4D97-AF65-F5344CB8AC3E}">
        <p14:creationId xmlns:p14="http://schemas.microsoft.com/office/powerpoint/2010/main" val="193750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FD66-4E63-8164-0E9F-D3C100C2E3F2}"/>
              </a:ext>
            </a:extLst>
          </p:cNvPr>
          <p:cNvSpPr>
            <a:spLocks noGrp="1"/>
          </p:cNvSpPr>
          <p:nvPr>
            <p:ph type="title"/>
          </p:nvPr>
        </p:nvSpPr>
        <p:spPr/>
        <p:txBody>
          <a:bodyPr/>
          <a:lstStyle/>
          <a:p>
            <a:r>
              <a:rPr lang="en-GB" dirty="0"/>
              <a:t>Key skills as a coach</a:t>
            </a:r>
          </a:p>
        </p:txBody>
      </p:sp>
      <p:sp>
        <p:nvSpPr>
          <p:cNvPr id="3" name="Content Placeholder 2">
            <a:extLst>
              <a:ext uri="{FF2B5EF4-FFF2-40B4-BE49-F238E27FC236}">
                <a16:creationId xmlns:a16="http://schemas.microsoft.com/office/drawing/2014/main" id="{EEF0BA03-4580-FBA2-8FDE-DDBF759CF6AF}"/>
              </a:ext>
            </a:extLst>
          </p:cNvPr>
          <p:cNvSpPr>
            <a:spLocks noGrp="1"/>
          </p:cNvSpPr>
          <p:nvPr>
            <p:ph idx="1"/>
          </p:nvPr>
        </p:nvSpPr>
        <p:spPr/>
        <p:txBody>
          <a:bodyPr/>
          <a:lstStyle/>
          <a:p>
            <a:r>
              <a:rPr lang="en-GB" dirty="0"/>
              <a:t>Active listening.</a:t>
            </a:r>
          </a:p>
          <a:p>
            <a:r>
              <a:rPr lang="en-GB" dirty="0"/>
              <a:t>Self awareness and self control.</a:t>
            </a:r>
          </a:p>
          <a:p>
            <a:r>
              <a:rPr lang="en-GB" dirty="0"/>
              <a:t>Tenacity!</a:t>
            </a:r>
          </a:p>
          <a:p>
            <a:r>
              <a:rPr lang="en-GB"/>
              <a:t>Contracting</a:t>
            </a:r>
            <a:endParaRPr lang="en-GB" dirty="0"/>
          </a:p>
          <a:p>
            <a:endParaRPr lang="en-GB" dirty="0"/>
          </a:p>
        </p:txBody>
      </p:sp>
    </p:spTree>
    <p:extLst>
      <p:ext uri="{BB962C8B-B14F-4D97-AF65-F5344CB8AC3E}">
        <p14:creationId xmlns:p14="http://schemas.microsoft.com/office/powerpoint/2010/main" val="2705563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953A-C730-09AF-E801-3E2B01A9A9C7}"/>
              </a:ext>
            </a:extLst>
          </p:cNvPr>
          <p:cNvSpPr>
            <a:spLocks noGrp="1"/>
          </p:cNvSpPr>
          <p:nvPr>
            <p:ph type="title"/>
          </p:nvPr>
        </p:nvSpPr>
        <p:spPr/>
        <p:txBody>
          <a:bodyPr/>
          <a:lstStyle/>
          <a:p>
            <a:r>
              <a:rPr lang="en-GB" dirty="0"/>
              <a:t>TGROW</a:t>
            </a:r>
          </a:p>
        </p:txBody>
      </p:sp>
      <p:sp>
        <p:nvSpPr>
          <p:cNvPr id="3" name="Content Placeholder 2">
            <a:extLst>
              <a:ext uri="{FF2B5EF4-FFF2-40B4-BE49-F238E27FC236}">
                <a16:creationId xmlns:a16="http://schemas.microsoft.com/office/drawing/2014/main" id="{9BB3FB80-A363-FE34-D55C-58B25A7001DF}"/>
              </a:ext>
            </a:extLst>
          </p:cNvPr>
          <p:cNvSpPr>
            <a:spLocks noGrp="1"/>
          </p:cNvSpPr>
          <p:nvPr>
            <p:ph idx="1"/>
          </p:nvPr>
        </p:nvSpPr>
        <p:spPr/>
        <p:txBody>
          <a:bodyPr/>
          <a:lstStyle/>
          <a:p>
            <a:r>
              <a:rPr lang="en-GB" dirty="0">
                <a:hlinkClick r:id="rId2"/>
              </a:rPr>
              <a:t>https://kss.hee.nhs.uk/wp-content/uploads/sites/15/2022/08/Coaching-for-success-TGROW.pdf</a:t>
            </a:r>
            <a:endParaRPr lang="en-GB" dirty="0"/>
          </a:p>
          <a:p>
            <a:r>
              <a:rPr lang="en-GB" dirty="0"/>
              <a:t>Goal setting, smart &amp; asset based.</a:t>
            </a:r>
          </a:p>
          <a:p>
            <a:endParaRPr lang="en-GB" dirty="0"/>
          </a:p>
        </p:txBody>
      </p:sp>
      <p:pic>
        <p:nvPicPr>
          <p:cNvPr id="5" name="Picture 4">
            <a:extLst>
              <a:ext uri="{FF2B5EF4-FFF2-40B4-BE49-F238E27FC236}">
                <a16:creationId xmlns:a16="http://schemas.microsoft.com/office/drawing/2014/main" id="{D3FC47A3-2BAB-C987-BB5E-D8744EA2803B}"/>
              </a:ext>
            </a:extLst>
          </p:cNvPr>
          <p:cNvPicPr>
            <a:picLocks noChangeAspect="1"/>
          </p:cNvPicPr>
          <p:nvPr/>
        </p:nvPicPr>
        <p:blipFill rotWithShape="1">
          <a:blip r:embed="rId3"/>
          <a:srcRect l="71591" t="44545" r="14848" b="15320"/>
          <a:stretch/>
        </p:blipFill>
        <p:spPr>
          <a:xfrm>
            <a:off x="5403272" y="2629400"/>
            <a:ext cx="5080000" cy="4228600"/>
          </a:xfrm>
          <a:prstGeom prst="rect">
            <a:avLst/>
          </a:prstGeom>
        </p:spPr>
      </p:pic>
    </p:spTree>
    <p:extLst>
      <p:ext uri="{BB962C8B-B14F-4D97-AF65-F5344CB8AC3E}">
        <p14:creationId xmlns:p14="http://schemas.microsoft.com/office/powerpoint/2010/main" val="200973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521EA-E3D1-4AAF-A350-535FA8B84BC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181C5A0-16D7-42C5-A54C-04263DC4E087}"/>
              </a:ext>
            </a:extLst>
          </p:cNvPr>
          <p:cNvSpPr>
            <a:spLocks noGrp="1"/>
          </p:cNvSpPr>
          <p:nvPr>
            <p:ph idx="1"/>
          </p:nvPr>
        </p:nvSpPr>
        <p:spPr/>
        <p:txBody>
          <a:bodyPr/>
          <a:lstStyle/>
          <a:p>
            <a:r>
              <a:rPr lang="en-GB" dirty="0"/>
              <a:t>Ted </a:t>
            </a:r>
            <a:r>
              <a:rPr lang="en-GB"/>
              <a:t>talk……..</a:t>
            </a:r>
          </a:p>
          <a:p>
            <a:r>
              <a:rPr lang="en-GB"/>
              <a:t> </a:t>
            </a:r>
            <a:r>
              <a:rPr lang="en-GB" dirty="0"/>
              <a:t>https://www.ted.com/talks/priscilla_pemu_a_personal_health_coach_for_those_living_with_chronic_diseases?language=en</a:t>
            </a:r>
          </a:p>
        </p:txBody>
      </p:sp>
    </p:spTree>
    <p:extLst>
      <p:ext uri="{BB962C8B-B14F-4D97-AF65-F5344CB8AC3E}">
        <p14:creationId xmlns:p14="http://schemas.microsoft.com/office/powerpoint/2010/main" val="36370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901AA-EACB-4A7A-A9C0-7584E784699F}"/>
              </a:ext>
            </a:extLst>
          </p:cNvPr>
          <p:cNvSpPr>
            <a:spLocks noGrp="1"/>
          </p:cNvSpPr>
          <p:nvPr>
            <p:ph type="title"/>
          </p:nvPr>
        </p:nvSpPr>
        <p:spPr/>
        <p:txBody>
          <a:bodyPr/>
          <a:lstStyle/>
          <a:p>
            <a:r>
              <a:rPr lang="en-GB" dirty="0"/>
              <a:t>Pam score</a:t>
            </a:r>
          </a:p>
        </p:txBody>
      </p:sp>
      <p:sp>
        <p:nvSpPr>
          <p:cNvPr id="3" name="Content Placeholder 2">
            <a:extLst>
              <a:ext uri="{FF2B5EF4-FFF2-40B4-BE49-F238E27FC236}">
                <a16:creationId xmlns:a16="http://schemas.microsoft.com/office/drawing/2014/main" id="{2BCA34FF-C275-4E3C-8578-7977C17768E3}"/>
              </a:ext>
            </a:extLst>
          </p:cNvPr>
          <p:cNvSpPr>
            <a:spLocks noGrp="1"/>
          </p:cNvSpPr>
          <p:nvPr>
            <p:ph idx="1"/>
          </p:nvPr>
        </p:nvSpPr>
        <p:spPr/>
        <p:txBody>
          <a:bodyPr>
            <a:normAutofit fontScale="85000" lnSpcReduction="20000"/>
          </a:bodyPr>
          <a:lstStyle/>
          <a:p>
            <a:pPr marL="0" indent="0" algn="l" fontAlgn="base">
              <a:buNone/>
            </a:pPr>
            <a:r>
              <a:rPr lang="en-GB" b="0" i="0" dirty="0">
                <a:solidFill>
                  <a:srgbClr val="202A30"/>
                </a:solidFill>
                <a:effectLst/>
                <a:latin typeface="-apple-system"/>
              </a:rPr>
              <a:t>The Patient Activation Measure (PAM®) is a validated, licenced tool that has been extensively tested with reviewed findings from a large number of studies. It helps to measure the spectrum of knowledge, skills and confidence in patients and captures the extent to which people feel engaged and confident in taking care of their condition.</a:t>
            </a:r>
          </a:p>
          <a:p>
            <a:pPr marL="0" indent="0" algn="l" fontAlgn="base">
              <a:buNone/>
            </a:pPr>
            <a:r>
              <a:rPr lang="en-GB" b="0" i="0" dirty="0">
                <a:solidFill>
                  <a:srgbClr val="202A30"/>
                </a:solidFill>
                <a:effectLst/>
                <a:latin typeface="-apple-system"/>
              </a:rPr>
              <a:t>Individuals are asked to complete a short survey and based on their responses, they receive a PAM score (between 0 and 100). The resulting score places the individual at one of four levels of activation, each of which reveals insight into a range of health-related characteristics, including behaviours and outcomes. The four levels of activation are:</a:t>
            </a:r>
          </a:p>
          <a:p>
            <a:pPr algn="l" fontAlgn="base">
              <a:buFont typeface="Arial" panose="020B0604020202020204" pitchFamily="34" charset="0"/>
              <a:buChar char="•"/>
            </a:pPr>
            <a:r>
              <a:rPr lang="en-GB" b="0" i="0" dirty="0">
                <a:solidFill>
                  <a:srgbClr val="202A30"/>
                </a:solidFill>
                <a:effectLst/>
                <a:latin typeface="-apple-system"/>
              </a:rPr>
              <a:t>Level 1: Individuals tend to be passive and feel overwhelmed by managing their own health. They may not understand their role in the care process.</a:t>
            </a:r>
          </a:p>
          <a:p>
            <a:pPr algn="l" fontAlgn="base">
              <a:buFont typeface="Arial" panose="020B0604020202020204" pitchFamily="34" charset="0"/>
              <a:buChar char="•"/>
            </a:pPr>
            <a:r>
              <a:rPr lang="en-GB" b="0" i="0" dirty="0">
                <a:solidFill>
                  <a:srgbClr val="202A30"/>
                </a:solidFill>
                <a:effectLst/>
                <a:latin typeface="-apple-system"/>
              </a:rPr>
              <a:t>Level 2: Individuals may lack the knowledge and confidence to manage their health.</a:t>
            </a:r>
          </a:p>
          <a:p>
            <a:pPr algn="l" fontAlgn="base">
              <a:buFont typeface="Arial" panose="020B0604020202020204" pitchFamily="34" charset="0"/>
              <a:buChar char="•"/>
            </a:pPr>
            <a:r>
              <a:rPr lang="en-GB" b="0" i="0" dirty="0">
                <a:solidFill>
                  <a:srgbClr val="202A30"/>
                </a:solidFill>
                <a:effectLst/>
                <a:latin typeface="-apple-system"/>
              </a:rPr>
              <a:t>Level 3: Individuals appear to be taking action but may still lack the confidence and skill to support their behaviours.</a:t>
            </a:r>
          </a:p>
          <a:p>
            <a:pPr algn="l" fontAlgn="base">
              <a:buFont typeface="Arial" panose="020B0604020202020204" pitchFamily="34" charset="0"/>
              <a:buChar char="•"/>
            </a:pPr>
            <a:r>
              <a:rPr lang="en-GB" b="0" i="0" dirty="0">
                <a:solidFill>
                  <a:srgbClr val="202A30"/>
                </a:solidFill>
                <a:effectLst/>
                <a:latin typeface="-apple-system"/>
              </a:rPr>
              <a:t>Level 4: Individuals have adopted many of the behaviours needed to support their health but may not be able to maintain them in the face of life stressors.</a:t>
            </a:r>
          </a:p>
          <a:p>
            <a:pPr marL="0" indent="0" algn="l" fontAlgn="base">
              <a:buNone/>
            </a:pPr>
            <a:r>
              <a:rPr lang="en-GB" dirty="0">
                <a:solidFill>
                  <a:srgbClr val="202A30"/>
                </a:solidFill>
                <a:latin typeface="-apple-system"/>
              </a:rPr>
              <a:t>(https://www.england.nhs.uk/personalisedcare/supported-self-management/patient-activation/pa-faqs/#Q3)</a:t>
            </a:r>
            <a:endParaRPr lang="en-GB" b="0" i="0" dirty="0">
              <a:solidFill>
                <a:srgbClr val="202A30"/>
              </a:solidFill>
              <a:effectLst/>
              <a:latin typeface="-apple-system"/>
            </a:endParaRPr>
          </a:p>
          <a:p>
            <a:endParaRPr lang="en-GB" dirty="0"/>
          </a:p>
        </p:txBody>
      </p:sp>
    </p:spTree>
    <p:extLst>
      <p:ext uri="{BB962C8B-B14F-4D97-AF65-F5344CB8AC3E}">
        <p14:creationId xmlns:p14="http://schemas.microsoft.com/office/powerpoint/2010/main" val="3390240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0F227-E7A2-4853-8314-80D740861C2B}"/>
              </a:ext>
            </a:extLst>
          </p:cNvPr>
          <p:cNvSpPr>
            <a:spLocks noGrp="1"/>
          </p:cNvSpPr>
          <p:nvPr>
            <p:ph type="title"/>
          </p:nvPr>
        </p:nvSpPr>
        <p:spPr/>
        <p:txBody>
          <a:bodyPr/>
          <a:lstStyle/>
          <a:p>
            <a:r>
              <a:rPr lang="en-GB" dirty="0"/>
              <a:t>Health coaching in practice</a:t>
            </a:r>
          </a:p>
        </p:txBody>
      </p:sp>
      <p:sp>
        <p:nvSpPr>
          <p:cNvPr id="3" name="Content Placeholder 2">
            <a:extLst>
              <a:ext uri="{FF2B5EF4-FFF2-40B4-BE49-F238E27FC236}">
                <a16:creationId xmlns:a16="http://schemas.microsoft.com/office/drawing/2014/main" id="{21B000D0-D748-4204-9447-C8A5DA660B66}"/>
              </a:ext>
            </a:extLst>
          </p:cNvPr>
          <p:cNvSpPr>
            <a:spLocks noGrp="1"/>
          </p:cNvSpPr>
          <p:nvPr>
            <p:ph idx="1"/>
          </p:nvPr>
        </p:nvSpPr>
        <p:spPr/>
        <p:txBody>
          <a:bodyPr>
            <a:normAutofit fontScale="32500" lnSpcReduction="20000"/>
          </a:bodyPr>
          <a:lstStyle/>
          <a:p>
            <a:r>
              <a:rPr lang="en-GB" sz="8600" dirty="0"/>
              <a:t>Targeted health coaching service </a:t>
            </a:r>
          </a:p>
          <a:p>
            <a:endParaRPr lang="en-GB" sz="8600" dirty="0"/>
          </a:p>
          <a:p>
            <a:pPr marL="0" indent="0">
              <a:buNone/>
            </a:pPr>
            <a:r>
              <a:rPr lang="en-GB" sz="8600" dirty="0"/>
              <a:t>Target specific people as a cohort. This might be all those in a geography with a low PAM® score, high risk stratification/scores, or specific condition characteristics. A specific programme of health coaching sessions is delivered to address the individual needs of that cohort of people. Such services can be delivered by suitably trained individuals with either a clinical or non-clinical background depending on the nature of the health coaching provision and the targeted characteristics. </a:t>
            </a:r>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33194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BEBF-0688-4E9A-A9B4-AE73EACC92B3}"/>
              </a:ext>
            </a:extLst>
          </p:cNvPr>
          <p:cNvSpPr>
            <a:spLocks noGrp="1"/>
          </p:cNvSpPr>
          <p:nvPr>
            <p:ph type="title"/>
          </p:nvPr>
        </p:nvSpPr>
        <p:spPr/>
        <p:txBody>
          <a:bodyPr/>
          <a:lstStyle/>
          <a:p>
            <a:r>
              <a:rPr lang="en-GB" dirty="0"/>
              <a:t>Clinical health coaching service </a:t>
            </a:r>
          </a:p>
        </p:txBody>
      </p:sp>
      <p:sp>
        <p:nvSpPr>
          <p:cNvPr id="3" name="Content Placeholder 2">
            <a:extLst>
              <a:ext uri="{FF2B5EF4-FFF2-40B4-BE49-F238E27FC236}">
                <a16:creationId xmlns:a16="http://schemas.microsoft.com/office/drawing/2014/main" id="{BADED279-0542-4C1D-A4D3-813A64DAF8C5}"/>
              </a:ext>
            </a:extLst>
          </p:cNvPr>
          <p:cNvSpPr>
            <a:spLocks noGrp="1"/>
          </p:cNvSpPr>
          <p:nvPr>
            <p:ph idx="1"/>
          </p:nvPr>
        </p:nvSpPr>
        <p:spPr/>
        <p:txBody>
          <a:bodyPr>
            <a:normAutofit/>
          </a:bodyPr>
          <a:lstStyle/>
          <a:p>
            <a:r>
              <a:rPr lang="en-GB" sz="2400" dirty="0"/>
              <a:t>Help patients or patient groups defined by certain clinical or biomedical needs (e.g. lifestyle characteristics, health behaviours, risk factors, or specific condition characteristics). Here a specific programme of health coaching sessions can be 4 https://www.england.nhs.uk/personalisedcare/supported-self-management/supporting-tools/ 8 delivered to address the medical need. Such services are usually delivered by clinicians or other suitably trained individuals with specific clinical knowledge about the nature of the health coaching provision. </a:t>
            </a:r>
          </a:p>
        </p:txBody>
      </p:sp>
    </p:spTree>
    <p:extLst>
      <p:ext uri="{BB962C8B-B14F-4D97-AF65-F5344CB8AC3E}">
        <p14:creationId xmlns:p14="http://schemas.microsoft.com/office/powerpoint/2010/main" val="3276854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6DBFF-E8F5-4EBE-8802-7EDE522020C4}"/>
              </a:ext>
            </a:extLst>
          </p:cNvPr>
          <p:cNvSpPr>
            <a:spLocks noGrp="1"/>
          </p:cNvSpPr>
          <p:nvPr>
            <p:ph type="title"/>
          </p:nvPr>
        </p:nvSpPr>
        <p:spPr/>
        <p:txBody>
          <a:bodyPr/>
          <a:lstStyle/>
          <a:p>
            <a:r>
              <a:rPr lang="en-GB" dirty="0"/>
              <a:t>Non-clinical health coaching service </a:t>
            </a:r>
          </a:p>
        </p:txBody>
      </p:sp>
      <p:sp>
        <p:nvSpPr>
          <p:cNvPr id="3" name="Content Placeholder 2">
            <a:extLst>
              <a:ext uri="{FF2B5EF4-FFF2-40B4-BE49-F238E27FC236}">
                <a16:creationId xmlns:a16="http://schemas.microsoft.com/office/drawing/2014/main" id="{200818A5-9A30-4EB5-9005-471146B206D3}"/>
              </a:ext>
            </a:extLst>
          </p:cNvPr>
          <p:cNvSpPr>
            <a:spLocks noGrp="1"/>
          </p:cNvSpPr>
          <p:nvPr>
            <p:ph idx="1"/>
          </p:nvPr>
        </p:nvSpPr>
        <p:spPr/>
        <p:txBody>
          <a:bodyPr>
            <a:normAutofit/>
          </a:bodyPr>
          <a:lstStyle/>
          <a:p>
            <a:pPr marL="0" indent="0">
              <a:buNone/>
            </a:pPr>
            <a:r>
              <a:rPr lang="en-GB" sz="2800" dirty="0"/>
              <a:t>Addresses the needs of people but is not designed to tackle a specific clinical need or offered only to a specific cohort of people. These services can help people with low PAM® scores or those who need help changing health behaviours. Such services are usually delivered by individuals with strong coaching and communication skills with the ability to work alongside people to encourage their engagement. These services also tend to be more non-directive than targeted and clinical health coaching services. </a:t>
            </a:r>
          </a:p>
        </p:txBody>
      </p:sp>
    </p:spTree>
    <p:extLst>
      <p:ext uri="{BB962C8B-B14F-4D97-AF65-F5344CB8AC3E}">
        <p14:creationId xmlns:p14="http://schemas.microsoft.com/office/powerpoint/2010/main" val="812621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84A8-9491-4CED-A3B4-AC1C1B2922A0}"/>
              </a:ext>
            </a:extLst>
          </p:cNvPr>
          <p:cNvSpPr>
            <a:spLocks noGrp="1"/>
          </p:cNvSpPr>
          <p:nvPr>
            <p:ph type="title"/>
          </p:nvPr>
        </p:nvSpPr>
        <p:spPr/>
        <p:txBody>
          <a:bodyPr/>
          <a:lstStyle/>
          <a:p>
            <a:pPr algn="ctr"/>
            <a:r>
              <a:rPr lang="en-GB" dirty="0"/>
              <a:t>You can train your </a:t>
            </a:r>
            <a:br>
              <a:rPr lang="en-GB" dirty="0"/>
            </a:br>
            <a:r>
              <a:rPr lang="en-GB" dirty="0"/>
              <a:t>current workforce</a:t>
            </a:r>
          </a:p>
        </p:txBody>
      </p:sp>
      <p:sp>
        <p:nvSpPr>
          <p:cNvPr id="3" name="Content Placeholder 2">
            <a:extLst>
              <a:ext uri="{FF2B5EF4-FFF2-40B4-BE49-F238E27FC236}">
                <a16:creationId xmlns:a16="http://schemas.microsoft.com/office/drawing/2014/main" id="{3F8B0213-97CD-4808-8582-43C0260A725B}"/>
              </a:ext>
            </a:extLst>
          </p:cNvPr>
          <p:cNvSpPr>
            <a:spLocks noGrp="1"/>
          </p:cNvSpPr>
          <p:nvPr>
            <p:ph idx="1"/>
          </p:nvPr>
        </p:nvSpPr>
        <p:spPr/>
        <p:txBody>
          <a:bodyPr>
            <a:normAutofit fontScale="85000" lnSpcReduction="20000"/>
          </a:bodyPr>
          <a:lstStyle/>
          <a:p>
            <a:r>
              <a:rPr lang="en-GB" dirty="0"/>
              <a:t>There are a range of training programmes, starting at a two day course that can be delivered to staff.</a:t>
            </a:r>
          </a:p>
          <a:p>
            <a:r>
              <a:rPr lang="en-GB" dirty="0"/>
              <a:t>In line with the ‘make every contact count’ programme:</a:t>
            </a:r>
          </a:p>
          <a:p>
            <a:pPr marL="0" indent="0">
              <a:buNone/>
            </a:pPr>
            <a:r>
              <a:rPr lang="en-GB" sz="2400" i="0" dirty="0">
                <a:solidFill>
                  <a:srgbClr val="585756"/>
                </a:solidFill>
                <a:effectLst/>
                <a:latin typeface="open-sans"/>
              </a:rPr>
              <a:t>‘The MECC approach aims to empower staff working particularly in health services, but also partner organisations, to recognise the role they have in promoting healthy lifestyles, supporting behaviour change and contributing to reducing the risk of chronic disease. This recognition extends not only to their interaction with clients/patients, but also to their own health and wellbeing and that of their friends, families and colleagues.’</a:t>
            </a:r>
          </a:p>
          <a:p>
            <a:r>
              <a:rPr lang="en-GB" sz="2400" b="0" i="0" dirty="0">
                <a:solidFill>
                  <a:srgbClr val="585756"/>
                </a:solidFill>
                <a:effectLst/>
                <a:latin typeface="open-sans"/>
              </a:rPr>
              <a:t>We want to help individuals build on their own health assets and co-produce their own health with the support of families, communities and professionals. This needs to include promoting and supporting the health of our own staff.</a:t>
            </a:r>
          </a:p>
          <a:p>
            <a:pPr algn="l"/>
            <a:r>
              <a:rPr lang="en-GB" sz="2400" b="0" i="0" dirty="0">
                <a:solidFill>
                  <a:srgbClr val="585756"/>
                </a:solidFill>
                <a:effectLst/>
                <a:latin typeface="open-sans"/>
              </a:rPr>
              <a:t>To encourage this, we want to create an environment in Wales where all workers are able to appropriately introduce ideas of lifestyle and behaviour change and motivate individuals to improve their own health and wellbeing. This will need the development of confidence and the use of skills in awareness, engagement and communication.</a:t>
            </a:r>
          </a:p>
          <a:p>
            <a:pPr marL="0" indent="0">
              <a:buNone/>
            </a:pPr>
            <a:endParaRPr lang="en-GB" dirty="0"/>
          </a:p>
        </p:txBody>
      </p:sp>
    </p:spTree>
    <p:extLst>
      <p:ext uri="{BB962C8B-B14F-4D97-AF65-F5344CB8AC3E}">
        <p14:creationId xmlns:p14="http://schemas.microsoft.com/office/powerpoint/2010/main" val="2866209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92C9E-C874-4DBA-95AD-062DAEFD6334}"/>
              </a:ext>
            </a:extLst>
          </p:cNvPr>
          <p:cNvSpPr>
            <a:spLocks noGrp="1"/>
          </p:cNvSpPr>
          <p:nvPr>
            <p:ph type="title"/>
          </p:nvPr>
        </p:nvSpPr>
        <p:spPr/>
        <p:txBody>
          <a:bodyPr/>
          <a:lstStyle/>
          <a:p>
            <a:r>
              <a:rPr lang="en-GB" dirty="0"/>
              <a:t>Creating a coaching culture</a:t>
            </a:r>
          </a:p>
        </p:txBody>
      </p:sp>
      <p:sp>
        <p:nvSpPr>
          <p:cNvPr id="3" name="Content Placeholder 2">
            <a:extLst>
              <a:ext uri="{FF2B5EF4-FFF2-40B4-BE49-F238E27FC236}">
                <a16:creationId xmlns:a16="http://schemas.microsoft.com/office/drawing/2014/main" id="{8521A0E4-FB15-4035-9C31-5BBCFFF0A309}"/>
              </a:ext>
            </a:extLst>
          </p:cNvPr>
          <p:cNvSpPr>
            <a:spLocks noGrp="1"/>
          </p:cNvSpPr>
          <p:nvPr>
            <p:ph idx="1"/>
          </p:nvPr>
        </p:nvSpPr>
        <p:spPr/>
        <p:txBody>
          <a:bodyPr/>
          <a:lstStyle/>
          <a:p>
            <a:pPr algn="l"/>
            <a:r>
              <a:rPr lang="en-GB" b="0" i="0" dirty="0">
                <a:solidFill>
                  <a:srgbClr val="555555"/>
                </a:solidFill>
                <a:effectLst/>
                <a:latin typeface="Roboto"/>
              </a:rPr>
              <a:t>On 23 March 2011 Reflexion Associates delivered the opening session of the Expert Internal Coach program, accredited at level 5 by the Institute of Leadership and Management (ILM), to managers at Croydon Health Services NHS Trust.</a:t>
            </a:r>
          </a:p>
          <a:p>
            <a:pPr algn="l"/>
            <a:r>
              <a:rPr lang="en-GB" b="0" i="0" dirty="0">
                <a:solidFill>
                  <a:srgbClr val="555555"/>
                </a:solidFill>
                <a:effectLst/>
                <a:latin typeface="Roboto"/>
              </a:rPr>
              <a:t>Three months after the program ended, in March 2012, Reflexion Associates commissioned Abington Coaching and Evaluation to carry out an independent, solution-focused evaluation of the work. The aim was to capture perceptions of progress from the perspective of some of those involved and to explore their thoughts around potential for future growth - both as individuals and in the terms of the development of an internal-coaching service at Croydon, London.</a:t>
            </a:r>
          </a:p>
          <a:p>
            <a:endParaRPr lang="en-GB" dirty="0"/>
          </a:p>
        </p:txBody>
      </p:sp>
    </p:spTree>
    <p:extLst>
      <p:ext uri="{BB962C8B-B14F-4D97-AF65-F5344CB8AC3E}">
        <p14:creationId xmlns:p14="http://schemas.microsoft.com/office/powerpoint/2010/main" val="1389446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B13403-7E9F-4563-937E-CBDE6F49033A}"/>
              </a:ext>
            </a:extLst>
          </p:cNvPr>
          <p:cNvSpPr>
            <a:spLocks noGrp="1"/>
          </p:cNvSpPr>
          <p:nvPr>
            <p:ph idx="1"/>
          </p:nvPr>
        </p:nvSpPr>
        <p:spPr>
          <a:xfrm>
            <a:off x="1069848" y="852256"/>
            <a:ext cx="10058400" cy="5319944"/>
          </a:xfrm>
        </p:spPr>
        <p:txBody>
          <a:bodyPr>
            <a:normAutofit/>
          </a:bodyPr>
          <a:lstStyle/>
          <a:p>
            <a:r>
              <a:rPr lang="en-GB" sz="2800" dirty="0"/>
              <a:t>‘Participants come away with a deeper understanding of coaching theories and tools for applying coaching in the workplace. The program offers them a framework for ongoing reflective practice and professional development, as well as a toolkit of coaching approaches and models to tackle any coaching conversation. Participants are also given the tools and templates they need to establish an active organizational-coaching culture and set up and deliver an effective internal-coaching service.’</a:t>
            </a:r>
          </a:p>
        </p:txBody>
      </p:sp>
    </p:spTree>
    <p:extLst>
      <p:ext uri="{BB962C8B-B14F-4D97-AF65-F5344CB8AC3E}">
        <p14:creationId xmlns:p14="http://schemas.microsoft.com/office/powerpoint/2010/main" val="515397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1E463-D2BF-4EDC-AD93-9DD68C5FDF3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F7FD2A-C011-45BC-B013-8AC607048B43}"/>
              </a:ext>
            </a:extLst>
          </p:cNvPr>
          <p:cNvSpPr>
            <a:spLocks noGrp="1"/>
          </p:cNvSpPr>
          <p:nvPr>
            <p:ph idx="1"/>
          </p:nvPr>
        </p:nvSpPr>
        <p:spPr/>
        <p:txBody>
          <a:bodyPr/>
          <a:lstStyle/>
          <a:p>
            <a:pPr algn="l"/>
            <a:r>
              <a:rPr lang="en-GB" b="0" i="0" dirty="0">
                <a:solidFill>
                  <a:srgbClr val="555555"/>
                </a:solidFill>
                <a:effectLst/>
                <a:latin typeface="Roboto"/>
              </a:rPr>
              <a:t>"It is a wonderful experience being on the receiving end of it - consistently - and thinking you could do that," said that same individual. "I would say to anybody, 'Even if all you get out of it is the experience of being with a coach, go and do it, just so you know what coaching can and should be like'."</a:t>
            </a:r>
          </a:p>
          <a:p>
            <a:pPr algn="l"/>
            <a:r>
              <a:rPr lang="en-GB" b="0" i="0" dirty="0">
                <a:solidFill>
                  <a:srgbClr val="555555"/>
                </a:solidFill>
                <a:effectLst/>
                <a:latin typeface="Roboto"/>
              </a:rPr>
              <a:t>Jenny Garrett is pleased with the way the program has been received. "There is no better reward for a coach then when your client has gained the skills to begin to coach himself or herself," she said. "I am delighted that those at Croydon have embraced coaching in a sustainable and independent way and look forward to seeing them progress even further in the future."</a:t>
            </a:r>
          </a:p>
          <a:p>
            <a:pPr algn="l"/>
            <a:r>
              <a:rPr lang="en-GB" b="0" i="0" dirty="0">
                <a:solidFill>
                  <a:srgbClr val="555555"/>
                </a:solidFill>
                <a:effectLst/>
                <a:latin typeface="Roboto"/>
              </a:rPr>
              <a:t>So coaching is happening, it is working and, for those who have been through it, there is no going back. Clearly, at Croydon, this program has been something of a success.</a:t>
            </a:r>
          </a:p>
          <a:p>
            <a:endParaRPr lang="en-GB" dirty="0"/>
          </a:p>
        </p:txBody>
      </p:sp>
    </p:spTree>
    <p:extLst>
      <p:ext uri="{BB962C8B-B14F-4D97-AF65-F5344CB8AC3E}">
        <p14:creationId xmlns:p14="http://schemas.microsoft.com/office/powerpoint/2010/main" val="4131211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30A0DA-FC8C-4215-A560-3E6FE6FD23C9}"/>
              </a:ext>
            </a:extLst>
          </p:cNvPr>
          <p:cNvSpPr>
            <a:spLocks noGrp="1"/>
          </p:cNvSpPr>
          <p:nvPr>
            <p:ph idx="1"/>
          </p:nvPr>
        </p:nvSpPr>
        <p:spPr>
          <a:xfrm>
            <a:off x="1069848" y="932155"/>
            <a:ext cx="10058400" cy="5240045"/>
          </a:xfrm>
        </p:spPr>
        <p:txBody>
          <a:bodyPr/>
          <a:lstStyle/>
          <a:p>
            <a:r>
              <a:rPr lang="en-GB" i="0" dirty="0">
                <a:solidFill>
                  <a:srgbClr val="282828"/>
                </a:solidFill>
                <a:effectLst/>
                <a:latin typeface="GT America"/>
              </a:rPr>
              <a:t>‘Once upon a time, most people began </a:t>
            </a:r>
            <a:r>
              <a:rPr lang="en-GB" i="0" dirty="0">
                <a:solidFill>
                  <a:srgbClr val="282828"/>
                </a:solidFill>
                <a:effectLst/>
                <a:latin typeface="Lava Std"/>
              </a:rPr>
              <a:t>successful careers by developing expertise in a technical, functional, or professional domain. Doing your job well meant having the right answers.’</a:t>
            </a:r>
          </a:p>
          <a:p>
            <a:r>
              <a:rPr lang="en-GB" b="0" i="0" dirty="0">
                <a:solidFill>
                  <a:srgbClr val="282828"/>
                </a:solidFill>
                <a:effectLst/>
                <a:latin typeface="Lava Std"/>
              </a:rPr>
              <a:t>‘As a manager, you knew what needed to be done, you taught others how to do it, and you evaluated their performance. Command and control was the name of the game, and your goal was to direct and develop employees who understood how the business worked and were able to reproduce its previous successes.’</a:t>
            </a:r>
            <a:endParaRPr lang="en-GB" b="0" dirty="0">
              <a:solidFill>
                <a:srgbClr val="282828"/>
              </a:solidFill>
              <a:latin typeface="Lava Std"/>
            </a:endParaRPr>
          </a:p>
          <a:p>
            <a:pPr algn="l"/>
            <a:r>
              <a:rPr lang="en-GB" b="0" i="0" dirty="0">
                <a:solidFill>
                  <a:srgbClr val="282828"/>
                </a:solidFill>
                <a:effectLst/>
                <a:latin typeface="Lava Std"/>
              </a:rPr>
              <a:t>‘Not today. Rapid, constant, and disruptive change is now the norm, and what succeeded in the past is no longer a guide to what will succeed in the future. Twenty-first-century managers simply don’t (and can’t!) have all the right answers. To cope with this new reality, companies are moving away from traditional command-and-control practices and toward something very different: a model in which managers give support and guidance rather than instructions, and employees learn how to adapt to constantly changing environments in ways that unleash fresh energy, innovation, and commitment.  The role of the manager, in short, is becoming that of a coach.’</a:t>
            </a:r>
          </a:p>
          <a:p>
            <a:pPr marL="0" indent="0" algn="l">
              <a:buNone/>
            </a:pPr>
            <a:r>
              <a:rPr lang="en-GB" dirty="0">
                <a:solidFill>
                  <a:srgbClr val="282828"/>
                </a:solidFill>
                <a:latin typeface="Lava Std"/>
              </a:rPr>
              <a:t>(Harvard business review, https://hbr.org/2019/11/the-leader-as-coach)</a:t>
            </a:r>
            <a:endParaRPr lang="en-GB" b="0" i="0" dirty="0">
              <a:solidFill>
                <a:srgbClr val="282828"/>
              </a:solidFill>
              <a:effectLst/>
              <a:latin typeface="Lava Std"/>
            </a:endParaRPr>
          </a:p>
          <a:p>
            <a:endParaRPr lang="en-GB" dirty="0"/>
          </a:p>
        </p:txBody>
      </p:sp>
    </p:spTree>
    <p:extLst>
      <p:ext uri="{BB962C8B-B14F-4D97-AF65-F5344CB8AC3E}">
        <p14:creationId xmlns:p14="http://schemas.microsoft.com/office/powerpoint/2010/main" val="701022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62BF5-FC09-4D40-8384-0E4B06969BD9}"/>
              </a:ext>
            </a:extLst>
          </p:cNvPr>
          <p:cNvSpPr>
            <a:spLocks noGrp="1"/>
          </p:cNvSpPr>
          <p:nvPr>
            <p:ph type="title"/>
          </p:nvPr>
        </p:nvSpPr>
        <p:spPr/>
        <p:txBody>
          <a:bodyPr/>
          <a:lstStyle/>
          <a:p>
            <a:r>
              <a:rPr lang="en-GB" dirty="0"/>
              <a:t>Leaders as coaches </a:t>
            </a:r>
            <a:r>
              <a:rPr lang="en-GB" dirty="0" err="1"/>
              <a:t>cont</a:t>
            </a:r>
            <a:r>
              <a:rPr lang="en-GB" dirty="0"/>
              <a:t>…</a:t>
            </a:r>
          </a:p>
        </p:txBody>
      </p:sp>
      <p:sp>
        <p:nvSpPr>
          <p:cNvPr id="3" name="Content Placeholder 2">
            <a:extLst>
              <a:ext uri="{FF2B5EF4-FFF2-40B4-BE49-F238E27FC236}">
                <a16:creationId xmlns:a16="http://schemas.microsoft.com/office/drawing/2014/main" id="{1C80A0E2-FFEE-4072-AFFD-76E3454C95A8}"/>
              </a:ext>
            </a:extLst>
          </p:cNvPr>
          <p:cNvSpPr>
            <a:spLocks noGrp="1"/>
          </p:cNvSpPr>
          <p:nvPr>
            <p:ph idx="1"/>
          </p:nvPr>
        </p:nvSpPr>
        <p:spPr/>
        <p:txBody>
          <a:bodyPr>
            <a:normAutofit lnSpcReduction="10000"/>
          </a:bodyPr>
          <a:lstStyle/>
          <a:p>
            <a:r>
              <a:rPr lang="en-GB" sz="2400" b="0" i="0" dirty="0">
                <a:solidFill>
                  <a:srgbClr val="282828"/>
                </a:solidFill>
                <a:effectLst/>
                <a:latin typeface="Lava Std"/>
              </a:rPr>
              <a:t>We should note that when we talk about coaching, we mean something broader than just the efforts of consultants who are hired to help executives build their personal and professional skills. That work is important and sometimes vital, but it’s temporary and executed by outsiders. The coaching we’re talking about—the kind that creates a true learning organization—is ongoing and executed by those inside the organization. It’s work that all managers should engage in with all their people all the time, in ways that help define the organization’s culture and advance its mission. An effective manager-as-coach asks questions instead of providing answers, supports employees instead of judging them, and facilitates their development instead of dictating what has to be done.</a:t>
            </a:r>
          </a:p>
          <a:p>
            <a:pPr marL="0" indent="0">
              <a:buNone/>
            </a:pPr>
            <a:r>
              <a:rPr lang="en-GB" sz="2400" dirty="0">
                <a:solidFill>
                  <a:srgbClr val="282828"/>
                </a:solidFill>
                <a:latin typeface="Lava Std"/>
              </a:rPr>
              <a:t>(Harvard business review, https://hbr.org/2019/11/the-leader-as-coach)</a:t>
            </a:r>
            <a:endParaRPr lang="en-GB" sz="2400" b="0" i="0" dirty="0">
              <a:solidFill>
                <a:srgbClr val="282828"/>
              </a:solidFill>
              <a:effectLst/>
              <a:latin typeface="Lava Std"/>
            </a:endParaRPr>
          </a:p>
          <a:p>
            <a:endParaRPr lang="en-GB" sz="2400" dirty="0"/>
          </a:p>
        </p:txBody>
      </p:sp>
    </p:spTree>
    <p:extLst>
      <p:ext uri="{BB962C8B-B14F-4D97-AF65-F5344CB8AC3E}">
        <p14:creationId xmlns:p14="http://schemas.microsoft.com/office/powerpoint/2010/main" val="13444345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otalTime>701</TotalTime>
  <Words>1980</Words>
  <Application>Microsoft Office PowerPoint</Application>
  <PresentationFormat>Widescreen</PresentationFormat>
  <Paragraphs>61</Paragraphs>
  <Slides>20</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20</vt:i4>
      </vt:variant>
    </vt:vector>
  </HeadingPairs>
  <TitlesOfParts>
    <vt:vector size="33" baseType="lpstr">
      <vt:lpstr>-apple-system</vt:lpstr>
      <vt:lpstr>GT America</vt:lpstr>
      <vt:lpstr>Lava Std</vt:lpstr>
      <vt:lpstr>open-sans</vt:lpstr>
      <vt:lpstr>Arial</vt:lpstr>
      <vt:lpstr>Arial</vt:lpstr>
      <vt:lpstr>Calibri</vt:lpstr>
      <vt:lpstr>Roboto</vt:lpstr>
      <vt:lpstr>Rockwell</vt:lpstr>
      <vt:lpstr>Rockwell Condensed</vt:lpstr>
      <vt:lpstr>Rockwell Extra Bold</vt:lpstr>
      <vt:lpstr>Wingdings</vt:lpstr>
      <vt:lpstr>Wood Type</vt:lpstr>
      <vt:lpstr>Health Coaching</vt:lpstr>
      <vt:lpstr>‘Health coaching is a Supported Self-Management (SSM) intervention and is part of the NHS Long Term Plan’s commitment to make personalised care business as usual across the health and care system’ (NHS health coaching guide 2020)</vt:lpstr>
      <vt:lpstr>Supported self management</vt:lpstr>
      <vt:lpstr>PowerPoint Presentation</vt:lpstr>
      <vt:lpstr>Self efficacy</vt:lpstr>
      <vt:lpstr>Self efficacy definition </vt:lpstr>
      <vt:lpstr>Self efficacy and health </vt:lpstr>
      <vt:lpstr>Key skills as a coach</vt:lpstr>
      <vt:lpstr>TGROW</vt:lpstr>
      <vt:lpstr>PowerPoint Presentation</vt:lpstr>
      <vt:lpstr>Pam score</vt:lpstr>
      <vt:lpstr>Health coaching in practice</vt:lpstr>
      <vt:lpstr>Clinical health coaching service </vt:lpstr>
      <vt:lpstr>Non-clinical health coaching service </vt:lpstr>
      <vt:lpstr>You can train your  current workforce</vt:lpstr>
      <vt:lpstr>Creating a coaching culture</vt:lpstr>
      <vt:lpstr>PowerPoint Presentation</vt:lpstr>
      <vt:lpstr>PowerPoint Presentation</vt:lpstr>
      <vt:lpstr>PowerPoint Presentation</vt:lpstr>
      <vt:lpstr>Leaders as coaches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Coaching</dc:title>
  <dc:creator>Neil Hapgood</dc:creator>
  <cp:lastModifiedBy>Neil</cp:lastModifiedBy>
  <cp:revision>6</cp:revision>
  <dcterms:created xsi:type="dcterms:W3CDTF">2020-11-12T08:12:08Z</dcterms:created>
  <dcterms:modified xsi:type="dcterms:W3CDTF">2024-01-29T11:20:38Z</dcterms:modified>
</cp:coreProperties>
</file>