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266" r:id="rId3"/>
    <p:sldId id="268" r:id="rId4"/>
    <p:sldId id="269" r:id="rId5"/>
    <p:sldId id="271" r:id="rId6"/>
    <p:sldId id="272" r:id="rId7"/>
    <p:sldId id="273" r:id="rId8"/>
    <p:sldId id="274" r:id="rId9"/>
    <p:sldId id="275" r:id="rId10"/>
    <p:sldId id="276" r:id="rId11"/>
    <p:sldId id="277" r:id="rId12"/>
    <p:sldId id="278" r:id="rId13"/>
    <p:sldId id="279" r:id="rId14"/>
    <p:sldId id="280" r:id="rId15"/>
    <p:sldId id="281" r:id="rId16"/>
    <p:sldId id="282" r:id="rId17"/>
    <p:sldId id="283" r:id="rId18"/>
    <p:sldId id="284" r:id="rId19"/>
    <p:sldId id="285" r:id="rId20"/>
    <p:sldId id="286" r:id="rId21"/>
    <p:sldId id="287" r:id="rId22"/>
    <p:sldId id="288" r:id="rId23"/>
    <p:sldId id="289" r:id="rId24"/>
    <p:sldId id="290" r:id="rId25"/>
    <p:sldId id="291" r:id="rId26"/>
    <p:sldId id="292" r:id="rId27"/>
    <p:sldId id="293" r:id="rId28"/>
    <p:sldId id="294" r:id="rId29"/>
    <p:sldId id="295" r:id="rId30"/>
    <p:sldId id="296" r:id="rId31"/>
    <p:sldId id="29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6B8B0B-1865-4270-981A-7BA91449A068}" type="datetimeFigureOut">
              <a:rPr lang="en-GB" smtClean="0"/>
              <a:t>12/10/2020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6AB5DD-C3E6-44E6-A8F8-60BC3C011E1B}" type="slidenum">
              <a:rPr lang="en-GB" smtClean="0"/>
              <a:t>‹#›</a:t>
            </a:fld>
            <a:endParaRPr lang="en-GB"/>
          </a:p>
        </p:txBody>
      </p:sp>
    </p:spTree>
    <p:extLst>
      <p:ext uri="{BB962C8B-B14F-4D97-AF65-F5344CB8AC3E}">
        <p14:creationId xmlns:p14="http://schemas.microsoft.com/office/powerpoint/2010/main" val="1072045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9B6BEF8-2B71-4C5A-BB78-724AAE76F9BE}" type="slidenum">
              <a:rPr lang="en-GB" altLang="en-US"/>
              <a:pPr eaLnBrk="1" hangingPunct="1"/>
              <a:t>3</a:t>
            </a:fld>
            <a:endParaRPr lang="en-GB" altLang="en-US"/>
          </a:p>
        </p:txBody>
      </p:sp>
    </p:spTree>
    <p:extLst>
      <p:ext uri="{BB962C8B-B14F-4D97-AF65-F5344CB8AC3E}">
        <p14:creationId xmlns:p14="http://schemas.microsoft.com/office/powerpoint/2010/main" val="3781276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35DED4F-B5A9-4822-9313-9B222BF0297A}" type="slidenum">
              <a:rPr lang="en-GB" altLang="en-US"/>
              <a:pPr eaLnBrk="1" hangingPunct="1"/>
              <a:t>4</a:t>
            </a:fld>
            <a:endParaRPr lang="en-GB" altLang="en-US"/>
          </a:p>
        </p:txBody>
      </p:sp>
    </p:spTree>
    <p:extLst>
      <p:ext uri="{BB962C8B-B14F-4D97-AF65-F5344CB8AC3E}">
        <p14:creationId xmlns:p14="http://schemas.microsoft.com/office/powerpoint/2010/main" val="1942097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B79041B-9E94-40D0-8457-20474E337D97}" type="slidenum">
              <a:rPr lang="en-GB" altLang="en-US"/>
              <a:pPr eaLnBrk="1" hangingPunct="1"/>
              <a:t>5</a:t>
            </a:fld>
            <a:endParaRPr lang="en-GB" altLang="en-US"/>
          </a:p>
        </p:txBody>
      </p:sp>
    </p:spTree>
    <p:extLst>
      <p:ext uri="{BB962C8B-B14F-4D97-AF65-F5344CB8AC3E}">
        <p14:creationId xmlns:p14="http://schemas.microsoft.com/office/powerpoint/2010/main" val="752876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E486FDE-2510-45E9-BC0F-2C236AAA6F35}" type="slidenum">
              <a:rPr lang="en-GB" altLang="en-US"/>
              <a:pPr eaLnBrk="1" hangingPunct="1"/>
              <a:t>6</a:t>
            </a:fld>
            <a:endParaRPr lang="en-GB" altLang="en-US"/>
          </a:p>
        </p:txBody>
      </p:sp>
    </p:spTree>
    <p:extLst>
      <p:ext uri="{BB962C8B-B14F-4D97-AF65-F5344CB8AC3E}">
        <p14:creationId xmlns:p14="http://schemas.microsoft.com/office/powerpoint/2010/main" val="803673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9C93C02-1F66-43D1-A668-00F5CC7C98D8}" type="slidenum">
              <a:rPr lang="en-GB" altLang="en-US"/>
              <a:pPr eaLnBrk="1" hangingPunct="1"/>
              <a:t>7</a:t>
            </a:fld>
            <a:endParaRPr lang="en-GB" altLang="en-US"/>
          </a:p>
        </p:txBody>
      </p:sp>
    </p:spTree>
    <p:extLst>
      <p:ext uri="{BB962C8B-B14F-4D97-AF65-F5344CB8AC3E}">
        <p14:creationId xmlns:p14="http://schemas.microsoft.com/office/powerpoint/2010/main" val="3089336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230CA5D-CB52-48B2-8959-84041BBF1116}" type="slidenum">
              <a:rPr lang="en-GB" altLang="en-US"/>
              <a:pPr eaLnBrk="1" hangingPunct="1"/>
              <a:t>8</a:t>
            </a:fld>
            <a:endParaRPr lang="en-GB" altLang="en-US"/>
          </a:p>
        </p:txBody>
      </p:sp>
    </p:spTree>
    <p:extLst>
      <p:ext uri="{BB962C8B-B14F-4D97-AF65-F5344CB8AC3E}">
        <p14:creationId xmlns:p14="http://schemas.microsoft.com/office/powerpoint/2010/main" val="1560117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186992B-A4CC-4EDF-92FD-49DC17CE63ED}" type="slidenum">
              <a:rPr lang="en-GB" altLang="en-US"/>
              <a:pPr eaLnBrk="1" hangingPunct="1"/>
              <a:t>9</a:t>
            </a:fld>
            <a:endParaRPr lang="en-GB" altLang="en-US"/>
          </a:p>
        </p:txBody>
      </p:sp>
    </p:spTree>
    <p:extLst>
      <p:ext uri="{BB962C8B-B14F-4D97-AF65-F5344CB8AC3E}">
        <p14:creationId xmlns:p14="http://schemas.microsoft.com/office/powerpoint/2010/main" val="2647864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C0CA883-0A61-4D2C-93B2-5AF381F98360}" type="slidenum">
              <a:rPr lang="en-GB" altLang="en-US"/>
              <a:pPr eaLnBrk="1" hangingPunct="1"/>
              <a:t>10</a:t>
            </a:fld>
            <a:endParaRPr lang="en-GB" altLang="en-US"/>
          </a:p>
        </p:txBody>
      </p:sp>
    </p:spTree>
    <p:extLst>
      <p:ext uri="{BB962C8B-B14F-4D97-AF65-F5344CB8AC3E}">
        <p14:creationId xmlns:p14="http://schemas.microsoft.com/office/powerpoint/2010/main" val="515875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A3EF234-EBB7-4A8F-A8AF-BD14F38A5266}" type="slidenum">
              <a:rPr lang="en-GB" altLang="en-US"/>
              <a:pPr eaLnBrk="1" hangingPunct="1"/>
              <a:t>11</a:t>
            </a:fld>
            <a:endParaRPr lang="en-GB" altLang="en-US"/>
          </a:p>
        </p:txBody>
      </p:sp>
    </p:spTree>
    <p:extLst>
      <p:ext uri="{BB962C8B-B14F-4D97-AF65-F5344CB8AC3E}">
        <p14:creationId xmlns:p14="http://schemas.microsoft.com/office/powerpoint/2010/main" val="3398749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AACD29D-8710-46E2-AD05-B0463B95D58F}" type="slidenum">
              <a:rPr lang="en-GB" altLang="en-US"/>
              <a:pPr eaLnBrk="1" hangingPunct="1"/>
              <a:t>12</a:t>
            </a:fld>
            <a:endParaRPr lang="en-GB" altLang="en-US"/>
          </a:p>
        </p:txBody>
      </p:sp>
    </p:spTree>
    <p:extLst>
      <p:ext uri="{BB962C8B-B14F-4D97-AF65-F5344CB8AC3E}">
        <p14:creationId xmlns:p14="http://schemas.microsoft.com/office/powerpoint/2010/main" val="3599243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85E2BCA-E8E2-44DC-9F4B-9EAEEB615C43}" type="slidenum">
              <a:rPr lang="en-GB" altLang="en-US"/>
              <a:pPr eaLnBrk="1" hangingPunct="1"/>
              <a:t>13</a:t>
            </a:fld>
            <a:endParaRPr lang="en-GB" altLang="en-US"/>
          </a:p>
        </p:txBody>
      </p:sp>
    </p:spTree>
    <p:extLst>
      <p:ext uri="{BB962C8B-B14F-4D97-AF65-F5344CB8AC3E}">
        <p14:creationId xmlns:p14="http://schemas.microsoft.com/office/powerpoint/2010/main" val="2349179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p:cNvSpPr>
            <a:spLocks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Tree>
    <p:extLst>
      <p:ext uri="{BB962C8B-B14F-4D97-AF65-F5344CB8AC3E}">
        <p14:creationId xmlns:p14="http://schemas.microsoft.com/office/powerpoint/2010/main" val="352157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065807D-B634-44DE-AB27-9CB9C1BC2FEF}" type="slidenum">
              <a:rPr lang="en-GB" altLang="en-US"/>
              <a:pPr eaLnBrk="1" hangingPunct="1"/>
              <a:t>15</a:t>
            </a:fld>
            <a:endParaRPr lang="en-GB" altLang="en-US"/>
          </a:p>
        </p:txBody>
      </p:sp>
    </p:spTree>
    <p:extLst>
      <p:ext uri="{BB962C8B-B14F-4D97-AF65-F5344CB8AC3E}">
        <p14:creationId xmlns:p14="http://schemas.microsoft.com/office/powerpoint/2010/main" val="4145516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CA363B5-1BB1-4154-B000-A667AADB45C7}" type="slidenum">
              <a:rPr lang="en-GB" altLang="en-US"/>
              <a:pPr eaLnBrk="1" hangingPunct="1"/>
              <a:t>16</a:t>
            </a:fld>
            <a:endParaRPr lang="en-GB" altLang="en-US"/>
          </a:p>
        </p:txBody>
      </p:sp>
    </p:spTree>
    <p:extLst>
      <p:ext uri="{BB962C8B-B14F-4D97-AF65-F5344CB8AC3E}">
        <p14:creationId xmlns:p14="http://schemas.microsoft.com/office/powerpoint/2010/main" val="39010780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Rectangle 3"/>
          <p:cNvSpPr>
            <a:spLocks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Tree>
    <p:extLst>
      <p:ext uri="{BB962C8B-B14F-4D97-AF65-F5344CB8AC3E}">
        <p14:creationId xmlns:p14="http://schemas.microsoft.com/office/powerpoint/2010/main" val="3644187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p:cNvSpPr>
            <a:spLocks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Tree>
    <p:extLst>
      <p:ext uri="{BB962C8B-B14F-4D97-AF65-F5344CB8AC3E}">
        <p14:creationId xmlns:p14="http://schemas.microsoft.com/office/powerpoint/2010/main" val="25035991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Rectangle 3"/>
          <p:cNvSpPr>
            <a:spLocks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Tree>
    <p:extLst>
      <p:ext uri="{BB962C8B-B14F-4D97-AF65-F5344CB8AC3E}">
        <p14:creationId xmlns:p14="http://schemas.microsoft.com/office/powerpoint/2010/main" val="1772867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F1924D4-8F20-4D0B-A6FA-E67F86764D2D}" type="slidenum">
              <a:rPr lang="en-GB" altLang="en-US"/>
              <a:pPr eaLnBrk="1" hangingPunct="1"/>
              <a:t>20</a:t>
            </a:fld>
            <a:endParaRPr lang="en-GB" altLang="en-US"/>
          </a:p>
        </p:txBody>
      </p:sp>
    </p:spTree>
    <p:extLst>
      <p:ext uri="{BB962C8B-B14F-4D97-AF65-F5344CB8AC3E}">
        <p14:creationId xmlns:p14="http://schemas.microsoft.com/office/powerpoint/2010/main" val="2013317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820967B-2430-4FC3-82A2-3897CA8C3CD1}" type="slidenum">
              <a:rPr lang="en-GB" altLang="en-US"/>
              <a:pPr eaLnBrk="1" hangingPunct="1"/>
              <a:t>21</a:t>
            </a:fld>
            <a:endParaRPr lang="en-GB" altLang="en-US"/>
          </a:p>
        </p:txBody>
      </p:sp>
    </p:spTree>
    <p:extLst>
      <p:ext uri="{BB962C8B-B14F-4D97-AF65-F5344CB8AC3E}">
        <p14:creationId xmlns:p14="http://schemas.microsoft.com/office/powerpoint/2010/main" val="650035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C649CC4-5761-46F4-8857-4C1FB0523666}" type="slidenum">
              <a:rPr lang="en-GB" altLang="en-US"/>
              <a:pPr eaLnBrk="1" hangingPunct="1"/>
              <a:t>22</a:t>
            </a:fld>
            <a:endParaRPr lang="en-GB" altLang="en-US"/>
          </a:p>
        </p:txBody>
      </p:sp>
    </p:spTree>
    <p:extLst>
      <p:ext uri="{BB962C8B-B14F-4D97-AF65-F5344CB8AC3E}">
        <p14:creationId xmlns:p14="http://schemas.microsoft.com/office/powerpoint/2010/main" val="10545381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F98AEE3-28DD-4C64-92A0-79A3EFF03C9D}" type="slidenum">
              <a:rPr lang="en-GB" altLang="en-US"/>
              <a:pPr eaLnBrk="1" hangingPunct="1"/>
              <a:t>23</a:t>
            </a:fld>
            <a:endParaRPr lang="en-GB" altLang="en-US"/>
          </a:p>
        </p:txBody>
      </p:sp>
    </p:spTree>
    <p:extLst>
      <p:ext uri="{BB962C8B-B14F-4D97-AF65-F5344CB8AC3E}">
        <p14:creationId xmlns:p14="http://schemas.microsoft.com/office/powerpoint/2010/main" val="5151029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4FF1F8C-0E29-4447-AFD6-A106AED02DA9}" type="slidenum">
              <a:rPr lang="en-GB" altLang="en-US"/>
              <a:pPr eaLnBrk="1" hangingPunct="1"/>
              <a:t>24</a:t>
            </a:fld>
            <a:endParaRPr lang="en-GB" altLang="en-US"/>
          </a:p>
        </p:txBody>
      </p:sp>
    </p:spTree>
    <p:extLst>
      <p:ext uri="{BB962C8B-B14F-4D97-AF65-F5344CB8AC3E}">
        <p14:creationId xmlns:p14="http://schemas.microsoft.com/office/powerpoint/2010/main" val="15560758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B2E12B-8B1B-4305-AB2C-9066DED3E1B7}" type="slidenum">
              <a:rPr lang="en-GB" altLang="en-US"/>
              <a:pPr eaLnBrk="1" hangingPunct="1"/>
              <a:t>25</a:t>
            </a:fld>
            <a:endParaRPr lang="en-GB" altLang="en-US"/>
          </a:p>
        </p:txBody>
      </p:sp>
    </p:spTree>
    <p:extLst>
      <p:ext uri="{BB962C8B-B14F-4D97-AF65-F5344CB8AC3E}">
        <p14:creationId xmlns:p14="http://schemas.microsoft.com/office/powerpoint/2010/main" val="1242277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BB72C12-6E20-442A-8378-E9217C888C7C}" type="slidenum">
              <a:rPr lang="en-GB" altLang="en-US"/>
              <a:pPr eaLnBrk="1" hangingPunct="1"/>
              <a:t>26</a:t>
            </a:fld>
            <a:endParaRPr lang="en-GB" altLang="en-US"/>
          </a:p>
        </p:txBody>
      </p:sp>
    </p:spTree>
    <p:extLst>
      <p:ext uri="{BB962C8B-B14F-4D97-AF65-F5344CB8AC3E}">
        <p14:creationId xmlns:p14="http://schemas.microsoft.com/office/powerpoint/2010/main" val="33680310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1322FBD-7C8C-451F-BC41-26EDF160C602}" type="slidenum">
              <a:rPr lang="en-GB" altLang="en-US"/>
              <a:pPr eaLnBrk="1" hangingPunct="1"/>
              <a:t>27</a:t>
            </a:fld>
            <a:endParaRPr lang="en-GB" altLang="en-US"/>
          </a:p>
        </p:txBody>
      </p:sp>
    </p:spTree>
    <p:extLst>
      <p:ext uri="{BB962C8B-B14F-4D97-AF65-F5344CB8AC3E}">
        <p14:creationId xmlns:p14="http://schemas.microsoft.com/office/powerpoint/2010/main" val="13840813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7767C30-7A96-4BEC-9BE9-7FAA690FECFA}" type="slidenum">
              <a:rPr lang="en-GB" altLang="en-US"/>
              <a:pPr eaLnBrk="1" hangingPunct="1"/>
              <a:t>28</a:t>
            </a:fld>
            <a:endParaRPr lang="en-GB" altLang="en-US"/>
          </a:p>
        </p:txBody>
      </p:sp>
    </p:spTree>
    <p:extLst>
      <p:ext uri="{BB962C8B-B14F-4D97-AF65-F5344CB8AC3E}">
        <p14:creationId xmlns:p14="http://schemas.microsoft.com/office/powerpoint/2010/main" val="4243250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61ACF54-3E9D-4A1B-9897-C5B3E8FE8468}" type="slidenum">
              <a:rPr lang="en-GB" altLang="en-US"/>
              <a:pPr eaLnBrk="1" hangingPunct="1"/>
              <a:t>29</a:t>
            </a:fld>
            <a:endParaRPr lang="en-GB" altLang="en-US"/>
          </a:p>
        </p:txBody>
      </p:sp>
    </p:spTree>
    <p:extLst>
      <p:ext uri="{BB962C8B-B14F-4D97-AF65-F5344CB8AC3E}">
        <p14:creationId xmlns:p14="http://schemas.microsoft.com/office/powerpoint/2010/main" val="40707448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E631EC5-145B-4935-9FCB-D4A34A4AF680}" type="slidenum">
              <a:rPr lang="en-GB" altLang="en-US"/>
              <a:pPr eaLnBrk="1" hangingPunct="1"/>
              <a:t>30</a:t>
            </a:fld>
            <a:endParaRPr lang="en-GB" altLang="en-US"/>
          </a:p>
        </p:txBody>
      </p:sp>
    </p:spTree>
    <p:extLst>
      <p:ext uri="{BB962C8B-B14F-4D97-AF65-F5344CB8AC3E}">
        <p14:creationId xmlns:p14="http://schemas.microsoft.com/office/powerpoint/2010/main" val="29906157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panose="020B0604020202020204" pitchFamily="34" charset="0"/>
            </a:endParaRPr>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D5416C3-D1EA-44B5-9A63-2A466BB297D7}" type="slidenum">
              <a:rPr lang="en-GB" altLang="en-US"/>
              <a:pPr eaLnBrk="1" hangingPunct="1"/>
              <a:t>31</a:t>
            </a:fld>
            <a:endParaRPr lang="en-GB" altLang="en-US"/>
          </a:p>
        </p:txBody>
      </p:sp>
    </p:spTree>
    <p:extLst>
      <p:ext uri="{BB962C8B-B14F-4D97-AF65-F5344CB8AC3E}">
        <p14:creationId xmlns:p14="http://schemas.microsoft.com/office/powerpoint/2010/main" val="2588699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3591897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279402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127E10C-D746-419A-8DC1-CC9EBAF65CF9}"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111699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27E10C-D746-419A-8DC1-CC9EBAF65CF9}"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554476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127E10C-D746-419A-8DC1-CC9EBAF65CF9}" type="datetimeFigureOut">
              <a:rPr lang="en-GB" smtClean="0"/>
              <a:t>12/10/2020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528085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127E10C-D746-419A-8DC1-CC9EBAF65CF9}" type="datetimeFigureOut">
              <a:rPr lang="en-GB" smtClean="0"/>
              <a:t>12/10/2020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90890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27E10C-D746-419A-8DC1-CC9EBAF65CF9}" type="datetimeFigureOut">
              <a:rPr lang="en-GB" smtClean="0"/>
              <a:t>12/10/2020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3919626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127E10C-D746-419A-8DC1-CC9EBAF65CF9}"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87583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127E10C-D746-419A-8DC1-CC9EBAF65CF9}"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013226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857317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295133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27E10C-D746-419A-8DC1-CC9EBAF65CF9}" type="datetimeFigureOut">
              <a:rPr lang="en-GB" smtClean="0"/>
              <a:t>12/10/2020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AD41A7-91BA-453F-86B6-A7C076CF4F74}" type="slidenum">
              <a:rPr lang="en-GB" smtClean="0"/>
              <a:t>‹#›</a:t>
            </a:fld>
            <a:endParaRPr lang="en-GB"/>
          </a:p>
        </p:txBody>
      </p:sp>
    </p:spTree>
    <p:extLst>
      <p:ext uri="{BB962C8B-B14F-4D97-AF65-F5344CB8AC3E}">
        <p14:creationId xmlns:p14="http://schemas.microsoft.com/office/powerpoint/2010/main" val="1044078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youthandpolicy.org/images/stories/journal90-103/youthandpolicy103.pdf"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hyperlink" Target="http://www.infed.org/youthwork/ragged_schoo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p:txBody>
          <a:bodyPr/>
          <a:lstStyle/>
          <a:p>
            <a:pPr eaLnBrk="1" hangingPunct="1"/>
            <a:r>
              <a:rPr lang="en-GB" altLang="en-US" sz="3400" b="1" smtClean="0"/>
              <a:t>ECYW7001</a:t>
            </a:r>
            <a:br>
              <a:rPr lang="en-GB" altLang="en-US" sz="3400" b="1" smtClean="0"/>
            </a:br>
            <a:r>
              <a:rPr lang="en-GB" altLang="en-US" sz="3400" b="1" dirty="0"/>
              <a:t/>
            </a:r>
            <a:br>
              <a:rPr lang="en-GB" altLang="en-US" sz="3400" b="1" dirty="0"/>
            </a:br>
            <a:r>
              <a:rPr lang="en-GB" altLang="en-US" sz="3400" b="1" dirty="0"/>
              <a:t>Youth Work Principles and Practice</a:t>
            </a:r>
          </a:p>
        </p:txBody>
      </p:sp>
      <p:sp>
        <p:nvSpPr>
          <p:cNvPr id="4099" name="Rectangle 3"/>
          <p:cNvSpPr>
            <a:spLocks noGrp="1" noChangeArrowheads="1"/>
          </p:cNvSpPr>
          <p:nvPr>
            <p:ph type="subTitle" idx="1"/>
          </p:nvPr>
        </p:nvSpPr>
        <p:spPr/>
        <p:txBody>
          <a:bodyPr>
            <a:normAutofit/>
          </a:bodyPr>
          <a:lstStyle/>
          <a:p>
            <a:pPr eaLnBrk="1" hangingPunct="1"/>
            <a:endParaRPr lang="en-GB" altLang="en-US" b="1" dirty="0"/>
          </a:p>
        </p:txBody>
      </p:sp>
    </p:spTree>
    <p:extLst>
      <p:ext uri="{BB962C8B-B14F-4D97-AF65-F5344CB8AC3E}">
        <p14:creationId xmlns:p14="http://schemas.microsoft.com/office/powerpoint/2010/main" val="2539726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b="1" dirty="0" smtClean="0"/>
              <a:t>Task </a:t>
            </a:r>
            <a:r>
              <a:rPr lang="en-GB" altLang="en-US" b="1" dirty="0" smtClean="0"/>
              <a:t>1</a:t>
            </a:r>
          </a:p>
        </p:txBody>
      </p:sp>
      <p:sp>
        <p:nvSpPr>
          <p:cNvPr id="13315" name="Rectangle 3"/>
          <p:cNvSpPr>
            <a:spLocks noGrp="1" noChangeArrowheads="1"/>
          </p:cNvSpPr>
          <p:nvPr>
            <p:ph type="body" idx="1"/>
          </p:nvPr>
        </p:nvSpPr>
        <p:spPr/>
        <p:txBody>
          <a:bodyPr/>
          <a:lstStyle/>
          <a:p>
            <a:pPr eaLnBrk="1" hangingPunct="1"/>
            <a:r>
              <a:rPr lang="en-GB" altLang="en-US" smtClean="0"/>
              <a:t>What does a Youth Worker look like…</a:t>
            </a:r>
          </a:p>
        </p:txBody>
      </p:sp>
      <p:pic>
        <p:nvPicPr>
          <p:cNvPr id="1331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2409826"/>
            <a:ext cx="1970088" cy="359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2100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endParaRPr lang="en-US" altLang="en-US" smtClean="0"/>
          </a:p>
        </p:txBody>
      </p:sp>
      <p:sp>
        <p:nvSpPr>
          <p:cNvPr id="15363" name="Rectangle 3"/>
          <p:cNvSpPr>
            <a:spLocks noGrp="1" noChangeArrowheads="1"/>
          </p:cNvSpPr>
          <p:nvPr>
            <p:ph type="body" idx="1"/>
          </p:nvPr>
        </p:nvSpPr>
        <p:spPr/>
        <p:txBody>
          <a:bodyPr/>
          <a:lstStyle/>
          <a:p>
            <a:pPr>
              <a:lnSpc>
                <a:spcPct val="80000"/>
              </a:lnSpc>
            </a:pPr>
            <a:r>
              <a:rPr lang="en-GB" altLang="en-US" dirty="0" smtClean="0"/>
              <a:t>For very many years, men and women in all their diversity have been supporting and guiding young people as they make their transition from dependence to interdependence, through a way of working referred to as youth work.  </a:t>
            </a:r>
            <a:endParaRPr lang="en-GB" altLang="en-US" dirty="0" smtClean="0"/>
          </a:p>
          <a:p>
            <a:pPr>
              <a:lnSpc>
                <a:spcPct val="80000"/>
              </a:lnSpc>
            </a:pPr>
            <a:endParaRPr lang="en-GB" altLang="en-US" dirty="0" smtClean="0"/>
          </a:p>
          <a:p>
            <a:pPr>
              <a:lnSpc>
                <a:spcPct val="80000"/>
              </a:lnSpc>
            </a:pPr>
            <a:r>
              <a:rPr lang="en-GB" altLang="en-US" dirty="0" smtClean="0"/>
              <a:t>Defining this form of work can be somewhat challenging, and can ignite fierce debate (Davies 2010, p. 1).  </a:t>
            </a:r>
          </a:p>
        </p:txBody>
      </p:sp>
    </p:spTree>
    <p:extLst>
      <p:ext uri="{BB962C8B-B14F-4D97-AF65-F5344CB8AC3E}">
        <p14:creationId xmlns:p14="http://schemas.microsoft.com/office/powerpoint/2010/main" val="783708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endParaRPr lang="en-US" altLang="en-US" smtClean="0"/>
          </a:p>
        </p:txBody>
      </p:sp>
      <p:sp>
        <p:nvSpPr>
          <p:cNvPr id="17411" name="Rectangle 3"/>
          <p:cNvSpPr>
            <a:spLocks noGrp="1" noChangeArrowheads="1"/>
          </p:cNvSpPr>
          <p:nvPr>
            <p:ph type="body" idx="1"/>
          </p:nvPr>
        </p:nvSpPr>
        <p:spPr/>
        <p:txBody>
          <a:bodyPr/>
          <a:lstStyle/>
          <a:p>
            <a:pPr>
              <a:lnSpc>
                <a:spcPct val="80000"/>
              </a:lnSpc>
            </a:pPr>
            <a:r>
              <a:rPr lang="en-GB" altLang="en-US" dirty="0" smtClean="0"/>
              <a:t>This is particularly true of contemporary youth work practice.  Taking place in a variety of settings and contexts, under many guises and using a range of methods, youth workers currently undertake diverse roles working to a myriad of priorities often determined and set by individuals who do not understand nor appreciate the purpose or value of the work.  </a:t>
            </a:r>
            <a:endParaRPr lang="en-GB" altLang="en-US" dirty="0" smtClean="0"/>
          </a:p>
          <a:p>
            <a:pPr>
              <a:lnSpc>
                <a:spcPct val="80000"/>
              </a:lnSpc>
            </a:pPr>
            <a:endParaRPr lang="en-GB" altLang="en-US" dirty="0"/>
          </a:p>
          <a:p>
            <a:pPr>
              <a:lnSpc>
                <a:spcPct val="80000"/>
              </a:lnSpc>
            </a:pPr>
            <a:r>
              <a:rPr lang="en-GB" altLang="en-US" dirty="0" smtClean="0"/>
              <a:t>Discuss</a:t>
            </a:r>
            <a:endParaRPr lang="en-GB" altLang="en-US" dirty="0" smtClean="0"/>
          </a:p>
        </p:txBody>
      </p:sp>
    </p:spTree>
    <p:extLst>
      <p:ext uri="{BB962C8B-B14F-4D97-AF65-F5344CB8AC3E}">
        <p14:creationId xmlns:p14="http://schemas.microsoft.com/office/powerpoint/2010/main" val="416897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endParaRPr lang="en-US" altLang="en-US" smtClean="0"/>
          </a:p>
        </p:txBody>
      </p:sp>
      <p:sp>
        <p:nvSpPr>
          <p:cNvPr id="21507" name="Rectangle 3"/>
          <p:cNvSpPr>
            <a:spLocks noGrp="1" noChangeArrowheads="1"/>
          </p:cNvSpPr>
          <p:nvPr>
            <p:ph type="body" idx="1"/>
          </p:nvPr>
        </p:nvSpPr>
        <p:spPr>
          <a:xfrm>
            <a:off x="838200" y="1600200"/>
            <a:ext cx="10515600" cy="4382589"/>
          </a:xfrm>
        </p:spPr>
        <p:txBody>
          <a:bodyPr/>
          <a:lstStyle/>
          <a:p>
            <a:pPr>
              <a:lnSpc>
                <a:spcPct val="80000"/>
              </a:lnSpc>
            </a:pPr>
            <a:r>
              <a:rPr lang="en-GB" altLang="en-US" dirty="0"/>
              <a:t>At the core of youth work practice are specific dynamics, philosophical and theoretical approaches which form the essence of the work.  These can be characterised as being elements ‘fused to delineate what we now know as youth work and to distinguish it from other welfare activities’ (</a:t>
            </a:r>
            <a:r>
              <a:rPr lang="en-GB" altLang="en-US" dirty="0" err="1"/>
              <a:t>Jeffs</a:t>
            </a:r>
            <a:r>
              <a:rPr lang="en-GB" altLang="en-US" dirty="0"/>
              <a:t> and Smith, 2008, p. 277).  </a:t>
            </a:r>
            <a:endParaRPr lang="en-GB" altLang="en-US" dirty="0" smtClean="0"/>
          </a:p>
          <a:p>
            <a:pPr>
              <a:lnSpc>
                <a:spcPct val="80000"/>
              </a:lnSpc>
            </a:pPr>
            <a:endParaRPr lang="en-GB" altLang="en-US" dirty="0"/>
          </a:p>
          <a:p>
            <a:pPr>
              <a:lnSpc>
                <a:spcPct val="80000"/>
              </a:lnSpc>
            </a:pPr>
            <a:r>
              <a:rPr lang="en-GB" altLang="en-US" dirty="0" err="1"/>
              <a:t>Jeffs</a:t>
            </a:r>
            <a:r>
              <a:rPr lang="en-GB" altLang="en-US" dirty="0"/>
              <a:t> and Smith continue, noting that youth work can only be deemed distinctive when all of the dynamics are present; ‘Remove one and what is observed may possess a resemblance to, but is unquestionably not, youth work’ (ibid).</a:t>
            </a:r>
            <a:r>
              <a:rPr lang="en-GB" altLang="en-US" sz="1400" dirty="0"/>
              <a:t>  </a:t>
            </a:r>
          </a:p>
        </p:txBody>
      </p:sp>
    </p:spTree>
    <p:extLst>
      <p:ext uri="{BB962C8B-B14F-4D97-AF65-F5344CB8AC3E}">
        <p14:creationId xmlns:p14="http://schemas.microsoft.com/office/powerpoint/2010/main" val="3020963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endParaRPr lang="en-US" altLang="en-US" smtClean="0"/>
          </a:p>
        </p:txBody>
      </p:sp>
      <p:sp>
        <p:nvSpPr>
          <p:cNvPr id="23555" name="Rectangle 3"/>
          <p:cNvSpPr>
            <a:spLocks noGrp="1" noChangeArrowheads="1"/>
          </p:cNvSpPr>
          <p:nvPr>
            <p:ph type="body" idx="1"/>
          </p:nvPr>
        </p:nvSpPr>
        <p:spPr>
          <a:xfrm>
            <a:off x="1981200" y="1600200"/>
            <a:ext cx="8229600" cy="5068888"/>
          </a:xfrm>
        </p:spPr>
        <p:txBody>
          <a:bodyPr/>
          <a:lstStyle/>
          <a:p>
            <a:pPr>
              <a:lnSpc>
                <a:spcPct val="80000"/>
              </a:lnSpc>
            </a:pPr>
            <a:r>
              <a:rPr lang="en-GB" altLang="en-US" dirty="0"/>
              <a:t>The principle of youth work being based on a voluntary relationship between young person and youth worker is considered key to how this form of work delineates from other forms of work with young people (</a:t>
            </a:r>
            <a:r>
              <a:rPr lang="en-GB" altLang="en-US" dirty="0" err="1"/>
              <a:t>Jeffs</a:t>
            </a:r>
            <a:r>
              <a:rPr lang="en-GB" altLang="en-US" dirty="0"/>
              <a:t> and Smith, 2008, p. 277; WAG, 2007, p. 3, WG 2019).  </a:t>
            </a:r>
          </a:p>
          <a:p>
            <a:pPr>
              <a:lnSpc>
                <a:spcPct val="80000"/>
              </a:lnSpc>
            </a:pPr>
            <a:r>
              <a:rPr lang="en-GB" altLang="en-US" dirty="0"/>
              <a:t>It is considered a benchmark of the profession, and a ‘necessary precursor’ (Ord, 2009, p. 39) to the work.  Young people can enter freely into the youth work provision (and into the relationship with the youth worker), and can choose to exit any provision and end any relationships when the time is right for them.  </a:t>
            </a:r>
          </a:p>
        </p:txBody>
      </p:sp>
    </p:spTree>
    <p:extLst>
      <p:ext uri="{BB962C8B-B14F-4D97-AF65-F5344CB8AC3E}">
        <p14:creationId xmlns:p14="http://schemas.microsoft.com/office/powerpoint/2010/main" val="2639813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endParaRPr lang="en-US" altLang="en-US" smtClean="0"/>
          </a:p>
        </p:txBody>
      </p:sp>
      <p:sp>
        <p:nvSpPr>
          <p:cNvPr id="25603" name="Rectangle 3"/>
          <p:cNvSpPr>
            <a:spLocks noGrp="1" noChangeArrowheads="1"/>
          </p:cNvSpPr>
          <p:nvPr>
            <p:ph type="body" idx="1"/>
          </p:nvPr>
        </p:nvSpPr>
        <p:spPr>
          <a:xfrm>
            <a:off x="838200" y="2155370"/>
            <a:ext cx="10515600" cy="4232367"/>
          </a:xfrm>
        </p:spPr>
        <p:txBody>
          <a:bodyPr>
            <a:normAutofit lnSpcReduction="10000"/>
          </a:bodyPr>
          <a:lstStyle/>
          <a:p>
            <a:pPr>
              <a:lnSpc>
                <a:spcPct val="80000"/>
              </a:lnSpc>
            </a:pPr>
            <a:r>
              <a:rPr lang="en-GB" altLang="en-US" dirty="0"/>
              <a:t>Indeed, this shift of power from adult to young person embodies the purpose of youth work.  </a:t>
            </a:r>
            <a:endParaRPr lang="en-GB" altLang="en-US" dirty="0" smtClean="0"/>
          </a:p>
          <a:p>
            <a:pPr>
              <a:lnSpc>
                <a:spcPct val="80000"/>
              </a:lnSpc>
            </a:pPr>
            <a:endParaRPr lang="en-GB" altLang="en-US" dirty="0"/>
          </a:p>
          <a:p>
            <a:pPr>
              <a:lnSpc>
                <a:spcPct val="80000"/>
              </a:lnSpc>
            </a:pPr>
            <a:r>
              <a:rPr lang="en-GB" altLang="en-US" dirty="0"/>
              <a:t>This is supported by Ord (2009, p. 40) who notes that there is ‘greater parity between youth worker and young person than between young people and other professionals’.  </a:t>
            </a:r>
            <a:endParaRPr lang="en-GB" altLang="en-US" dirty="0" smtClean="0"/>
          </a:p>
          <a:p>
            <a:pPr>
              <a:lnSpc>
                <a:spcPct val="80000"/>
              </a:lnSpc>
            </a:pPr>
            <a:endParaRPr lang="en-GB" altLang="en-US" dirty="0"/>
          </a:p>
          <a:p>
            <a:pPr>
              <a:lnSpc>
                <a:spcPct val="80000"/>
              </a:lnSpc>
            </a:pPr>
            <a:r>
              <a:rPr lang="en-GB" altLang="en-US" dirty="0"/>
              <a:t>The voluntary principle is, and traditionally has been, an important part of our practice, and was a key and significant feature within the Albemarle, Milson-Fairbairn and Thompson government reports (Ord, 2009, p. 40).  </a:t>
            </a:r>
          </a:p>
        </p:txBody>
      </p:sp>
    </p:spTree>
    <p:extLst>
      <p:ext uri="{BB962C8B-B14F-4D97-AF65-F5344CB8AC3E}">
        <p14:creationId xmlns:p14="http://schemas.microsoft.com/office/powerpoint/2010/main" val="2799695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endParaRPr lang="en-US" altLang="en-US" smtClean="0"/>
          </a:p>
        </p:txBody>
      </p:sp>
      <p:sp>
        <p:nvSpPr>
          <p:cNvPr id="27651" name="Rectangle 3"/>
          <p:cNvSpPr>
            <a:spLocks noGrp="1" noChangeArrowheads="1"/>
          </p:cNvSpPr>
          <p:nvPr>
            <p:ph type="body" idx="1"/>
          </p:nvPr>
        </p:nvSpPr>
        <p:spPr>
          <a:xfrm>
            <a:off x="838200" y="1825625"/>
            <a:ext cx="10515600" cy="4627426"/>
          </a:xfrm>
        </p:spPr>
        <p:txBody>
          <a:bodyPr>
            <a:normAutofit/>
          </a:bodyPr>
          <a:lstStyle/>
          <a:p>
            <a:pPr>
              <a:lnSpc>
                <a:spcPct val="80000"/>
              </a:lnSpc>
            </a:pPr>
            <a:r>
              <a:rPr lang="en-GB" altLang="en-US" sz="2400" dirty="0" err="1"/>
              <a:t>Jeffs</a:t>
            </a:r>
            <a:r>
              <a:rPr lang="en-GB" altLang="en-US" sz="2400" dirty="0"/>
              <a:t> and Smith (2008, p. 277) note another defining characteristic of youth work as being based on education and welfare.  </a:t>
            </a:r>
          </a:p>
          <a:p>
            <a:pPr>
              <a:lnSpc>
                <a:spcPct val="80000"/>
              </a:lnSpc>
            </a:pPr>
            <a:r>
              <a:rPr lang="en-GB" altLang="en-US" sz="2400" dirty="0"/>
              <a:t>The very early origins of youth work illustrate this, with the emergence of the ragged school movement in the early nineteenth century (Smith, 2001), without forgetting the earlier Sunday Schools which surfaced in the late eighteenth century.  </a:t>
            </a:r>
          </a:p>
          <a:p>
            <a:pPr>
              <a:lnSpc>
                <a:spcPct val="80000"/>
              </a:lnSpc>
            </a:pPr>
            <a:r>
              <a:rPr lang="en-GB" altLang="en-US" sz="2400" dirty="0"/>
              <a:t>Education continues to be a cornerstone of our work as youth workers, with youth workers utilising non-formal and informal learning methods to encourage young people to learn (Jolly, 2010, p. 5).  </a:t>
            </a:r>
          </a:p>
          <a:p>
            <a:pPr>
              <a:lnSpc>
                <a:spcPct val="80000"/>
              </a:lnSpc>
            </a:pPr>
            <a:r>
              <a:rPr lang="en-GB" altLang="en-US" sz="2400" dirty="0"/>
              <a:t>The National Youth Service Strategy for Wales </a:t>
            </a:r>
            <a:r>
              <a:rPr lang="en-GB" altLang="en-US" sz="2400" dirty="0" smtClean="0"/>
              <a:t>also </a:t>
            </a:r>
            <a:r>
              <a:rPr lang="en-GB" altLang="en-US" sz="2400" dirty="0"/>
              <a:t>identifies this key characteristic as forming the essence of the profession, but with particular emphasis on the non-formal education paradigm.  </a:t>
            </a:r>
          </a:p>
        </p:txBody>
      </p:sp>
    </p:spTree>
    <p:extLst>
      <p:ext uri="{BB962C8B-B14F-4D97-AF65-F5344CB8AC3E}">
        <p14:creationId xmlns:p14="http://schemas.microsoft.com/office/powerpoint/2010/main" val="2974907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endParaRPr lang="en-US" altLang="en-US" smtClean="0"/>
          </a:p>
        </p:txBody>
      </p:sp>
      <p:sp>
        <p:nvSpPr>
          <p:cNvPr id="29699" name="Rectangle 3"/>
          <p:cNvSpPr>
            <a:spLocks noGrp="1" noChangeArrowheads="1"/>
          </p:cNvSpPr>
          <p:nvPr>
            <p:ph type="body" idx="1"/>
          </p:nvPr>
        </p:nvSpPr>
        <p:spPr>
          <a:xfrm>
            <a:off x="838200" y="1412876"/>
            <a:ext cx="10515600" cy="3720827"/>
          </a:xfrm>
        </p:spPr>
        <p:txBody>
          <a:bodyPr/>
          <a:lstStyle/>
          <a:p>
            <a:pPr>
              <a:lnSpc>
                <a:spcPct val="90000"/>
              </a:lnSpc>
            </a:pPr>
            <a:r>
              <a:rPr lang="en-GB" altLang="en-US" dirty="0" smtClean="0"/>
              <a:t>A third dynamic presented by </a:t>
            </a:r>
            <a:r>
              <a:rPr lang="en-GB" altLang="en-US" dirty="0" err="1" smtClean="0"/>
              <a:t>Jeffs</a:t>
            </a:r>
            <a:r>
              <a:rPr lang="en-GB" altLang="en-US" dirty="0" smtClean="0"/>
              <a:t> and Smith (2008, p. 278) is </a:t>
            </a:r>
            <a:r>
              <a:rPr lang="en-GB" altLang="en-US" b="1" dirty="0" smtClean="0"/>
              <a:t>young people</a:t>
            </a:r>
            <a:r>
              <a:rPr lang="en-GB" altLang="en-US" b="1" dirty="0" smtClean="0"/>
              <a:t>.</a:t>
            </a:r>
          </a:p>
          <a:p>
            <a:pPr>
              <a:lnSpc>
                <a:spcPct val="90000"/>
              </a:lnSpc>
            </a:pPr>
            <a:endParaRPr lang="en-GB" altLang="en-US" b="1" dirty="0" smtClean="0"/>
          </a:p>
          <a:p>
            <a:pPr>
              <a:lnSpc>
                <a:spcPct val="90000"/>
              </a:lnSpc>
            </a:pPr>
            <a:r>
              <a:rPr lang="en-GB" altLang="en-US" dirty="0" smtClean="0"/>
              <a:t>The National Youth Service Strategy for Wales (</a:t>
            </a:r>
            <a:r>
              <a:rPr lang="en-GB" altLang="en-US" dirty="0" smtClean="0"/>
              <a:t>WG</a:t>
            </a:r>
            <a:r>
              <a:rPr lang="en-GB" altLang="en-US" dirty="0" smtClean="0"/>
              <a:t>, </a:t>
            </a:r>
            <a:r>
              <a:rPr lang="en-GB" altLang="en-US" dirty="0" smtClean="0"/>
              <a:t>2018) </a:t>
            </a:r>
            <a:r>
              <a:rPr lang="en-GB" altLang="en-US" dirty="0" smtClean="0"/>
              <a:t>also affirms this notion, specifying the age specific nature of the work, defined as working with young people between the ages of 11 and 25.</a:t>
            </a:r>
          </a:p>
          <a:p>
            <a:pPr>
              <a:lnSpc>
                <a:spcPct val="90000"/>
              </a:lnSpc>
            </a:pPr>
            <a:endParaRPr lang="en-GB" altLang="en-US" sz="2400" dirty="0"/>
          </a:p>
        </p:txBody>
      </p:sp>
    </p:spTree>
    <p:extLst>
      <p:ext uri="{BB962C8B-B14F-4D97-AF65-F5344CB8AC3E}">
        <p14:creationId xmlns:p14="http://schemas.microsoft.com/office/powerpoint/2010/main" val="811874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endParaRPr lang="en-US" altLang="en-US" smtClean="0"/>
          </a:p>
        </p:txBody>
      </p:sp>
      <p:sp>
        <p:nvSpPr>
          <p:cNvPr id="31747" name="Rectangle 3"/>
          <p:cNvSpPr>
            <a:spLocks noGrp="1" noChangeArrowheads="1"/>
          </p:cNvSpPr>
          <p:nvPr>
            <p:ph type="body" idx="1"/>
          </p:nvPr>
        </p:nvSpPr>
        <p:spPr>
          <a:xfrm>
            <a:off x="838200" y="2233749"/>
            <a:ext cx="10515600" cy="4624252"/>
          </a:xfrm>
        </p:spPr>
        <p:txBody>
          <a:bodyPr/>
          <a:lstStyle/>
          <a:p>
            <a:pPr>
              <a:lnSpc>
                <a:spcPct val="90000"/>
              </a:lnSpc>
            </a:pPr>
            <a:r>
              <a:rPr lang="en-GB" altLang="en-US" dirty="0"/>
              <a:t>‘Association, relationship and community’ (</a:t>
            </a:r>
            <a:r>
              <a:rPr lang="en-GB" altLang="en-US" dirty="0" err="1"/>
              <a:t>Jeffs</a:t>
            </a:r>
            <a:r>
              <a:rPr lang="en-GB" altLang="en-US" dirty="0"/>
              <a:t> and Smith, 2008, p. 278) is a further important dynamic, along with ‘being friendly, accessible and responsive while acting with integrity’ (ibid).  </a:t>
            </a:r>
            <a:endParaRPr lang="en-GB" altLang="en-US" dirty="0" smtClean="0"/>
          </a:p>
          <a:p>
            <a:pPr>
              <a:lnSpc>
                <a:spcPct val="90000"/>
              </a:lnSpc>
            </a:pPr>
            <a:endParaRPr lang="en-GB" altLang="en-US" dirty="0"/>
          </a:p>
          <a:p>
            <a:pPr>
              <a:lnSpc>
                <a:spcPct val="90000"/>
              </a:lnSpc>
            </a:pPr>
            <a:r>
              <a:rPr lang="en-GB" altLang="en-US" dirty="0"/>
              <a:t>Additional key characteristics of youth work to consider, as defined by the National Youth Service Strategy for Wales (WAG, 2007, p. 3), is it being driven by a young person first approach, with this approach being universal. </a:t>
            </a:r>
          </a:p>
          <a:p>
            <a:pPr>
              <a:lnSpc>
                <a:spcPct val="90000"/>
              </a:lnSpc>
            </a:pPr>
            <a:endParaRPr lang="en-GB" altLang="en-US" sz="2400" dirty="0"/>
          </a:p>
        </p:txBody>
      </p:sp>
    </p:spTree>
    <p:extLst>
      <p:ext uri="{BB962C8B-B14F-4D97-AF65-F5344CB8AC3E}">
        <p14:creationId xmlns:p14="http://schemas.microsoft.com/office/powerpoint/2010/main" val="4152812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endParaRPr lang="en-US" altLang="en-US" smtClean="0"/>
          </a:p>
        </p:txBody>
      </p:sp>
      <p:sp>
        <p:nvSpPr>
          <p:cNvPr id="33795" name="Rectangle 3"/>
          <p:cNvSpPr>
            <a:spLocks noGrp="1" noChangeArrowheads="1"/>
          </p:cNvSpPr>
          <p:nvPr>
            <p:ph type="body" idx="1"/>
          </p:nvPr>
        </p:nvSpPr>
        <p:spPr/>
        <p:txBody>
          <a:bodyPr/>
          <a:lstStyle/>
          <a:p>
            <a:pPr>
              <a:lnSpc>
                <a:spcPct val="90000"/>
              </a:lnSpc>
            </a:pPr>
            <a:r>
              <a:rPr lang="en-GB" altLang="en-US" dirty="0" smtClean="0"/>
              <a:t>Youth work is, therefore, a unique and individual profession, and resulting from this distinctiveness opportunities are created for young people to participate in a plethora of programmes and activities.  </a:t>
            </a:r>
            <a:endParaRPr lang="en-GB" altLang="en-US" dirty="0" smtClean="0"/>
          </a:p>
          <a:p>
            <a:pPr>
              <a:lnSpc>
                <a:spcPct val="90000"/>
              </a:lnSpc>
            </a:pPr>
            <a:endParaRPr lang="en-GB" altLang="en-US" dirty="0" smtClean="0"/>
          </a:p>
          <a:p>
            <a:pPr>
              <a:lnSpc>
                <a:spcPct val="90000"/>
              </a:lnSpc>
            </a:pPr>
            <a:r>
              <a:rPr lang="en-GB" altLang="en-US" dirty="0" smtClean="0"/>
              <a:t>The consequent outcomes gained by young people are not only of significant value to the young people themselves, but also to society. </a:t>
            </a:r>
          </a:p>
        </p:txBody>
      </p:sp>
    </p:spTree>
    <p:extLst>
      <p:ext uri="{BB962C8B-B14F-4D97-AF65-F5344CB8AC3E}">
        <p14:creationId xmlns:p14="http://schemas.microsoft.com/office/powerpoint/2010/main" val="3956205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992313" y="260350"/>
            <a:ext cx="8229600" cy="1143000"/>
          </a:xfrm>
        </p:spPr>
        <p:txBody>
          <a:bodyPr/>
          <a:lstStyle/>
          <a:p>
            <a:pPr eaLnBrk="1" hangingPunct="1"/>
            <a:r>
              <a:rPr lang="en-GB" altLang="en-US" sz="3200" b="1"/>
              <a:t>Purpose of youth work</a:t>
            </a:r>
          </a:p>
        </p:txBody>
      </p:sp>
      <p:sp>
        <p:nvSpPr>
          <p:cNvPr id="35843" name="Rectangle 11"/>
          <p:cNvSpPr>
            <a:spLocks noGrp="1" noChangeArrowheads="1"/>
          </p:cNvSpPr>
          <p:nvPr>
            <p:ph type="body" sz="half" idx="2"/>
          </p:nvPr>
        </p:nvSpPr>
        <p:spPr>
          <a:xfrm>
            <a:off x="966651" y="1600200"/>
            <a:ext cx="9679578" cy="4997450"/>
          </a:xfrm>
        </p:spPr>
        <p:txBody>
          <a:bodyPr/>
          <a:lstStyle/>
          <a:p>
            <a:pPr eaLnBrk="1" hangingPunct="1"/>
            <a:r>
              <a:rPr lang="en-GB" altLang="en-US" dirty="0" smtClean="0"/>
              <a:t>There is widespread consensus that youth work’s core purpose is the personal and social development of young people, provided through informal/non-formal education. </a:t>
            </a:r>
          </a:p>
          <a:p>
            <a:pPr eaLnBrk="1" hangingPunct="1"/>
            <a:endParaRPr lang="en-GB" altLang="en-US" dirty="0" smtClean="0"/>
          </a:p>
          <a:p>
            <a:pPr eaLnBrk="1" hangingPunct="1"/>
            <a:r>
              <a:rPr lang="en-GB" altLang="en-US" dirty="0" smtClean="0"/>
              <a:t>Linked to this, its purpose is increasingly framed in terms of its contribution to social </a:t>
            </a:r>
            <a:r>
              <a:rPr lang="en-GB" altLang="en-US" dirty="0" smtClean="0"/>
              <a:t>inclusion and the provision of social value of some sort.</a:t>
            </a:r>
          </a:p>
          <a:p>
            <a:pPr eaLnBrk="1" hangingPunct="1"/>
            <a:endParaRPr lang="en-GB" altLang="en-US" dirty="0" smtClean="0"/>
          </a:p>
          <a:p>
            <a:pPr eaLnBrk="1" hangingPunct="1"/>
            <a:r>
              <a:rPr lang="en-GB" altLang="en-US" dirty="0" smtClean="0"/>
              <a:t>This provision of social value is commonly driven by social policy, both local and national.</a:t>
            </a:r>
            <a:endParaRPr lang="en-GB" altLang="en-US" dirty="0" smtClean="0"/>
          </a:p>
          <a:p>
            <a:pPr eaLnBrk="1" hangingPunct="1"/>
            <a:endParaRPr lang="en-GB" altLang="en-US" dirty="0" smtClean="0"/>
          </a:p>
        </p:txBody>
      </p:sp>
      <p:sp>
        <p:nvSpPr>
          <p:cNvPr id="35844" name="Text Box 9"/>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extLst>
      <p:ext uri="{BB962C8B-B14F-4D97-AF65-F5344CB8AC3E}">
        <p14:creationId xmlns:p14="http://schemas.microsoft.com/office/powerpoint/2010/main" val="31871531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cy-GB" altLang="en-US" sz="3600" b="1"/>
              <a:t>Nature and Purpose </a:t>
            </a:r>
            <a:r>
              <a:rPr lang="en-GB" altLang="en-US" sz="3600" b="1"/>
              <a:t>youth work</a:t>
            </a:r>
            <a:r>
              <a:rPr lang="cy-GB" altLang="en-US" sz="3600" b="1"/>
              <a:t> </a:t>
            </a:r>
          </a:p>
        </p:txBody>
      </p:sp>
      <p:sp>
        <p:nvSpPr>
          <p:cNvPr id="37891" name="Rectangle 6"/>
          <p:cNvSpPr>
            <a:spLocks noGrp="1" noChangeArrowheads="1"/>
          </p:cNvSpPr>
          <p:nvPr>
            <p:ph idx="1"/>
          </p:nvPr>
        </p:nvSpPr>
        <p:spPr/>
        <p:txBody>
          <a:bodyPr/>
          <a:lstStyle/>
          <a:p>
            <a:pPr eaLnBrk="1" hangingPunct="1"/>
            <a:r>
              <a:rPr lang="en-GB" altLang="en-US"/>
              <a:t>According to Harrison and Wise (2005, p. 17)</a:t>
            </a:r>
          </a:p>
          <a:p>
            <a:endParaRPr lang="en-GB" altLang="en-US" smtClean="0"/>
          </a:p>
        </p:txBody>
      </p:sp>
      <p:sp>
        <p:nvSpPr>
          <p:cNvPr id="37892" name="Text Box 9"/>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37893" name="Rectangle 3"/>
          <p:cNvSpPr>
            <a:spLocks noChangeArrowheads="1"/>
          </p:cNvSpPr>
          <p:nvPr/>
        </p:nvSpPr>
        <p:spPr bwMode="auto">
          <a:xfrm>
            <a:off x="2351088" y="2420938"/>
            <a:ext cx="7416800" cy="262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a:p>
          <a:p>
            <a:pPr eaLnBrk="1" hangingPunct="1">
              <a:lnSpc>
                <a:spcPct val="80000"/>
              </a:lnSpc>
              <a:buClrTx/>
              <a:buSzTx/>
              <a:buFontTx/>
              <a:buNone/>
            </a:pPr>
            <a:r>
              <a:rPr lang="en-GB" altLang="en-US" sz="2800"/>
              <a:t>“The purpose of youth work is to facilitate and support young people’s growth through dependence to interdependence, by encouraging their personal and social development and enabling them to have a voice, influence and place in their communities and society”</a:t>
            </a:r>
          </a:p>
          <a:p>
            <a:pPr algn="r" eaLnBrk="1" hangingPunct="1">
              <a:buClrTx/>
              <a:buSzTx/>
              <a:buFontTx/>
              <a:buNone/>
            </a:pPr>
            <a:endParaRPr lang="en-GB" altLang="en-US" sz="2400"/>
          </a:p>
          <a:p>
            <a:pPr algn="r" eaLnBrk="1" hangingPunct="1">
              <a:buClrTx/>
              <a:buSzTx/>
              <a:buFontTx/>
              <a:buNone/>
            </a:pPr>
            <a:r>
              <a:rPr lang="en-GB" altLang="en-US" sz="2400"/>
              <a:t>(Harrison and Wise, 2005, p. 17)</a:t>
            </a:r>
          </a:p>
          <a:p>
            <a:pPr eaLnBrk="1" hangingPunct="1">
              <a:lnSpc>
                <a:spcPct val="80000"/>
              </a:lnSpc>
              <a:buClrTx/>
              <a:buSzTx/>
              <a:buFontTx/>
              <a:buNone/>
            </a:pPr>
            <a:endParaRPr lang="en-GB" altLang="en-US" sz="2800"/>
          </a:p>
          <a:p>
            <a:pPr algn="r" eaLnBrk="1" hangingPunct="1">
              <a:lnSpc>
                <a:spcPct val="80000"/>
              </a:lnSpc>
              <a:buClrTx/>
              <a:buSzTx/>
              <a:buFontTx/>
              <a:buNone/>
            </a:pPr>
            <a:endParaRPr lang="en-GB" altLang="en-US" sz="2800"/>
          </a:p>
          <a:p>
            <a:pPr eaLnBrk="1" hangingPunct="1">
              <a:lnSpc>
                <a:spcPct val="80000"/>
              </a:lnSpc>
              <a:buClrTx/>
              <a:buSzTx/>
              <a:buFontTx/>
              <a:buChar char="•"/>
            </a:pPr>
            <a:endParaRPr lang="en-GB" altLang="en-US" sz="2800"/>
          </a:p>
        </p:txBody>
      </p:sp>
    </p:spTree>
    <p:extLst>
      <p:ext uri="{BB962C8B-B14F-4D97-AF65-F5344CB8AC3E}">
        <p14:creationId xmlns:p14="http://schemas.microsoft.com/office/powerpoint/2010/main" val="8883787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cy-GB" altLang="en-US" sz="3600" b="1"/>
              <a:t>Nature and Purpose</a:t>
            </a:r>
          </a:p>
        </p:txBody>
      </p:sp>
      <p:sp>
        <p:nvSpPr>
          <p:cNvPr id="39939" name="Rectangle 3"/>
          <p:cNvSpPr>
            <a:spLocks noGrp="1" noChangeArrowheads="1"/>
          </p:cNvSpPr>
          <p:nvPr>
            <p:ph type="body" sz="half" idx="2"/>
          </p:nvPr>
        </p:nvSpPr>
        <p:spPr>
          <a:xfrm>
            <a:off x="2279650" y="1600201"/>
            <a:ext cx="7931150" cy="1108075"/>
          </a:xfrm>
        </p:spPr>
        <p:txBody>
          <a:bodyPr/>
          <a:lstStyle/>
          <a:p>
            <a:pPr eaLnBrk="1" hangingPunct="1"/>
            <a:r>
              <a:rPr lang="en-GB" altLang="en-US" smtClean="0"/>
              <a:t>The key purpose of Youth Work is to…</a:t>
            </a:r>
          </a:p>
          <a:p>
            <a:endParaRPr lang="en-GB" altLang="en-US" smtClean="0"/>
          </a:p>
        </p:txBody>
      </p:sp>
      <p:sp>
        <p:nvSpPr>
          <p:cNvPr id="39940" name="Rectangle 3"/>
          <p:cNvSpPr>
            <a:spLocks noChangeArrowheads="1"/>
          </p:cNvSpPr>
          <p:nvPr/>
        </p:nvSpPr>
        <p:spPr bwMode="auto">
          <a:xfrm>
            <a:off x="1136650" y="2565401"/>
            <a:ext cx="8559800" cy="262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i="1" dirty="0"/>
          </a:p>
          <a:p>
            <a:pPr algn="just" eaLnBrk="1" hangingPunct="1">
              <a:buClrTx/>
              <a:buSzTx/>
              <a:buFontTx/>
              <a:buNone/>
            </a:pPr>
            <a:r>
              <a:rPr lang="en-GB" altLang="en-US" sz="2800" dirty="0" smtClean="0"/>
              <a:t>Enable </a:t>
            </a:r>
            <a:r>
              <a:rPr lang="en-GB" altLang="en-US" sz="2800" dirty="0"/>
              <a:t>young people to develop holistically, working with them to facilitate their personal, social and educational development, to enable them to develop their voice, influence and place in society and to reach their full </a:t>
            </a:r>
            <a:r>
              <a:rPr lang="en-GB" altLang="en-US" sz="2800" dirty="0" smtClean="0"/>
              <a:t>potential</a:t>
            </a:r>
          </a:p>
          <a:p>
            <a:pPr algn="just" eaLnBrk="1" hangingPunct="1">
              <a:buClrTx/>
              <a:buSzTx/>
              <a:buFontTx/>
              <a:buNone/>
            </a:pPr>
            <a:endParaRPr lang="en-GB" altLang="en-US" sz="2800" dirty="0"/>
          </a:p>
          <a:p>
            <a:pPr algn="r" eaLnBrk="1" hangingPunct="1">
              <a:buClrTx/>
              <a:buSzTx/>
              <a:buFontTx/>
              <a:buNone/>
            </a:pPr>
            <a:r>
              <a:rPr lang="en-GB" altLang="en-US" sz="2000" dirty="0" smtClean="0"/>
              <a:t>(Community Learning and Development Scotland, )</a:t>
            </a:r>
            <a:endParaRPr lang="en-GB" altLang="en-US" sz="2000" dirty="0"/>
          </a:p>
        </p:txBody>
      </p:sp>
    </p:spTree>
    <p:extLst>
      <p:ext uri="{BB962C8B-B14F-4D97-AF65-F5344CB8AC3E}">
        <p14:creationId xmlns:p14="http://schemas.microsoft.com/office/powerpoint/2010/main" val="32655328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0"/>
          <p:cNvSpPr>
            <a:spLocks noGrp="1" noChangeArrowheads="1"/>
          </p:cNvSpPr>
          <p:nvPr>
            <p:ph type="title"/>
          </p:nvPr>
        </p:nvSpPr>
        <p:spPr>
          <a:xfrm>
            <a:off x="1123406" y="286476"/>
            <a:ext cx="8229600" cy="1143000"/>
          </a:xfrm>
        </p:spPr>
        <p:txBody>
          <a:bodyPr/>
          <a:lstStyle/>
          <a:p>
            <a:pPr eaLnBrk="1" hangingPunct="1"/>
            <a:r>
              <a:rPr lang="cy-GB" altLang="en-US" b="1" dirty="0" smtClean="0"/>
              <a:t>Youth Work</a:t>
            </a:r>
            <a:endParaRPr lang="en-GB" altLang="en-US" b="1" dirty="0" smtClean="0"/>
          </a:p>
        </p:txBody>
      </p:sp>
      <p:sp>
        <p:nvSpPr>
          <p:cNvPr id="41987" name="Rectangle 11"/>
          <p:cNvSpPr>
            <a:spLocks noGrp="1" noChangeArrowheads="1"/>
          </p:cNvSpPr>
          <p:nvPr>
            <p:ph type="body" sz="half" idx="2"/>
          </p:nvPr>
        </p:nvSpPr>
        <p:spPr>
          <a:xfrm>
            <a:off x="1123406" y="1600201"/>
            <a:ext cx="9326880" cy="4525963"/>
          </a:xfrm>
        </p:spPr>
        <p:txBody>
          <a:bodyPr/>
          <a:lstStyle/>
          <a:p>
            <a:pPr eaLnBrk="1" hangingPunct="1">
              <a:lnSpc>
                <a:spcPct val="90000"/>
              </a:lnSpc>
            </a:pPr>
            <a:r>
              <a:rPr lang="en-GB" altLang="en-US" sz="2000" dirty="0"/>
              <a:t>Involves a broad range of activities, concerned with education in its widest sense.</a:t>
            </a:r>
          </a:p>
          <a:p>
            <a:pPr eaLnBrk="1" hangingPunct="1">
              <a:lnSpc>
                <a:spcPct val="90000"/>
              </a:lnSpc>
            </a:pPr>
            <a:r>
              <a:rPr lang="en-GB" altLang="en-US" sz="2000" dirty="0"/>
              <a:t>Concerned with the education and development, both social and personal, of young people aged between 11 and 25 years old.</a:t>
            </a:r>
          </a:p>
          <a:p>
            <a:pPr eaLnBrk="1" hangingPunct="1">
              <a:lnSpc>
                <a:spcPct val="90000"/>
              </a:lnSpc>
            </a:pPr>
            <a:r>
              <a:rPr lang="en-GB" altLang="en-US" sz="2000" dirty="0"/>
              <a:t>Supports young people in their transition from dependence to interdependence;</a:t>
            </a:r>
          </a:p>
          <a:p>
            <a:pPr eaLnBrk="1" hangingPunct="1">
              <a:lnSpc>
                <a:spcPct val="90000"/>
              </a:lnSpc>
            </a:pPr>
            <a:r>
              <a:rPr lang="en-GB" altLang="en-US" sz="2000" dirty="0"/>
              <a:t>Assists their personal and social development through informal and non-formal education, and seeks to engage them in lifelong learning.</a:t>
            </a:r>
          </a:p>
          <a:p>
            <a:pPr eaLnBrk="1" hangingPunct="1">
              <a:lnSpc>
                <a:spcPct val="90000"/>
              </a:lnSpc>
            </a:pPr>
            <a:r>
              <a:rPr lang="en-GB" altLang="en-US" sz="2000" dirty="0"/>
              <a:t>Enables them to have a voice and influence in the services provided for them</a:t>
            </a:r>
          </a:p>
          <a:p>
            <a:pPr eaLnBrk="1" hangingPunct="1">
              <a:lnSpc>
                <a:spcPct val="90000"/>
              </a:lnSpc>
            </a:pPr>
            <a:r>
              <a:rPr lang="en-GB" altLang="en-US" sz="2000" dirty="0"/>
              <a:t>Is a universal service open to all young people; and</a:t>
            </a:r>
          </a:p>
          <a:p>
            <a:pPr eaLnBrk="1" hangingPunct="1">
              <a:lnSpc>
                <a:spcPct val="90000"/>
              </a:lnSpc>
            </a:pPr>
            <a:r>
              <a:rPr lang="en-GB" altLang="en-US" sz="2000" dirty="0"/>
              <a:t>Promotes equality of opportunity.</a:t>
            </a:r>
          </a:p>
          <a:p>
            <a:pPr eaLnBrk="1" hangingPunct="1">
              <a:lnSpc>
                <a:spcPct val="90000"/>
              </a:lnSpc>
            </a:pPr>
            <a:endParaRPr lang="en-GB" altLang="en-US" sz="2000" dirty="0"/>
          </a:p>
        </p:txBody>
      </p:sp>
    </p:spTree>
    <p:extLst>
      <p:ext uri="{BB962C8B-B14F-4D97-AF65-F5344CB8AC3E}">
        <p14:creationId xmlns:p14="http://schemas.microsoft.com/office/powerpoint/2010/main" val="34431126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z="3600" b="1"/>
              <a:t>Characteristics</a:t>
            </a:r>
          </a:p>
        </p:txBody>
      </p:sp>
      <p:sp>
        <p:nvSpPr>
          <p:cNvPr id="19459" name="Rectangle 10"/>
          <p:cNvSpPr>
            <a:spLocks noGrp="1" noChangeArrowheads="1"/>
          </p:cNvSpPr>
          <p:nvPr>
            <p:ph type="body" sz="half" idx="2"/>
          </p:nvPr>
        </p:nvSpPr>
        <p:spPr>
          <a:xfrm>
            <a:off x="1847850" y="1600200"/>
            <a:ext cx="8362950" cy="5257800"/>
          </a:xfrm>
        </p:spPr>
        <p:txBody>
          <a:bodyPr/>
          <a:lstStyle/>
          <a:p>
            <a:pPr eaLnBrk="1" hangingPunct="1">
              <a:defRPr/>
            </a:pPr>
            <a:r>
              <a:rPr lang="en-GB" altLang="en-US" dirty="0" smtClean="0"/>
              <a:t>According to the National Youth Service Strategy for Wales (WAG, 2007, p. 3), Youth Work is underpinned by the following characteristics:</a:t>
            </a:r>
          </a:p>
          <a:p>
            <a:pPr eaLnBrk="1" hangingPunct="1">
              <a:defRPr/>
            </a:pPr>
            <a:endParaRPr lang="en-GB" altLang="en-US" dirty="0" smtClean="0"/>
          </a:p>
          <a:p>
            <a:pPr lvl="1" eaLnBrk="1" hangingPunct="1">
              <a:defRPr/>
            </a:pPr>
            <a:r>
              <a:rPr lang="en-GB" altLang="en-US" dirty="0" smtClean="0"/>
              <a:t>Voluntary involvement by young people;</a:t>
            </a:r>
          </a:p>
          <a:p>
            <a:pPr lvl="1" eaLnBrk="1" hangingPunct="1">
              <a:defRPr/>
            </a:pPr>
            <a:r>
              <a:rPr lang="en-GB" altLang="en-US" dirty="0" smtClean="0"/>
              <a:t>Age specific;</a:t>
            </a:r>
          </a:p>
          <a:p>
            <a:pPr lvl="1" eaLnBrk="1" hangingPunct="1">
              <a:defRPr/>
            </a:pPr>
            <a:r>
              <a:rPr lang="en-GB" altLang="en-US" dirty="0" smtClean="0"/>
              <a:t>A predominantly non-formal education approach;</a:t>
            </a:r>
          </a:p>
          <a:p>
            <a:pPr lvl="1" eaLnBrk="1" hangingPunct="1">
              <a:defRPr/>
            </a:pPr>
            <a:r>
              <a:rPr lang="en-GB" altLang="en-US" dirty="0" smtClean="0"/>
              <a:t>Young people first approach;</a:t>
            </a:r>
          </a:p>
          <a:p>
            <a:pPr lvl="1" eaLnBrk="1" hangingPunct="1">
              <a:defRPr/>
            </a:pPr>
            <a:r>
              <a:rPr lang="en-GB" altLang="en-US" dirty="0" smtClean="0"/>
              <a:t>Open access</a:t>
            </a:r>
          </a:p>
          <a:p>
            <a:pPr marL="457200" lvl="1" indent="0" algn="r">
              <a:buNone/>
              <a:defRPr/>
            </a:pPr>
            <a:r>
              <a:rPr lang="en-GB" altLang="en-US" sz="1800" dirty="0"/>
              <a:t>(WAG, 2007, p. 3)</a:t>
            </a:r>
          </a:p>
          <a:p>
            <a:pPr eaLnBrk="1" hangingPunct="1">
              <a:defRPr/>
            </a:pPr>
            <a:endParaRPr lang="en-GB" altLang="en-US" dirty="0" smtClean="0"/>
          </a:p>
        </p:txBody>
      </p:sp>
      <p:sp>
        <p:nvSpPr>
          <p:cNvPr id="44036" name="Text Box 9"/>
          <p:cNvSpPr txBox="1">
            <a:spLocks noChangeArrowheads="1"/>
          </p:cNvSpPr>
          <p:nvPr/>
        </p:nvSpPr>
        <p:spPr bwMode="auto">
          <a:xfrm>
            <a:off x="3000375" y="549276"/>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extLst>
      <p:ext uri="{BB962C8B-B14F-4D97-AF65-F5344CB8AC3E}">
        <p14:creationId xmlns:p14="http://schemas.microsoft.com/office/powerpoint/2010/main" val="39364536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cy-GB" altLang="en-US" b="1" smtClean="0"/>
              <a:t>Youth Work</a:t>
            </a:r>
          </a:p>
        </p:txBody>
      </p:sp>
      <p:sp>
        <p:nvSpPr>
          <p:cNvPr id="46083" name="Rectangle 9"/>
          <p:cNvSpPr>
            <a:spLocks noGrp="1" noChangeArrowheads="1"/>
          </p:cNvSpPr>
          <p:nvPr>
            <p:ph type="body" idx="1"/>
          </p:nvPr>
        </p:nvSpPr>
        <p:spPr/>
        <p:txBody>
          <a:bodyPr/>
          <a:lstStyle/>
          <a:p>
            <a:pPr eaLnBrk="1" hangingPunct="1">
              <a:lnSpc>
                <a:spcPct val="80000"/>
              </a:lnSpc>
            </a:pPr>
            <a:r>
              <a:rPr lang="en-GB" altLang="en-US"/>
              <a:t>According to Jeffs and Smith (2008), for work with young people to be seen as ‘youth work’ three elements have to be present:</a:t>
            </a:r>
          </a:p>
          <a:p>
            <a:pPr eaLnBrk="1" hangingPunct="1">
              <a:lnSpc>
                <a:spcPct val="80000"/>
              </a:lnSpc>
            </a:pPr>
            <a:endParaRPr lang="en-GB" altLang="en-US"/>
          </a:p>
          <a:p>
            <a:pPr eaLnBrk="1" hangingPunct="1">
              <a:lnSpc>
                <a:spcPct val="80000"/>
              </a:lnSpc>
            </a:pPr>
            <a:r>
              <a:rPr lang="en-GB" altLang="en-US"/>
              <a:t>the relationship between the young person and the worker is </a:t>
            </a:r>
            <a:r>
              <a:rPr lang="en-GB" altLang="en-US" i="1" u="sng"/>
              <a:t>voluntary</a:t>
            </a:r>
          </a:p>
          <a:p>
            <a:pPr eaLnBrk="1" hangingPunct="1">
              <a:lnSpc>
                <a:spcPct val="80000"/>
              </a:lnSpc>
            </a:pPr>
            <a:r>
              <a:rPr lang="en-GB" altLang="en-US"/>
              <a:t>the work has an </a:t>
            </a:r>
            <a:r>
              <a:rPr lang="en-GB" altLang="en-US" i="1" u="sng"/>
              <a:t>educational purpose</a:t>
            </a:r>
          </a:p>
          <a:p>
            <a:pPr eaLnBrk="1" hangingPunct="1">
              <a:lnSpc>
                <a:spcPct val="80000"/>
              </a:lnSpc>
            </a:pPr>
            <a:r>
              <a:rPr lang="en-GB" altLang="en-US"/>
              <a:t>the focus of the work is directed towards </a:t>
            </a:r>
            <a:r>
              <a:rPr lang="en-GB" altLang="en-US" i="1" u="sng"/>
              <a:t>young people</a:t>
            </a:r>
          </a:p>
          <a:p>
            <a:pPr eaLnBrk="1" hangingPunct="1">
              <a:lnSpc>
                <a:spcPct val="80000"/>
              </a:lnSpc>
            </a:pPr>
            <a:endParaRPr lang="en-GB" altLang="en-US"/>
          </a:p>
          <a:p>
            <a:pPr eaLnBrk="1" hangingPunct="1">
              <a:lnSpc>
                <a:spcPct val="80000"/>
              </a:lnSpc>
            </a:pPr>
            <a:r>
              <a:rPr lang="en-GB" altLang="en-US"/>
              <a:t>(Jeffs &amp; Smith 2008)</a:t>
            </a:r>
          </a:p>
          <a:p>
            <a:pPr eaLnBrk="1" hangingPunct="1">
              <a:lnSpc>
                <a:spcPct val="80000"/>
              </a:lnSpc>
            </a:pPr>
            <a:endParaRPr lang="en-GB" altLang="en-US"/>
          </a:p>
        </p:txBody>
      </p:sp>
    </p:spTree>
    <p:extLst>
      <p:ext uri="{BB962C8B-B14F-4D97-AF65-F5344CB8AC3E}">
        <p14:creationId xmlns:p14="http://schemas.microsoft.com/office/powerpoint/2010/main" val="31738037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z="3600" b="1"/>
              <a:t>Characteristics!</a:t>
            </a:r>
          </a:p>
        </p:txBody>
      </p:sp>
      <p:sp>
        <p:nvSpPr>
          <p:cNvPr id="48131" name="Rectangle 10"/>
          <p:cNvSpPr>
            <a:spLocks noGrp="1" noChangeArrowheads="1"/>
          </p:cNvSpPr>
          <p:nvPr>
            <p:ph type="body" idx="1"/>
          </p:nvPr>
        </p:nvSpPr>
        <p:spPr/>
        <p:txBody>
          <a:bodyPr/>
          <a:lstStyle/>
          <a:p>
            <a:pPr eaLnBrk="1" hangingPunct="1">
              <a:lnSpc>
                <a:spcPct val="90000"/>
              </a:lnSpc>
            </a:pPr>
            <a:r>
              <a:rPr lang="en-GB" altLang="en-US" sz="2400"/>
              <a:t> </a:t>
            </a:r>
            <a:r>
              <a:rPr lang="en-GB" altLang="en-US"/>
              <a:t>The distinctive characteristics of youth work include, the </a:t>
            </a:r>
            <a:r>
              <a:rPr lang="en-GB" altLang="en-US" i="1" u="sng"/>
              <a:t>voluntary engagement</a:t>
            </a:r>
            <a:r>
              <a:rPr lang="en-GB" altLang="en-US"/>
              <a:t> of young people; </a:t>
            </a:r>
            <a:r>
              <a:rPr lang="en-GB" altLang="en-US" i="1" u="sng"/>
              <a:t>young people’s active involvement</a:t>
            </a:r>
            <a:r>
              <a:rPr lang="en-GB" altLang="en-US"/>
              <a:t> in different features of local youth work provision; the use of </a:t>
            </a:r>
            <a:r>
              <a:rPr lang="en-GB" altLang="en-US" i="1" u="sng"/>
              <a:t>informal and non-formal education</a:t>
            </a:r>
            <a:r>
              <a:rPr lang="en-GB" altLang="en-US"/>
              <a:t> as the primary methods of youth work; and a flexible approach to provision which is responsive to their preferences.</a:t>
            </a:r>
            <a:endParaRPr lang="en-GB" altLang="en-US" i="1"/>
          </a:p>
          <a:p>
            <a:pPr eaLnBrk="1" hangingPunct="1">
              <a:lnSpc>
                <a:spcPct val="90000"/>
              </a:lnSpc>
            </a:pPr>
            <a:endParaRPr lang="en-GB" altLang="en-US" sz="2400"/>
          </a:p>
        </p:txBody>
      </p:sp>
    </p:spTree>
    <p:extLst>
      <p:ext uri="{BB962C8B-B14F-4D97-AF65-F5344CB8AC3E}">
        <p14:creationId xmlns:p14="http://schemas.microsoft.com/office/powerpoint/2010/main" val="11134665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4"/>
          <p:cNvSpPr>
            <a:spLocks noGrp="1" noChangeArrowheads="1"/>
          </p:cNvSpPr>
          <p:nvPr>
            <p:ph type="title"/>
          </p:nvPr>
        </p:nvSpPr>
        <p:spPr/>
        <p:txBody>
          <a:bodyPr/>
          <a:lstStyle/>
          <a:p>
            <a:pPr eaLnBrk="1" hangingPunct="1"/>
            <a:r>
              <a:rPr lang="cy-GB" altLang="en-US" sz="3200" b="1"/>
              <a:t/>
            </a:r>
            <a:br>
              <a:rPr lang="cy-GB" altLang="en-US" sz="3200" b="1"/>
            </a:br>
            <a:r>
              <a:rPr lang="cy-GB" altLang="en-US" sz="3200" b="1"/>
              <a:t> </a:t>
            </a:r>
            <a:r>
              <a:rPr lang="en-GB" altLang="en-US" sz="3200" b="1"/>
              <a:t>Informal and Non-formal Education</a:t>
            </a:r>
          </a:p>
        </p:txBody>
      </p:sp>
      <p:sp>
        <p:nvSpPr>
          <p:cNvPr id="50179" name="Rectangle 6"/>
          <p:cNvSpPr>
            <a:spLocks noGrp="1" noChangeArrowheads="1"/>
          </p:cNvSpPr>
          <p:nvPr>
            <p:ph type="body" idx="1"/>
          </p:nvPr>
        </p:nvSpPr>
        <p:spPr/>
        <p:txBody>
          <a:bodyPr/>
          <a:lstStyle/>
          <a:p>
            <a:pPr eaLnBrk="1" hangingPunct="1">
              <a:lnSpc>
                <a:spcPct val="90000"/>
              </a:lnSpc>
            </a:pPr>
            <a:r>
              <a:rPr lang="en-GB" altLang="en-US" dirty="0" smtClean="0"/>
              <a:t>Spend 30 minutes researching the </a:t>
            </a:r>
            <a:r>
              <a:rPr lang="en-GB" altLang="en-US" dirty="0" smtClean="0"/>
              <a:t>following:</a:t>
            </a:r>
          </a:p>
          <a:p>
            <a:pPr eaLnBrk="1" hangingPunct="1">
              <a:lnSpc>
                <a:spcPct val="90000"/>
              </a:lnSpc>
            </a:pPr>
            <a:endParaRPr lang="en-GB" altLang="en-US" dirty="0" smtClean="0"/>
          </a:p>
          <a:p>
            <a:pPr eaLnBrk="1" hangingPunct="1">
              <a:lnSpc>
                <a:spcPct val="90000"/>
              </a:lnSpc>
            </a:pPr>
            <a:r>
              <a:rPr lang="en-GB" altLang="en-US" dirty="0" smtClean="0"/>
              <a:t>What is your understanding of these terms</a:t>
            </a:r>
            <a:r>
              <a:rPr lang="en-GB" altLang="en-US" dirty="0" smtClean="0"/>
              <a:t>:</a:t>
            </a:r>
          </a:p>
          <a:p>
            <a:pPr eaLnBrk="1" hangingPunct="1">
              <a:lnSpc>
                <a:spcPct val="90000"/>
              </a:lnSpc>
            </a:pPr>
            <a:endParaRPr lang="en-GB" altLang="en-US" dirty="0" smtClean="0"/>
          </a:p>
          <a:p>
            <a:pPr lvl="1" eaLnBrk="1" hangingPunct="1">
              <a:lnSpc>
                <a:spcPct val="90000"/>
              </a:lnSpc>
            </a:pPr>
            <a:r>
              <a:rPr lang="en-GB" altLang="en-US" dirty="0" smtClean="0"/>
              <a:t>Informal education/learning</a:t>
            </a:r>
          </a:p>
          <a:p>
            <a:pPr lvl="1" eaLnBrk="1" hangingPunct="1">
              <a:lnSpc>
                <a:spcPct val="90000"/>
              </a:lnSpc>
            </a:pPr>
            <a:r>
              <a:rPr lang="en-GB" altLang="en-US" dirty="0" smtClean="0"/>
              <a:t>Non-formal education/learning</a:t>
            </a:r>
          </a:p>
        </p:txBody>
      </p:sp>
    </p:spTree>
    <p:extLst>
      <p:ext uri="{BB962C8B-B14F-4D97-AF65-F5344CB8AC3E}">
        <p14:creationId xmlns:p14="http://schemas.microsoft.com/office/powerpoint/2010/main" val="38371511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sz="3200" b="1"/>
              <a:t/>
            </a:r>
            <a:br>
              <a:rPr lang="en-GB" altLang="en-US" sz="3200" b="1"/>
            </a:br>
            <a:r>
              <a:rPr lang="en-GB" altLang="en-US" sz="3200" b="1"/>
              <a:t> Learning – what is this?</a:t>
            </a:r>
          </a:p>
        </p:txBody>
      </p:sp>
      <p:sp>
        <p:nvSpPr>
          <p:cNvPr id="52227" name="Rectangle 5"/>
          <p:cNvSpPr>
            <a:spLocks noGrp="1" noChangeArrowheads="1"/>
          </p:cNvSpPr>
          <p:nvPr>
            <p:ph type="body" idx="1"/>
          </p:nvPr>
        </p:nvSpPr>
        <p:spPr/>
        <p:txBody>
          <a:bodyPr/>
          <a:lstStyle/>
          <a:p>
            <a:pPr eaLnBrk="1" hangingPunct="1">
              <a:lnSpc>
                <a:spcPct val="80000"/>
              </a:lnSpc>
            </a:pPr>
            <a:r>
              <a:rPr lang="en-GB" altLang="en-US" sz="2000"/>
              <a:t>A valued outcome of working with young people</a:t>
            </a:r>
          </a:p>
          <a:p>
            <a:pPr eaLnBrk="1" hangingPunct="1">
              <a:lnSpc>
                <a:spcPct val="80000"/>
              </a:lnSpc>
            </a:pPr>
            <a:r>
              <a:rPr lang="en-GB" altLang="en-US" sz="2000"/>
              <a:t>Central to our work as youth workers</a:t>
            </a:r>
          </a:p>
          <a:p>
            <a:pPr eaLnBrk="1" hangingPunct="1">
              <a:lnSpc>
                <a:spcPct val="80000"/>
              </a:lnSpc>
            </a:pPr>
            <a:endParaRPr lang="en-GB" altLang="en-US" sz="2000"/>
          </a:p>
        </p:txBody>
      </p:sp>
      <p:sp>
        <p:nvSpPr>
          <p:cNvPr id="52228" name="Text Box 6"/>
          <p:cNvSpPr txBox="1">
            <a:spLocks noChangeArrowheads="1"/>
          </p:cNvSpPr>
          <p:nvPr/>
        </p:nvSpPr>
        <p:spPr bwMode="auto">
          <a:xfrm>
            <a:off x="1423853" y="2772470"/>
            <a:ext cx="8318682"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altLang="en-US" sz="2800" dirty="0"/>
              <a:t>“Most of our everyday understandings suggest that learning is an individual enterprise involving the mental processing of new experience and the accumulation of knowledge in the mind of the learner”</a:t>
            </a:r>
          </a:p>
          <a:p>
            <a:pPr eaLnBrk="1" hangingPunct="1">
              <a:spcBef>
                <a:spcPct val="0"/>
              </a:spcBef>
              <a:buClrTx/>
              <a:buSzTx/>
              <a:buFontTx/>
              <a:buNone/>
            </a:pPr>
            <a:endParaRPr lang="en-GB" altLang="en-US" sz="2800" dirty="0"/>
          </a:p>
          <a:p>
            <a:pPr algn="r" eaLnBrk="1" hangingPunct="1">
              <a:spcBef>
                <a:spcPct val="0"/>
              </a:spcBef>
              <a:buClrTx/>
              <a:buSzTx/>
              <a:buFontTx/>
              <a:buNone/>
            </a:pPr>
            <a:r>
              <a:rPr lang="en-GB" altLang="en-US" sz="2800" dirty="0"/>
              <a:t>				 (Harrison and Wise 2007, p. 5)</a:t>
            </a:r>
          </a:p>
        </p:txBody>
      </p:sp>
    </p:spTree>
    <p:extLst>
      <p:ext uri="{BB962C8B-B14F-4D97-AF65-F5344CB8AC3E}">
        <p14:creationId xmlns:p14="http://schemas.microsoft.com/office/powerpoint/2010/main" val="309022564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idx="4294967295"/>
          </p:nvPr>
        </p:nvSpPr>
        <p:spPr/>
        <p:txBody>
          <a:bodyPr/>
          <a:lstStyle/>
          <a:p>
            <a:pPr eaLnBrk="1" hangingPunct="1"/>
            <a:r>
              <a:rPr lang="en-GB" altLang="en-US" sz="3600" b="1"/>
              <a:t>Learning – what is this?</a:t>
            </a:r>
          </a:p>
        </p:txBody>
      </p:sp>
      <p:sp>
        <p:nvSpPr>
          <p:cNvPr id="54275" name="Rectangle 3"/>
          <p:cNvSpPr>
            <a:spLocks noGrp="1" noChangeArrowheads="1"/>
          </p:cNvSpPr>
          <p:nvPr>
            <p:ph type="body" idx="4294967295"/>
          </p:nvPr>
        </p:nvSpPr>
        <p:spPr>
          <a:xfrm>
            <a:off x="838200" y="1557338"/>
            <a:ext cx="9310688" cy="4525962"/>
          </a:xfrm>
        </p:spPr>
        <p:txBody>
          <a:bodyPr/>
          <a:lstStyle/>
          <a:p>
            <a:pPr eaLnBrk="1" hangingPunct="1">
              <a:buFontTx/>
              <a:buNone/>
            </a:pPr>
            <a:endParaRPr lang="en-GB" altLang="en-US" dirty="0"/>
          </a:p>
          <a:p>
            <a:pPr eaLnBrk="1" hangingPunct="1">
              <a:buFontTx/>
              <a:buNone/>
            </a:pPr>
            <a:r>
              <a:rPr lang="en-GB" altLang="en-US" dirty="0"/>
              <a:t>	“The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eaLnBrk="1" hangingPunct="1">
              <a:buFontTx/>
              <a:buNone/>
            </a:pPr>
            <a:endParaRPr lang="en-GB" altLang="en-US" sz="2000" dirty="0"/>
          </a:p>
          <a:p>
            <a:pPr algn="r" eaLnBrk="1" hangingPunct="1">
              <a:buFontTx/>
              <a:buNone/>
            </a:pPr>
            <a:r>
              <a:rPr lang="en-GB" altLang="en-US" sz="2000" dirty="0"/>
              <a:t>(Payne 2009, p. 226)</a:t>
            </a:r>
          </a:p>
        </p:txBody>
      </p:sp>
    </p:spTree>
    <p:extLst>
      <p:ext uri="{BB962C8B-B14F-4D97-AF65-F5344CB8AC3E}">
        <p14:creationId xmlns:p14="http://schemas.microsoft.com/office/powerpoint/2010/main" val="3731183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ltLang="en-US" sz="3600" b="1"/>
              <a:t/>
            </a:r>
            <a:br>
              <a:rPr lang="en-GB" altLang="en-US" sz="3600" b="1"/>
            </a:br>
            <a:r>
              <a:rPr lang="en-GB" altLang="en-US" sz="3600" b="1"/>
              <a:t> Formal Education/Learning</a:t>
            </a:r>
          </a:p>
        </p:txBody>
      </p:sp>
      <p:sp>
        <p:nvSpPr>
          <p:cNvPr id="56323" name="Rectangle 4"/>
          <p:cNvSpPr>
            <a:spLocks noGrp="1" noChangeArrowheads="1"/>
          </p:cNvSpPr>
          <p:nvPr>
            <p:ph type="body" idx="1"/>
          </p:nvPr>
        </p:nvSpPr>
        <p:spPr/>
        <p:txBody>
          <a:bodyPr/>
          <a:lstStyle/>
          <a:p>
            <a:pPr eaLnBrk="1" hangingPunct="1">
              <a:lnSpc>
                <a:spcPct val="90000"/>
              </a:lnSpc>
            </a:pPr>
            <a:endParaRPr lang="en-GB" altLang="en-US" dirty="0"/>
          </a:p>
          <a:p>
            <a:pPr eaLnBrk="1" hangingPunct="1">
              <a:lnSpc>
                <a:spcPct val="90000"/>
              </a:lnSpc>
            </a:pPr>
            <a:r>
              <a:rPr lang="en-GB" altLang="en-US" dirty="0"/>
              <a:t>Formal instruction which might occur at school or at a training </a:t>
            </a:r>
            <a:r>
              <a:rPr lang="en-GB" altLang="en-US" dirty="0" smtClean="0"/>
              <a:t>course</a:t>
            </a:r>
          </a:p>
          <a:p>
            <a:pPr eaLnBrk="1" hangingPunct="1">
              <a:lnSpc>
                <a:spcPct val="90000"/>
              </a:lnSpc>
            </a:pPr>
            <a:endParaRPr lang="en-GB" altLang="en-US" dirty="0"/>
          </a:p>
          <a:p>
            <a:pPr algn="r" eaLnBrk="1" hangingPunct="1">
              <a:lnSpc>
                <a:spcPct val="90000"/>
              </a:lnSpc>
              <a:buFontTx/>
              <a:buNone/>
            </a:pPr>
            <a:r>
              <a:rPr lang="en-GB" altLang="en-US" sz="1800" dirty="0"/>
              <a:t>(Harrison and Wise 2007, t. 2)</a:t>
            </a:r>
          </a:p>
          <a:p>
            <a:pPr eaLnBrk="1" hangingPunct="1">
              <a:lnSpc>
                <a:spcPct val="90000"/>
              </a:lnSpc>
            </a:pPr>
            <a:endParaRPr lang="en-GB" altLang="en-US" dirty="0" smtClean="0"/>
          </a:p>
          <a:p>
            <a:pPr eaLnBrk="1" hangingPunct="1">
              <a:lnSpc>
                <a:spcPct val="90000"/>
              </a:lnSpc>
            </a:pPr>
            <a:r>
              <a:rPr lang="en-GB" altLang="en-US" dirty="0" smtClean="0"/>
              <a:t>We </a:t>
            </a:r>
            <a:r>
              <a:rPr lang="en-GB" altLang="en-US" dirty="0"/>
              <a:t>associate formal education with particular settings, and with a way of learning “that emphasises product…rather than process</a:t>
            </a:r>
            <a:r>
              <a:rPr lang="en-GB" altLang="en-US" dirty="0" smtClean="0"/>
              <a:t>”</a:t>
            </a:r>
          </a:p>
          <a:p>
            <a:pPr eaLnBrk="1" hangingPunct="1">
              <a:lnSpc>
                <a:spcPct val="90000"/>
              </a:lnSpc>
            </a:pPr>
            <a:endParaRPr lang="en-GB" altLang="en-US" dirty="0"/>
          </a:p>
          <a:p>
            <a:pPr algn="r" eaLnBrk="1" hangingPunct="1">
              <a:lnSpc>
                <a:spcPct val="90000"/>
              </a:lnSpc>
              <a:buFontTx/>
              <a:buNone/>
            </a:pPr>
            <a:r>
              <a:rPr lang="en-GB" altLang="en-US" sz="1800" dirty="0"/>
              <a:t>(Mahoney 2006, t. 31)</a:t>
            </a:r>
          </a:p>
          <a:p>
            <a:pPr eaLnBrk="1" hangingPunct="1">
              <a:lnSpc>
                <a:spcPct val="90000"/>
              </a:lnSpc>
              <a:buFontTx/>
              <a:buNone/>
            </a:pPr>
            <a:endParaRPr lang="en-GB" altLang="en-US" sz="1000" dirty="0"/>
          </a:p>
          <a:p>
            <a:pPr eaLnBrk="1" hangingPunct="1">
              <a:lnSpc>
                <a:spcPct val="90000"/>
              </a:lnSpc>
            </a:pPr>
            <a:endParaRPr lang="en-GB" altLang="en-US" sz="2400" dirty="0"/>
          </a:p>
        </p:txBody>
      </p:sp>
    </p:spTree>
    <p:extLst>
      <p:ext uri="{BB962C8B-B14F-4D97-AF65-F5344CB8AC3E}">
        <p14:creationId xmlns:p14="http://schemas.microsoft.com/office/powerpoint/2010/main" val="241411270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ltLang="en-US" sz="3600" b="1"/>
              <a:t/>
            </a:r>
            <a:br>
              <a:rPr lang="en-GB" altLang="en-US" sz="3600" b="1"/>
            </a:br>
            <a:r>
              <a:rPr lang="en-GB" altLang="en-US" sz="3600" b="1"/>
              <a:t> Non-formal Education/Learning</a:t>
            </a:r>
          </a:p>
        </p:txBody>
      </p:sp>
      <p:sp>
        <p:nvSpPr>
          <p:cNvPr id="58371" name="Rectangle 4"/>
          <p:cNvSpPr>
            <a:spLocks noGrp="1" noChangeArrowheads="1"/>
          </p:cNvSpPr>
          <p:nvPr>
            <p:ph type="body" idx="1"/>
          </p:nvPr>
        </p:nvSpPr>
        <p:spPr/>
        <p:txBody>
          <a:bodyPr/>
          <a:lstStyle/>
          <a:p>
            <a:pPr eaLnBrk="1" hangingPunct="1">
              <a:lnSpc>
                <a:spcPct val="90000"/>
              </a:lnSpc>
            </a:pPr>
            <a:endParaRPr lang="en-GB" altLang="en-US" sz="2400"/>
          </a:p>
          <a:p>
            <a:pPr eaLnBrk="1" hangingPunct="1">
              <a:lnSpc>
                <a:spcPct val="90000"/>
              </a:lnSpc>
            </a:pPr>
            <a:r>
              <a:rPr lang="en-GB" altLang="en-US" sz="2400"/>
              <a:t>“…work which emphasises responsiveness to the situation and the needs of young people, rather than the completion of a syllabus or the realisation of pre-determined outcomes”</a:t>
            </a:r>
          </a:p>
          <a:p>
            <a:pPr eaLnBrk="1" hangingPunct="1">
              <a:lnSpc>
                <a:spcPct val="90000"/>
              </a:lnSpc>
            </a:pPr>
            <a:r>
              <a:rPr lang="en-GB" altLang="en-US" sz="2400"/>
              <a:t>Collaboration between youth worker and young person enable learning and development to emerge</a:t>
            </a:r>
          </a:p>
          <a:p>
            <a:pPr eaLnBrk="1" hangingPunct="1">
              <a:lnSpc>
                <a:spcPct val="90000"/>
              </a:lnSpc>
            </a:pPr>
            <a:r>
              <a:rPr lang="en-GB" altLang="en-US" sz="2400"/>
              <a:t>The commitment of workers to the voluntary and participatory relationships with young people characterises this type of work</a:t>
            </a:r>
          </a:p>
          <a:p>
            <a:pPr algn="r" eaLnBrk="1" hangingPunct="1">
              <a:lnSpc>
                <a:spcPct val="90000"/>
              </a:lnSpc>
              <a:buFontTx/>
              <a:buNone/>
            </a:pPr>
            <a:endParaRPr lang="en-GB" altLang="en-US" sz="1600"/>
          </a:p>
          <a:p>
            <a:pPr algn="r" eaLnBrk="1" hangingPunct="1">
              <a:lnSpc>
                <a:spcPct val="90000"/>
              </a:lnSpc>
              <a:buFontTx/>
              <a:buNone/>
            </a:pPr>
            <a:r>
              <a:rPr lang="en-GB" altLang="en-US" sz="1600"/>
              <a:t>(Harrison and Wise 2007, p. 2)</a:t>
            </a:r>
          </a:p>
        </p:txBody>
      </p:sp>
    </p:spTree>
    <p:extLst>
      <p:ext uri="{BB962C8B-B14F-4D97-AF65-F5344CB8AC3E}">
        <p14:creationId xmlns:p14="http://schemas.microsoft.com/office/powerpoint/2010/main" val="228621705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r>
              <a:rPr lang="en-GB" altLang="en-US" sz="3600" b="1"/>
              <a:t/>
            </a:r>
            <a:br>
              <a:rPr lang="en-GB" altLang="en-US" sz="3600" b="1"/>
            </a:br>
            <a:r>
              <a:rPr lang="en-GB" altLang="en-US" sz="3600" b="1"/>
              <a:t> Informal Education/Learning</a:t>
            </a:r>
          </a:p>
        </p:txBody>
      </p:sp>
      <p:sp>
        <p:nvSpPr>
          <p:cNvPr id="60419" name="Rectangle 4"/>
          <p:cNvSpPr>
            <a:spLocks noGrp="1" noChangeArrowheads="1"/>
          </p:cNvSpPr>
          <p:nvPr>
            <p:ph type="body" idx="1"/>
          </p:nvPr>
        </p:nvSpPr>
        <p:spPr/>
        <p:txBody>
          <a:bodyPr/>
          <a:lstStyle/>
          <a:p>
            <a:pPr eaLnBrk="1" hangingPunct="1">
              <a:lnSpc>
                <a:spcPct val="90000"/>
              </a:lnSpc>
            </a:pPr>
            <a:endParaRPr lang="en-GB" altLang="en-US" dirty="0"/>
          </a:p>
          <a:p>
            <a:pPr eaLnBrk="1" hangingPunct="1">
              <a:lnSpc>
                <a:spcPct val="90000"/>
              </a:lnSpc>
            </a:pPr>
            <a:r>
              <a:rPr lang="en-GB" altLang="en-US" dirty="0"/>
              <a:t>To encourage young people to use their experiences of everyday living as opportunities for learning about </a:t>
            </a:r>
            <a:r>
              <a:rPr lang="en-GB" altLang="en-US" dirty="0" smtClean="0"/>
              <a:t>themselves</a:t>
            </a:r>
          </a:p>
          <a:p>
            <a:pPr eaLnBrk="1" hangingPunct="1">
              <a:lnSpc>
                <a:spcPct val="90000"/>
              </a:lnSpc>
            </a:pPr>
            <a:endParaRPr lang="en-GB" altLang="en-US" dirty="0"/>
          </a:p>
          <a:p>
            <a:pPr eaLnBrk="1" hangingPunct="1">
              <a:lnSpc>
                <a:spcPct val="90000"/>
              </a:lnSpc>
            </a:pPr>
            <a:r>
              <a:rPr lang="en-GB" altLang="en-US" dirty="0"/>
              <a:t>It encourages the process of drawing out meaning from experience (reflection)</a:t>
            </a:r>
          </a:p>
          <a:p>
            <a:pPr eaLnBrk="1" hangingPunct="1">
              <a:lnSpc>
                <a:spcPct val="90000"/>
              </a:lnSpc>
              <a:buFontTx/>
              <a:buNone/>
            </a:pPr>
            <a:endParaRPr lang="en-GB" altLang="en-US" dirty="0"/>
          </a:p>
          <a:p>
            <a:pPr algn="r" eaLnBrk="1" hangingPunct="1">
              <a:lnSpc>
                <a:spcPct val="90000"/>
              </a:lnSpc>
              <a:buFontTx/>
              <a:buNone/>
            </a:pPr>
            <a:r>
              <a:rPr lang="en-GB" altLang="en-US" sz="1600" dirty="0"/>
              <a:t>(Crosby 2007, p. 95-96)</a:t>
            </a:r>
          </a:p>
          <a:p>
            <a:pPr eaLnBrk="1" hangingPunct="1">
              <a:lnSpc>
                <a:spcPct val="90000"/>
              </a:lnSpc>
            </a:pPr>
            <a:endParaRPr lang="en-GB" altLang="en-US" sz="2400" dirty="0"/>
          </a:p>
        </p:txBody>
      </p:sp>
    </p:spTree>
    <p:extLst>
      <p:ext uri="{BB962C8B-B14F-4D97-AF65-F5344CB8AC3E}">
        <p14:creationId xmlns:p14="http://schemas.microsoft.com/office/powerpoint/2010/main" val="197720957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cy-GB" altLang="en-US" sz="3600" b="1"/>
              <a:t/>
            </a:r>
            <a:br>
              <a:rPr lang="cy-GB" altLang="en-US" sz="3600" b="1"/>
            </a:br>
            <a:r>
              <a:rPr lang="cy-GB" altLang="en-US" sz="3600" b="1"/>
              <a:t> </a:t>
            </a:r>
            <a:r>
              <a:rPr lang="en-GB" altLang="en-US" sz="3600" b="1"/>
              <a:t>Non-Formal Education/Learning</a:t>
            </a:r>
          </a:p>
        </p:txBody>
      </p:sp>
      <p:sp>
        <p:nvSpPr>
          <p:cNvPr id="62467" name="Rectangle 4"/>
          <p:cNvSpPr>
            <a:spLocks noGrp="1" noChangeArrowheads="1"/>
          </p:cNvSpPr>
          <p:nvPr>
            <p:ph type="body" idx="1"/>
          </p:nvPr>
        </p:nvSpPr>
        <p:spPr/>
        <p:txBody>
          <a:bodyPr/>
          <a:lstStyle/>
          <a:p>
            <a:pPr eaLnBrk="1" hangingPunct="1">
              <a:lnSpc>
                <a:spcPct val="90000"/>
              </a:lnSpc>
            </a:pPr>
            <a:r>
              <a:rPr lang="en-GB" altLang="en-US" sz="2400" dirty="0"/>
              <a:t>One characteristic of youth work as identified by the National Youth Service Strategy for Wales (WAG 2007,p.3) is its non-formal educational approach. </a:t>
            </a:r>
            <a:endParaRPr lang="en-GB" altLang="en-US" sz="2400" dirty="0" smtClean="0"/>
          </a:p>
          <a:p>
            <a:pPr eaLnBrk="1" hangingPunct="1">
              <a:lnSpc>
                <a:spcPct val="90000"/>
              </a:lnSpc>
            </a:pPr>
            <a:endParaRPr lang="en-GB" altLang="en-US" sz="2400" dirty="0"/>
          </a:p>
          <a:p>
            <a:pPr eaLnBrk="1" hangingPunct="1">
              <a:lnSpc>
                <a:spcPct val="90000"/>
              </a:lnSpc>
            </a:pPr>
            <a:r>
              <a:rPr lang="en-GB" altLang="en-US" sz="2400" dirty="0"/>
              <a:t>Non-formal education can often be described as meaning any organised, structured educational activity outside any formal educational systems (Rogers 2004).  Non-formal education also does not normally lead to certification. </a:t>
            </a:r>
          </a:p>
          <a:p>
            <a:pPr algn="r" eaLnBrk="1" hangingPunct="1">
              <a:lnSpc>
                <a:spcPct val="90000"/>
              </a:lnSpc>
              <a:buFontTx/>
              <a:buNone/>
            </a:pPr>
            <a:endParaRPr lang="en-GB" altLang="en-US" sz="1800" dirty="0"/>
          </a:p>
          <a:p>
            <a:pPr algn="r" eaLnBrk="1" hangingPunct="1">
              <a:lnSpc>
                <a:spcPct val="90000"/>
              </a:lnSpc>
              <a:buFontTx/>
              <a:buNone/>
            </a:pPr>
            <a:endParaRPr lang="en-GB" altLang="en-US" sz="1800" dirty="0"/>
          </a:p>
          <a:p>
            <a:pPr algn="r" eaLnBrk="1" hangingPunct="1">
              <a:lnSpc>
                <a:spcPct val="90000"/>
              </a:lnSpc>
              <a:buFontTx/>
              <a:buNone/>
            </a:pPr>
            <a:endParaRPr lang="en-GB" altLang="en-US" sz="1800" dirty="0"/>
          </a:p>
          <a:p>
            <a:pPr algn="r" eaLnBrk="1" hangingPunct="1">
              <a:lnSpc>
                <a:spcPct val="90000"/>
              </a:lnSpc>
              <a:buFontTx/>
              <a:buNone/>
            </a:pPr>
            <a:r>
              <a:rPr lang="en-GB" altLang="en-US" sz="1800" dirty="0"/>
              <a:t>(Lewis 2010)</a:t>
            </a:r>
          </a:p>
          <a:p>
            <a:pPr eaLnBrk="1" hangingPunct="1">
              <a:lnSpc>
                <a:spcPct val="90000"/>
              </a:lnSpc>
            </a:pPr>
            <a:endParaRPr lang="en-GB" altLang="en-US" sz="2400" dirty="0"/>
          </a:p>
        </p:txBody>
      </p:sp>
    </p:spTree>
    <p:extLst>
      <p:ext uri="{BB962C8B-B14F-4D97-AF65-F5344CB8AC3E}">
        <p14:creationId xmlns:p14="http://schemas.microsoft.com/office/powerpoint/2010/main" val="637361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altLang="en-US" sz="3600" b="1"/>
              <a:t>Non-Formal Education/Learning</a:t>
            </a:r>
          </a:p>
        </p:txBody>
      </p:sp>
      <p:sp>
        <p:nvSpPr>
          <p:cNvPr id="64515" name="Rectangle 4"/>
          <p:cNvSpPr>
            <a:spLocks noGrp="1" noChangeArrowheads="1"/>
          </p:cNvSpPr>
          <p:nvPr>
            <p:ph type="body" idx="1"/>
          </p:nvPr>
        </p:nvSpPr>
        <p:spPr/>
        <p:txBody>
          <a:bodyPr/>
          <a:lstStyle/>
          <a:p>
            <a:pPr eaLnBrk="1" hangingPunct="1">
              <a:lnSpc>
                <a:spcPct val="80000"/>
              </a:lnSpc>
            </a:pPr>
            <a:r>
              <a:rPr lang="en-GB" altLang="en-US" sz="2400"/>
              <a:t>A key characteristic of youth work is its non-formal educational approach, but at times some activities may need to be approached formally.  </a:t>
            </a:r>
          </a:p>
          <a:p>
            <a:pPr eaLnBrk="1" hangingPunct="1">
              <a:lnSpc>
                <a:spcPct val="80000"/>
              </a:lnSpc>
              <a:buFontTx/>
              <a:buNone/>
            </a:pPr>
            <a:endParaRPr lang="en-GB" altLang="en-US" sz="2400"/>
          </a:p>
          <a:p>
            <a:pPr eaLnBrk="1" hangingPunct="1">
              <a:lnSpc>
                <a:spcPct val="80000"/>
              </a:lnSpc>
            </a:pPr>
            <a:r>
              <a:rPr lang="en-GB" altLang="en-US" sz="2400"/>
              <a:t>Ellis (1990 </a:t>
            </a:r>
            <a:r>
              <a:rPr lang="en-GB" altLang="en-US" sz="2400" i="1"/>
              <a:t>cited in </a:t>
            </a:r>
            <a:r>
              <a:rPr lang="en-GB" altLang="en-US" sz="2400"/>
              <a:t>Richardson and Wolfe 2006, pp.31-32) affirms this and suggests that working styles can move from non-formal/informal to formal within a session or within a specific piece of work (Ellis </a:t>
            </a:r>
            <a:r>
              <a:rPr lang="en-GB" altLang="en-US" sz="2400" i="1"/>
              <a:t>cited in </a:t>
            </a:r>
            <a:r>
              <a:rPr lang="en-GB" altLang="en-US" sz="2400"/>
              <a:t>Richardson and Wolfe 2006, p. 31).</a:t>
            </a:r>
            <a:r>
              <a:rPr lang="en-GB" altLang="en-US"/>
              <a:t>  </a:t>
            </a:r>
          </a:p>
          <a:p>
            <a:pPr algn="r" eaLnBrk="1" hangingPunct="1">
              <a:lnSpc>
                <a:spcPct val="80000"/>
              </a:lnSpc>
              <a:buFontTx/>
              <a:buNone/>
            </a:pPr>
            <a:endParaRPr lang="en-GB" altLang="en-US" sz="2000"/>
          </a:p>
          <a:p>
            <a:pPr algn="r" eaLnBrk="1" hangingPunct="1">
              <a:lnSpc>
                <a:spcPct val="80000"/>
              </a:lnSpc>
              <a:buFontTx/>
              <a:buNone/>
            </a:pPr>
            <a:endParaRPr lang="en-GB" altLang="en-US" sz="2000"/>
          </a:p>
          <a:p>
            <a:pPr algn="r" eaLnBrk="1" hangingPunct="1">
              <a:lnSpc>
                <a:spcPct val="80000"/>
              </a:lnSpc>
              <a:buFontTx/>
              <a:buNone/>
            </a:pPr>
            <a:endParaRPr lang="en-GB" altLang="en-US" sz="2000"/>
          </a:p>
          <a:p>
            <a:pPr algn="r" eaLnBrk="1" hangingPunct="1">
              <a:lnSpc>
                <a:spcPct val="80000"/>
              </a:lnSpc>
              <a:buFontTx/>
              <a:buNone/>
            </a:pPr>
            <a:r>
              <a:rPr lang="en-GB" altLang="en-US" sz="2000"/>
              <a:t>(Lewis 2010)</a:t>
            </a:r>
          </a:p>
        </p:txBody>
      </p:sp>
    </p:spTree>
    <p:extLst>
      <p:ext uri="{BB962C8B-B14F-4D97-AF65-F5344CB8AC3E}">
        <p14:creationId xmlns:p14="http://schemas.microsoft.com/office/powerpoint/2010/main" val="7443842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idx="4294967295"/>
          </p:nvPr>
        </p:nvSpPr>
        <p:spPr/>
        <p:txBody>
          <a:bodyPr/>
          <a:lstStyle/>
          <a:p>
            <a:pPr eaLnBrk="1" hangingPunct="1"/>
            <a:endParaRPr lang="cy-GB" altLang="en-US" smtClean="0"/>
          </a:p>
        </p:txBody>
      </p:sp>
      <p:sp>
        <p:nvSpPr>
          <p:cNvPr id="66563" name="Rectangle 3"/>
          <p:cNvSpPr>
            <a:spLocks noGrp="1" noChangeArrowheads="1"/>
          </p:cNvSpPr>
          <p:nvPr>
            <p:ph type="body" idx="4294967295"/>
          </p:nvPr>
        </p:nvSpPr>
        <p:spPr>
          <a:xfrm>
            <a:off x="1992313" y="2332038"/>
            <a:ext cx="8229600" cy="4525962"/>
          </a:xfrm>
        </p:spPr>
        <p:txBody>
          <a:bodyPr/>
          <a:lstStyle/>
          <a:p>
            <a:pPr eaLnBrk="1" hangingPunct="1">
              <a:buFontTx/>
              <a:buNone/>
            </a:pPr>
            <a:endParaRPr lang="en-GB" altLang="en-US" sz="1800" b="1"/>
          </a:p>
          <a:p>
            <a:pPr eaLnBrk="1" hangingPunct="1">
              <a:buFontTx/>
              <a:buNone/>
            </a:pPr>
            <a:endParaRPr lang="en-GB" altLang="en-US" sz="1800" b="1"/>
          </a:p>
          <a:p>
            <a:pPr eaLnBrk="1" hangingPunct="1">
              <a:buFontTx/>
              <a:buNone/>
            </a:pPr>
            <a:r>
              <a:rPr lang="en-GB" altLang="en-US" sz="1800" b="1"/>
              <a:t>	Informal/Non-Formal Education			Formal 								Education</a:t>
            </a:r>
          </a:p>
          <a:p>
            <a:pPr eaLnBrk="1" hangingPunct="1">
              <a:buFontTx/>
              <a:buNone/>
            </a:pPr>
            <a:endParaRPr lang="en-GB" altLang="en-US" sz="1800" b="1"/>
          </a:p>
          <a:p>
            <a:pPr eaLnBrk="1" hangingPunct="1">
              <a:buFontTx/>
              <a:buNone/>
            </a:pPr>
            <a:endParaRPr lang="en-GB" altLang="en-US" sz="1800" b="1"/>
          </a:p>
          <a:p>
            <a:pPr eaLnBrk="1" hangingPunct="1">
              <a:buFontTx/>
              <a:buNone/>
            </a:pPr>
            <a:endParaRPr lang="en-GB" altLang="en-US" sz="1800" b="1"/>
          </a:p>
          <a:p>
            <a:pPr eaLnBrk="1" hangingPunct="1">
              <a:buFontTx/>
              <a:buNone/>
            </a:pPr>
            <a:endParaRPr lang="en-GB" altLang="en-US" sz="1800" b="1"/>
          </a:p>
          <a:p>
            <a:pPr eaLnBrk="1" hangingPunct="1">
              <a:buFontTx/>
              <a:buNone/>
            </a:pPr>
            <a:r>
              <a:rPr lang="cy-GB" altLang="en-US" sz="1800" b="1"/>
              <a:t>	</a:t>
            </a:r>
            <a:r>
              <a:rPr lang="en-GB" altLang="en-US" sz="1800" b="1"/>
              <a:t>			</a:t>
            </a:r>
            <a:endParaRPr lang="en-GB" altLang="en-US" sz="1800" b="1" noProof="1"/>
          </a:p>
        </p:txBody>
      </p:sp>
      <p:grpSp>
        <p:nvGrpSpPr>
          <p:cNvPr id="66564" name="Group 4"/>
          <p:cNvGrpSpPr>
            <a:grpSpLocks/>
          </p:cNvGrpSpPr>
          <p:nvPr/>
        </p:nvGrpSpPr>
        <p:grpSpPr bwMode="auto">
          <a:xfrm>
            <a:off x="2279650" y="4005263"/>
            <a:ext cx="7200900" cy="512762"/>
            <a:chOff x="79" y="29"/>
            <a:chExt cx="7812" cy="583"/>
          </a:xfrm>
        </p:grpSpPr>
        <p:sp>
          <p:nvSpPr>
            <p:cNvPr id="66565" name="Freeform 5"/>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566" name="Freeform 6"/>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w="15240" cap="rnd">
              <a:solidFill>
                <a:srgbClr val="000000"/>
              </a:solidFill>
              <a:round/>
              <a:headEnd/>
              <a:tailEnd/>
            </a:ln>
          </p:spPr>
          <p:txBody>
            <a:bodyPr/>
            <a:lstStyle/>
            <a:p>
              <a:endParaRPr lang="en-GB"/>
            </a:p>
          </p:txBody>
        </p:sp>
      </p:grpSp>
    </p:spTree>
    <p:extLst>
      <p:ext uri="{BB962C8B-B14F-4D97-AF65-F5344CB8AC3E}">
        <p14:creationId xmlns:p14="http://schemas.microsoft.com/office/powerpoint/2010/main" val="60466032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altLang="en-US" sz="2800" b="1"/>
              <a:t>Further Definitions</a:t>
            </a:r>
            <a:endParaRPr lang="cy-GB" altLang="en-US" sz="2800" b="1"/>
          </a:p>
        </p:txBody>
      </p:sp>
      <p:sp>
        <p:nvSpPr>
          <p:cNvPr id="68611" name="Rectangle 11"/>
          <p:cNvSpPr>
            <a:spLocks noGrp="1" noChangeArrowheads="1"/>
          </p:cNvSpPr>
          <p:nvPr>
            <p:ph type="body" idx="1"/>
          </p:nvPr>
        </p:nvSpPr>
        <p:spPr/>
        <p:txBody>
          <a:bodyPr/>
          <a:lstStyle/>
          <a:p>
            <a:pPr eaLnBrk="1" hangingPunct="1"/>
            <a:r>
              <a:rPr lang="en-GB" altLang="en-US" b="1"/>
              <a:t>Informal education:</a:t>
            </a:r>
          </a:p>
          <a:p>
            <a:pPr eaLnBrk="1" hangingPunct="1">
              <a:buFontTx/>
              <a:buNone/>
            </a:pPr>
            <a:r>
              <a:rPr lang="en-GB" altLang="en-US"/>
              <a:t>	The lifelong process in which people learn from everyday experience </a:t>
            </a:r>
          </a:p>
          <a:p>
            <a:pPr eaLnBrk="1" hangingPunct="1"/>
            <a:endParaRPr lang="en-GB" altLang="en-US" b="1"/>
          </a:p>
          <a:p>
            <a:pPr eaLnBrk="1" hangingPunct="1"/>
            <a:r>
              <a:rPr lang="en-GB" altLang="en-US" b="1"/>
              <a:t>Non-formal education:</a:t>
            </a:r>
          </a:p>
          <a:p>
            <a:pPr eaLnBrk="1" hangingPunct="1">
              <a:buFontTx/>
              <a:buNone/>
            </a:pPr>
            <a:r>
              <a:rPr lang="en-GB" altLang="en-US"/>
              <a:t>	Organised educational activity outside formal systems</a:t>
            </a:r>
          </a:p>
          <a:p>
            <a:pPr algn="r" eaLnBrk="1" hangingPunct="1">
              <a:buFontTx/>
              <a:buNone/>
            </a:pPr>
            <a:endParaRPr lang="en-GB" altLang="en-US" sz="2000"/>
          </a:p>
          <a:p>
            <a:pPr algn="r" eaLnBrk="1" hangingPunct="1">
              <a:buFontTx/>
              <a:buNone/>
            </a:pPr>
            <a:r>
              <a:rPr lang="en-GB" altLang="en-US" sz="2000"/>
              <a:t>(Jeffs and Smith 2009, p. 135)</a:t>
            </a:r>
            <a:r>
              <a:rPr lang="en-GB" altLang="en-US" smtClean="0"/>
              <a:t> </a:t>
            </a:r>
          </a:p>
          <a:p>
            <a:pPr eaLnBrk="1" hangingPunct="1"/>
            <a:endParaRPr lang="en-GB" altLang="en-US" smtClean="0"/>
          </a:p>
        </p:txBody>
      </p:sp>
    </p:spTree>
    <p:extLst>
      <p:ext uri="{BB962C8B-B14F-4D97-AF65-F5344CB8AC3E}">
        <p14:creationId xmlns:p14="http://schemas.microsoft.com/office/powerpoint/2010/main" val="157176336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cy-GB" altLang="en-US" sz="3600" b="1"/>
              <a:t>Individual Task</a:t>
            </a:r>
          </a:p>
        </p:txBody>
      </p:sp>
      <p:sp>
        <p:nvSpPr>
          <p:cNvPr id="70659" name="Rectangle 4"/>
          <p:cNvSpPr>
            <a:spLocks noGrp="1" noChangeArrowheads="1"/>
          </p:cNvSpPr>
          <p:nvPr>
            <p:ph type="body" idx="1"/>
          </p:nvPr>
        </p:nvSpPr>
        <p:spPr/>
        <p:txBody>
          <a:bodyPr/>
          <a:lstStyle/>
          <a:p>
            <a:pPr eaLnBrk="1" hangingPunct="1"/>
            <a:r>
              <a:rPr lang="en-GB" altLang="en-US" sz="2400" dirty="0"/>
              <a:t>Provide two examples </a:t>
            </a:r>
            <a:r>
              <a:rPr lang="en-GB" altLang="en-US" sz="2400" dirty="0" smtClean="0"/>
              <a:t>of </a:t>
            </a:r>
            <a:r>
              <a:rPr lang="en-GB" altLang="en-US" sz="2400" dirty="0"/>
              <a:t>how youth </a:t>
            </a:r>
            <a:r>
              <a:rPr lang="en-GB" altLang="en-US" sz="2400" dirty="0" smtClean="0"/>
              <a:t>work can provide </a:t>
            </a:r>
            <a:r>
              <a:rPr lang="en-GB" altLang="en-US" sz="2400" dirty="0"/>
              <a:t>opportunities for informal/non-formal learning</a:t>
            </a:r>
            <a:r>
              <a:rPr lang="en-GB" altLang="en-US" sz="2400" dirty="0" smtClean="0"/>
              <a:t>.</a:t>
            </a:r>
          </a:p>
          <a:p>
            <a:pPr eaLnBrk="1" hangingPunct="1"/>
            <a:endParaRPr lang="en-GB" altLang="en-US" sz="2400" dirty="0"/>
          </a:p>
          <a:p>
            <a:pPr eaLnBrk="1" hangingPunct="1"/>
            <a:r>
              <a:rPr lang="en-GB" altLang="en-US" sz="2400" dirty="0"/>
              <a:t>Identify the learning that has occurred from your examples and highlight the skills young people have developed as a result of your informal nature</a:t>
            </a:r>
            <a:r>
              <a:rPr lang="en-GB" altLang="en-US" sz="2400" dirty="0" smtClean="0"/>
              <a:t>.</a:t>
            </a:r>
          </a:p>
          <a:p>
            <a:pPr eaLnBrk="1" hangingPunct="1"/>
            <a:endParaRPr lang="en-GB" altLang="en-US" sz="2400" dirty="0"/>
          </a:p>
          <a:p>
            <a:pPr eaLnBrk="1" hangingPunct="1"/>
            <a:r>
              <a:rPr lang="en-GB" altLang="en-US" sz="2400" dirty="0"/>
              <a:t>List some of the differences between formal, informal and non-formal learning. </a:t>
            </a:r>
            <a:endParaRPr lang="en-GB" altLang="en-US" sz="2400" dirty="0" smtClean="0"/>
          </a:p>
          <a:p>
            <a:pPr eaLnBrk="1" hangingPunct="1"/>
            <a:endParaRPr lang="en-GB" altLang="en-US" sz="2400" dirty="0"/>
          </a:p>
          <a:p>
            <a:pPr eaLnBrk="1" hangingPunct="1"/>
            <a:r>
              <a:rPr lang="en-GB" altLang="en-US" sz="2400" dirty="0"/>
              <a:t>Feedback next week.</a:t>
            </a:r>
          </a:p>
        </p:txBody>
      </p:sp>
    </p:spTree>
    <p:extLst>
      <p:ext uri="{BB962C8B-B14F-4D97-AF65-F5344CB8AC3E}">
        <p14:creationId xmlns:p14="http://schemas.microsoft.com/office/powerpoint/2010/main" val="19906452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ltLang="en-US" sz="3600" b="1"/>
              <a:t>Reference List</a:t>
            </a:r>
          </a:p>
        </p:txBody>
      </p:sp>
      <p:sp>
        <p:nvSpPr>
          <p:cNvPr id="72707" name="Rectangle 3"/>
          <p:cNvSpPr>
            <a:spLocks noGrp="1" noChangeArrowheads="1"/>
          </p:cNvSpPr>
          <p:nvPr>
            <p:ph type="body" idx="1"/>
          </p:nvPr>
        </p:nvSpPr>
        <p:spPr/>
        <p:txBody>
          <a:bodyPr/>
          <a:lstStyle/>
          <a:p>
            <a:pPr eaLnBrk="1" hangingPunct="1">
              <a:lnSpc>
                <a:spcPct val="80000"/>
              </a:lnSpc>
            </a:pPr>
            <a:r>
              <a:rPr lang="en-GB" altLang="en-US" sz="1600" dirty="0"/>
              <a:t>Crosby, M. (2007) ‘Working with people as an informal educator’, in Harrison, R. &amp; Wise, C. </a:t>
            </a:r>
            <a:r>
              <a:rPr lang="en-GB" altLang="en-US" sz="1600" i="1" dirty="0"/>
              <a:t>Working with Young People</a:t>
            </a:r>
            <a:r>
              <a:rPr lang="en-GB" altLang="en-US" sz="1600" dirty="0"/>
              <a:t>. London: SAGE Publications, pp. 95-102. </a:t>
            </a:r>
          </a:p>
          <a:p>
            <a:pPr>
              <a:lnSpc>
                <a:spcPct val="80000"/>
              </a:lnSpc>
            </a:pPr>
            <a:r>
              <a:rPr lang="en-GB" altLang="en-US" sz="1600" dirty="0"/>
              <a:t>Davies B. (2010) What do we mean by youth work?. In </a:t>
            </a:r>
            <a:r>
              <a:rPr lang="en-GB" altLang="en-US" sz="1600" dirty="0" err="1"/>
              <a:t>Batsleer</a:t>
            </a:r>
            <a:r>
              <a:rPr lang="en-GB" altLang="en-US" sz="1600" dirty="0"/>
              <a:t> J, Davies B., </a:t>
            </a:r>
            <a:r>
              <a:rPr lang="en-GB" altLang="en-US" sz="1600" i="1" dirty="0"/>
              <a:t>What is Youth Work?</a:t>
            </a:r>
            <a:r>
              <a:rPr lang="en-GB" altLang="en-US" sz="1600" dirty="0"/>
              <a:t>, Exeter: Learning Matters Ltd, pp. 1-6.</a:t>
            </a:r>
          </a:p>
          <a:p>
            <a:pPr eaLnBrk="1" hangingPunct="1">
              <a:lnSpc>
                <a:spcPct val="80000"/>
              </a:lnSpc>
            </a:pPr>
            <a:r>
              <a:rPr lang="en-GB" altLang="en-US" sz="1600" dirty="0"/>
              <a:t>Ellis, J </a:t>
            </a:r>
            <a:r>
              <a:rPr lang="en-GB" altLang="en-US" sz="1600" i="1" dirty="0"/>
              <a:t>cited in </a:t>
            </a:r>
            <a:r>
              <a:rPr lang="en-GB" altLang="en-US" sz="1600" dirty="0"/>
              <a:t>Richardson, L. &amp; Wolfe, M. (2006) </a:t>
            </a:r>
            <a:r>
              <a:rPr lang="en-GB" altLang="en-US" sz="1600" i="1" dirty="0"/>
              <a:t>Principles and Practice of Informal Education, Learning through Life</a:t>
            </a:r>
            <a:r>
              <a:rPr lang="en-GB" altLang="en-US" sz="1600" dirty="0"/>
              <a:t>. Abingdon: </a:t>
            </a:r>
            <a:r>
              <a:rPr lang="en-GB" altLang="en-US" sz="1600" noProof="1"/>
              <a:t>Routledge Falmer</a:t>
            </a:r>
            <a:r>
              <a:rPr lang="en-GB" altLang="en-US" sz="1600" dirty="0"/>
              <a:t>, pp. 31-32.</a:t>
            </a:r>
          </a:p>
          <a:p>
            <a:pPr eaLnBrk="1" hangingPunct="1">
              <a:lnSpc>
                <a:spcPct val="80000"/>
              </a:lnSpc>
            </a:pPr>
            <a:r>
              <a:rPr lang="en-GB" altLang="en-US" sz="1600" dirty="0"/>
              <a:t>Harrison R., Benjamin C., Curran S., &amp; Hunter R. (2007) (eds.) </a:t>
            </a:r>
            <a:r>
              <a:rPr lang="en-GB" altLang="en-US" sz="1600" i="1" dirty="0"/>
              <a:t>Leading Work with Young People, </a:t>
            </a:r>
            <a:r>
              <a:rPr lang="en-GB" altLang="en-US" sz="1600" dirty="0"/>
              <a:t>London: SAGE Publications.</a:t>
            </a:r>
          </a:p>
          <a:p>
            <a:pPr>
              <a:lnSpc>
                <a:spcPct val="80000"/>
              </a:lnSpc>
            </a:pPr>
            <a:r>
              <a:rPr lang="en-GB" altLang="en-US" sz="1600" dirty="0"/>
              <a:t>Harrison, R. &amp; Wise, C. (2005) (eds.) Working with Young People. London: Sage.</a:t>
            </a:r>
          </a:p>
          <a:p>
            <a:pPr eaLnBrk="1" hangingPunct="1">
              <a:lnSpc>
                <a:spcPct val="80000"/>
              </a:lnSpc>
            </a:pPr>
            <a:r>
              <a:rPr lang="en-GB" altLang="en-US" sz="1600" dirty="0"/>
              <a:t>Harrison, R. &amp; Wise, C. (2007) ‘Introduction’, in Harrison, R. &amp; Wise, C. (2007) </a:t>
            </a:r>
            <a:r>
              <a:rPr lang="en-GB" altLang="en-US" sz="1600" i="1" dirty="0"/>
              <a:t>Working with Young People</a:t>
            </a:r>
            <a:r>
              <a:rPr lang="en-GB" altLang="en-US" sz="1600" dirty="0"/>
              <a:t>, London: SAGE Publications, pp. 1-8.</a:t>
            </a:r>
          </a:p>
          <a:p>
            <a:pPr eaLnBrk="1" hangingPunct="1">
              <a:lnSpc>
                <a:spcPct val="80000"/>
              </a:lnSpc>
            </a:pPr>
            <a:r>
              <a:rPr lang="en-GB" altLang="en-US" sz="1600" noProof="1"/>
              <a:t>Jeffs</a:t>
            </a:r>
            <a:r>
              <a:rPr lang="en-GB" altLang="en-US" sz="1600" dirty="0"/>
              <a:t>, T. &amp; Smith, M. (2009) </a:t>
            </a:r>
            <a:r>
              <a:rPr lang="en-GB" altLang="en-US" sz="1600" i="1" dirty="0"/>
              <a:t>Informal Education, </a:t>
            </a:r>
            <a:r>
              <a:rPr lang="en-GB" altLang="en-US" sz="1600" dirty="0"/>
              <a:t>Nottingham: Education Heretics Press.</a:t>
            </a:r>
          </a:p>
          <a:p>
            <a:pPr>
              <a:lnSpc>
                <a:spcPct val="80000"/>
              </a:lnSpc>
            </a:pPr>
            <a:r>
              <a:rPr lang="en-GB" altLang="en-US" sz="1600" dirty="0" err="1"/>
              <a:t>Jeffs</a:t>
            </a:r>
            <a:r>
              <a:rPr lang="en-GB" altLang="en-US" sz="1600" dirty="0"/>
              <a:t> T, Smith M. (2008) Valuing Youth Work.  In The National Youth Agency, Youth and Policy 100th Anniversary Edition, Leicester: The NYA, pp. 277-302.</a:t>
            </a:r>
          </a:p>
          <a:p>
            <a:pPr>
              <a:lnSpc>
                <a:spcPct val="80000"/>
              </a:lnSpc>
            </a:pPr>
            <a:r>
              <a:rPr lang="en-GB" altLang="en-US" sz="1600" dirty="0"/>
              <a:t>Jolly J, (2010) Local Youth Work. In Rogers A, Smith M., Journeying Together: Growing youth work and youth workers in local communities, Dorset: Russell House Publishing, pp. 1-12.</a:t>
            </a:r>
          </a:p>
        </p:txBody>
      </p:sp>
    </p:spTree>
    <p:extLst>
      <p:ext uri="{BB962C8B-B14F-4D97-AF65-F5344CB8AC3E}">
        <p14:creationId xmlns:p14="http://schemas.microsoft.com/office/powerpoint/2010/main" val="20769726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idx="4294967295"/>
          </p:nvPr>
        </p:nvSpPr>
        <p:spPr/>
        <p:txBody>
          <a:bodyPr/>
          <a:lstStyle/>
          <a:p>
            <a:pPr eaLnBrk="1" hangingPunct="1"/>
            <a:r>
              <a:rPr lang="cy-GB" altLang="en-US" sz="3600" b="1"/>
              <a:t>Reference List</a:t>
            </a:r>
          </a:p>
        </p:txBody>
      </p:sp>
      <p:sp>
        <p:nvSpPr>
          <p:cNvPr id="74755" name="Rectangle 3"/>
          <p:cNvSpPr>
            <a:spLocks noGrp="1" noChangeArrowheads="1"/>
          </p:cNvSpPr>
          <p:nvPr>
            <p:ph type="body" idx="4294967295"/>
          </p:nvPr>
        </p:nvSpPr>
        <p:spPr>
          <a:xfrm>
            <a:off x="940526" y="1690688"/>
            <a:ext cx="9281387" cy="4396603"/>
          </a:xfrm>
        </p:spPr>
        <p:txBody>
          <a:bodyPr>
            <a:normAutofit fontScale="92500" lnSpcReduction="20000"/>
          </a:bodyPr>
          <a:lstStyle/>
          <a:p>
            <a:pPr eaLnBrk="1" hangingPunct="1">
              <a:lnSpc>
                <a:spcPct val="80000"/>
              </a:lnSpc>
            </a:pPr>
            <a:r>
              <a:rPr lang="en-GB" altLang="en-US" sz="1600" dirty="0"/>
              <a:t>Learning and Skills Improvement Service. (2012) Youth work National Occupational Standards, Coventry: Learning Skills and Improvement Service.</a:t>
            </a:r>
          </a:p>
          <a:p>
            <a:pPr eaLnBrk="1" hangingPunct="1">
              <a:lnSpc>
                <a:spcPct val="80000"/>
              </a:lnSpc>
            </a:pPr>
            <a:r>
              <a:rPr lang="en-GB" altLang="en-US" sz="1600" dirty="0"/>
              <a:t>Lewis, A. (2010) </a:t>
            </a:r>
            <a:r>
              <a:rPr lang="en-GB" altLang="en-US" sz="1600" i="1" dirty="0"/>
              <a:t>In the current financial and policy climate critically discuss how effective leadership and management can deliver this without compromising on the five principles of youth work</a:t>
            </a:r>
            <a:r>
              <a:rPr lang="en-GB" altLang="en-US" sz="1600" dirty="0"/>
              <a:t>, Trinity University College Assignment (</a:t>
            </a:r>
            <a:r>
              <a:rPr lang="cy-GB" altLang="en-US" sz="1600" dirty="0"/>
              <a:t>non-published paper).</a:t>
            </a:r>
          </a:p>
          <a:p>
            <a:pPr eaLnBrk="1" hangingPunct="1">
              <a:lnSpc>
                <a:spcPct val="80000"/>
              </a:lnSpc>
            </a:pPr>
            <a:r>
              <a:rPr lang="en-GB" altLang="en-US" sz="1600" dirty="0"/>
              <a:t>Mahoney, J. (2006) ‘What is informal education?’, in Richardson, L. &amp; Wolfe, M. (2006) </a:t>
            </a:r>
            <a:r>
              <a:rPr lang="en-GB" altLang="en-US" sz="1600" i="1" dirty="0"/>
              <a:t>Principles and Practice of Informal Education, Learning through Life</a:t>
            </a:r>
            <a:r>
              <a:rPr lang="en-GB" altLang="en-US" sz="1600" dirty="0"/>
              <a:t>, Abingdon: Routledge </a:t>
            </a:r>
            <a:r>
              <a:rPr lang="en-GB" altLang="en-US" sz="1600" dirty="0" err="1"/>
              <a:t>Falmer</a:t>
            </a:r>
            <a:r>
              <a:rPr lang="en-GB" altLang="en-US" sz="1600" dirty="0"/>
              <a:t>, pp. 17-33.</a:t>
            </a:r>
          </a:p>
          <a:p>
            <a:pPr>
              <a:lnSpc>
                <a:spcPct val="80000"/>
              </a:lnSpc>
            </a:pPr>
            <a:r>
              <a:rPr lang="en-GB" altLang="en-US" sz="1600" dirty="0"/>
              <a:t>Ord J (2009)‘Thinking the Unthinkable: Youth Work without Voluntary Participation?’.  In Youth and Policy no. 103, Summer [Online] Available at:</a:t>
            </a:r>
          </a:p>
          <a:p>
            <a:pPr>
              <a:lnSpc>
                <a:spcPct val="80000"/>
              </a:lnSpc>
              <a:buFontTx/>
              <a:buNone/>
            </a:pPr>
            <a:r>
              <a:rPr lang="en-GB" altLang="en-US" sz="1600" dirty="0"/>
              <a:t>	</a:t>
            </a:r>
            <a:r>
              <a:rPr lang="en-GB" altLang="en-US" sz="1600" dirty="0">
                <a:hlinkClick r:id="rId3"/>
              </a:rPr>
              <a:t>http://www.youthandpolicy.org/images/stories/journal90-103/youthandpolicy103.pdf</a:t>
            </a:r>
            <a:r>
              <a:rPr lang="en-GB" altLang="en-US" sz="1600" dirty="0"/>
              <a:t> (Accessed: 5 January 2011).</a:t>
            </a:r>
          </a:p>
          <a:p>
            <a:pPr eaLnBrk="1" hangingPunct="1">
              <a:lnSpc>
                <a:spcPct val="80000"/>
              </a:lnSpc>
            </a:pPr>
            <a:r>
              <a:rPr lang="en-GB" altLang="en-US" sz="1600" dirty="0"/>
              <a:t>Payne, M. (2009) ‘Modern Youth Work: ‘Purity’ or Common Cause?’, in Wood, J. &amp; Hine, J. (2009) </a:t>
            </a:r>
            <a:r>
              <a:rPr lang="en-GB" altLang="en-US" sz="1600" i="1" dirty="0"/>
              <a:t>Work with Young People.</a:t>
            </a:r>
            <a:r>
              <a:rPr lang="en-GB" altLang="en-US" sz="1600" dirty="0"/>
              <a:t> London: SAGE Publications, pp. 213-232.</a:t>
            </a:r>
          </a:p>
          <a:p>
            <a:pPr eaLnBrk="1" hangingPunct="1">
              <a:lnSpc>
                <a:spcPct val="80000"/>
              </a:lnSpc>
            </a:pPr>
            <a:r>
              <a:rPr lang="en-GB" altLang="en-US" sz="1600" dirty="0"/>
              <a:t>Richardson, L. &amp; Wolfe, M. (2006) </a:t>
            </a:r>
            <a:r>
              <a:rPr lang="en-GB" altLang="en-US" sz="1600" i="1" dirty="0"/>
              <a:t>Principles and Practice of Informal Education, Learning through Life.</a:t>
            </a:r>
            <a:r>
              <a:rPr lang="en-GB" altLang="en-US" sz="1600" dirty="0"/>
              <a:t> Abingdon: Routledge </a:t>
            </a:r>
            <a:r>
              <a:rPr lang="en-GB" altLang="en-US" sz="1600" dirty="0" err="1"/>
              <a:t>Falmer</a:t>
            </a:r>
            <a:r>
              <a:rPr lang="en-GB" altLang="en-US" sz="1600" dirty="0"/>
              <a:t>.</a:t>
            </a:r>
          </a:p>
          <a:p>
            <a:pPr eaLnBrk="1" hangingPunct="1">
              <a:lnSpc>
                <a:spcPct val="80000"/>
              </a:lnSpc>
            </a:pPr>
            <a:r>
              <a:rPr lang="en-GB" altLang="en-US" sz="1600" dirty="0"/>
              <a:t>Rogers, A. (2004) ‘Looking again at non-formal and informal education - towards a new paradigm’, </a:t>
            </a:r>
            <a:r>
              <a:rPr lang="en-GB" altLang="en-US" sz="1600" i="1" dirty="0"/>
              <a:t>the encyclopaedia of informal education </a:t>
            </a:r>
            <a:r>
              <a:rPr lang="en-GB" altLang="en-US" sz="1600" dirty="0"/>
              <a:t>[Online]. Available at:</a:t>
            </a:r>
            <a:r>
              <a:rPr lang="en-GB" altLang="en-US" sz="1600" i="1" dirty="0"/>
              <a:t> </a:t>
            </a:r>
            <a:r>
              <a:rPr lang="en-GB" altLang="en-US" sz="1600" dirty="0"/>
              <a:t>    http://</a:t>
            </a:r>
            <a:r>
              <a:rPr lang="en-GB" altLang="en-US" sz="1600" noProof="1"/>
              <a:t>www.infed.org/biblio/non_formal_paradigm.htm</a:t>
            </a:r>
            <a:r>
              <a:rPr lang="en-GB" altLang="en-US" sz="1600" dirty="0"/>
              <a:t> (</a:t>
            </a:r>
            <a:r>
              <a:rPr lang="cy-GB" altLang="en-US" sz="1600" dirty="0"/>
              <a:t>Accessed 22 July 2010)</a:t>
            </a:r>
          </a:p>
          <a:p>
            <a:pPr>
              <a:lnSpc>
                <a:spcPct val="80000"/>
              </a:lnSpc>
            </a:pPr>
            <a:r>
              <a:rPr lang="en-GB" altLang="en-US" sz="1600" dirty="0"/>
              <a:t>Smith M, (2001)'Ragged schools and the development of youth work and informal education‘, the encyclopaedia of informal education. [Online]. Available at: </a:t>
            </a:r>
            <a:r>
              <a:rPr lang="en-GB" altLang="en-US" sz="1600" dirty="0">
                <a:hlinkClick r:id="rId4"/>
              </a:rPr>
              <a:t>www.infed.org/youthwork/ragged_schools.htm</a:t>
            </a:r>
            <a:r>
              <a:rPr lang="en-GB" altLang="en-US" sz="1600" dirty="0"/>
              <a:t> (Accessed 6 January 2011).</a:t>
            </a:r>
          </a:p>
          <a:p>
            <a:pPr>
              <a:lnSpc>
                <a:spcPct val="80000"/>
              </a:lnSpc>
            </a:pPr>
            <a:r>
              <a:rPr lang="en-GB" altLang="en-US" sz="1600" dirty="0"/>
              <a:t>Welsh Assembly Government, (2007) </a:t>
            </a:r>
            <a:r>
              <a:rPr lang="en-GB" altLang="en-US" sz="1600" i="1" dirty="0"/>
              <a:t>Young People, Youth Work, Youth Service: National Youth Service Strategy for Wales</a:t>
            </a:r>
            <a:r>
              <a:rPr lang="en-GB" altLang="en-US" sz="1600" dirty="0"/>
              <a:t>, Cardiff: Welsh Assembly Government.</a:t>
            </a:r>
          </a:p>
          <a:p>
            <a:pPr eaLnBrk="1" hangingPunct="1">
              <a:lnSpc>
                <a:spcPct val="80000"/>
              </a:lnSpc>
            </a:pPr>
            <a:endParaRPr lang="cy-GB" altLang="en-US" sz="1600" dirty="0"/>
          </a:p>
        </p:txBody>
      </p:sp>
    </p:spTree>
    <p:extLst>
      <p:ext uri="{BB962C8B-B14F-4D97-AF65-F5344CB8AC3E}">
        <p14:creationId xmlns:p14="http://schemas.microsoft.com/office/powerpoint/2010/main" val="68822549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2551</Words>
  <Application>Microsoft Office PowerPoint</Application>
  <PresentationFormat>Widescreen</PresentationFormat>
  <Paragraphs>205</Paragraphs>
  <Slides>31</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ECYW7001  Youth Work Principles and Practice</vt:lpstr>
      <vt:lpstr>Task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 of youth work</vt:lpstr>
      <vt:lpstr>Nature and Purpose youth work </vt:lpstr>
      <vt:lpstr>Nature and Purpose</vt:lpstr>
      <vt:lpstr>Youth Work</vt:lpstr>
      <vt:lpstr>Characteristics</vt:lpstr>
      <vt:lpstr>Youth Work</vt:lpstr>
      <vt:lpstr>Characteristics!</vt:lpstr>
      <vt:lpstr>  Informal and Non-formal Education</vt:lpstr>
      <vt:lpstr>  Learning – what is this?</vt:lpstr>
      <vt:lpstr>Learning – what is this?</vt:lpstr>
      <vt:lpstr>  Formal Education/Learning</vt:lpstr>
      <vt:lpstr>  Non-formal Education/Learning</vt:lpstr>
      <vt:lpstr>  Informal Education/Learning</vt:lpstr>
      <vt:lpstr>  Non-Formal Education/Learning</vt:lpstr>
      <vt:lpstr>Non-Formal Education/Learning</vt:lpstr>
      <vt:lpstr>PowerPoint Presentation</vt:lpstr>
      <vt:lpstr>Further Definitions</vt:lpstr>
      <vt:lpstr>Individual Task</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  Youth Work Principles and Practice</dc:title>
  <dc:creator>Darrel Williams</dc:creator>
  <cp:lastModifiedBy>Darrel Williams</cp:lastModifiedBy>
  <cp:revision>1</cp:revision>
  <dcterms:created xsi:type="dcterms:W3CDTF">2020-10-12T09:08:51Z</dcterms:created>
  <dcterms:modified xsi:type="dcterms:W3CDTF">2020-10-12T09:09:21Z</dcterms:modified>
</cp:coreProperties>
</file>