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9" r:id="rId3"/>
    <p:sldId id="258" r:id="rId4"/>
    <p:sldId id="260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105" d="100"/>
          <a:sy n="105" d="100"/>
        </p:scale>
        <p:origin x="834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ECFBD81-732A-4D58-8C71-CC086B76895F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3B2F2D63-1859-4D57-8A1A-EB05A0C5857B}">
      <dgm:prSet custT="1"/>
      <dgm:spPr/>
      <dgm:t>
        <a:bodyPr/>
        <a:lstStyle/>
        <a:p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Customer value is a key part.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3E062F0-F233-4DBB-B621-4CE320F24584}" type="parTrans" cxnId="{C6962BB7-FBD1-4E56-8709-82B89CB4BD87}">
      <dgm:prSet/>
      <dgm:spPr/>
      <dgm:t>
        <a:bodyPr/>
        <a:lstStyle/>
        <a:p>
          <a:endParaRPr lang="en-US"/>
        </a:p>
      </dgm:t>
    </dgm:pt>
    <dgm:pt modelId="{ABBDB809-1F47-4DD2-A47A-4A388F3824C4}" type="sibTrans" cxnId="{C6962BB7-FBD1-4E56-8709-82B89CB4BD87}">
      <dgm:prSet/>
      <dgm:spPr/>
      <dgm:t>
        <a:bodyPr/>
        <a:lstStyle/>
        <a:p>
          <a:endParaRPr lang="en-US"/>
        </a:p>
      </dgm:t>
    </dgm:pt>
    <dgm:pt modelId="{04729B0A-1CDB-4F33-AEB8-BBE0F626CA78}">
      <dgm:prSet custT="1"/>
      <dgm:spPr/>
      <dgm:t>
        <a:bodyPr/>
        <a:lstStyle/>
        <a:p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It includes more than just selling products.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7906307-FCEF-4DFF-BB93-A3A676D820DF}" type="parTrans" cxnId="{33EEBB42-F1DE-4844-8B24-A0C907D6D39D}">
      <dgm:prSet/>
      <dgm:spPr/>
      <dgm:t>
        <a:bodyPr/>
        <a:lstStyle/>
        <a:p>
          <a:endParaRPr lang="en-US"/>
        </a:p>
      </dgm:t>
    </dgm:pt>
    <dgm:pt modelId="{719259C7-9C2C-4DEE-8DBD-AC4ADD27AEA2}" type="sibTrans" cxnId="{33EEBB42-F1DE-4844-8B24-A0C907D6D39D}">
      <dgm:prSet/>
      <dgm:spPr/>
      <dgm:t>
        <a:bodyPr/>
        <a:lstStyle/>
        <a:p>
          <a:endParaRPr lang="en-US"/>
        </a:p>
      </dgm:t>
    </dgm:pt>
    <dgm:pt modelId="{5E0FD7F0-4883-468A-B141-AC434865647D}">
      <dgm:prSet custT="1"/>
      <dgm:spPr/>
      <dgm:t>
        <a:bodyPr/>
        <a:lstStyle/>
        <a:p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The transformation of markets and customer relationships.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BDE453D-A352-460C-BD38-B2620201B0E9}" type="parTrans" cxnId="{A4C69D10-827D-4EEB-A044-988C6D427BC7}">
      <dgm:prSet/>
      <dgm:spPr/>
      <dgm:t>
        <a:bodyPr/>
        <a:lstStyle/>
        <a:p>
          <a:endParaRPr lang="en-US"/>
        </a:p>
      </dgm:t>
    </dgm:pt>
    <dgm:pt modelId="{65CAEBA8-217A-4B88-AA7F-9554A161FA2B}" type="sibTrans" cxnId="{A4C69D10-827D-4EEB-A044-988C6D427BC7}">
      <dgm:prSet/>
      <dgm:spPr/>
      <dgm:t>
        <a:bodyPr/>
        <a:lstStyle/>
        <a:p>
          <a:endParaRPr lang="en-US"/>
        </a:p>
      </dgm:t>
    </dgm:pt>
    <dgm:pt modelId="{96488C0A-F96B-4B6B-B157-B192DCC90CD7}">
      <dgm:prSet custT="1"/>
      <dgm:spPr/>
      <dgm:t>
        <a:bodyPr/>
        <a:lstStyle/>
        <a:p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The integration of technology and sustainability and innovation.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936F2B8-142F-4D31-BB72-65D3C0182BF0}" type="parTrans" cxnId="{25CB9E95-98FA-4DD0-B847-7C00DA7E8DD7}">
      <dgm:prSet/>
      <dgm:spPr/>
      <dgm:t>
        <a:bodyPr/>
        <a:lstStyle/>
        <a:p>
          <a:endParaRPr lang="en-US"/>
        </a:p>
      </dgm:t>
    </dgm:pt>
    <dgm:pt modelId="{EA28A221-7C9F-4031-BC95-2D039347A7F4}" type="sibTrans" cxnId="{25CB9E95-98FA-4DD0-B847-7C00DA7E8DD7}">
      <dgm:prSet/>
      <dgm:spPr/>
      <dgm:t>
        <a:bodyPr/>
        <a:lstStyle/>
        <a:p>
          <a:endParaRPr lang="en-US"/>
        </a:p>
      </dgm:t>
    </dgm:pt>
    <dgm:pt modelId="{B9284DD7-31EB-4585-A4B6-B4A04EE75553}">
      <dgm:prSet custT="1"/>
      <dgm:spPr/>
      <dgm:t>
        <a:bodyPr/>
        <a:lstStyle/>
        <a:p>
          <a:r>
            <a:rPr lang="en-GB" sz="1600">
              <a:latin typeface="Arial" panose="020B0604020202020204" pitchFamily="34" charset="0"/>
              <a:cs typeface="Arial" panose="020B0604020202020204" pitchFamily="34" charset="0"/>
            </a:rPr>
            <a:t>The creation of value for companies and society.</a:t>
          </a:r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C2B289B-5E7F-4FEA-B910-60B55A947E72}" type="parTrans" cxnId="{3A093F0D-B0CE-452B-967D-383BC9510D7F}">
      <dgm:prSet/>
      <dgm:spPr/>
      <dgm:t>
        <a:bodyPr/>
        <a:lstStyle/>
        <a:p>
          <a:endParaRPr lang="en-US"/>
        </a:p>
      </dgm:t>
    </dgm:pt>
    <dgm:pt modelId="{81886399-A991-42EA-87F6-E6BE3FE007B6}" type="sibTrans" cxnId="{3A093F0D-B0CE-452B-967D-383BC9510D7F}">
      <dgm:prSet/>
      <dgm:spPr/>
      <dgm:t>
        <a:bodyPr/>
        <a:lstStyle/>
        <a:p>
          <a:endParaRPr lang="en-US"/>
        </a:p>
      </dgm:t>
    </dgm:pt>
    <dgm:pt modelId="{0DEDA382-5FE0-4E52-B1D3-F7BA8C1B4AEB}">
      <dgm:prSet custT="1"/>
      <dgm:spPr/>
      <dgm:t>
        <a:bodyPr/>
        <a:lstStyle/>
        <a:p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The theory is based on principles of customer-oriented marketing (</a:t>
          </a:r>
          <a:r>
            <a:rPr lang="en-GB" sz="1600" dirty="0" err="1">
              <a:latin typeface="Arial" panose="020B0604020202020204" pitchFamily="34" charset="0"/>
              <a:cs typeface="Arial" panose="020B0604020202020204" pitchFamily="34" charset="0"/>
            </a:rPr>
            <a:t>Safitri</a:t>
          </a:r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 et al., 2025).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469FFC6-C1C8-40B7-9906-BCF677A528AE}" type="parTrans" cxnId="{D563DB0A-5ABE-49B3-A328-5B6EFBC6E01B}">
      <dgm:prSet/>
      <dgm:spPr/>
      <dgm:t>
        <a:bodyPr/>
        <a:lstStyle/>
        <a:p>
          <a:endParaRPr lang="en-US"/>
        </a:p>
      </dgm:t>
    </dgm:pt>
    <dgm:pt modelId="{F8A413A4-BBC8-43AE-AA2F-F218A3B36679}" type="sibTrans" cxnId="{D563DB0A-5ABE-49B3-A328-5B6EFBC6E01B}">
      <dgm:prSet/>
      <dgm:spPr/>
      <dgm:t>
        <a:bodyPr/>
        <a:lstStyle/>
        <a:p>
          <a:endParaRPr lang="en-US"/>
        </a:p>
      </dgm:t>
    </dgm:pt>
    <dgm:pt modelId="{D6429722-C0DC-457E-8C04-EC69684A0E95}">
      <dgm:prSet custT="1"/>
      <dgm:spPr/>
      <dgm:t>
        <a:bodyPr/>
        <a:lstStyle/>
        <a:p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It reflects the change of marketing from product approach to global orientation.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60BCFE4-BBEA-48D4-BD5D-51247BE8FF2F}" type="parTrans" cxnId="{D0C7E435-A732-41B6-B7EE-BE7A07E750F5}">
      <dgm:prSet/>
      <dgm:spPr/>
      <dgm:t>
        <a:bodyPr/>
        <a:lstStyle/>
        <a:p>
          <a:endParaRPr lang="en-US"/>
        </a:p>
      </dgm:t>
    </dgm:pt>
    <dgm:pt modelId="{A56B0396-5F25-4D9C-AF95-F076E681FED8}" type="sibTrans" cxnId="{D0C7E435-A732-41B6-B7EE-BE7A07E750F5}">
      <dgm:prSet/>
      <dgm:spPr/>
      <dgm:t>
        <a:bodyPr/>
        <a:lstStyle/>
        <a:p>
          <a:endParaRPr lang="en-US"/>
        </a:p>
      </dgm:t>
    </dgm:pt>
    <dgm:pt modelId="{662905AE-B141-4E41-9E2E-FB76097AB488}" type="pres">
      <dgm:prSet presAssocID="{BECFBD81-732A-4D58-8C71-CC086B76895F}" presName="linear" presStyleCnt="0">
        <dgm:presLayoutVars>
          <dgm:animLvl val="lvl"/>
          <dgm:resizeHandles val="exact"/>
        </dgm:presLayoutVars>
      </dgm:prSet>
      <dgm:spPr/>
    </dgm:pt>
    <dgm:pt modelId="{74A75DE7-8DEA-4B0C-8AF0-BD7899F94BAC}" type="pres">
      <dgm:prSet presAssocID="{3B2F2D63-1859-4D57-8A1A-EB05A0C5857B}" presName="parentText" presStyleLbl="node1" presStyleIdx="0" presStyleCnt="7">
        <dgm:presLayoutVars>
          <dgm:chMax val="0"/>
          <dgm:bulletEnabled val="1"/>
        </dgm:presLayoutVars>
      </dgm:prSet>
      <dgm:spPr/>
    </dgm:pt>
    <dgm:pt modelId="{D7CE5F8E-8A68-4796-AC00-B64800242A97}" type="pres">
      <dgm:prSet presAssocID="{ABBDB809-1F47-4DD2-A47A-4A388F3824C4}" presName="spacer" presStyleCnt="0"/>
      <dgm:spPr/>
    </dgm:pt>
    <dgm:pt modelId="{30B0D155-ECCC-44E0-A4E6-8F5AA130DB4A}" type="pres">
      <dgm:prSet presAssocID="{04729B0A-1CDB-4F33-AEB8-BBE0F626CA78}" presName="parentText" presStyleLbl="node1" presStyleIdx="1" presStyleCnt="7">
        <dgm:presLayoutVars>
          <dgm:chMax val="0"/>
          <dgm:bulletEnabled val="1"/>
        </dgm:presLayoutVars>
      </dgm:prSet>
      <dgm:spPr/>
    </dgm:pt>
    <dgm:pt modelId="{4D2B4FD5-FF3B-4609-BFF7-28D4E04A4D47}" type="pres">
      <dgm:prSet presAssocID="{719259C7-9C2C-4DEE-8DBD-AC4ADD27AEA2}" presName="spacer" presStyleCnt="0"/>
      <dgm:spPr/>
    </dgm:pt>
    <dgm:pt modelId="{397BF98E-B99D-4411-848D-79D1E73D79C9}" type="pres">
      <dgm:prSet presAssocID="{5E0FD7F0-4883-468A-B141-AC434865647D}" presName="parentText" presStyleLbl="node1" presStyleIdx="2" presStyleCnt="7">
        <dgm:presLayoutVars>
          <dgm:chMax val="0"/>
          <dgm:bulletEnabled val="1"/>
        </dgm:presLayoutVars>
      </dgm:prSet>
      <dgm:spPr/>
    </dgm:pt>
    <dgm:pt modelId="{B618EBBF-8608-474F-B748-2130BDEC04A6}" type="pres">
      <dgm:prSet presAssocID="{65CAEBA8-217A-4B88-AA7F-9554A161FA2B}" presName="spacer" presStyleCnt="0"/>
      <dgm:spPr/>
    </dgm:pt>
    <dgm:pt modelId="{05006D44-F27D-4477-9E75-6ACA1F4F4ECC}" type="pres">
      <dgm:prSet presAssocID="{96488C0A-F96B-4B6B-B157-B192DCC90CD7}" presName="parentText" presStyleLbl="node1" presStyleIdx="3" presStyleCnt="7">
        <dgm:presLayoutVars>
          <dgm:chMax val="0"/>
          <dgm:bulletEnabled val="1"/>
        </dgm:presLayoutVars>
      </dgm:prSet>
      <dgm:spPr/>
    </dgm:pt>
    <dgm:pt modelId="{A5EFD06D-C165-4CA0-93CB-4D7E418FB5E0}" type="pres">
      <dgm:prSet presAssocID="{EA28A221-7C9F-4031-BC95-2D039347A7F4}" presName="spacer" presStyleCnt="0"/>
      <dgm:spPr/>
    </dgm:pt>
    <dgm:pt modelId="{CA00BC4F-E94B-434F-882B-D1932553681B}" type="pres">
      <dgm:prSet presAssocID="{B9284DD7-31EB-4585-A4B6-B4A04EE75553}" presName="parentText" presStyleLbl="node1" presStyleIdx="4" presStyleCnt="7">
        <dgm:presLayoutVars>
          <dgm:chMax val="0"/>
          <dgm:bulletEnabled val="1"/>
        </dgm:presLayoutVars>
      </dgm:prSet>
      <dgm:spPr/>
    </dgm:pt>
    <dgm:pt modelId="{15CFC418-6022-4459-A2C5-E62B2D599B45}" type="pres">
      <dgm:prSet presAssocID="{81886399-A991-42EA-87F6-E6BE3FE007B6}" presName="spacer" presStyleCnt="0"/>
      <dgm:spPr/>
    </dgm:pt>
    <dgm:pt modelId="{79018FEF-82E7-43B9-A2A4-392FB40ECCDA}" type="pres">
      <dgm:prSet presAssocID="{0DEDA382-5FE0-4E52-B1D3-F7BA8C1B4AEB}" presName="parentText" presStyleLbl="node1" presStyleIdx="5" presStyleCnt="7">
        <dgm:presLayoutVars>
          <dgm:chMax val="0"/>
          <dgm:bulletEnabled val="1"/>
        </dgm:presLayoutVars>
      </dgm:prSet>
      <dgm:spPr/>
    </dgm:pt>
    <dgm:pt modelId="{4F39D141-66A3-4BBA-B396-E0628D4B0B3F}" type="pres">
      <dgm:prSet presAssocID="{F8A413A4-BBC8-43AE-AA2F-F218A3B36679}" presName="spacer" presStyleCnt="0"/>
      <dgm:spPr/>
    </dgm:pt>
    <dgm:pt modelId="{5857F68B-5DA7-4BCA-AD33-3BF7F660582C}" type="pres">
      <dgm:prSet presAssocID="{D6429722-C0DC-457E-8C04-EC69684A0E95}" presName="parentText" presStyleLbl="node1" presStyleIdx="6" presStyleCnt="7">
        <dgm:presLayoutVars>
          <dgm:chMax val="0"/>
          <dgm:bulletEnabled val="1"/>
        </dgm:presLayoutVars>
      </dgm:prSet>
      <dgm:spPr/>
    </dgm:pt>
  </dgm:ptLst>
  <dgm:cxnLst>
    <dgm:cxn modelId="{615AA70A-C0EC-4372-A157-C89677593C44}" type="presOf" srcId="{5E0FD7F0-4883-468A-B141-AC434865647D}" destId="{397BF98E-B99D-4411-848D-79D1E73D79C9}" srcOrd="0" destOrd="0" presId="urn:microsoft.com/office/officeart/2005/8/layout/vList2"/>
    <dgm:cxn modelId="{D563DB0A-5ABE-49B3-A328-5B6EFBC6E01B}" srcId="{BECFBD81-732A-4D58-8C71-CC086B76895F}" destId="{0DEDA382-5FE0-4E52-B1D3-F7BA8C1B4AEB}" srcOrd="5" destOrd="0" parTransId="{6469FFC6-C1C8-40B7-9906-BCF677A528AE}" sibTransId="{F8A413A4-BBC8-43AE-AA2F-F218A3B36679}"/>
    <dgm:cxn modelId="{3A093F0D-B0CE-452B-967D-383BC9510D7F}" srcId="{BECFBD81-732A-4D58-8C71-CC086B76895F}" destId="{B9284DD7-31EB-4585-A4B6-B4A04EE75553}" srcOrd="4" destOrd="0" parTransId="{DC2B289B-5E7F-4FEA-B910-60B55A947E72}" sibTransId="{81886399-A991-42EA-87F6-E6BE3FE007B6}"/>
    <dgm:cxn modelId="{A4C69D10-827D-4EEB-A044-988C6D427BC7}" srcId="{BECFBD81-732A-4D58-8C71-CC086B76895F}" destId="{5E0FD7F0-4883-468A-B141-AC434865647D}" srcOrd="2" destOrd="0" parTransId="{DBDE453D-A352-460C-BD38-B2620201B0E9}" sibTransId="{65CAEBA8-217A-4B88-AA7F-9554A161FA2B}"/>
    <dgm:cxn modelId="{F8C61515-25CB-4EAB-A069-2F623A0C5A17}" type="presOf" srcId="{BECFBD81-732A-4D58-8C71-CC086B76895F}" destId="{662905AE-B141-4E41-9E2E-FB76097AB488}" srcOrd="0" destOrd="0" presId="urn:microsoft.com/office/officeart/2005/8/layout/vList2"/>
    <dgm:cxn modelId="{0F08BF26-04D6-41AE-AEE0-BB17853EA0A8}" type="presOf" srcId="{D6429722-C0DC-457E-8C04-EC69684A0E95}" destId="{5857F68B-5DA7-4BCA-AD33-3BF7F660582C}" srcOrd="0" destOrd="0" presId="urn:microsoft.com/office/officeart/2005/8/layout/vList2"/>
    <dgm:cxn modelId="{D0C7E435-A732-41B6-B7EE-BE7A07E750F5}" srcId="{BECFBD81-732A-4D58-8C71-CC086B76895F}" destId="{D6429722-C0DC-457E-8C04-EC69684A0E95}" srcOrd="6" destOrd="0" parTransId="{D60BCFE4-BBEA-48D4-BD5D-51247BE8FF2F}" sibTransId="{A56B0396-5F25-4D9C-AF95-F076E681FED8}"/>
    <dgm:cxn modelId="{407BD85D-D959-4161-AC1C-3A7CCEDDAB3E}" type="presOf" srcId="{B9284DD7-31EB-4585-A4B6-B4A04EE75553}" destId="{CA00BC4F-E94B-434F-882B-D1932553681B}" srcOrd="0" destOrd="0" presId="urn:microsoft.com/office/officeart/2005/8/layout/vList2"/>
    <dgm:cxn modelId="{33EEBB42-F1DE-4844-8B24-A0C907D6D39D}" srcId="{BECFBD81-732A-4D58-8C71-CC086B76895F}" destId="{04729B0A-1CDB-4F33-AEB8-BBE0F626CA78}" srcOrd="1" destOrd="0" parTransId="{87906307-FCEF-4DFF-BB93-A3A676D820DF}" sibTransId="{719259C7-9C2C-4DEE-8DBD-AC4ADD27AEA2}"/>
    <dgm:cxn modelId="{25CB9E95-98FA-4DD0-B847-7C00DA7E8DD7}" srcId="{BECFBD81-732A-4D58-8C71-CC086B76895F}" destId="{96488C0A-F96B-4B6B-B157-B192DCC90CD7}" srcOrd="3" destOrd="0" parTransId="{A936F2B8-142F-4D31-BB72-65D3C0182BF0}" sibTransId="{EA28A221-7C9F-4031-BC95-2D039347A7F4}"/>
    <dgm:cxn modelId="{0CBFCBA2-D286-4629-ACFE-1239B90AC895}" type="presOf" srcId="{0DEDA382-5FE0-4E52-B1D3-F7BA8C1B4AEB}" destId="{79018FEF-82E7-43B9-A2A4-392FB40ECCDA}" srcOrd="0" destOrd="0" presId="urn:microsoft.com/office/officeart/2005/8/layout/vList2"/>
    <dgm:cxn modelId="{23D5C7AC-B4C1-4E38-92FC-C44FBD6AE05A}" type="presOf" srcId="{3B2F2D63-1859-4D57-8A1A-EB05A0C5857B}" destId="{74A75DE7-8DEA-4B0C-8AF0-BD7899F94BAC}" srcOrd="0" destOrd="0" presId="urn:microsoft.com/office/officeart/2005/8/layout/vList2"/>
    <dgm:cxn modelId="{69A873B1-76EA-46DF-B2AF-8E94195F708E}" type="presOf" srcId="{04729B0A-1CDB-4F33-AEB8-BBE0F626CA78}" destId="{30B0D155-ECCC-44E0-A4E6-8F5AA130DB4A}" srcOrd="0" destOrd="0" presId="urn:microsoft.com/office/officeart/2005/8/layout/vList2"/>
    <dgm:cxn modelId="{C6962BB7-FBD1-4E56-8709-82B89CB4BD87}" srcId="{BECFBD81-732A-4D58-8C71-CC086B76895F}" destId="{3B2F2D63-1859-4D57-8A1A-EB05A0C5857B}" srcOrd="0" destOrd="0" parTransId="{D3E062F0-F233-4DBB-B621-4CE320F24584}" sibTransId="{ABBDB809-1F47-4DD2-A47A-4A388F3824C4}"/>
    <dgm:cxn modelId="{CC89A0F8-1394-404C-BC02-1CD1145149A3}" type="presOf" srcId="{96488C0A-F96B-4B6B-B157-B192DCC90CD7}" destId="{05006D44-F27D-4477-9E75-6ACA1F4F4ECC}" srcOrd="0" destOrd="0" presId="urn:microsoft.com/office/officeart/2005/8/layout/vList2"/>
    <dgm:cxn modelId="{EE3CAA06-0F52-4A19-9067-F01EA61C1AE2}" type="presParOf" srcId="{662905AE-B141-4E41-9E2E-FB76097AB488}" destId="{74A75DE7-8DEA-4B0C-8AF0-BD7899F94BAC}" srcOrd="0" destOrd="0" presId="urn:microsoft.com/office/officeart/2005/8/layout/vList2"/>
    <dgm:cxn modelId="{5E559C32-A53D-41F0-A659-F93518AD7F77}" type="presParOf" srcId="{662905AE-B141-4E41-9E2E-FB76097AB488}" destId="{D7CE5F8E-8A68-4796-AC00-B64800242A97}" srcOrd="1" destOrd="0" presId="urn:microsoft.com/office/officeart/2005/8/layout/vList2"/>
    <dgm:cxn modelId="{4824FAD2-9431-420D-95E9-12291DA5F8E7}" type="presParOf" srcId="{662905AE-B141-4E41-9E2E-FB76097AB488}" destId="{30B0D155-ECCC-44E0-A4E6-8F5AA130DB4A}" srcOrd="2" destOrd="0" presId="urn:microsoft.com/office/officeart/2005/8/layout/vList2"/>
    <dgm:cxn modelId="{E206B2F1-DF7F-41A8-99F1-D258FDD16A61}" type="presParOf" srcId="{662905AE-B141-4E41-9E2E-FB76097AB488}" destId="{4D2B4FD5-FF3B-4609-BFF7-28D4E04A4D47}" srcOrd="3" destOrd="0" presId="urn:microsoft.com/office/officeart/2005/8/layout/vList2"/>
    <dgm:cxn modelId="{D1FF9379-D7F9-4841-9253-0371423D34EF}" type="presParOf" srcId="{662905AE-B141-4E41-9E2E-FB76097AB488}" destId="{397BF98E-B99D-4411-848D-79D1E73D79C9}" srcOrd="4" destOrd="0" presId="urn:microsoft.com/office/officeart/2005/8/layout/vList2"/>
    <dgm:cxn modelId="{20B9033C-6BDF-4920-8C80-AFAE7AE1FAE6}" type="presParOf" srcId="{662905AE-B141-4E41-9E2E-FB76097AB488}" destId="{B618EBBF-8608-474F-B748-2130BDEC04A6}" srcOrd="5" destOrd="0" presId="urn:microsoft.com/office/officeart/2005/8/layout/vList2"/>
    <dgm:cxn modelId="{CE3CEFC1-C48C-4F72-9DFA-673975FD2F16}" type="presParOf" srcId="{662905AE-B141-4E41-9E2E-FB76097AB488}" destId="{05006D44-F27D-4477-9E75-6ACA1F4F4ECC}" srcOrd="6" destOrd="0" presId="urn:microsoft.com/office/officeart/2005/8/layout/vList2"/>
    <dgm:cxn modelId="{9C4291D8-CD33-4924-B789-53CE6484D8C6}" type="presParOf" srcId="{662905AE-B141-4E41-9E2E-FB76097AB488}" destId="{A5EFD06D-C165-4CA0-93CB-4D7E418FB5E0}" srcOrd="7" destOrd="0" presId="urn:microsoft.com/office/officeart/2005/8/layout/vList2"/>
    <dgm:cxn modelId="{7CBA2E98-A5B2-4B67-99B6-24963BCB102D}" type="presParOf" srcId="{662905AE-B141-4E41-9E2E-FB76097AB488}" destId="{CA00BC4F-E94B-434F-882B-D1932553681B}" srcOrd="8" destOrd="0" presId="urn:microsoft.com/office/officeart/2005/8/layout/vList2"/>
    <dgm:cxn modelId="{1D6A3FDC-15E8-46EA-A0A4-0F3947104429}" type="presParOf" srcId="{662905AE-B141-4E41-9E2E-FB76097AB488}" destId="{15CFC418-6022-4459-A2C5-E62B2D599B45}" srcOrd="9" destOrd="0" presId="urn:microsoft.com/office/officeart/2005/8/layout/vList2"/>
    <dgm:cxn modelId="{81549452-6375-43FB-A4B8-53E4B5451AC1}" type="presParOf" srcId="{662905AE-B141-4E41-9E2E-FB76097AB488}" destId="{79018FEF-82E7-43B9-A2A4-392FB40ECCDA}" srcOrd="10" destOrd="0" presId="urn:microsoft.com/office/officeart/2005/8/layout/vList2"/>
    <dgm:cxn modelId="{05327AFB-B927-45DA-BB85-8805D18ED1A5}" type="presParOf" srcId="{662905AE-B141-4E41-9E2E-FB76097AB488}" destId="{4F39D141-66A3-4BBA-B396-E0628D4B0B3F}" srcOrd="11" destOrd="0" presId="urn:microsoft.com/office/officeart/2005/8/layout/vList2"/>
    <dgm:cxn modelId="{69783A88-961B-4FF5-8C2D-DC3B212E04F4}" type="presParOf" srcId="{662905AE-B141-4E41-9E2E-FB76097AB488}" destId="{5857F68B-5DA7-4BCA-AD33-3BF7F660582C}" srcOrd="1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F637B03-8CCE-49A8-8636-565267E77D2B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E508114-8F2A-4F90-88A4-8D378F943636}">
      <dgm:prSet custT="1"/>
      <dgm:spPr/>
      <dgm:t>
        <a:bodyPr/>
        <a:lstStyle/>
        <a:p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Customer orientation: it changes according to the new needs of customers (</a:t>
          </a:r>
          <a:r>
            <a:rPr lang="en-GB" sz="1600" dirty="0" err="1">
              <a:latin typeface="Arial" panose="020B0604020202020204" pitchFamily="34" charset="0"/>
              <a:cs typeface="Arial" panose="020B0604020202020204" pitchFamily="34" charset="0"/>
            </a:rPr>
            <a:t>Safitri</a:t>
          </a:r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 et al., 2025).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D99FD68-C7F0-4EEE-865B-B132CF81F6EE}" type="parTrans" cxnId="{CA323ABA-3B16-4F52-B7E3-53B36252DBE3}">
      <dgm:prSet/>
      <dgm:spPr/>
      <dgm:t>
        <a:bodyPr/>
        <a:lstStyle/>
        <a:p>
          <a:endParaRPr lang="en-US"/>
        </a:p>
      </dgm:t>
    </dgm:pt>
    <dgm:pt modelId="{8B37B9C7-B36B-4619-8FA5-82D310F37B94}" type="sibTrans" cxnId="{CA323ABA-3B16-4F52-B7E3-53B36252DBE3}">
      <dgm:prSet/>
      <dgm:spPr/>
      <dgm:t>
        <a:bodyPr/>
        <a:lstStyle/>
        <a:p>
          <a:endParaRPr lang="en-US"/>
        </a:p>
      </dgm:t>
    </dgm:pt>
    <dgm:pt modelId="{E8A9FE35-C4ED-44F2-B8CB-E3CB3790188E}">
      <dgm:prSet custT="1"/>
      <dgm:spPr/>
      <dgm:t>
        <a:bodyPr/>
        <a:lstStyle/>
        <a:p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Artificial intelligence: it makes the understanding and personalisation of marketing much better (Marvi et al., 2025).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0ECB69D-27C7-4922-AE53-3665F68DDCAF}" type="parTrans" cxnId="{0E546E5F-C3F8-45ED-8760-8454DD6FAC79}">
      <dgm:prSet/>
      <dgm:spPr/>
      <dgm:t>
        <a:bodyPr/>
        <a:lstStyle/>
        <a:p>
          <a:endParaRPr lang="en-US"/>
        </a:p>
      </dgm:t>
    </dgm:pt>
    <dgm:pt modelId="{7B4C554D-4093-4FCA-A2F9-525B23D6EFDC}" type="sibTrans" cxnId="{0E546E5F-C3F8-45ED-8760-8454DD6FAC79}">
      <dgm:prSet/>
      <dgm:spPr/>
      <dgm:t>
        <a:bodyPr/>
        <a:lstStyle/>
        <a:p>
          <a:endParaRPr lang="en-US"/>
        </a:p>
      </dgm:t>
    </dgm:pt>
    <dgm:pt modelId="{EB3B39EF-E124-499F-9BB5-8E29901403A2}">
      <dgm:prSet custT="1"/>
      <dgm:spPr/>
      <dgm:t>
        <a:bodyPr/>
        <a:lstStyle/>
        <a:p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Responsible AI: it is responsible for privacy, bias and legal regulating (Kumar et al., 2025).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F938861-B380-4E13-BE99-FE0B8A770714}" type="parTrans" cxnId="{332CC858-A19C-462D-A797-140EBFEC688A}">
      <dgm:prSet/>
      <dgm:spPr/>
      <dgm:t>
        <a:bodyPr/>
        <a:lstStyle/>
        <a:p>
          <a:endParaRPr lang="en-US"/>
        </a:p>
      </dgm:t>
    </dgm:pt>
    <dgm:pt modelId="{3BC44468-6653-463B-A008-803A68EE0607}" type="sibTrans" cxnId="{332CC858-A19C-462D-A797-140EBFEC688A}">
      <dgm:prSet/>
      <dgm:spPr/>
      <dgm:t>
        <a:bodyPr/>
        <a:lstStyle/>
        <a:p>
          <a:endParaRPr lang="en-US"/>
        </a:p>
      </dgm:t>
    </dgm:pt>
    <dgm:pt modelId="{92157A82-C701-44DC-8BA2-EB77F2F46954}">
      <dgm:prSet custT="1"/>
      <dgm:spPr/>
      <dgm:t>
        <a:bodyPr/>
        <a:lstStyle/>
        <a:p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Sustainability: it manages profit with ecological value (Belz et al., 2025).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DFCECFC-9F27-47E2-85BF-D3F519E56548}" type="parTrans" cxnId="{D1EBD875-D142-4DDC-B929-0020ED4C15FA}">
      <dgm:prSet/>
      <dgm:spPr/>
      <dgm:t>
        <a:bodyPr/>
        <a:lstStyle/>
        <a:p>
          <a:endParaRPr lang="en-US"/>
        </a:p>
      </dgm:t>
    </dgm:pt>
    <dgm:pt modelId="{828FA8AF-E605-4AAB-91F2-E0FDD5271EDF}" type="sibTrans" cxnId="{D1EBD875-D142-4DDC-B929-0020ED4C15FA}">
      <dgm:prSet/>
      <dgm:spPr/>
      <dgm:t>
        <a:bodyPr/>
        <a:lstStyle/>
        <a:p>
          <a:endParaRPr lang="en-US"/>
        </a:p>
      </dgm:t>
    </dgm:pt>
    <dgm:pt modelId="{B45F324C-87AB-4C74-B739-553FEA10966F}">
      <dgm:prSet custT="1"/>
      <dgm:spPr/>
      <dgm:t>
        <a:bodyPr/>
        <a:lstStyle/>
        <a:p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Innovation: it generates special customer value (</a:t>
          </a:r>
          <a:r>
            <a:rPr lang="en-GB" sz="1600" dirty="0" err="1">
              <a:latin typeface="Arial" panose="020B0604020202020204" pitchFamily="34" charset="0"/>
              <a:cs typeface="Arial" panose="020B0604020202020204" pitchFamily="34" charset="0"/>
            </a:rPr>
            <a:t>Zuhroh</a:t>
          </a:r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 &amp; Rini, 2026).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A44D090-69AE-4FDD-9B94-35745CB88B52}" type="parTrans" cxnId="{38258519-2795-4192-829D-D791970A60EE}">
      <dgm:prSet/>
      <dgm:spPr/>
      <dgm:t>
        <a:bodyPr/>
        <a:lstStyle/>
        <a:p>
          <a:endParaRPr lang="en-US"/>
        </a:p>
      </dgm:t>
    </dgm:pt>
    <dgm:pt modelId="{28BFEFCE-A523-43A6-9EAB-94B317886338}" type="sibTrans" cxnId="{38258519-2795-4192-829D-D791970A60EE}">
      <dgm:prSet/>
      <dgm:spPr/>
      <dgm:t>
        <a:bodyPr/>
        <a:lstStyle/>
        <a:p>
          <a:endParaRPr lang="en-US"/>
        </a:p>
      </dgm:t>
    </dgm:pt>
    <dgm:pt modelId="{D1858A9D-58CD-49B0-AB21-17319F75C969}">
      <dgm:prSet custT="1"/>
      <dgm:spPr/>
      <dgm:t>
        <a:bodyPr/>
        <a:lstStyle/>
        <a:p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Digital marketing mix: it approaches the combination of channels with client experience (Pitri et al., 2025).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6EE3444-1A97-443A-A31C-1FED7514AB77}" type="parTrans" cxnId="{AA0875AC-708D-407A-B166-E0DF286A6FAF}">
      <dgm:prSet/>
      <dgm:spPr/>
      <dgm:t>
        <a:bodyPr/>
        <a:lstStyle/>
        <a:p>
          <a:endParaRPr lang="en-US"/>
        </a:p>
      </dgm:t>
    </dgm:pt>
    <dgm:pt modelId="{D2E80B1D-A096-43DC-9E33-E4C6CD07629A}" type="sibTrans" cxnId="{AA0875AC-708D-407A-B166-E0DF286A6FAF}">
      <dgm:prSet/>
      <dgm:spPr/>
      <dgm:t>
        <a:bodyPr/>
        <a:lstStyle/>
        <a:p>
          <a:endParaRPr lang="en-US"/>
        </a:p>
      </dgm:t>
    </dgm:pt>
    <dgm:pt modelId="{24C19E51-1D53-4058-B94C-C0902501A459}">
      <dgm:prSet custT="1"/>
      <dgm:spPr/>
      <dgm:t>
        <a:bodyPr/>
        <a:lstStyle/>
        <a:p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Strong branding: it creates a trust within B2B relations (Kotler and </a:t>
          </a:r>
          <a:r>
            <a:rPr lang="en-GB" sz="1600" dirty="0" err="1">
              <a:latin typeface="Arial" panose="020B0604020202020204" pitchFamily="34" charset="0"/>
              <a:cs typeface="Arial" panose="020B0604020202020204" pitchFamily="34" charset="0"/>
            </a:rPr>
            <a:t>Pfoertsch</a:t>
          </a:r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, 2025a)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16E84EB-02BF-4ECA-85EA-37EA4E7B093F}" type="parTrans" cxnId="{23DB6789-3BB1-4A38-AEF6-A6A31A980CA3}">
      <dgm:prSet/>
      <dgm:spPr/>
      <dgm:t>
        <a:bodyPr/>
        <a:lstStyle/>
        <a:p>
          <a:endParaRPr lang="en-US"/>
        </a:p>
      </dgm:t>
    </dgm:pt>
    <dgm:pt modelId="{F5FCA1E6-A28B-4E86-8A95-FF076B1C9A70}" type="sibTrans" cxnId="{23DB6789-3BB1-4A38-AEF6-A6A31A980CA3}">
      <dgm:prSet/>
      <dgm:spPr/>
      <dgm:t>
        <a:bodyPr/>
        <a:lstStyle/>
        <a:p>
          <a:endParaRPr lang="en-US"/>
        </a:p>
      </dgm:t>
    </dgm:pt>
    <dgm:pt modelId="{919F191E-6DF6-4F6F-A4C8-B00362C229C6}" type="pres">
      <dgm:prSet presAssocID="{CF637B03-8CCE-49A8-8636-565267E77D2B}" presName="linear" presStyleCnt="0">
        <dgm:presLayoutVars>
          <dgm:animLvl val="lvl"/>
          <dgm:resizeHandles val="exact"/>
        </dgm:presLayoutVars>
      </dgm:prSet>
      <dgm:spPr/>
    </dgm:pt>
    <dgm:pt modelId="{A3C9CD68-A5B0-4D19-AAD3-D28F82423C23}" type="pres">
      <dgm:prSet presAssocID="{3E508114-8F2A-4F90-88A4-8D378F943636}" presName="parentText" presStyleLbl="node1" presStyleIdx="0" presStyleCnt="7">
        <dgm:presLayoutVars>
          <dgm:chMax val="0"/>
          <dgm:bulletEnabled val="1"/>
        </dgm:presLayoutVars>
      </dgm:prSet>
      <dgm:spPr/>
    </dgm:pt>
    <dgm:pt modelId="{ED0B8AEB-F39A-4EB2-859A-D9DCA24C258D}" type="pres">
      <dgm:prSet presAssocID="{8B37B9C7-B36B-4619-8FA5-82D310F37B94}" presName="spacer" presStyleCnt="0"/>
      <dgm:spPr/>
    </dgm:pt>
    <dgm:pt modelId="{8DB93BAF-6181-431D-83E5-CD937AEB1205}" type="pres">
      <dgm:prSet presAssocID="{E8A9FE35-C4ED-44F2-B8CB-E3CB3790188E}" presName="parentText" presStyleLbl="node1" presStyleIdx="1" presStyleCnt="7">
        <dgm:presLayoutVars>
          <dgm:chMax val="0"/>
          <dgm:bulletEnabled val="1"/>
        </dgm:presLayoutVars>
      </dgm:prSet>
      <dgm:spPr/>
    </dgm:pt>
    <dgm:pt modelId="{0BE02FAE-335A-48E4-BBD4-E4223D52F635}" type="pres">
      <dgm:prSet presAssocID="{7B4C554D-4093-4FCA-A2F9-525B23D6EFDC}" presName="spacer" presStyleCnt="0"/>
      <dgm:spPr/>
    </dgm:pt>
    <dgm:pt modelId="{B2B77800-7343-47A3-9A82-9AAA79720C8F}" type="pres">
      <dgm:prSet presAssocID="{EB3B39EF-E124-499F-9BB5-8E29901403A2}" presName="parentText" presStyleLbl="node1" presStyleIdx="2" presStyleCnt="7">
        <dgm:presLayoutVars>
          <dgm:chMax val="0"/>
          <dgm:bulletEnabled val="1"/>
        </dgm:presLayoutVars>
      </dgm:prSet>
      <dgm:spPr/>
    </dgm:pt>
    <dgm:pt modelId="{6545DB06-54B3-4090-9A27-3B1AB6986F87}" type="pres">
      <dgm:prSet presAssocID="{3BC44468-6653-463B-A008-803A68EE0607}" presName="spacer" presStyleCnt="0"/>
      <dgm:spPr/>
    </dgm:pt>
    <dgm:pt modelId="{72E68204-7CD7-416E-A2D5-80E9E581E4C8}" type="pres">
      <dgm:prSet presAssocID="{92157A82-C701-44DC-8BA2-EB77F2F46954}" presName="parentText" presStyleLbl="node1" presStyleIdx="3" presStyleCnt="7">
        <dgm:presLayoutVars>
          <dgm:chMax val="0"/>
          <dgm:bulletEnabled val="1"/>
        </dgm:presLayoutVars>
      </dgm:prSet>
      <dgm:spPr/>
    </dgm:pt>
    <dgm:pt modelId="{E5079675-A68D-4894-9384-F6788710B0D9}" type="pres">
      <dgm:prSet presAssocID="{828FA8AF-E605-4AAB-91F2-E0FDD5271EDF}" presName="spacer" presStyleCnt="0"/>
      <dgm:spPr/>
    </dgm:pt>
    <dgm:pt modelId="{F85C242F-66F2-404E-A512-9C1668FBFD9B}" type="pres">
      <dgm:prSet presAssocID="{B45F324C-87AB-4C74-B739-553FEA10966F}" presName="parentText" presStyleLbl="node1" presStyleIdx="4" presStyleCnt="7">
        <dgm:presLayoutVars>
          <dgm:chMax val="0"/>
          <dgm:bulletEnabled val="1"/>
        </dgm:presLayoutVars>
      </dgm:prSet>
      <dgm:spPr/>
    </dgm:pt>
    <dgm:pt modelId="{806FB0C2-292F-4F48-8787-313B5162DECE}" type="pres">
      <dgm:prSet presAssocID="{28BFEFCE-A523-43A6-9EAB-94B317886338}" presName="spacer" presStyleCnt="0"/>
      <dgm:spPr/>
    </dgm:pt>
    <dgm:pt modelId="{4DBF71B4-1F2C-4FA7-BE40-C3A49AADC02D}" type="pres">
      <dgm:prSet presAssocID="{D1858A9D-58CD-49B0-AB21-17319F75C969}" presName="parentText" presStyleLbl="node1" presStyleIdx="5" presStyleCnt="7">
        <dgm:presLayoutVars>
          <dgm:chMax val="0"/>
          <dgm:bulletEnabled val="1"/>
        </dgm:presLayoutVars>
      </dgm:prSet>
      <dgm:spPr/>
    </dgm:pt>
    <dgm:pt modelId="{8ABC356C-889C-426D-ADAD-9BD05343E5D4}" type="pres">
      <dgm:prSet presAssocID="{D2E80B1D-A096-43DC-9E33-E4C6CD07629A}" presName="spacer" presStyleCnt="0"/>
      <dgm:spPr/>
    </dgm:pt>
    <dgm:pt modelId="{734B1E5D-8AB0-4C2A-8D4D-2CF9F3E6F258}" type="pres">
      <dgm:prSet presAssocID="{24C19E51-1D53-4058-B94C-C0902501A459}" presName="parentText" presStyleLbl="node1" presStyleIdx="6" presStyleCnt="7">
        <dgm:presLayoutVars>
          <dgm:chMax val="0"/>
          <dgm:bulletEnabled val="1"/>
        </dgm:presLayoutVars>
      </dgm:prSet>
      <dgm:spPr/>
    </dgm:pt>
  </dgm:ptLst>
  <dgm:cxnLst>
    <dgm:cxn modelId="{9D225409-2ADB-4C22-93C0-10B23DA5D0AF}" type="presOf" srcId="{EB3B39EF-E124-499F-9BB5-8E29901403A2}" destId="{B2B77800-7343-47A3-9A82-9AAA79720C8F}" srcOrd="0" destOrd="0" presId="urn:microsoft.com/office/officeart/2005/8/layout/vList2"/>
    <dgm:cxn modelId="{9BB3310E-A874-45B6-BA7B-7370AF73C275}" type="presOf" srcId="{D1858A9D-58CD-49B0-AB21-17319F75C969}" destId="{4DBF71B4-1F2C-4FA7-BE40-C3A49AADC02D}" srcOrd="0" destOrd="0" presId="urn:microsoft.com/office/officeart/2005/8/layout/vList2"/>
    <dgm:cxn modelId="{38258519-2795-4192-829D-D791970A60EE}" srcId="{CF637B03-8CCE-49A8-8636-565267E77D2B}" destId="{B45F324C-87AB-4C74-B739-553FEA10966F}" srcOrd="4" destOrd="0" parTransId="{CA44D090-69AE-4FDD-9B94-35745CB88B52}" sibTransId="{28BFEFCE-A523-43A6-9EAB-94B317886338}"/>
    <dgm:cxn modelId="{486CC221-F07A-4CFB-B4AC-5A422EDA915A}" type="presOf" srcId="{E8A9FE35-C4ED-44F2-B8CB-E3CB3790188E}" destId="{8DB93BAF-6181-431D-83E5-CD937AEB1205}" srcOrd="0" destOrd="0" presId="urn:microsoft.com/office/officeart/2005/8/layout/vList2"/>
    <dgm:cxn modelId="{6DAFB325-9DC3-4C5B-BEFB-27914ADCA2AF}" type="presOf" srcId="{B45F324C-87AB-4C74-B739-553FEA10966F}" destId="{F85C242F-66F2-404E-A512-9C1668FBFD9B}" srcOrd="0" destOrd="0" presId="urn:microsoft.com/office/officeart/2005/8/layout/vList2"/>
    <dgm:cxn modelId="{0E546E5F-C3F8-45ED-8760-8454DD6FAC79}" srcId="{CF637B03-8CCE-49A8-8636-565267E77D2B}" destId="{E8A9FE35-C4ED-44F2-B8CB-E3CB3790188E}" srcOrd="1" destOrd="0" parTransId="{60ECB69D-27C7-4922-AE53-3665F68DDCAF}" sibTransId="{7B4C554D-4093-4FCA-A2F9-525B23D6EFDC}"/>
    <dgm:cxn modelId="{D1EBD875-D142-4DDC-B929-0020ED4C15FA}" srcId="{CF637B03-8CCE-49A8-8636-565267E77D2B}" destId="{92157A82-C701-44DC-8BA2-EB77F2F46954}" srcOrd="3" destOrd="0" parTransId="{FDFCECFC-9F27-47E2-85BF-D3F519E56548}" sibTransId="{828FA8AF-E605-4AAB-91F2-E0FDD5271EDF}"/>
    <dgm:cxn modelId="{332CC858-A19C-462D-A797-140EBFEC688A}" srcId="{CF637B03-8CCE-49A8-8636-565267E77D2B}" destId="{EB3B39EF-E124-499F-9BB5-8E29901403A2}" srcOrd="2" destOrd="0" parTransId="{BF938861-B380-4E13-BE99-FE0B8A770714}" sibTransId="{3BC44468-6653-463B-A008-803A68EE0607}"/>
    <dgm:cxn modelId="{23DB6789-3BB1-4A38-AEF6-A6A31A980CA3}" srcId="{CF637B03-8CCE-49A8-8636-565267E77D2B}" destId="{24C19E51-1D53-4058-B94C-C0902501A459}" srcOrd="6" destOrd="0" parTransId="{116E84EB-02BF-4ECA-85EA-37EA4E7B093F}" sibTransId="{F5FCA1E6-A28B-4E86-8A95-FF076B1C9A70}"/>
    <dgm:cxn modelId="{603CFBA1-D146-454F-84EE-183A76CE321B}" type="presOf" srcId="{92157A82-C701-44DC-8BA2-EB77F2F46954}" destId="{72E68204-7CD7-416E-A2D5-80E9E581E4C8}" srcOrd="0" destOrd="0" presId="urn:microsoft.com/office/officeart/2005/8/layout/vList2"/>
    <dgm:cxn modelId="{CFB6C6A3-E49D-4DA7-9AC6-697153654BD4}" type="presOf" srcId="{24C19E51-1D53-4058-B94C-C0902501A459}" destId="{734B1E5D-8AB0-4C2A-8D4D-2CF9F3E6F258}" srcOrd="0" destOrd="0" presId="urn:microsoft.com/office/officeart/2005/8/layout/vList2"/>
    <dgm:cxn modelId="{27C16BA5-302A-437F-A90B-FEC72C01B13D}" type="presOf" srcId="{CF637B03-8CCE-49A8-8636-565267E77D2B}" destId="{919F191E-6DF6-4F6F-A4C8-B00362C229C6}" srcOrd="0" destOrd="0" presId="urn:microsoft.com/office/officeart/2005/8/layout/vList2"/>
    <dgm:cxn modelId="{AA0875AC-708D-407A-B166-E0DF286A6FAF}" srcId="{CF637B03-8CCE-49A8-8636-565267E77D2B}" destId="{D1858A9D-58CD-49B0-AB21-17319F75C969}" srcOrd="5" destOrd="0" parTransId="{96EE3444-1A97-443A-A31C-1FED7514AB77}" sibTransId="{D2E80B1D-A096-43DC-9E33-E4C6CD07629A}"/>
    <dgm:cxn modelId="{CA323ABA-3B16-4F52-B7E3-53B36252DBE3}" srcId="{CF637B03-8CCE-49A8-8636-565267E77D2B}" destId="{3E508114-8F2A-4F90-88A4-8D378F943636}" srcOrd="0" destOrd="0" parTransId="{4D99FD68-C7F0-4EEE-865B-B132CF81F6EE}" sibTransId="{8B37B9C7-B36B-4619-8FA5-82D310F37B94}"/>
    <dgm:cxn modelId="{008F06CD-ADA4-4598-8330-1F370D575292}" type="presOf" srcId="{3E508114-8F2A-4F90-88A4-8D378F943636}" destId="{A3C9CD68-A5B0-4D19-AAD3-D28F82423C23}" srcOrd="0" destOrd="0" presId="urn:microsoft.com/office/officeart/2005/8/layout/vList2"/>
    <dgm:cxn modelId="{0E8846DC-F739-46B3-922A-BC7B2B0AC6C1}" type="presParOf" srcId="{919F191E-6DF6-4F6F-A4C8-B00362C229C6}" destId="{A3C9CD68-A5B0-4D19-AAD3-D28F82423C23}" srcOrd="0" destOrd="0" presId="urn:microsoft.com/office/officeart/2005/8/layout/vList2"/>
    <dgm:cxn modelId="{85A47679-BD16-4EEE-81AD-554FC0A2415D}" type="presParOf" srcId="{919F191E-6DF6-4F6F-A4C8-B00362C229C6}" destId="{ED0B8AEB-F39A-4EB2-859A-D9DCA24C258D}" srcOrd="1" destOrd="0" presId="urn:microsoft.com/office/officeart/2005/8/layout/vList2"/>
    <dgm:cxn modelId="{F04169CD-3D54-4F00-9888-48F5DF13094F}" type="presParOf" srcId="{919F191E-6DF6-4F6F-A4C8-B00362C229C6}" destId="{8DB93BAF-6181-431D-83E5-CD937AEB1205}" srcOrd="2" destOrd="0" presId="urn:microsoft.com/office/officeart/2005/8/layout/vList2"/>
    <dgm:cxn modelId="{3A593809-3A70-4944-B234-BA8ADA01F47F}" type="presParOf" srcId="{919F191E-6DF6-4F6F-A4C8-B00362C229C6}" destId="{0BE02FAE-335A-48E4-BBD4-E4223D52F635}" srcOrd="3" destOrd="0" presId="urn:microsoft.com/office/officeart/2005/8/layout/vList2"/>
    <dgm:cxn modelId="{9A876E17-E25A-4882-ABA5-7E11A5188984}" type="presParOf" srcId="{919F191E-6DF6-4F6F-A4C8-B00362C229C6}" destId="{B2B77800-7343-47A3-9A82-9AAA79720C8F}" srcOrd="4" destOrd="0" presId="urn:microsoft.com/office/officeart/2005/8/layout/vList2"/>
    <dgm:cxn modelId="{927C8735-51F0-4FDB-B7B8-4834647CF916}" type="presParOf" srcId="{919F191E-6DF6-4F6F-A4C8-B00362C229C6}" destId="{6545DB06-54B3-4090-9A27-3B1AB6986F87}" srcOrd="5" destOrd="0" presId="urn:microsoft.com/office/officeart/2005/8/layout/vList2"/>
    <dgm:cxn modelId="{19B0DC9E-BF89-4CE9-9DA7-8C9352ABBF47}" type="presParOf" srcId="{919F191E-6DF6-4F6F-A4C8-B00362C229C6}" destId="{72E68204-7CD7-416E-A2D5-80E9E581E4C8}" srcOrd="6" destOrd="0" presId="urn:microsoft.com/office/officeart/2005/8/layout/vList2"/>
    <dgm:cxn modelId="{B88D70F7-3B37-4FD2-BF2F-C7B12DD9F32A}" type="presParOf" srcId="{919F191E-6DF6-4F6F-A4C8-B00362C229C6}" destId="{E5079675-A68D-4894-9384-F6788710B0D9}" srcOrd="7" destOrd="0" presId="urn:microsoft.com/office/officeart/2005/8/layout/vList2"/>
    <dgm:cxn modelId="{E0B4FAED-E00B-4723-B8A1-9AC111EBFC71}" type="presParOf" srcId="{919F191E-6DF6-4F6F-A4C8-B00362C229C6}" destId="{F85C242F-66F2-404E-A512-9C1668FBFD9B}" srcOrd="8" destOrd="0" presId="urn:microsoft.com/office/officeart/2005/8/layout/vList2"/>
    <dgm:cxn modelId="{981653D9-11CA-4395-8BB1-736488075310}" type="presParOf" srcId="{919F191E-6DF6-4F6F-A4C8-B00362C229C6}" destId="{806FB0C2-292F-4F48-8787-313B5162DECE}" srcOrd="9" destOrd="0" presId="urn:microsoft.com/office/officeart/2005/8/layout/vList2"/>
    <dgm:cxn modelId="{23531A69-8C0D-40AE-882D-DDC3199F433E}" type="presParOf" srcId="{919F191E-6DF6-4F6F-A4C8-B00362C229C6}" destId="{4DBF71B4-1F2C-4FA7-BE40-C3A49AADC02D}" srcOrd="10" destOrd="0" presId="urn:microsoft.com/office/officeart/2005/8/layout/vList2"/>
    <dgm:cxn modelId="{C19CB708-AFA6-4DAF-91C1-7668241ED9F6}" type="presParOf" srcId="{919F191E-6DF6-4F6F-A4C8-B00362C229C6}" destId="{8ABC356C-889C-426D-ADAD-9BD05343E5D4}" srcOrd="11" destOrd="0" presId="urn:microsoft.com/office/officeart/2005/8/layout/vList2"/>
    <dgm:cxn modelId="{24457AC6-606A-454A-BFD0-812F0F561E9E}" type="presParOf" srcId="{919F191E-6DF6-4F6F-A4C8-B00362C229C6}" destId="{734B1E5D-8AB0-4C2A-8D4D-2CF9F3E6F258}" srcOrd="1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4A75DE7-8DEA-4B0C-8AF0-BD7899F94BAC}">
      <dsp:nvSpPr>
        <dsp:cNvPr id="0" name=""/>
        <dsp:cNvSpPr/>
      </dsp:nvSpPr>
      <dsp:spPr>
        <a:xfrm>
          <a:off x="0" y="1532"/>
          <a:ext cx="7232904" cy="57702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Customer value is a key part.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8168" y="29700"/>
        <a:ext cx="7176568" cy="520693"/>
      </dsp:txXfrm>
    </dsp:sp>
    <dsp:sp modelId="{30B0D155-ECCC-44E0-A4E6-8F5AA130DB4A}">
      <dsp:nvSpPr>
        <dsp:cNvPr id="0" name=""/>
        <dsp:cNvSpPr/>
      </dsp:nvSpPr>
      <dsp:spPr>
        <a:xfrm>
          <a:off x="0" y="592174"/>
          <a:ext cx="7232904" cy="57702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It includes more than just selling products.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8168" y="620342"/>
        <a:ext cx="7176568" cy="520693"/>
      </dsp:txXfrm>
    </dsp:sp>
    <dsp:sp modelId="{397BF98E-B99D-4411-848D-79D1E73D79C9}">
      <dsp:nvSpPr>
        <dsp:cNvPr id="0" name=""/>
        <dsp:cNvSpPr/>
      </dsp:nvSpPr>
      <dsp:spPr>
        <a:xfrm>
          <a:off x="0" y="1182815"/>
          <a:ext cx="7232904" cy="57702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The transformation of markets and customer relationships.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8168" y="1210983"/>
        <a:ext cx="7176568" cy="520693"/>
      </dsp:txXfrm>
    </dsp:sp>
    <dsp:sp modelId="{05006D44-F27D-4477-9E75-6ACA1F4F4ECC}">
      <dsp:nvSpPr>
        <dsp:cNvPr id="0" name=""/>
        <dsp:cNvSpPr/>
      </dsp:nvSpPr>
      <dsp:spPr>
        <a:xfrm>
          <a:off x="0" y="1773457"/>
          <a:ext cx="7232904" cy="57702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The integration of technology and sustainability and innovation.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8168" y="1801625"/>
        <a:ext cx="7176568" cy="520693"/>
      </dsp:txXfrm>
    </dsp:sp>
    <dsp:sp modelId="{CA00BC4F-E94B-434F-882B-D1932553681B}">
      <dsp:nvSpPr>
        <dsp:cNvPr id="0" name=""/>
        <dsp:cNvSpPr/>
      </dsp:nvSpPr>
      <dsp:spPr>
        <a:xfrm>
          <a:off x="0" y="2364099"/>
          <a:ext cx="7232904" cy="57702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>
              <a:latin typeface="Arial" panose="020B0604020202020204" pitchFamily="34" charset="0"/>
              <a:cs typeface="Arial" panose="020B0604020202020204" pitchFamily="34" charset="0"/>
            </a:rPr>
            <a:t>The creation of value for companies and society.</a:t>
          </a:r>
          <a:endParaRPr lang="en-US" sz="16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8168" y="2392267"/>
        <a:ext cx="7176568" cy="520693"/>
      </dsp:txXfrm>
    </dsp:sp>
    <dsp:sp modelId="{79018FEF-82E7-43B9-A2A4-392FB40ECCDA}">
      <dsp:nvSpPr>
        <dsp:cNvPr id="0" name=""/>
        <dsp:cNvSpPr/>
      </dsp:nvSpPr>
      <dsp:spPr>
        <a:xfrm>
          <a:off x="0" y="2954740"/>
          <a:ext cx="7232904" cy="57702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The theory is based on principles of customer-oriented marketing (</a:t>
          </a:r>
          <a:r>
            <a:rPr lang="en-GB" sz="1600" kern="1200" dirty="0" err="1">
              <a:latin typeface="Arial" panose="020B0604020202020204" pitchFamily="34" charset="0"/>
              <a:cs typeface="Arial" panose="020B0604020202020204" pitchFamily="34" charset="0"/>
            </a:rPr>
            <a:t>Safitri</a:t>
          </a: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 et al., 2025).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8168" y="2982908"/>
        <a:ext cx="7176568" cy="520693"/>
      </dsp:txXfrm>
    </dsp:sp>
    <dsp:sp modelId="{5857F68B-5DA7-4BCA-AD33-3BF7F660582C}">
      <dsp:nvSpPr>
        <dsp:cNvPr id="0" name=""/>
        <dsp:cNvSpPr/>
      </dsp:nvSpPr>
      <dsp:spPr>
        <a:xfrm>
          <a:off x="0" y="3545382"/>
          <a:ext cx="7232904" cy="57702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It reflects the change of marketing from product approach to global orientation.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8168" y="3573550"/>
        <a:ext cx="7176568" cy="52069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3C9CD68-A5B0-4D19-AAD3-D28F82423C23}">
      <dsp:nvSpPr>
        <dsp:cNvPr id="0" name=""/>
        <dsp:cNvSpPr/>
      </dsp:nvSpPr>
      <dsp:spPr>
        <a:xfrm>
          <a:off x="0" y="564"/>
          <a:ext cx="5891784" cy="60542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Customer orientation: it changes according to the new needs of customers (</a:t>
          </a:r>
          <a:r>
            <a:rPr lang="en-GB" sz="1600" kern="1200" dirty="0" err="1">
              <a:latin typeface="Arial" panose="020B0604020202020204" pitchFamily="34" charset="0"/>
              <a:cs typeface="Arial" panose="020B0604020202020204" pitchFamily="34" charset="0"/>
            </a:rPr>
            <a:t>Safitri</a:t>
          </a: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 et al., 2025).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9555" y="30119"/>
        <a:ext cx="5832674" cy="546319"/>
      </dsp:txXfrm>
    </dsp:sp>
    <dsp:sp modelId="{8DB93BAF-6181-431D-83E5-CD937AEB1205}">
      <dsp:nvSpPr>
        <dsp:cNvPr id="0" name=""/>
        <dsp:cNvSpPr/>
      </dsp:nvSpPr>
      <dsp:spPr>
        <a:xfrm>
          <a:off x="0" y="620323"/>
          <a:ext cx="5891784" cy="60542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Artificial intelligence: it makes the understanding and personalisation of marketing much better (Marvi et al., 2025).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9555" y="649878"/>
        <a:ext cx="5832674" cy="546319"/>
      </dsp:txXfrm>
    </dsp:sp>
    <dsp:sp modelId="{B2B77800-7343-47A3-9A82-9AAA79720C8F}">
      <dsp:nvSpPr>
        <dsp:cNvPr id="0" name=""/>
        <dsp:cNvSpPr/>
      </dsp:nvSpPr>
      <dsp:spPr>
        <a:xfrm>
          <a:off x="0" y="1240082"/>
          <a:ext cx="5891784" cy="60542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Responsible AI: it is responsible for privacy, bias and legal regulating (Kumar et al., 2025).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9555" y="1269637"/>
        <a:ext cx="5832674" cy="546319"/>
      </dsp:txXfrm>
    </dsp:sp>
    <dsp:sp modelId="{72E68204-7CD7-416E-A2D5-80E9E581E4C8}">
      <dsp:nvSpPr>
        <dsp:cNvPr id="0" name=""/>
        <dsp:cNvSpPr/>
      </dsp:nvSpPr>
      <dsp:spPr>
        <a:xfrm>
          <a:off x="0" y="1859841"/>
          <a:ext cx="5891784" cy="60542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Sustainability: it manages profit with ecological value (Belz et al., 2025).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9555" y="1889396"/>
        <a:ext cx="5832674" cy="546319"/>
      </dsp:txXfrm>
    </dsp:sp>
    <dsp:sp modelId="{F85C242F-66F2-404E-A512-9C1668FBFD9B}">
      <dsp:nvSpPr>
        <dsp:cNvPr id="0" name=""/>
        <dsp:cNvSpPr/>
      </dsp:nvSpPr>
      <dsp:spPr>
        <a:xfrm>
          <a:off x="0" y="2479600"/>
          <a:ext cx="5891784" cy="60542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Innovation: it generates special customer value (</a:t>
          </a:r>
          <a:r>
            <a:rPr lang="en-GB" sz="1600" kern="1200" dirty="0" err="1">
              <a:latin typeface="Arial" panose="020B0604020202020204" pitchFamily="34" charset="0"/>
              <a:cs typeface="Arial" panose="020B0604020202020204" pitchFamily="34" charset="0"/>
            </a:rPr>
            <a:t>Zuhroh</a:t>
          </a: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 &amp; Rini, 2026).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9555" y="2509155"/>
        <a:ext cx="5832674" cy="546319"/>
      </dsp:txXfrm>
    </dsp:sp>
    <dsp:sp modelId="{4DBF71B4-1F2C-4FA7-BE40-C3A49AADC02D}">
      <dsp:nvSpPr>
        <dsp:cNvPr id="0" name=""/>
        <dsp:cNvSpPr/>
      </dsp:nvSpPr>
      <dsp:spPr>
        <a:xfrm>
          <a:off x="0" y="3099359"/>
          <a:ext cx="5891784" cy="60542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Digital marketing mix: it approaches the combination of channels with client experience (Pitri et al., 2025).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9555" y="3128914"/>
        <a:ext cx="5832674" cy="546319"/>
      </dsp:txXfrm>
    </dsp:sp>
    <dsp:sp modelId="{734B1E5D-8AB0-4C2A-8D4D-2CF9F3E6F258}">
      <dsp:nvSpPr>
        <dsp:cNvPr id="0" name=""/>
        <dsp:cNvSpPr/>
      </dsp:nvSpPr>
      <dsp:spPr>
        <a:xfrm>
          <a:off x="0" y="3719118"/>
          <a:ext cx="5891784" cy="60542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Strong branding: it creates a trust within B2B relations (Kotler and </a:t>
          </a:r>
          <a:r>
            <a:rPr lang="en-GB" sz="1600" kern="1200" dirty="0" err="1">
              <a:latin typeface="Arial" panose="020B0604020202020204" pitchFamily="34" charset="0"/>
              <a:cs typeface="Arial" panose="020B0604020202020204" pitchFamily="34" charset="0"/>
            </a:rPr>
            <a:t>Pfoertsch</a:t>
          </a: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, 2025a)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9555" y="3748673"/>
        <a:ext cx="5832674" cy="54631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B3F693-80F3-1BF1-C8F9-C452F15F193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A9B0AC6-C61C-8934-B584-213EF7187DF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8BA5B0-8276-AA24-A425-9BC7A4C2B8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419AFA-E017-4746-BFFD-F260AD11E51D}" type="datetimeFigureOut">
              <a:rPr lang="en-US" smtClean="0"/>
              <a:t>7/20/2026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A69434-D761-911C-93F4-A8154CF584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05C4E9-02BD-97FA-449F-0DE16157C6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E13A35-7EC7-4941-AA99-44E0C91CA90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48401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2AECCD-C691-D991-99A0-484EE99BDB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95B376-EA81-FEDF-10D0-C4D1FD982C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BD5CE5-81CD-D6E8-99EB-A08E17A5FC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419AFA-E017-4746-BFFD-F260AD11E51D}" type="datetimeFigureOut">
              <a:rPr lang="en-US" smtClean="0"/>
              <a:t>7/20/2026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4F55066-1C5A-0032-4E10-090C199EE4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5649E0-A5CE-58E8-D37C-A22DE52AD5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E13A35-7EC7-4941-AA99-44E0C91CA90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90941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AE48A9-6B8E-11A6-C408-514B8A2278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2B0FFA-EF6A-2DE0-1C1B-D8FF2E96B5A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9D370B-670E-5830-2119-A4786FCD94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419AFA-E017-4746-BFFD-F260AD11E51D}" type="datetimeFigureOut">
              <a:rPr lang="en-US" smtClean="0"/>
              <a:t>7/20/2026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DDB6925-81FD-1F6C-A093-EB2936B123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BC2740-EA66-388F-F9BE-2F32077560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E13A35-7EC7-4941-AA99-44E0C91CA90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67757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9BD017-11C2-21DE-D53D-D02F51163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BD5B10-C9A0-BD1C-D37F-71A64594440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9A6ED9D-53CC-9820-2689-AC6C38DBACC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CAE6D85-2AD3-BE12-2EF7-477914C7DA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419AFA-E017-4746-BFFD-F260AD11E51D}" type="datetimeFigureOut">
              <a:rPr lang="en-US" smtClean="0"/>
              <a:t>7/20/2026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9B0DF55-EE58-FEE8-636E-CECF170C64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F34E449-ABD1-B0DA-2E6B-B108B6BBEA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E13A35-7EC7-4941-AA99-44E0C91CA90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36415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AF1030-74D0-7F53-6D0A-09964CC0AF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EED3410-28E6-FF00-4D46-2FBC3DB6B1D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7D34C9B-3157-12C0-6C2E-3250761FF09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C5F1B96-F133-FACB-D507-5B74795412A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3F8C33E-3542-DE8E-CB6F-D3F2B315B3B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AC0A03C-46EB-F472-10FF-D2B246D41C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419AFA-E017-4746-BFFD-F260AD11E51D}" type="datetimeFigureOut">
              <a:rPr lang="en-US" smtClean="0"/>
              <a:t>7/20/2026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DC1DD0E-D7EB-3E13-2821-2F80AAC7BE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9B5F3FA-9E39-FFAF-954F-C4473510BD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E13A35-7EC7-4941-AA99-44E0C91CA90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3741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5094FB-0E21-52A2-4DDE-DF24DAA8C3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FBDFCF7-1A8F-5C9D-0D1F-6A825F5ACE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419AFA-E017-4746-BFFD-F260AD11E51D}" type="datetimeFigureOut">
              <a:rPr lang="en-US" smtClean="0"/>
              <a:t>7/20/2026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16EA876-2445-74F4-E9C8-2A75B4F5B5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6C2033E-141F-BC0A-162E-36E04F6173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E13A35-7EC7-4941-AA99-44E0C91CA90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77058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95E5DEC-21A3-E4C2-4103-76D8E7037D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419AFA-E017-4746-BFFD-F260AD11E51D}" type="datetimeFigureOut">
              <a:rPr lang="en-US" smtClean="0"/>
              <a:t>7/20/2026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30FF701-406D-3F3A-3462-F93705DDD9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47CA559-DE11-A9D3-485F-71724FE5E5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E13A35-7EC7-4941-AA99-44E0C91CA90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75731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371F92-275A-FBCD-2599-61FD24E300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7B6DA1-C0E6-25C7-FE24-3910996F67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E41A1C7-8821-387A-2654-B5CC69E8D95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3800E17-F893-BB83-786D-1EAAA1325D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419AFA-E017-4746-BFFD-F260AD11E51D}" type="datetimeFigureOut">
              <a:rPr lang="en-US" smtClean="0"/>
              <a:t>7/20/2026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049E8B2-10CE-5837-CBB5-71DED9D3BD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317FDFB-9968-1459-5B8A-867D39B7FC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E13A35-7EC7-4941-AA99-44E0C91CA90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94203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8C63BE-4BA3-1ABA-7727-66BB56F69C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B79136A-806D-C26B-503B-1EF74C3C178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345A51B-800C-8D09-9875-907BDBFC481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102102-3B79-D2FD-3C62-51565CE4C7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419AFA-E017-4746-BFFD-F260AD11E51D}" type="datetimeFigureOut">
              <a:rPr lang="en-US" smtClean="0"/>
              <a:t>7/20/2026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9FA1426-3074-D509-6C98-75D56B83CB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BA9773C-5421-BDE8-6A16-677599C1B5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E13A35-7EC7-4941-AA99-44E0C91CA90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39237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5A71C1-D8EF-8E3E-1C9F-0A5A82A79C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9BF2BFF-3421-952B-6FBD-17713C31CC5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3ADFE2-41EE-4BA9-53EC-13A0C09FEE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419AFA-E017-4746-BFFD-F260AD11E51D}" type="datetimeFigureOut">
              <a:rPr lang="en-US" smtClean="0"/>
              <a:t>7/20/2026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CEA9E6B-9CF2-473A-216A-60EFE794DB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1FD6A5-3C76-BFA6-C2A7-4718F6DCBE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E13A35-7EC7-4941-AA99-44E0C91CA90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5452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8213D0F-C774-996E-EA18-86E76EA4D79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49C69EE-FC4D-854F-E0CA-A316D47DC01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77ADCF-B236-88AD-87E7-CC15E5F8BD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419AFA-E017-4746-BFFD-F260AD11E51D}" type="datetimeFigureOut">
              <a:rPr lang="en-US" smtClean="0"/>
              <a:t>7/20/2026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B7D8E7D-AAB4-8B1A-DB03-C0873AAEBD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F0CB2A-397F-429D-5D73-EB168ECF43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E13A35-7EC7-4941-AA99-44E0C91CA90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52805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EBFDAAB-7907-117A-C2D4-BB0AF81D71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D4E529A-3938-6896-1A45-1F59D50719A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7E6AF3-2CE0-014B-CE38-E09297C0E2A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5419AFA-E017-4746-BFFD-F260AD11E51D}" type="datetimeFigureOut">
              <a:rPr lang="en-US" smtClean="0"/>
              <a:t>7/20/2026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B1B52E-30B0-E68A-C6DE-777DD28265E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627B45-0377-E6B3-FEDA-FED88DD92EE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AE13A35-7EC7-4941-AA99-44E0C91CA90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38375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10" Type="http://schemas.openxmlformats.org/officeDocument/2006/relationships/image" Target="../media/image2.png"/><Relationship Id="rId4" Type="http://schemas.openxmlformats.org/officeDocument/2006/relationships/diagramData" Target="../diagrams/data1.xml"/><Relationship Id="rId9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2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2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diagramLayout" Target="../diagrams/layout2.xml"/><Relationship Id="rId5" Type="http://schemas.openxmlformats.org/officeDocument/2006/relationships/diagramData" Target="../diagrams/data2.xml"/><Relationship Id="rId10" Type="http://schemas.openxmlformats.org/officeDocument/2006/relationships/image" Target="../media/image2.png"/><Relationship Id="rId4" Type="http://schemas.openxmlformats.org/officeDocument/2006/relationships/image" Target="../media/image4.png"/><Relationship Id="rId9" Type="http://schemas.microsoft.com/office/2007/relationships/diagramDrawing" Target="../diagrams/drawing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link.springer.com/chapter/10.1007/978-3-031-59637-7_2" TargetMode="External"/><Relationship Id="rId2" Type="http://schemas.openxmlformats.org/officeDocument/2006/relationships/hyperlink" Target="https://www.paperplus.co.nz/shop/books/transformative-marketin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link.springer.com/chapter/10.1007/978-3-031-94665-3_2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F2148B94-829B-4D06-81FB-D8797E1EC8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59CA8F0-D8DD-E57D-F02E-034B91A517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0392" y="546324"/>
            <a:ext cx="6295955" cy="1046671"/>
          </a:xfrm>
        </p:spPr>
        <p:txBody>
          <a:bodyPr>
            <a:noAutofit/>
          </a:bodyPr>
          <a:lstStyle/>
          <a:p>
            <a:r>
              <a:rPr lang="en-US" sz="40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  <a:latin typeface="Arial Black" panose="020B0A04020102020204" pitchFamily="34" charset="0"/>
              </a:rPr>
              <a:t>Transformative Marketing in 2026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84038B-4A56-439B-A184-79B2D45066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982603"/>
            <a:ext cx="7940040" cy="64008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2"/>
              </a:solidFill>
            </a:endParaRP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1703A36D-6895-CEFD-19DA-E3ED86C194A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83823524"/>
              </p:ext>
            </p:extLst>
          </p:nvPr>
        </p:nvGraphicFramePr>
        <p:xfrm>
          <a:off x="320040" y="2368296"/>
          <a:ext cx="7232904" cy="41239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5" name="Picture 4">
            <a:extLst>
              <a:ext uri="{FF2B5EF4-FFF2-40B4-BE49-F238E27FC236}">
                <a16:creationId xmlns:a16="http://schemas.microsoft.com/office/drawing/2014/main" id="{512A5E2C-8D10-27CF-9776-C7A4B9D93325}"/>
              </a:ext>
            </a:extLst>
          </p:cNvPr>
          <p:cNvPicPr>
            <a:picLocks noChangeAspect="1"/>
          </p:cNvPicPr>
          <p:nvPr/>
        </p:nvPicPr>
        <p:blipFill>
          <a:blip r:embed="rId9"/>
          <a:srcRect l="3584" r="2053"/>
          <a:stretch>
            <a:fillRect/>
          </a:stretch>
        </p:blipFill>
        <p:spPr>
          <a:xfrm>
            <a:off x="7940040" y="10"/>
            <a:ext cx="4251960" cy="6857991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4F96EE13-2C4D-4262-812E-DDE5FC35F0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487469" y="3396995"/>
            <a:ext cx="6858002" cy="64008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2"/>
              </a:solidFill>
            </a:endParaRPr>
          </a:p>
        </p:txBody>
      </p:sp>
      <p:pic>
        <p:nvPicPr>
          <p:cNvPr id="3" name="Voice 260720_124235">
            <a:hlinkClick r:id="" action="ppaction://media"/>
            <a:extLst>
              <a:ext uri="{FF2B5EF4-FFF2-40B4-BE49-F238E27FC236}">
                <a16:creationId xmlns:a16="http://schemas.microsoft.com/office/drawing/2014/main" id="{312A6CB8-7346-927F-B499-FE05E0EC5C9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8163370" y="5428679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74199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3369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5AA03EDC-7067-4DFF-B672-541D016AAA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EBF3E39-B0BE-496A-8604-9007470FFA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6000" cy="6865473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48D3B8A-5023-EB27-CA9A-1D47D042D4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3736" y="685800"/>
            <a:ext cx="5797296" cy="1645920"/>
          </a:xfrm>
        </p:spPr>
        <p:txBody>
          <a:bodyPr anchor="b">
            <a:noAutofit/>
          </a:bodyPr>
          <a:lstStyle/>
          <a:p>
            <a:pPr algn="ctr"/>
            <a:r>
              <a:rPr lang="en-GB" sz="40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  <a:latin typeface="Arial Black" panose="020B0A04020102020204" pitchFamily="34" charset="0"/>
              </a:rPr>
              <a:t>Why is the best marketing concept in 2026?</a:t>
            </a:r>
            <a:endParaRPr lang="en-US" sz="4000" b="1" dirty="0">
              <a:ln w="9525">
                <a:solidFill>
                  <a:schemeClr val="bg1"/>
                </a:solidFill>
                <a:prstDash val="solid"/>
              </a:ln>
              <a:solidFill>
                <a:schemeClr val="accent5"/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  <a:latin typeface="Arial Black" panose="020B0A040201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74020C-E093-4D77-05D7-9D5D71B72D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752" y="2447337"/>
            <a:ext cx="5532120" cy="3770434"/>
          </a:xfrm>
        </p:spPr>
        <p:txBody>
          <a:bodyPr anchor="t">
            <a:normAutofit/>
          </a:bodyPr>
          <a:lstStyle/>
          <a:p>
            <a:r>
              <a:rPr lang="en-US" sz="1600" dirty="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Helps businesses adapt to generative AI.</a:t>
            </a:r>
          </a:p>
          <a:p>
            <a:r>
              <a:rPr lang="en-US" sz="1600" dirty="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Supports stronger customer relationships.</a:t>
            </a:r>
          </a:p>
          <a:p>
            <a:r>
              <a:rPr lang="en-US" sz="1600" dirty="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Improves differentiation and performance.</a:t>
            </a:r>
          </a:p>
          <a:p>
            <a:r>
              <a:rPr lang="en-US" sz="1600" dirty="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Responds to sustainability expectations.</a:t>
            </a:r>
          </a:p>
          <a:p>
            <a:r>
              <a:rPr lang="en-US" sz="1600" dirty="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Strengthens B2B brand value.</a:t>
            </a:r>
          </a:p>
          <a:p>
            <a:r>
              <a:rPr lang="en-US" sz="1600" dirty="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Encourages continuous learning in SMEs (Kubičková et al., 2025).</a:t>
            </a:r>
          </a:p>
          <a:p>
            <a:r>
              <a:rPr lang="en-US" sz="1600" dirty="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Supports market transformation, not only promotion (Kotler &amp; </a:t>
            </a:r>
            <a:r>
              <a:rPr lang="en-US" sz="1600" dirty="0" err="1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Pfoertsch</a:t>
            </a:r>
            <a:r>
              <a:rPr lang="en-US" sz="1600" dirty="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2025b).</a:t>
            </a:r>
          </a:p>
          <a:p>
            <a:r>
              <a:rPr lang="en-US" sz="1600" dirty="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Combines commercial success with long-term value.</a:t>
            </a:r>
          </a:p>
          <a:p>
            <a:endParaRPr lang="en-US" sz="1700" dirty="0">
              <a:solidFill>
                <a:srgbClr val="595959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D29EFD1-9844-25F3-E1C5-C9B7B9E07F1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97752" y="685799"/>
            <a:ext cx="5416295" cy="5531972"/>
          </a:xfrm>
          <a:prstGeom prst="rect">
            <a:avLst/>
          </a:prstGeom>
        </p:spPr>
      </p:pic>
      <p:pic>
        <p:nvPicPr>
          <p:cNvPr id="4" name="Voice 260720_124419">
            <a:hlinkClick r:id="" action="ppaction://media"/>
            <a:extLst>
              <a:ext uri="{FF2B5EF4-FFF2-40B4-BE49-F238E27FC236}">
                <a16:creationId xmlns:a16="http://schemas.microsoft.com/office/drawing/2014/main" id="{7656FF31-ECAD-ADF3-55E7-285A54454D3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779645" y="58674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81723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347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817CF4-97EE-91F1-FF67-7C54AE27A8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7733" y="1444752"/>
            <a:ext cx="5291663" cy="674560"/>
          </a:xfrm>
        </p:spPr>
        <p:txBody>
          <a:bodyPr anchor="b">
            <a:normAutofit/>
          </a:bodyPr>
          <a:lstStyle/>
          <a:p>
            <a:r>
              <a:rPr lang="en-GB" sz="40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latin typeface="Arial Black" panose="020B0A04020102020204" pitchFamily="34" charset="0"/>
              </a:rPr>
              <a:t>   Main Elements </a:t>
            </a:r>
            <a:endParaRPr lang="en-US" sz="4000" b="1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latin typeface="Arial Black" panose="020B0A040201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5D564E3-2D2F-432C-EA34-5E9E0D1BD516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8071" r="3019"/>
          <a:stretch>
            <a:fillRect/>
          </a:stretch>
        </p:blipFill>
        <p:spPr>
          <a:xfrm>
            <a:off x="2" y="1587"/>
            <a:ext cx="6095999" cy="6856413"/>
          </a:xfrm>
          <a:custGeom>
            <a:avLst/>
            <a:gdLst/>
            <a:ahLst/>
            <a:cxnLst/>
            <a:rect l="l" t="t" r="r" b="b"/>
            <a:pathLst>
              <a:path w="6649908" h="6856413">
                <a:moveTo>
                  <a:pt x="0" y="0"/>
                </a:moveTo>
                <a:lnTo>
                  <a:pt x="6559859" y="0"/>
                </a:lnTo>
                <a:lnTo>
                  <a:pt x="6572145" y="79394"/>
                </a:lnTo>
                <a:cubicBezTo>
                  <a:pt x="6857782" y="2230562"/>
                  <a:pt x="6243159" y="4473353"/>
                  <a:pt x="6528796" y="6624522"/>
                </a:cubicBezTo>
                <a:lnTo>
                  <a:pt x="6564680" y="6856413"/>
                </a:lnTo>
                <a:lnTo>
                  <a:pt x="0" y="6856413"/>
                </a:lnTo>
                <a:close/>
              </a:path>
            </a:pathLst>
          </a:custGeom>
        </p:spPr>
      </p:pic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B637A3F4-7AA7-F1B3-8CE3-6E58C9AC03C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67171991"/>
              </p:ext>
            </p:extLst>
          </p:nvPr>
        </p:nvGraphicFramePr>
        <p:xfrm>
          <a:off x="6096000" y="2231136"/>
          <a:ext cx="5891784" cy="43251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3" name="Voice 260720_124630">
            <a:hlinkClick r:id="" action="ppaction://media"/>
            <a:extLst>
              <a:ext uri="{FF2B5EF4-FFF2-40B4-BE49-F238E27FC236}">
                <a16:creationId xmlns:a16="http://schemas.microsoft.com/office/drawing/2014/main" id="{FDFCDB2B-27A8-889E-E98B-68459309351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5141213" y="5289614"/>
            <a:ext cx="954786" cy="11461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90076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727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B0F29CA-4CEE-7E56-97DE-4A5ECEC351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7744" y="1153572"/>
            <a:ext cx="3649490" cy="4461163"/>
          </a:xfrm>
        </p:spPr>
        <p:txBody>
          <a:bodyPr>
            <a:normAutofit/>
            <a:scene3d>
              <a:camera prst="orthographicFront"/>
              <a:lightRig rig="harsh" dir="t"/>
            </a:scene3d>
            <a:sp3d extrusionH="57150" prstMaterial="matte">
              <a:bevelT w="63500" h="12700" prst="angle"/>
              <a:contourClr>
                <a:schemeClr val="bg1">
                  <a:lumMod val="65000"/>
                </a:schemeClr>
              </a:contourClr>
            </a:sp3d>
          </a:bodyPr>
          <a:lstStyle/>
          <a:p>
            <a:r>
              <a:rPr lang="en-GB" sz="4000" b="1" dirty="0">
                <a:ln/>
                <a:solidFill>
                  <a:schemeClr val="accent3"/>
                </a:solidFill>
                <a:latin typeface="Arial Black" panose="020B0A04020102020204" pitchFamily="34" charset="0"/>
              </a:rPr>
              <a:t>References</a:t>
            </a:r>
            <a:r>
              <a:rPr lang="en-GB" b="1" dirty="0">
                <a:ln/>
                <a:solidFill>
                  <a:schemeClr val="accent3"/>
                </a:solidFill>
                <a:latin typeface="Arial Black" panose="020B0A04020102020204" pitchFamily="34" charset="0"/>
              </a:rPr>
              <a:t> </a:t>
            </a:r>
            <a:endParaRPr lang="en-US" b="1" dirty="0">
              <a:ln/>
              <a:solidFill>
                <a:schemeClr val="accent3"/>
              </a:solidFill>
              <a:latin typeface="Arial Black" panose="020B0A04020102020204" pitchFamily="34" charset="0"/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C24961-26DF-D46F-058A-14F0A4AB9C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68496" y="591344"/>
            <a:ext cx="8119872" cy="5585619"/>
          </a:xfrm>
        </p:spPr>
        <p:txBody>
          <a:bodyPr anchor="ctr">
            <a:noAutofit/>
          </a:bodyPr>
          <a:lstStyle/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Belz, F. M., Peattie, K., &amp; Onel, N. (2025).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Sustainability marketing: A global perspective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 John Wiley &amp; Sons.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Kotler, P., &amp;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Pfoertsch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, W. (2025a). Basics of B2B branding, theory, and practice. In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B2B brand management: Incorporating performance branding, transformative marketing and artificial intelligence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(pp. 119–220). Springer Nature Switzerland.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Kotler, P., &amp;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Pfoertsch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, W. (2025b).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Transformative marketing in B2B. In B2B brand management: Incorporating performance branding, transformative marketing and artificial intelligence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(pp. 45–118). Springer Nature Switzerland.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Kubičková, M.,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Vrábliková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, M., &amp;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Ubrežiová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, I. (2025). Innovative approach to business education in SMEs in the knowledge economy of the 21st century.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International Journal of Instruction, 18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(1), 131–152.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Kumar, V. (2024).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International marketing research: A transformative approach.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Springer Nature.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Kumar, V., Kotler, P., Gupta, S., &amp; Rajan, B. (2025). Generative AI in marketing: Promises, perils, and public policy implications.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Journal of Public Policy &amp; Marketing, 44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(3), 309–331.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Kumar, V., Kotler, P., &amp; Kumar, A. (2026). Transformative marketing strategies in the era of new-age technologies: Principles, plan, purpose, and practice.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Journal of the Academy of Marketing Science, 54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(1), 1–27.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Marvi, R.,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Foroudi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, P., &amp; Cuomo, M. T. (2025). Past, present and future of AI in marketing and knowledge management.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Journal of Knowledge Management, 29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(11), 1–31.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Pitri, T., Firmansyah, I.,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Rijanto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, R., &amp; Firmansyah, D. (2025). The evolving marketing mix in the digital age and customer mix: How does it affect purchase intention?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International Journal of Business, Law, and Education, 6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(1), 345–361.</a:t>
            </a:r>
          </a:p>
          <a:p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Safitri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, E., Hartono, E. J.,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Zulhadi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, L. F.,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Qelina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, L., &amp;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Wijayakusuma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, L. A. (2025). The core marketing concept: The foundation of a consumer-oriented business strategy. JUMBIWIRA: </a:t>
            </a:r>
            <a:r>
              <a:rPr lang="en-US" sz="1200" i="1" dirty="0" err="1">
                <a:latin typeface="Arial" panose="020B0604020202020204" pitchFamily="34" charset="0"/>
                <a:cs typeface="Arial" panose="020B0604020202020204" pitchFamily="34" charset="0"/>
              </a:rPr>
              <a:t>Jurnal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i="1" dirty="0" err="1">
                <a:latin typeface="Arial" panose="020B0604020202020204" pitchFamily="34" charset="0"/>
                <a:cs typeface="Arial" panose="020B0604020202020204" pitchFamily="34" charset="0"/>
              </a:rPr>
              <a:t>Manajemen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i="1" dirty="0" err="1">
                <a:latin typeface="Arial" panose="020B0604020202020204" pitchFamily="34" charset="0"/>
                <a:cs typeface="Arial" panose="020B0604020202020204" pitchFamily="34" charset="0"/>
              </a:rPr>
              <a:t>Bisnis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i="1" dirty="0" err="1">
                <a:latin typeface="Arial" panose="020B0604020202020204" pitchFamily="34" charset="0"/>
                <a:cs typeface="Arial" panose="020B0604020202020204" pitchFamily="34" charset="0"/>
              </a:rPr>
              <a:t>Kewirausahaan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, 4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(3), 87–97.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Zaman, K. (2022). Transformation of marketing decisions through artificial intelligence and digital marketing.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Journal of Marketing Strategies, 4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(2), 353–364.</a:t>
            </a:r>
          </a:p>
          <a:p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Zuhroh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, S., &amp; Rini, G. P. (2026). Product innovation capability and distinctive value positioning drivers for marketing performance: A service-dominant logic perspective.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International Journal of Innovation Science, 18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(2), 269–289.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https://www.paperplus.co.nz/shop/books/transformative-marketing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https://link.springer.com/chapter/10.1007/978-3-031-59637-7_2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https://link.springer.com/chapter/10.1007/978-3-031-94665-3_2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26581987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Red Orange">
      <a:dk1>
        <a:sysClr val="windowText" lastClr="000000"/>
      </a:dk1>
      <a:lt1>
        <a:sysClr val="window" lastClr="FFFFFF"/>
      </a:lt1>
      <a:dk2>
        <a:srgbClr val="505046"/>
      </a:dk2>
      <a:lt2>
        <a:srgbClr val="EEECE1"/>
      </a:lt2>
      <a:accent1>
        <a:srgbClr val="E84C22"/>
      </a:accent1>
      <a:accent2>
        <a:srgbClr val="FFBD47"/>
      </a:accent2>
      <a:accent3>
        <a:srgbClr val="B64926"/>
      </a:accent3>
      <a:accent4>
        <a:srgbClr val="FF8427"/>
      </a:accent4>
      <a:accent5>
        <a:srgbClr val="CC9900"/>
      </a:accent5>
      <a:accent6>
        <a:srgbClr val="B22600"/>
      </a:accent6>
      <a:hlink>
        <a:srgbClr val="CC9900"/>
      </a:hlink>
      <a:folHlink>
        <a:srgbClr val="666699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790</Words>
  <Application>Microsoft Office PowerPoint</Application>
  <PresentationFormat>Widescreen</PresentationFormat>
  <Paragraphs>41</Paragraphs>
  <Slides>4</Slides>
  <Notes>0</Notes>
  <HiddenSlides>0</HiddenSlides>
  <MMClips>3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9" baseType="lpstr">
      <vt:lpstr>Aptos</vt:lpstr>
      <vt:lpstr>Aptos Display</vt:lpstr>
      <vt:lpstr>Arial</vt:lpstr>
      <vt:lpstr>Arial Black</vt:lpstr>
      <vt:lpstr>Office Theme</vt:lpstr>
      <vt:lpstr>Transformative Marketing in 2026</vt:lpstr>
      <vt:lpstr>Why is the best marketing concept in 2026?</vt:lpstr>
      <vt:lpstr>   Main Elements 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cp:revision>2</cp:revision>
  <dcterms:created xsi:type="dcterms:W3CDTF">2026-07-17T08:23:17Z</dcterms:created>
  <dcterms:modified xsi:type="dcterms:W3CDTF">2026-07-20T09:58:25Z</dcterms:modified>
</cp:coreProperties>
</file>