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82" r:id="rId9"/>
    <p:sldId id="283" r:id="rId10"/>
    <p:sldId id="284" r:id="rId11"/>
    <p:sldId id="285" r:id="rId12"/>
    <p:sldId id="279"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81" r:id="rId26"/>
    <p:sldId id="275" r:id="rId27"/>
    <p:sldId id="276" r:id="rId28"/>
    <p:sldId id="277" r:id="rId29"/>
    <p:sldId id="278" r:id="rId30"/>
    <p:sldId id="28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snapToGrid="0" snapToObjects="1">
      <p:cViewPr varScale="1">
        <p:scale>
          <a:sx n="90" d="100"/>
          <a:sy n="90"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notesMaster" Target="notesMasters/notesMaster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60BA50-A3C2-A34A-A35C-996249391DE5}" type="datetimeFigureOut">
              <a:rPr lang="en-US" smtClean="0"/>
              <a:t>11/7/17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DCCF9-7F52-314B-92CE-C000AF7BDD1D}" type="slidenum">
              <a:rPr lang="en-US" smtClean="0"/>
              <a:t>‹#›</a:t>
            </a:fld>
            <a:endParaRPr lang="en-US"/>
          </a:p>
        </p:txBody>
      </p:sp>
    </p:spTree>
    <p:extLst>
      <p:ext uri="{BB962C8B-B14F-4D97-AF65-F5344CB8AC3E}">
        <p14:creationId xmlns:p14="http://schemas.microsoft.com/office/powerpoint/2010/main" val="2078127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most basic level is the </a:t>
            </a:r>
            <a:r>
              <a:rPr lang="en-US" altLang="en-US" b="1"/>
              <a:t>core</a:t>
            </a:r>
            <a:r>
              <a:rPr lang="en-US" altLang="en-US"/>
              <a:t> customer value, which addresses the question “What is the buyer really buying?”  At the second level, product planners must turn the core benefit into an </a:t>
            </a:r>
            <a:r>
              <a:rPr lang="en-US" altLang="en-US" b="1"/>
              <a:t>actual</a:t>
            </a:r>
            <a:r>
              <a:rPr lang="en-US" altLang="en-US"/>
              <a:t> product. They need to develop product and service features, design, a quality level, a brand name, and packaging.  Finally, product planners must build an </a:t>
            </a:r>
            <a:r>
              <a:rPr lang="en-US" altLang="en-US" b="1"/>
              <a:t>augmented</a:t>
            </a:r>
            <a:r>
              <a:rPr lang="en-US" altLang="en-US"/>
              <a:t> product around the core benefit and actual product by offering additional consumer services and benefits.</a:t>
            </a:r>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2F227E1-5B66-3543-A0D4-C7A3C0484FAC}" type="slidenum">
              <a:rPr lang="en-US" altLang="en-US">
                <a:latin typeface="Arial" charset="0"/>
                <a:ea typeface="Arial" charset="0"/>
                <a:cs typeface="Arial" charset="0"/>
              </a:rPr>
              <a:pPr>
                <a:spcBef>
                  <a:spcPct val="0"/>
                </a:spcBef>
              </a:pPr>
              <a:t>2</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777952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37931725" indent="-37474525">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89CEC8F2-1032-C446-856C-E5CE3C521282}" type="slidenum">
              <a:rPr lang="en-GB" altLang="en-US">
                <a:latin typeface="Arial" charset="0"/>
                <a:ea typeface="Arial" charset="0"/>
                <a:cs typeface="Arial" charset="0"/>
              </a:rPr>
              <a:pPr>
                <a:spcBef>
                  <a:spcPct val="0"/>
                </a:spcBef>
              </a:pPr>
              <a:t>3</a:t>
            </a:fld>
            <a:endParaRPr lang="en-GB" altLang="en-US">
              <a:latin typeface="Arial" charset="0"/>
              <a:ea typeface="Arial" charset="0"/>
              <a:cs typeface="Arial" charset="0"/>
            </a:endParaRPr>
          </a:p>
        </p:txBody>
      </p:sp>
      <p:sp>
        <p:nvSpPr>
          <p:cNvPr id="10243" name="Rectangle 2"/>
          <p:cNvSpPr>
            <a:spLocks noChangeArrowheads="1" noTextEdit="1"/>
          </p:cNvSpPr>
          <p:nvPr>
            <p:ph type="sldImg"/>
          </p:nvPr>
        </p:nvSpPr>
        <p:spPr bwMode="auto">
          <a:solidFill>
            <a:srgbClr val="FFFFFF"/>
          </a:solidFill>
          <a:ln>
            <a:solidFill>
              <a:srgbClr val="000000"/>
            </a:solidFill>
            <a:miter lim="800000"/>
            <a:headEnd/>
            <a:tailEnd/>
          </a:ln>
        </p:spPr>
      </p:sp>
      <p:sp>
        <p:nvSpPr>
          <p:cNvPr id="10244" name="Rectangle 3"/>
          <p:cNvSpPr>
            <a:spLocks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r>
              <a:rPr lang="en-US" altLang="en-US">
                <a:ea typeface="MS PGothic" charset="-128"/>
              </a:rPr>
              <a:t>Note: Replace add on the Daewoo with exhibit 6.1 (Mercedes-Benz)</a:t>
            </a:r>
          </a:p>
        </p:txBody>
      </p:sp>
    </p:spTree>
    <p:extLst>
      <p:ext uri="{BB962C8B-B14F-4D97-AF65-F5344CB8AC3E}">
        <p14:creationId xmlns:p14="http://schemas.microsoft.com/office/powerpoint/2010/main" val="982372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FE91E725-2BA9-A547-BBD4-3F7934138421}" type="slidenum">
              <a:rPr lang="en-US" altLang="en-US">
                <a:latin typeface="Arial" charset="0"/>
                <a:ea typeface="Arial" charset="0"/>
                <a:cs typeface="Arial" charset="0"/>
              </a:rPr>
              <a:pPr>
                <a:spcBef>
                  <a:spcPct val="0"/>
                </a:spcBef>
              </a:pPr>
              <a:t>4</a:t>
            </a:fld>
            <a:endParaRPr lang="en-US" altLang="en-US">
              <a:latin typeface="Arial" charset="0"/>
              <a:ea typeface="Arial" charset="0"/>
              <a:cs typeface="Arial" charset="0"/>
            </a:endParaRPr>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22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731897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A7B5BEF0-B27D-6B4C-A058-3F94090B797E}" type="slidenum">
              <a:rPr lang="en-US" altLang="en-US">
                <a:latin typeface="Arial" charset="0"/>
                <a:ea typeface="Arial" charset="0"/>
                <a:cs typeface="Arial" charset="0"/>
              </a:rPr>
              <a:pPr>
                <a:spcBef>
                  <a:spcPct val="0"/>
                </a:spcBef>
              </a:pPr>
              <a:t>5</a:t>
            </a:fld>
            <a:endParaRPr lang="en-US" altLang="en-US">
              <a:latin typeface="Arial" charset="0"/>
              <a:ea typeface="Arial" charset="0"/>
              <a:cs typeface="Arial" charset="0"/>
            </a:endParaRPr>
          </a:p>
        </p:txBody>
      </p:sp>
      <p:sp>
        <p:nvSpPr>
          <p:cNvPr id="143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43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504584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365C723D-106C-B54C-8389-6700028FBAF1}" type="slidenum">
              <a:rPr lang="en-US" altLang="en-US">
                <a:latin typeface="Arial" charset="0"/>
                <a:ea typeface="Arial" charset="0"/>
                <a:cs typeface="Arial" charset="0"/>
              </a:rPr>
              <a:pPr>
                <a:spcBef>
                  <a:spcPct val="0"/>
                </a:spcBef>
              </a:pPr>
              <a:t>13</a:t>
            </a:fld>
            <a:endParaRPr lang="en-US" altLang="en-US">
              <a:latin typeface="Arial" charset="0"/>
              <a:ea typeface="Arial" charset="0"/>
              <a:cs typeface="Arial" charset="0"/>
            </a:endParaRPr>
          </a:p>
        </p:txBody>
      </p:sp>
      <p:sp>
        <p:nvSpPr>
          <p:cNvPr id="184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84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62787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15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ea typeface="MS PGothic" charset="-128"/>
            </a:endParaRPr>
          </a:p>
        </p:txBody>
      </p:sp>
    </p:spTree>
    <p:extLst>
      <p:ext uri="{BB962C8B-B14F-4D97-AF65-F5344CB8AC3E}">
        <p14:creationId xmlns:p14="http://schemas.microsoft.com/office/powerpoint/2010/main" val="535868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Music and Movie streaming brands such as Netflix and Spotify had an impact on the demise of established high street brands such as HMV &amp; Blockbuster </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76735FC2-46CE-4A43-A7B4-F40BBBBFA3D9}" type="slidenum">
              <a:rPr lang="en-GB" altLang="en-US">
                <a:latin typeface="Arial" charset="0"/>
                <a:ea typeface="Arial" charset="0"/>
                <a:cs typeface="Arial" charset="0"/>
              </a:rPr>
              <a:pPr>
                <a:spcBef>
                  <a:spcPct val="0"/>
                </a:spcBef>
              </a:pPr>
              <a:t>20</a:t>
            </a:fld>
            <a:endParaRPr lang="en-GB" altLang="en-US">
              <a:latin typeface="Arial" charset="0"/>
              <a:ea typeface="Arial" charset="0"/>
              <a:cs typeface="Arial" charset="0"/>
            </a:endParaRPr>
          </a:p>
        </p:txBody>
      </p:sp>
    </p:spTree>
    <p:extLst>
      <p:ext uri="{BB962C8B-B14F-4D97-AF65-F5344CB8AC3E}">
        <p14:creationId xmlns:p14="http://schemas.microsoft.com/office/powerpoint/2010/main" val="26726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36A662E9-362C-3840-B673-98F47FD66FBC}" type="slidenum">
              <a:rPr lang="en-US" altLang="en-US">
                <a:latin typeface="Arial" charset="0"/>
                <a:ea typeface="Arial" charset="0"/>
                <a:cs typeface="Arial" charset="0"/>
              </a:rPr>
              <a:pPr>
                <a:spcBef>
                  <a:spcPct val="0"/>
                </a:spcBef>
              </a:pPr>
              <a:t>21</a:t>
            </a:fld>
            <a:endParaRPr lang="en-US" altLang="en-US">
              <a:latin typeface="Arial" charset="0"/>
              <a:ea typeface="Arial" charset="0"/>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563313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D44FB0B-D642-7F46-A273-2DBCBF0F90F4}" type="slidenum">
              <a:rPr lang="en-US" altLang="en-US">
                <a:latin typeface="Arial" charset="0"/>
                <a:ea typeface="Arial" charset="0"/>
                <a:cs typeface="Arial" charset="0"/>
              </a:rPr>
              <a:pPr>
                <a:spcBef>
                  <a:spcPct val="0"/>
                </a:spcBef>
              </a:pPr>
              <a:t>27</a:t>
            </a:fld>
            <a:endParaRPr lang="en-US" altLang="en-US">
              <a:latin typeface="Arial" charset="0"/>
              <a:ea typeface="Arial" charset="0"/>
              <a:cs typeface="Arial" charset="0"/>
            </a:endParaRPr>
          </a:p>
        </p:txBody>
      </p:sp>
      <p:sp>
        <p:nvSpPr>
          <p:cNvPr id="358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58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245051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A7C67FD-6A56-174C-9CEE-FA8A5F52F792}"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134423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7C67FD-6A56-174C-9CEE-FA8A5F52F792}"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1321811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A7C67FD-6A56-174C-9CEE-FA8A5F52F792}"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119002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A7C67FD-6A56-174C-9CEE-FA8A5F52F792}"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04266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A7C67FD-6A56-174C-9CEE-FA8A5F52F792}" type="datetimeFigureOut">
              <a:rPr lang="en-US" smtClean="0"/>
              <a:t>11/7/17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1420466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A7C67FD-6A56-174C-9CEE-FA8A5F52F792}" type="datetimeFigureOut">
              <a:rPr lang="en-US" smtClean="0"/>
              <a:t>11/7/17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02644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7C67FD-6A56-174C-9CEE-FA8A5F52F792}" type="datetimeFigureOut">
              <a:rPr lang="en-US" smtClean="0"/>
              <a:t>11/7/17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40275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7C67FD-6A56-174C-9CEE-FA8A5F52F792}"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1036097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7C67FD-6A56-174C-9CEE-FA8A5F52F792}"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1889373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7C67FD-6A56-174C-9CEE-FA8A5F52F792}"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005529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7C67FD-6A56-174C-9CEE-FA8A5F52F792}"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F2A3C7-A82F-9142-A590-14F49BA89F18}" type="slidenum">
              <a:rPr lang="en-US" smtClean="0"/>
              <a:t>‹#›</a:t>
            </a:fld>
            <a:endParaRPr lang="en-US"/>
          </a:p>
        </p:txBody>
      </p:sp>
    </p:spTree>
    <p:extLst>
      <p:ext uri="{BB962C8B-B14F-4D97-AF65-F5344CB8AC3E}">
        <p14:creationId xmlns:p14="http://schemas.microsoft.com/office/powerpoint/2010/main" val="26915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smtClean="0"/>
          </a:p>
        </p:txBody>
      </p:sp>
      <p:sp>
        <p:nvSpPr>
          <p:cNvPr id="4" name="Text Placeholder 3"/>
          <p:cNvSpPr>
            <a:spLocks noGrp="1"/>
          </p:cNvSpPr>
          <p:nvPr>
            <p:ph type="body"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p:cNvSpPr>
            <a:spLocks noGrp="1" noChangeArrowheads="1"/>
          </p:cNvSpPr>
          <p:nvPr>
            <p:ph type="sldNum" sz="quarter" idx="12"/>
          </p:nvPr>
        </p:nvSpPr>
        <p:spPr/>
        <p:txBody>
          <a:bodyPr/>
          <a:lstStyle>
            <a:lvl1pPr>
              <a:defRPr/>
            </a:lvl1pPr>
          </a:lstStyle>
          <a:p>
            <a:pPr>
              <a:defRPr/>
            </a:pPr>
            <a:fld id="{F4D508E2-C4BE-FE4F-AF34-C69A12CF6A49}" type="slidenum">
              <a:rPr lang="en-US" altLang="en-US"/>
              <a:pPr>
                <a:defRPr/>
              </a:pPr>
              <a:t>‹#›</a:t>
            </a:fld>
            <a:endParaRPr lang="en-US" altLang="en-US"/>
          </a:p>
        </p:txBody>
      </p:sp>
    </p:spTree>
    <p:extLst>
      <p:ext uri="{BB962C8B-B14F-4D97-AF65-F5344CB8AC3E}">
        <p14:creationId xmlns:p14="http://schemas.microsoft.com/office/powerpoint/2010/main" val="1403864588"/>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7C67FD-6A56-174C-9CEE-FA8A5F52F792}" type="datetimeFigureOut">
              <a:rPr lang="en-US" smtClean="0"/>
              <a:t>11/7/17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F2A3C7-A82F-9142-A590-14F49BA89F18}" type="slidenum">
              <a:rPr lang="en-US" smtClean="0"/>
              <a:t>‹#›</a:t>
            </a:fld>
            <a:endParaRPr lang="en-US"/>
          </a:p>
        </p:txBody>
      </p:sp>
    </p:spTree>
    <p:extLst>
      <p:ext uri="{BB962C8B-B14F-4D97-AF65-F5344CB8AC3E}">
        <p14:creationId xmlns:p14="http://schemas.microsoft.com/office/powerpoint/2010/main" val="848038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4" Type="http://schemas.openxmlformats.org/officeDocument/2006/relationships/image" Target="../media/image8.tiff"/><Relationship Id="rId1" Type="http://schemas.openxmlformats.org/officeDocument/2006/relationships/slideLayout" Target="../slideLayouts/slideLayout7.xml"/><Relationship Id="rId2" Type="http://schemas.openxmlformats.org/officeDocument/2006/relationships/image" Target="../media/image6.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tiff"/><Relationship Id="rId3" Type="http://schemas.openxmlformats.org/officeDocument/2006/relationships/image" Target="../media/image10.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 Id="rId3" Type="http://schemas.openxmlformats.org/officeDocument/2006/relationships/image" Target="../media/image1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Social Trends And Consumerism</a:t>
            </a:r>
            <a:endParaRPr lang="en-US" b="1" dirty="0"/>
          </a:p>
        </p:txBody>
      </p:sp>
      <p:sp>
        <p:nvSpPr>
          <p:cNvPr id="3" name="Subtitle 2"/>
          <p:cNvSpPr>
            <a:spLocks noGrp="1"/>
          </p:cNvSpPr>
          <p:nvPr>
            <p:ph type="subTitle" idx="1"/>
          </p:nvPr>
        </p:nvSpPr>
        <p:spPr>
          <a:xfrm>
            <a:off x="1524000" y="4030663"/>
            <a:ext cx="9144000" cy="1655762"/>
          </a:xfrm>
        </p:spPr>
        <p:txBody>
          <a:bodyPr/>
          <a:lstStyle/>
          <a:p>
            <a:pPr algn="l"/>
            <a:r>
              <a:rPr lang="en-US" b="1" dirty="0" smtClean="0"/>
              <a:t>Lecture 5 - Branding</a:t>
            </a:r>
            <a:endParaRPr lang="en-US" b="1" dirty="0"/>
          </a:p>
        </p:txBody>
      </p:sp>
    </p:spTree>
    <p:extLst>
      <p:ext uri="{BB962C8B-B14F-4D97-AF65-F5344CB8AC3E}">
        <p14:creationId xmlns:p14="http://schemas.microsoft.com/office/powerpoint/2010/main" val="106228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2166938" y="285750"/>
            <a:ext cx="8501062" cy="928688"/>
          </a:xfrm>
        </p:spPr>
        <p:txBody>
          <a:bodyPr/>
          <a:lstStyle/>
          <a:p>
            <a:pPr eaLnBrk="1" hangingPunct="1"/>
            <a:r>
              <a:rPr lang="en-US" altLang="en-US">
                <a:latin typeface="Arial" charset="0"/>
                <a:cs typeface="Arial" charset="0"/>
              </a:rPr>
              <a:t>Three Levels of Product</a:t>
            </a:r>
          </a:p>
        </p:txBody>
      </p:sp>
      <p:sp>
        <p:nvSpPr>
          <p:cNvPr id="4" name="TextBox 3"/>
          <p:cNvSpPr txBox="1"/>
          <p:nvPr/>
        </p:nvSpPr>
        <p:spPr>
          <a:xfrm>
            <a:off x="8096250" y="5715001"/>
            <a:ext cx="2286000" cy="307975"/>
          </a:xfrm>
          <a:prstGeom prst="rect">
            <a:avLst/>
          </a:prstGeom>
          <a:noFill/>
        </p:spPr>
        <p:txBody>
          <a:bodyPr>
            <a:spAutoFit/>
          </a:bodyPr>
          <a:lstStyle/>
          <a:p>
            <a:pPr eaLnBrk="1" hangingPunct="1">
              <a:defRPr/>
            </a:pPr>
            <a:r>
              <a:rPr lang="en-GB" sz="1400" dirty="0" err="1"/>
              <a:t>Kotler</a:t>
            </a:r>
            <a:r>
              <a:rPr lang="en-GB" sz="1400" dirty="0"/>
              <a:t> &amp; Armstrong (2010)</a:t>
            </a:r>
          </a:p>
        </p:txBody>
      </p:sp>
      <p:sp>
        <p:nvSpPr>
          <p:cNvPr id="5" name="TextBox 4"/>
          <p:cNvSpPr txBox="1"/>
          <p:nvPr/>
        </p:nvSpPr>
        <p:spPr>
          <a:xfrm>
            <a:off x="2381251" y="1785939"/>
            <a:ext cx="3643313" cy="3970337"/>
          </a:xfrm>
          <a:prstGeom prst="rect">
            <a:avLst/>
          </a:prstGeom>
          <a:noFill/>
        </p:spPr>
        <p:txBody>
          <a:bodyPr>
            <a:spAutoFit/>
          </a:bodyPr>
          <a:lstStyle/>
          <a:p>
            <a:pPr marL="265113" indent="-265113">
              <a:buFont typeface="Arial" pitchFamily="34" charset="0"/>
              <a:buChar char="•"/>
              <a:defRPr/>
            </a:pPr>
            <a:r>
              <a:rPr lang="en-GB" sz="2800" dirty="0"/>
              <a:t>What are the core values a product provides?</a:t>
            </a:r>
          </a:p>
          <a:p>
            <a:pPr marL="265113" indent="-265113">
              <a:buFont typeface="Arial" pitchFamily="34" charset="0"/>
              <a:buChar char="•"/>
              <a:defRPr/>
            </a:pPr>
            <a:r>
              <a:rPr lang="en-GB" sz="2800" dirty="0"/>
              <a:t>What is the product/service itself?</a:t>
            </a:r>
          </a:p>
          <a:p>
            <a:pPr marL="265113" indent="-265113">
              <a:buFont typeface="Arial" pitchFamily="34" charset="0"/>
              <a:buChar char="•"/>
              <a:defRPr/>
            </a:pPr>
            <a:r>
              <a:rPr lang="en-GB" sz="2800" dirty="0"/>
              <a:t>What are the added extras that create additional value?</a:t>
            </a:r>
          </a:p>
        </p:txBody>
      </p:sp>
      <p:pic>
        <p:nvPicPr>
          <p:cNvPr id="7173" name="Picture 4" descr="fig08_01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27801" y="1412876"/>
            <a:ext cx="3979863" cy="39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4963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74826" y="333375"/>
            <a:ext cx="8588375" cy="1143000"/>
          </a:xfrm>
          <a:solidFill>
            <a:schemeClr val="bg1">
              <a:lumMod val="85000"/>
            </a:schemeClr>
          </a:solidFill>
        </p:spPr>
        <p:txBody>
          <a:bodyPr anchor="t"/>
          <a:lstStyle/>
          <a:p>
            <a:pPr>
              <a:defRPr/>
            </a:pPr>
            <a:r>
              <a:rPr lang="en-GB" altLang="en-US" sz="3200" dirty="0">
                <a:solidFill>
                  <a:srgbClr val="000000"/>
                </a:solidFill>
                <a:ea typeface="MS PGothic" pitchFamily="34" charset="-128"/>
              </a:rPr>
              <a:t>   </a:t>
            </a:r>
            <a:r>
              <a:rPr lang="en-GB" altLang="en-US" sz="3200" b="1" dirty="0">
                <a:solidFill>
                  <a:srgbClr val="000000"/>
                </a:solidFill>
                <a:latin typeface="Calibri" panose="020F0502020204030204" pitchFamily="34" charset="0"/>
                <a:ea typeface="MS PGothic" pitchFamily="34" charset="-128"/>
              </a:rPr>
              <a:t>The Difference Between a Product and a Brand</a:t>
            </a:r>
          </a:p>
        </p:txBody>
      </p:sp>
      <p:sp>
        <p:nvSpPr>
          <p:cNvPr id="9219" name="Rectangle 3"/>
          <p:cNvSpPr>
            <a:spLocks noGrp="1" noChangeArrowheads="1"/>
          </p:cNvSpPr>
          <p:nvPr>
            <p:ph type="body" idx="1"/>
          </p:nvPr>
        </p:nvSpPr>
        <p:spPr>
          <a:xfrm>
            <a:off x="2135189" y="1412875"/>
            <a:ext cx="8034337" cy="4648200"/>
          </a:xfrm>
        </p:spPr>
        <p:txBody>
          <a:bodyPr/>
          <a:lstStyle/>
          <a:p>
            <a:pPr>
              <a:buFont typeface="Monotype Sorts" charset="2"/>
              <a:buBlip>
                <a:blip r:embed="rId3"/>
              </a:buBlip>
            </a:pPr>
            <a:r>
              <a:rPr lang="en-GB" altLang="en-US">
                <a:latin typeface="Calibri" charset="0"/>
                <a:ea typeface="MS PGothic" charset="-128"/>
              </a:rPr>
              <a:t>Branding is the process by which companies distinguish their product offerings from the competition. </a:t>
            </a:r>
          </a:p>
          <a:p>
            <a:pPr>
              <a:buFont typeface="Monotype Sorts" charset="2"/>
              <a:buNone/>
            </a:pPr>
            <a:endParaRPr lang="en-GB" altLang="en-US">
              <a:latin typeface="Calibri" charset="0"/>
              <a:ea typeface="MS PGothic" charset="-128"/>
            </a:endParaRPr>
          </a:p>
          <a:p>
            <a:pPr>
              <a:buFont typeface="Monotype Sorts" charset="2"/>
              <a:buBlip>
                <a:blip r:embed="rId3"/>
              </a:buBlip>
            </a:pPr>
            <a:r>
              <a:rPr lang="en-GB" altLang="en-US">
                <a:latin typeface="Calibri" charset="0"/>
                <a:ea typeface="MS PGothic" charset="-128"/>
              </a:rPr>
              <a:t>Branding permits customers to develop associations (e.g. status, prestige) with products, which eases the purchase decision.</a:t>
            </a:r>
          </a:p>
          <a:p>
            <a:pPr>
              <a:buFont typeface="Monotype Sorts" charset="2"/>
              <a:buNone/>
            </a:pPr>
            <a:endParaRPr lang="en-GB" altLang="en-US">
              <a:latin typeface="Arial" charset="0"/>
              <a:ea typeface="MS PGothic" charset="-128"/>
            </a:endParaRPr>
          </a:p>
        </p:txBody>
      </p:sp>
    </p:spTree>
    <p:extLst>
      <p:ext uri="{BB962C8B-B14F-4D97-AF65-F5344CB8AC3E}">
        <p14:creationId xmlns:p14="http://schemas.microsoft.com/office/powerpoint/2010/main" val="19603544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817AED2B-7C50-EC43-8589-D0AD167DFAB6}" type="slidenum">
              <a:rPr lang="en-US" altLang="en-US" sz="1200">
                <a:solidFill>
                  <a:srgbClr val="898989"/>
                </a:solidFill>
              </a:rPr>
              <a:pPr>
                <a:spcBef>
                  <a:spcPct val="0"/>
                </a:spcBef>
                <a:buFontTx/>
                <a:buNone/>
              </a:pPr>
              <a:t>4</a:t>
            </a:fld>
            <a:endParaRPr lang="en-US" altLang="en-US" sz="1200">
              <a:solidFill>
                <a:srgbClr val="898989"/>
              </a:solidFill>
            </a:endParaRPr>
          </a:p>
        </p:txBody>
      </p:sp>
      <p:sp>
        <p:nvSpPr>
          <p:cNvPr id="11267" name="Rectangle 2"/>
          <p:cNvSpPr>
            <a:spLocks noGrp="1" noChangeArrowheads="1"/>
          </p:cNvSpPr>
          <p:nvPr>
            <p:ph type="title"/>
          </p:nvPr>
        </p:nvSpPr>
        <p:spPr>
          <a:xfrm>
            <a:off x="1992313" y="260350"/>
            <a:ext cx="8229600" cy="1143000"/>
          </a:xfrm>
        </p:spPr>
        <p:txBody>
          <a:bodyPr/>
          <a:lstStyle/>
          <a:p>
            <a:pPr eaLnBrk="1" hangingPunct="1"/>
            <a:r>
              <a:rPr lang="en-GB" altLang="en-US" sz="4000">
                <a:latin typeface="Arial" charset="0"/>
                <a:cs typeface="Arial" charset="0"/>
              </a:rPr>
              <a:t>What is Branding? </a:t>
            </a:r>
            <a:endParaRPr lang="en-US" altLang="en-US" sz="4000">
              <a:latin typeface="Arial" charset="0"/>
              <a:cs typeface="Arial" charset="0"/>
            </a:endParaRPr>
          </a:p>
        </p:txBody>
      </p:sp>
      <p:sp>
        <p:nvSpPr>
          <p:cNvPr id="11268" name="Rectangle 3"/>
          <p:cNvSpPr>
            <a:spLocks noGrp="1" noChangeArrowheads="1"/>
          </p:cNvSpPr>
          <p:nvPr>
            <p:ph type="body" idx="1"/>
          </p:nvPr>
        </p:nvSpPr>
        <p:spPr>
          <a:xfrm>
            <a:off x="1992313" y="1412876"/>
            <a:ext cx="8247062" cy="4392613"/>
          </a:xfrm>
        </p:spPr>
        <p:txBody>
          <a:bodyPr/>
          <a:lstStyle/>
          <a:p>
            <a:pPr eaLnBrk="1" hangingPunct="1">
              <a:lnSpc>
                <a:spcPct val="90000"/>
              </a:lnSpc>
              <a:buFontTx/>
              <a:buNone/>
            </a:pPr>
            <a:r>
              <a:rPr lang="en-GB" altLang="en-US" sz="2400">
                <a:latin typeface="Arial" charset="0"/>
                <a:cs typeface="Arial" charset="0"/>
              </a:rPr>
              <a:t>Kotler (2000) describes branding as:</a:t>
            </a:r>
          </a:p>
          <a:p>
            <a:pPr eaLnBrk="1" hangingPunct="1">
              <a:lnSpc>
                <a:spcPct val="90000"/>
              </a:lnSpc>
              <a:buFontTx/>
              <a:buNone/>
            </a:pPr>
            <a:r>
              <a:rPr lang="en-GB" altLang="en-US">
                <a:latin typeface="Arial" charset="0"/>
                <a:cs typeface="Arial" charset="0"/>
              </a:rPr>
              <a:t>	‘a name, term, symbol or design (or combination of them) which is intended to signify the goods or services of one seller or group of sellers and to differentiate them from those of the competition’. </a:t>
            </a:r>
          </a:p>
          <a:p>
            <a:pPr eaLnBrk="1" hangingPunct="1">
              <a:lnSpc>
                <a:spcPct val="90000"/>
              </a:lnSpc>
              <a:buFontTx/>
              <a:buNone/>
            </a:pPr>
            <a:endParaRPr lang="en-GB" altLang="en-US" sz="1800">
              <a:latin typeface="Arial" charset="0"/>
              <a:cs typeface="Arial" charset="0"/>
            </a:endParaRPr>
          </a:p>
          <a:p>
            <a:pPr>
              <a:lnSpc>
                <a:spcPct val="90000"/>
              </a:lnSpc>
              <a:spcBef>
                <a:spcPct val="0"/>
              </a:spcBef>
              <a:buFontTx/>
              <a:buNone/>
            </a:pPr>
            <a:r>
              <a:rPr lang="en-US" altLang="en-US">
                <a:latin typeface="Arial" charset="0"/>
                <a:cs typeface="Arial" charset="0"/>
              </a:rPr>
              <a:t>A simpler definition: A brand is a promise … publicly conveyed to customers by everything they can observe.</a:t>
            </a:r>
          </a:p>
          <a:p>
            <a:pPr eaLnBrk="1" hangingPunct="1">
              <a:lnSpc>
                <a:spcPct val="90000"/>
              </a:lnSpc>
              <a:buFontTx/>
              <a:buNone/>
            </a:pPr>
            <a:endParaRPr lang="en-US" altLang="en-US" sz="2400">
              <a:latin typeface="Arial" charset="0"/>
              <a:cs typeface="Arial" charset="0"/>
            </a:endParaRPr>
          </a:p>
        </p:txBody>
      </p:sp>
    </p:spTree>
    <p:extLst>
      <p:ext uri="{BB962C8B-B14F-4D97-AF65-F5344CB8AC3E}">
        <p14:creationId xmlns:p14="http://schemas.microsoft.com/office/powerpoint/2010/main" val="88135459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EDD58E00-9D22-BB49-82D3-2C7169C12793}" type="slidenum">
              <a:rPr lang="en-US" altLang="en-US" sz="1200">
                <a:solidFill>
                  <a:srgbClr val="898989"/>
                </a:solidFill>
              </a:rPr>
              <a:pPr>
                <a:spcBef>
                  <a:spcPct val="0"/>
                </a:spcBef>
                <a:buFontTx/>
                <a:buNone/>
              </a:pPr>
              <a:t>5</a:t>
            </a:fld>
            <a:endParaRPr lang="en-US" altLang="en-US" sz="1200">
              <a:solidFill>
                <a:srgbClr val="898989"/>
              </a:solidFill>
            </a:endParaRPr>
          </a:p>
        </p:txBody>
      </p:sp>
      <p:sp>
        <p:nvSpPr>
          <p:cNvPr id="13315" name="Rectangle 2"/>
          <p:cNvSpPr>
            <a:spLocks noGrp="1" noChangeArrowheads="1"/>
          </p:cNvSpPr>
          <p:nvPr>
            <p:ph type="title"/>
          </p:nvPr>
        </p:nvSpPr>
        <p:spPr>
          <a:xfrm>
            <a:off x="1992313" y="260350"/>
            <a:ext cx="8229600" cy="1143000"/>
          </a:xfrm>
        </p:spPr>
        <p:txBody>
          <a:bodyPr/>
          <a:lstStyle/>
          <a:p>
            <a:pPr eaLnBrk="1" hangingPunct="1"/>
            <a:r>
              <a:rPr lang="en-GB" altLang="en-US" sz="4000">
                <a:latin typeface="Arial" charset="0"/>
                <a:cs typeface="Arial" charset="0"/>
              </a:rPr>
              <a:t>What is Branding?</a:t>
            </a:r>
            <a:endParaRPr lang="en-US" altLang="en-US" sz="4000">
              <a:latin typeface="Arial" charset="0"/>
              <a:cs typeface="Arial" charset="0"/>
            </a:endParaRPr>
          </a:p>
        </p:txBody>
      </p:sp>
      <p:sp>
        <p:nvSpPr>
          <p:cNvPr id="13316" name="Rectangle 3"/>
          <p:cNvSpPr>
            <a:spLocks noGrp="1" noChangeArrowheads="1"/>
          </p:cNvSpPr>
          <p:nvPr>
            <p:ph type="body" idx="1"/>
          </p:nvPr>
        </p:nvSpPr>
        <p:spPr>
          <a:xfrm>
            <a:off x="2209800" y="1752600"/>
            <a:ext cx="7772400" cy="4114800"/>
          </a:xfrm>
        </p:spPr>
        <p:txBody>
          <a:bodyPr/>
          <a:lstStyle/>
          <a:p>
            <a:pPr eaLnBrk="1" hangingPunct="1">
              <a:buFontTx/>
              <a:buNone/>
            </a:pPr>
            <a:r>
              <a:rPr lang="en-GB" altLang="en-US">
                <a:latin typeface="Arial" charset="0"/>
                <a:cs typeface="Arial" charset="0"/>
              </a:rPr>
              <a:t>But branding can be more: </a:t>
            </a:r>
          </a:p>
          <a:p>
            <a:pPr eaLnBrk="1" hangingPunct="1">
              <a:buFontTx/>
              <a:buNone/>
            </a:pPr>
            <a:r>
              <a:rPr lang="en-GB" altLang="en-US">
                <a:latin typeface="Arial" charset="0"/>
                <a:cs typeface="Arial" charset="0"/>
              </a:rPr>
              <a:t>	‘branding is a component of a product’s tangible features –the verbal and physical cues that assist the customer in choosing one product over another. (Dibbs et al 1997)’</a:t>
            </a:r>
          </a:p>
        </p:txBody>
      </p:sp>
    </p:spTree>
    <p:extLst>
      <p:ext uri="{BB962C8B-B14F-4D97-AF65-F5344CB8AC3E}">
        <p14:creationId xmlns:p14="http://schemas.microsoft.com/office/powerpoint/2010/main" val="1009242008"/>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2313" y="260350"/>
            <a:ext cx="8229600" cy="1143000"/>
          </a:xfrm>
        </p:spPr>
        <p:txBody>
          <a:bodyPr>
            <a:normAutofit/>
          </a:bodyPr>
          <a:lstStyle/>
          <a:p>
            <a:pPr algn="l">
              <a:defRPr/>
            </a:pPr>
            <a:r>
              <a:rPr lang="en-GB" dirty="0" smtClean="0">
                <a:ea typeface="+mj-ea"/>
              </a:rPr>
              <a:t>Can you recognise these brands?</a:t>
            </a:r>
            <a:endParaRPr lang="en-GB" dirty="0">
              <a:ea typeface="+mj-ea"/>
            </a:endParaRPr>
          </a:p>
        </p:txBody>
      </p:sp>
      <p:pic>
        <p:nvPicPr>
          <p:cNvPr id="15363" name="Content Placeholder 3" descr="logos.bmp"/>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81314" y="1357313"/>
            <a:ext cx="6715125" cy="4576762"/>
          </a:xfrm>
        </p:spPr>
      </p:pic>
    </p:spTree>
    <p:extLst>
      <p:ext uri="{BB962C8B-B14F-4D97-AF65-F5344CB8AC3E}">
        <p14:creationId xmlns:p14="http://schemas.microsoft.com/office/powerpoint/2010/main" val="9309077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Content Placeholder 3" descr="logos revealed.bmp"/>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667000" y="571501"/>
            <a:ext cx="7429500" cy="5064125"/>
          </a:xfrm>
        </p:spPr>
      </p:pic>
    </p:spTree>
    <p:extLst>
      <p:ext uri="{BB962C8B-B14F-4D97-AF65-F5344CB8AC3E}">
        <p14:creationId xmlns:p14="http://schemas.microsoft.com/office/powerpoint/2010/main" val="13477656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14413"/>
            <a:ext cx="10515600" cy="5162550"/>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What do think of when you see this brand?</a:t>
            </a:r>
            <a:endParaRPr lang="en-US" dirty="0"/>
          </a:p>
        </p:txBody>
      </p:sp>
      <p:pic>
        <p:nvPicPr>
          <p:cNvPr id="4" name="Picture 3"/>
          <p:cNvPicPr>
            <a:picLocks noChangeAspect="1"/>
          </p:cNvPicPr>
          <p:nvPr/>
        </p:nvPicPr>
        <p:blipFill>
          <a:blip r:embed="rId2"/>
          <a:stretch>
            <a:fillRect/>
          </a:stretch>
        </p:blipFill>
        <p:spPr>
          <a:xfrm>
            <a:off x="2861733" y="1769533"/>
            <a:ext cx="6146801" cy="4610101"/>
          </a:xfrm>
          <a:prstGeom prst="rect">
            <a:avLst/>
          </a:prstGeom>
        </p:spPr>
      </p:pic>
    </p:spTree>
    <p:extLst>
      <p:ext uri="{BB962C8B-B14F-4D97-AF65-F5344CB8AC3E}">
        <p14:creationId xmlns:p14="http://schemas.microsoft.com/office/powerpoint/2010/main" val="1837355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921500" y="345016"/>
            <a:ext cx="4318340" cy="2990850"/>
          </a:xfrm>
          <a:prstGeom prst="rect">
            <a:avLst/>
          </a:prstGeom>
        </p:spPr>
      </p:pic>
      <p:pic>
        <p:nvPicPr>
          <p:cNvPr id="3" name="Picture 2"/>
          <p:cNvPicPr>
            <a:picLocks noChangeAspect="1"/>
          </p:cNvPicPr>
          <p:nvPr/>
        </p:nvPicPr>
        <p:blipFill>
          <a:blip r:embed="rId3"/>
          <a:stretch>
            <a:fillRect/>
          </a:stretch>
        </p:blipFill>
        <p:spPr>
          <a:xfrm>
            <a:off x="2546350" y="2962839"/>
            <a:ext cx="5090584" cy="3302494"/>
          </a:xfrm>
          <a:prstGeom prst="rect">
            <a:avLst/>
          </a:prstGeom>
        </p:spPr>
      </p:pic>
      <p:pic>
        <p:nvPicPr>
          <p:cNvPr id="4" name="Picture 3"/>
          <p:cNvPicPr>
            <a:picLocks noChangeAspect="1"/>
          </p:cNvPicPr>
          <p:nvPr/>
        </p:nvPicPr>
        <p:blipFill>
          <a:blip r:embed="rId4"/>
          <a:stretch>
            <a:fillRect/>
          </a:stretch>
        </p:blipFill>
        <p:spPr>
          <a:xfrm>
            <a:off x="399492" y="345016"/>
            <a:ext cx="5947342" cy="3653367"/>
          </a:xfrm>
          <a:prstGeom prst="rect">
            <a:avLst/>
          </a:prstGeom>
        </p:spPr>
      </p:pic>
    </p:spTree>
    <p:extLst>
      <p:ext uri="{BB962C8B-B14F-4D97-AF65-F5344CB8AC3E}">
        <p14:creationId xmlns:p14="http://schemas.microsoft.com/office/powerpoint/2010/main" val="1317179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Or</a:t>
            </a:r>
            <a:endParaRPr lang="en-US" b="1" dirty="0"/>
          </a:p>
        </p:txBody>
      </p:sp>
      <p:pic>
        <p:nvPicPr>
          <p:cNvPr id="3" name="Picture 2"/>
          <p:cNvPicPr>
            <a:picLocks noChangeAspect="1"/>
          </p:cNvPicPr>
          <p:nvPr/>
        </p:nvPicPr>
        <p:blipFill>
          <a:blip r:embed="rId2"/>
          <a:stretch>
            <a:fillRect/>
          </a:stretch>
        </p:blipFill>
        <p:spPr>
          <a:xfrm>
            <a:off x="302382" y="1557866"/>
            <a:ext cx="5167086" cy="3014133"/>
          </a:xfrm>
          <a:prstGeom prst="rect">
            <a:avLst/>
          </a:prstGeom>
        </p:spPr>
      </p:pic>
      <p:pic>
        <p:nvPicPr>
          <p:cNvPr id="5" name="Picture 4"/>
          <p:cNvPicPr>
            <a:picLocks noChangeAspect="1"/>
          </p:cNvPicPr>
          <p:nvPr/>
        </p:nvPicPr>
        <p:blipFill>
          <a:blip r:embed="rId3"/>
          <a:stretch>
            <a:fillRect/>
          </a:stretch>
        </p:blipFill>
        <p:spPr>
          <a:xfrm>
            <a:off x="5822949" y="1690688"/>
            <a:ext cx="5827183" cy="4364763"/>
          </a:xfrm>
          <a:prstGeom prst="rect">
            <a:avLst/>
          </a:prstGeom>
        </p:spPr>
      </p:pic>
    </p:spTree>
    <p:extLst>
      <p:ext uri="{BB962C8B-B14F-4D97-AF65-F5344CB8AC3E}">
        <p14:creationId xmlns:p14="http://schemas.microsoft.com/office/powerpoint/2010/main" val="473081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How did Skoda manage its brand image?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419322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400" dirty="0" smtClean="0"/>
              <a:t>Why use branding?</a:t>
            </a:r>
            <a:endParaRPr lang="en-US" sz="4400" dirty="0"/>
          </a:p>
        </p:txBody>
      </p:sp>
    </p:spTree>
    <p:extLst>
      <p:ext uri="{BB962C8B-B14F-4D97-AF65-F5344CB8AC3E}">
        <p14:creationId xmlns:p14="http://schemas.microsoft.com/office/powerpoint/2010/main" val="148713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7656B084-A179-F845-9AAF-AAB141B3ED49}" type="slidenum">
              <a:rPr lang="en-US" altLang="en-US" sz="1200">
                <a:solidFill>
                  <a:srgbClr val="898989"/>
                </a:solidFill>
              </a:rPr>
              <a:pPr>
                <a:spcBef>
                  <a:spcPct val="0"/>
                </a:spcBef>
                <a:buFontTx/>
                <a:buNone/>
              </a:pPr>
              <a:t>13</a:t>
            </a:fld>
            <a:endParaRPr lang="en-US" altLang="en-US" sz="1200">
              <a:solidFill>
                <a:srgbClr val="898989"/>
              </a:solidFill>
            </a:endParaRPr>
          </a:p>
        </p:txBody>
      </p:sp>
      <p:sp>
        <p:nvSpPr>
          <p:cNvPr id="17411" name="Rectangle 2"/>
          <p:cNvSpPr>
            <a:spLocks noGrp="1" noChangeArrowheads="1"/>
          </p:cNvSpPr>
          <p:nvPr>
            <p:ph type="title"/>
          </p:nvPr>
        </p:nvSpPr>
        <p:spPr>
          <a:xfrm>
            <a:off x="2208213" y="260350"/>
            <a:ext cx="7772400" cy="865188"/>
          </a:xfrm>
        </p:spPr>
        <p:txBody>
          <a:bodyPr/>
          <a:lstStyle/>
          <a:p>
            <a:pPr eaLnBrk="1" hangingPunct="1"/>
            <a:r>
              <a:rPr lang="en-GB" altLang="en-US" sz="4000">
                <a:latin typeface="Arial" charset="0"/>
                <a:cs typeface="Arial" charset="0"/>
              </a:rPr>
              <a:t>Why use Branding?</a:t>
            </a:r>
            <a:endParaRPr lang="en-US" altLang="en-US" sz="4000">
              <a:latin typeface="Arial" charset="0"/>
              <a:cs typeface="Arial" charset="0"/>
            </a:endParaRPr>
          </a:p>
        </p:txBody>
      </p:sp>
      <p:sp>
        <p:nvSpPr>
          <p:cNvPr id="17412" name="Rectangle 15"/>
          <p:cNvSpPr>
            <a:spLocks noChangeArrowheads="1"/>
          </p:cNvSpPr>
          <p:nvPr/>
        </p:nvSpPr>
        <p:spPr bwMode="auto">
          <a:xfrm>
            <a:off x="2063750" y="1484314"/>
            <a:ext cx="8064500" cy="389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30000"/>
              </a:spcBef>
              <a:buFontTx/>
              <a:buChar char="•"/>
            </a:pPr>
            <a:r>
              <a:rPr lang="en-GB" altLang="en-US" sz="2800"/>
              <a:t>A new brand can be </a:t>
            </a:r>
            <a:r>
              <a:rPr lang="en-GB" altLang="en-US" sz="2800" b="1"/>
              <a:t>protected</a:t>
            </a:r>
            <a:r>
              <a:rPr lang="en-GB" altLang="en-US" sz="2800"/>
              <a:t> from copying (but not from imitation)</a:t>
            </a:r>
          </a:p>
          <a:p>
            <a:pPr eaLnBrk="1" hangingPunct="1">
              <a:spcBef>
                <a:spcPct val="30000"/>
              </a:spcBef>
              <a:buFontTx/>
              <a:buChar char="•"/>
            </a:pPr>
            <a:r>
              <a:rPr lang="en-GB" altLang="en-US" sz="2800"/>
              <a:t>A strong brand is a </a:t>
            </a:r>
            <a:r>
              <a:rPr lang="en-GB" altLang="en-US" sz="2800" b="1"/>
              <a:t>differentiator </a:t>
            </a:r>
            <a:r>
              <a:rPr lang="en-GB" altLang="en-US" sz="2800"/>
              <a:t>from competing products (</a:t>
            </a:r>
            <a:r>
              <a:rPr lang="en-GB" altLang="en-US" sz="1800"/>
              <a:t>differentiation, segmentation)</a:t>
            </a:r>
          </a:p>
          <a:p>
            <a:pPr eaLnBrk="1" hangingPunct="1">
              <a:spcBef>
                <a:spcPct val="30000"/>
              </a:spcBef>
              <a:buFontTx/>
              <a:buChar char="•"/>
            </a:pPr>
            <a:r>
              <a:rPr lang="en-GB" altLang="en-US" sz="2800"/>
              <a:t>A strong brand results in </a:t>
            </a:r>
            <a:r>
              <a:rPr lang="en-GB" altLang="en-US" sz="2800" b="1"/>
              <a:t>customer loyalty</a:t>
            </a:r>
            <a:r>
              <a:rPr lang="en-GB" altLang="en-US" sz="2800"/>
              <a:t> and </a:t>
            </a:r>
            <a:r>
              <a:rPr lang="en-GB" altLang="en-US" sz="2800" b="1"/>
              <a:t>purchases</a:t>
            </a:r>
            <a:r>
              <a:rPr lang="en-GB" altLang="en-US" sz="2800"/>
              <a:t> (</a:t>
            </a:r>
            <a:r>
              <a:rPr lang="en-GB" altLang="en-US" sz="1800"/>
              <a:t>selection, awareness, recall, recognition)</a:t>
            </a:r>
          </a:p>
          <a:p>
            <a:pPr eaLnBrk="1" hangingPunct="1">
              <a:spcBef>
                <a:spcPct val="30000"/>
              </a:spcBef>
              <a:buFontTx/>
              <a:buChar char="•"/>
            </a:pPr>
            <a:r>
              <a:rPr lang="en-GB" altLang="en-US" sz="2800"/>
              <a:t>A strong brand adds </a:t>
            </a:r>
            <a:r>
              <a:rPr lang="en-GB" altLang="en-US" sz="2800" b="1"/>
              <a:t>value </a:t>
            </a:r>
            <a:r>
              <a:rPr lang="en-GB" altLang="en-US" sz="2800"/>
              <a:t>and can be an enduring asset (brand equity)</a:t>
            </a:r>
            <a:endParaRPr lang="en-US" altLang="en-US" sz="2800"/>
          </a:p>
        </p:txBody>
      </p:sp>
    </p:spTree>
    <p:extLst>
      <p:ext uri="{BB962C8B-B14F-4D97-AF65-F5344CB8AC3E}">
        <p14:creationId xmlns:p14="http://schemas.microsoft.com/office/powerpoint/2010/main" val="34930092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ounded Rectangle 7"/>
          <p:cNvSpPr>
            <a:spLocks noChangeArrowheads="1"/>
          </p:cNvSpPr>
          <p:nvPr/>
        </p:nvSpPr>
        <p:spPr bwMode="auto">
          <a:xfrm>
            <a:off x="3467100" y="677864"/>
            <a:ext cx="4897438" cy="935037"/>
          </a:xfrm>
          <a:prstGeom prst="roundRect">
            <a:avLst>
              <a:gd name="adj" fmla="val 16667"/>
            </a:avLst>
          </a:prstGeom>
          <a:solidFill>
            <a:srgbClr val="FFFF00"/>
          </a:solidFill>
          <a:ln w="9525">
            <a:solidFill>
              <a:schemeClr val="tx1"/>
            </a:solidFill>
            <a:round/>
            <a:headEnd/>
            <a:tailEnd/>
          </a:ln>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ea typeface="MS PGothic" charset="-128"/>
              </a:rPr>
              <a:t>the brand’s personality</a:t>
            </a:r>
          </a:p>
        </p:txBody>
      </p:sp>
      <p:sp>
        <p:nvSpPr>
          <p:cNvPr id="19459" name="Rounded Rectangle 8"/>
          <p:cNvSpPr>
            <a:spLocks noChangeArrowheads="1"/>
          </p:cNvSpPr>
          <p:nvPr/>
        </p:nvSpPr>
        <p:spPr bwMode="auto">
          <a:xfrm>
            <a:off x="3467100" y="2940050"/>
            <a:ext cx="4897438" cy="935038"/>
          </a:xfrm>
          <a:prstGeom prst="roundRect">
            <a:avLst>
              <a:gd name="adj" fmla="val 16667"/>
            </a:avLst>
          </a:prstGeom>
          <a:solidFill>
            <a:srgbClr val="FFFF00"/>
          </a:solidFill>
          <a:ln w="9525">
            <a:solidFill>
              <a:schemeClr val="tx1"/>
            </a:solidFill>
            <a:round/>
            <a:headEnd/>
            <a:tailEnd/>
          </a:ln>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ea typeface="MS PGothic" charset="-128"/>
              </a:rPr>
              <a:t>brand identity</a:t>
            </a:r>
          </a:p>
        </p:txBody>
      </p:sp>
      <p:sp>
        <p:nvSpPr>
          <p:cNvPr id="19460" name="Rounded Rectangle 9"/>
          <p:cNvSpPr>
            <a:spLocks noChangeArrowheads="1"/>
          </p:cNvSpPr>
          <p:nvPr/>
        </p:nvSpPr>
        <p:spPr bwMode="auto">
          <a:xfrm>
            <a:off x="3467100" y="4868864"/>
            <a:ext cx="4897438" cy="935037"/>
          </a:xfrm>
          <a:prstGeom prst="roundRect">
            <a:avLst>
              <a:gd name="adj" fmla="val 16667"/>
            </a:avLst>
          </a:prstGeom>
          <a:solidFill>
            <a:srgbClr val="FFFF00"/>
          </a:solidFill>
          <a:ln w="9525">
            <a:solidFill>
              <a:schemeClr val="tx1"/>
            </a:solidFill>
            <a:round/>
            <a:headEnd/>
            <a:tailEnd/>
          </a:ln>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ea typeface="MS PGothic" charset="-128"/>
              </a:rPr>
              <a:t>brand image</a:t>
            </a:r>
          </a:p>
        </p:txBody>
      </p:sp>
      <p:sp>
        <p:nvSpPr>
          <p:cNvPr id="19461" name="TextBox 10"/>
          <p:cNvSpPr txBox="1">
            <a:spLocks noChangeArrowheads="1"/>
          </p:cNvSpPr>
          <p:nvPr/>
        </p:nvSpPr>
        <p:spPr bwMode="auto">
          <a:xfrm>
            <a:off x="5007950" y="2046289"/>
            <a:ext cx="157126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i="1"/>
              <a:t>shapes its</a:t>
            </a:r>
          </a:p>
        </p:txBody>
      </p:sp>
      <p:sp>
        <p:nvSpPr>
          <p:cNvPr id="19462" name="TextBox 11"/>
          <p:cNvSpPr txBox="1">
            <a:spLocks noChangeArrowheads="1"/>
          </p:cNvSpPr>
          <p:nvPr/>
        </p:nvSpPr>
        <p:spPr bwMode="auto">
          <a:xfrm>
            <a:off x="4419255" y="4076701"/>
            <a:ext cx="299312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i="1"/>
              <a:t>which helps create a</a:t>
            </a:r>
          </a:p>
        </p:txBody>
      </p:sp>
    </p:spTree>
    <p:extLst>
      <p:ext uri="{BB962C8B-B14F-4D97-AF65-F5344CB8AC3E}">
        <p14:creationId xmlns:p14="http://schemas.microsoft.com/office/powerpoint/2010/main" val="7171254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txBox="1">
            <a:spLocks noChangeArrowheads="1"/>
          </p:cNvSpPr>
          <p:nvPr/>
        </p:nvSpPr>
        <p:spPr bwMode="auto">
          <a:xfrm>
            <a:off x="2524125" y="142875"/>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2400" b="1"/>
              <a:t>Top US basketball player LeBron James </a:t>
            </a:r>
            <a:endParaRPr lang="en-GB" altLang="en-US" sz="2400" b="1">
              <a:solidFill>
                <a:srgbClr val="FFFF99"/>
              </a:solidFill>
              <a:latin typeface="Calibri" charset="0"/>
            </a:endParaRPr>
          </a:p>
        </p:txBody>
      </p:sp>
      <p:sp>
        <p:nvSpPr>
          <p:cNvPr id="7" name="AutoShape 4"/>
          <p:cNvSpPr>
            <a:spLocks noChangeArrowheads="1"/>
          </p:cNvSpPr>
          <p:nvPr/>
        </p:nvSpPr>
        <p:spPr bwMode="auto">
          <a:xfrm rot="5400000" flipV="1">
            <a:off x="5631657" y="2956720"/>
            <a:ext cx="4105275" cy="72866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4726 w 21600"/>
              <a:gd name="T13" fmla="*/ 4726 h 21600"/>
              <a:gd name="T14" fmla="*/ 16874 w 21600"/>
              <a:gd name="T15" fmla="*/ 16874 h 21600"/>
            </a:gdLst>
            <a:ahLst/>
            <a:cxnLst>
              <a:cxn ang="T8">
                <a:pos x="T0" y="T1"/>
              </a:cxn>
              <a:cxn ang="T9">
                <a:pos x="T2" y="T3"/>
              </a:cxn>
              <a:cxn ang="T10">
                <a:pos x="T4" y="T5"/>
              </a:cxn>
              <a:cxn ang="T11">
                <a:pos x="T6" y="T7"/>
              </a:cxn>
            </a:cxnLst>
            <a:rect l="T12" t="T13" r="T14" b="T15"/>
            <a:pathLst>
              <a:path w="21600" h="21600">
                <a:moveTo>
                  <a:pt x="0" y="0"/>
                </a:moveTo>
                <a:lnTo>
                  <a:pt x="5852" y="21600"/>
                </a:lnTo>
                <a:lnTo>
                  <a:pt x="15748" y="21600"/>
                </a:lnTo>
                <a:lnTo>
                  <a:pt x="21600" y="0"/>
                </a:lnTo>
                <a:lnTo>
                  <a:pt x="0" y="0"/>
                </a:lnTo>
                <a:close/>
              </a:path>
            </a:pathLst>
          </a:custGeom>
          <a:solidFill>
            <a:srgbClr val="DDDDDD"/>
          </a:solidFill>
          <a:ln w="25400">
            <a:solidFill>
              <a:schemeClr val="folHlink"/>
            </a:solidFill>
            <a:miter lim="800000"/>
            <a:headEnd/>
            <a:tailEnd/>
          </a:ln>
          <a:effectLst>
            <a:outerShdw blurRad="63500" dist="38100" dir="2700000" algn="tl" rotWithShape="0">
              <a:srgbClr val="000000">
                <a:alpha val="39998"/>
              </a:srgbClr>
            </a:outerShdw>
          </a:effectLst>
        </p:spPr>
        <p:txBody>
          <a:bodyPr vert="eaVert" wrap="none" anchor="ctr"/>
          <a:lstStyle/>
          <a:p>
            <a:endParaRPr lang="en-US"/>
          </a:p>
        </p:txBody>
      </p:sp>
      <p:sp>
        <p:nvSpPr>
          <p:cNvPr id="20484" name="Rectangle 5"/>
          <p:cNvSpPr>
            <a:spLocks noChangeArrowheads="1"/>
          </p:cNvSpPr>
          <p:nvPr/>
        </p:nvSpPr>
        <p:spPr bwMode="auto">
          <a:xfrm>
            <a:off x="8112125" y="2420938"/>
            <a:ext cx="2319338" cy="1871662"/>
          </a:xfrm>
          <a:prstGeom prst="rect">
            <a:avLst/>
          </a:prstGeom>
          <a:noFill/>
          <a:ln w="28575">
            <a:solidFill>
              <a:schemeClr val="folHlink"/>
            </a:solidFill>
            <a:miter lim="800000"/>
            <a:headEnd/>
            <a:tailEnd/>
          </a:ln>
          <a:extLst>
            <a:ext uri="{909E8E84-426E-40DD-AFC4-6F175D3DCCD1}">
              <a14:hiddenFill xmlns:a14="http://schemas.microsoft.com/office/drawing/2010/main">
                <a:solidFill>
                  <a:srgbClr val="FFFFFF"/>
                </a:solidFill>
              </a14:hiddenFill>
            </a:ext>
          </a:extLst>
        </p:spPr>
        <p:txBody>
          <a:bodyPr lIns="92075" tIns="46038" rIns="92075" bIns="46038"/>
          <a:lstStyle>
            <a:lvl1pPr marL="342900" indent="-342900"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10000"/>
              </a:spcBef>
              <a:buClr>
                <a:schemeClr val="accent2"/>
              </a:buClr>
              <a:buSzPct val="60000"/>
              <a:buFont typeface="Monotype Sorts" charset="2"/>
              <a:buNone/>
            </a:pPr>
            <a:r>
              <a:rPr lang="en-GB" altLang="en-US" sz="2800" b="1">
                <a:solidFill>
                  <a:srgbClr val="FFFF99"/>
                </a:solidFill>
              </a:rPr>
              <a:t/>
            </a:r>
            <a:br>
              <a:rPr lang="en-GB" altLang="en-US" sz="2800" b="1">
                <a:solidFill>
                  <a:srgbClr val="FFFF99"/>
                </a:solidFill>
              </a:rPr>
            </a:br>
            <a:endParaRPr lang="en-GB" altLang="en-US" sz="2400" b="1">
              <a:solidFill>
                <a:srgbClr val="FFFF99"/>
              </a:solidFill>
            </a:endParaRPr>
          </a:p>
        </p:txBody>
      </p:sp>
      <p:pic>
        <p:nvPicPr>
          <p:cNvPr id="20485"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219200"/>
            <a:ext cx="5486400" cy="419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TextBox 10"/>
          <p:cNvSpPr txBox="1">
            <a:spLocks noChangeArrowheads="1"/>
          </p:cNvSpPr>
          <p:nvPr/>
        </p:nvSpPr>
        <p:spPr bwMode="auto">
          <a:xfrm>
            <a:off x="8153400" y="2549525"/>
            <a:ext cx="22860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400" b="1"/>
              <a:t> </a:t>
            </a:r>
            <a:r>
              <a:rPr lang="en-US" altLang="en-US" sz="1400" b="1">
                <a:solidFill>
                  <a:srgbClr val="124992"/>
                </a:solidFill>
              </a:rPr>
              <a:t>Sports celebrity, LeBron   </a:t>
            </a:r>
          </a:p>
          <a:p>
            <a:pPr eaLnBrk="1" hangingPunct="1">
              <a:spcBef>
                <a:spcPct val="0"/>
              </a:spcBef>
              <a:buFontTx/>
              <a:buNone/>
            </a:pPr>
            <a:r>
              <a:rPr lang="en-US" altLang="en-US" sz="1400" b="1">
                <a:solidFill>
                  <a:srgbClr val="124992"/>
                </a:solidFill>
              </a:rPr>
              <a:t> James has astutely  </a:t>
            </a:r>
          </a:p>
          <a:p>
            <a:pPr eaLnBrk="1" hangingPunct="1">
              <a:spcBef>
                <a:spcPct val="0"/>
              </a:spcBef>
              <a:buFontTx/>
              <a:buNone/>
            </a:pPr>
            <a:r>
              <a:rPr lang="en-US" altLang="en-US" sz="1400" b="1">
                <a:solidFill>
                  <a:srgbClr val="124992"/>
                </a:solidFill>
              </a:rPr>
              <a:t> managed his personal </a:t>
            </a:r>
          </a:p>
          <a:p>
            <a:pPr eaLnBrk="1" hangingPunct="1">
              <a:spcBef>
                <a:spcPct val="0"/>
              </a:spcBef>
              <a:buFontTx/>
              <a:buNone/>
            </a:pPr>
            <a:r>
              <a:rPr lang="en-US" altLang="en-US" sz="1400" b="1">
                <a:solidFill>
                  <a:srgbClr val="124992"/>
                </a:solidFill>
              </a:rPr>
              <a:t> brand to win multiple </a:t>
            </a:r>
          </a:p>
          <a:p>
            <a:pPr eaLnBrk="1" hangingPunct="1">
              <a:spcBef>
                <a:spcPct val="0"/>
              </a:spcBef>
              <a:buFontTx/>
              <a:buNone/>
            </a:pPr>
            <a:r>
              <a:rPr lang="en-US" altLang="en-US" sz="1400" b="1">
                <a:solidFill>
                  <a:srgbClr val="124992"/>
                </a:solidFill>
              </a:rPr>
              <a:t> endorsement contracts  </a:t>
            </a:r>
          </a:p>
          <a:p>
            <a:pPr eaLnBrk="1" hangingPunct="1">
              <a:spcBef>
                <a:spcPct val="0"/>
              </a:spcBef>
              <a:buFontTx/>
              <a:buNone/>
            </a:pPr>
            <a:r>
              <a:rPr lang="en-US" altLang="en-US" sz="1400" b="1">
                <a:solidFill>
                  <a:srgbClr val="124992"/>
                </a:solidFill>
              </a:rPr>
              <a:t> with leading firms like  </a:t>
            </a:r>
          </a:p>
          <a:p>
            <a:pPr eaLnBrk="1" hangingPunct="1">
              <a:spcBef>
                <a:spcPct val="0"/>
              </a:spcBef>
              <a:buFontTx/>
              <a:buNone/>
            </a:pPr>
            <a:r>
              <a:rPr lang="en-US" altLang="en-US" sz="1400" b="1">
                <a:solidFill>
                  <a:srgbClr val="124992"/>
                </a:solidFill>
              </a:rPr>
              <a:t> Nike, McDonald’s. </a:t>
            </a:r>
          </a:p>
        </p:txBody>
      </p:sp>
    </p:spTree>
    <p:extLst>
      <p:ext uri="{BB962C8B-B14F-4D97-AF65-F5344CB8AC3E}">
        <p14:creationId xmlns:p14="http://schemas.microsoft.com/office/powerpoint/2010/main" val="1049816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919289" y="476250"/>
            <a:ext cx="8353425" cy="1143000"/>
          </a:xfrm>
        </p:spPr>
        <p:txBody>
          <a:bodyPr/>
          <a:lstStyle/>
          <a:p>
            <a:pPr eaLnBrk="1" hangingPunct="1"/>
            <a:r>
              <a:rPr lang="en-GB" altLang="en-US" sz="4000">
                <a:latin typeface="Arial" charset="0"/>
                <a:cs typeface="Arial" charset="0"/>
              </a:rPr>
              <a:t>Brand equity</a:t>
            </a:r>
          </a:p>
        </p:txBody>
      </p:sp>
      <p:sp>
        <p:nvSpPr>
          <p:cNvPr id="22531" name="Content Placeholder 2"/>
          <p:cNvSpPr>
            <a:spLocks noGrp="1"/>
          </p:cNvSpPr>
          <p:nvPr>
            <p:ph idx="1"/>
          </p:nvPr>
        </p:nvSpPr>
        <p:spPr>
          <a:xfrm>
            <a:off x="2279651" y="2060575"/>
            <a:ext cx="7777163" cy="4065588"/>
          </a:xfrm>
        </p:spPr>
        <p:txBody>
          <a:bodyPr/>
          <a:lstStyle/>
          <a:p>
            <a:pPr eaLnBrk="1" hangingPunct="1"/>
            <a:r>
              <a:rPr lang="en-GB" altLang="en-US">
                <a:latin typeface="Arial" charset="0"/>
                <a:cs typeface="Arial" charset="0"/>
              </a:rPr>
              <a:t>a good brand is a valuable asset</a:t>
            </a:r>
          </a:p>
          <a:p>
            <a:pPr lvl="1" eaLnBrk="1" hangingPunct="1"/>
            <a:r>
              <a:rPr lang="en-GB" altLang="en-US">
                <a:latin typeface="Arial" charset="0"/>
                <a:cs typeface="Arial" charset="0"/>
              </a:rPr>
              <a:t>but the value is hard to measure</a:t>
            </a:r>
          </a:p>
          <a:p>
            <a:pPr lvl="1" eaLnBrk="1" hangingPunct="1"/>
            <a:r>
              <a:rPr lang="en-GB" altLang="en-US">
                <a:latin typeface="Arial" charset="0"/>
                <a:cs typeface="Arial" charset="0"/>
              </a:rPr>
              <a:t>takeover bids, price premiums</a:t>
            </a:r>
          </a:p>
          <a:p>
            <a:pPr eaLnBrk="1" hangingPunct="1"/>
            <a:r>
              <a:rPr lang="en-GB" altLang="en-US">
                <a:latin typeface="Arial" charset="0"/>
                <a:cs typeface="Arial" charset="0"/>
              </a:rPr>
              <a:t>indicators of high brand equity include:</a:t>
            </a:r>
          </a:p>
          <a:p>
            <a:pPr lvl="1" eaLnBrk="1" hangingPunct="1"/>
            <a:r>
              <a:rPr lang="en-GB" altLang="en-US">
                <a:latin typeface="Arial" charset="0"/>
                <a:cs typeface="Arial" charset="0"/>
              </a:rPr>
              <a:t>high price, high distribution intensity, a pleasant shopping environment , a large advertising budget (Yoo et al., 2000)</a:t>
            </a:r>
          </a:p>
          <a:p>
            <a:pPr eaLnBrk="1" hangingPunct="1"/>
            <a:endParaRPr lang="en-GB" altLang="en-US">
              <a:latin typeface="Arial" charset="0"/>
              <a:cs typeface="Arial" charset="0"/>
            </a:endParaRPr>
          </a:p>
        </p:txBody>
      </p:sp>
    </p:spTree>
    <p:extLst>
      <p:ext uri="{BB962C8B-B14F-4D97-AF65-F5344CB8AC3E}">
        <p14:creationId xmlns:p14="http://schemas.microsoft.com/office/powerpoint/2010/main" val="19398215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992313" y="260350"/>
            <a:ext cx="8229600" cy="1143000"/>
          </a:xfrm>
        </p:spPr>
        <p:txBody>
          <a:bodyPr/>
          <a:lstStyle/>
          <a:p>
            <a:r>
              <a:rPr lang="en-GB" altLang="en-US">
                <a:latin typeface="Arial" charset="0"/>
                <a:cs typeface="Arial" charset="0"/>
              </a:rPr>
              <a:t>Activity </a:t>
            </a:r>
          </a:p>
        </p:txBody>
      </p:sp>
      <p:sp>
        <p:nvSpPr>
          <p:cNvPr id="23555" name="Content Placeholder 2"/>
          <p:cNvSpPr>
            <a:spLocks noGrp="1"/>
          </p:cNvSpPr>
          <p:nvPr>
            <p:ph idx="1"/>
          </p:nvPr>
        </p:nvSpPr>
        <p:spPr/>
        <p:txBody>
          <a:bodyPr/>
          <a:lstStyle/>
          <a:p>
            <a:pPr marL="0" indent="0">
              <a:buNone/>
            </a:pPr>
            <a:r>
              <a:rPr lang="en-GB" altLang="en-US" dirty="0">
                <a:latin typeface="Arial" charset="0"/>
                <a:cs typeface="Arial" charset="0"/>
              </a:rPr>
              <a:t>Read the article How David Beckham’s “brand” was made. </a:t>
            </a:r>
          </a:p>
          <a:p>
            <a:pPr marL="0" indent="0">
              <a:buNone/>
            </a:pPr>
            <a:endParaRPr lang="en-GB" altLang="en-US" dirty="0">
              <a:latin typeface="Arial" charset="0"/>
              <a:cs typeface="Arial" charset="0"/>
            </a:endParaRPr>
          </a:p>
          <a:p>
            <a:pPr marL="0" indent="0">
              <a:buNone/>
            </a:pPr>
            <a:r>
              <a:rPr lang="en-GB" altLang="en-US" dirty="0">
                <a:latin typeface="Arial" charset="0"/>
                <a:cs typeface="Arial" charset="0"/>
              </a:rPr>
              <a:t>Discuss the article </a:t>
            </a:r>
            <a:r>
              <a:rPr lang="en-GB" altLang="en-US" dirty="0" smtClean="0">
                <a:latin typeface="Arial" charset="0"/>
                <a:cs typeface="Arial" charset="0"/>
              </a:rPr>
              <a:t>highlighting </a:t>
            </a:r>
            <a:r>
              <a:rPr lang="en-GB" altLang="en-US" dirty="0">
                <a:latin typeface="Arial" charset="0"/>
                <a:cs typeface="Arial" charset="0"/>
              </a:rPr>
              <a:t>key points</a:t>
            </a:r>
            <a:r>
              <a:rPr lang="en-GB" altLang="en-US" dirty="0" smtClean="0">
                <a:latin typeface="Arial" charset="0"/>
                <a:cs typeface="Arial" charset="0"/>
              </a:rPr>
              <a:t>. </a:t>
            </a:r>
            <a:endParaRPr lang="en-GB" altLang="en-US" dirty="0">
              <a:latin typeface="Arial" charset="0"/>
              <a:cs typeface="Arial" charset="0"/>
            </a:endParaRPr>
          </a:p>
        </p:txBody>
      </p:sp>
    </p:spTree>
    <p:extLst>
      <p:ext uri="{BB962C8B-B14F-4D97-AF65-F5344CB8AC3E}">
        <p14:creationId xmlns:p14="http://schemas.microsoft.com/office/powerpoint/2010/main" val="16311591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3"/>
          <p:cNvSpPr>
            <a:spLocks noGrp="1"/>
          </p:cNvSpPr>
          <p:nvPr>
            <p:ph type="title"/>
          </p:nvPr>
        </p:nvSpPr>
        <p:spPr>
          <a:xfrm>
            <a:off x="1992313" y="549275"/>
            <a:ext cx="8280400" cy="1143000"/>
          </a:xfrm>
        </p:spPr>
        <p:txBody>
          <a:bodyPr/>
          <a:lstStyle/>
          <a:p>
            <a:pPr eaLnBrk="1" hangingPunct="1"/>
            <a:r>
              <a:rPr lang="en-GB" altLang="en-US" sz="4000">
                <a:latin typeface="Arial" charset="0"/>
                <a:cs typeface="Arial" charset="0"/>
              </a:rPr>
              <a:t>Brand types</a:t>
            </a:r>
          </a:p>
        </p:txBody>
      </p:sp>
      <p:graphicFrame>
        <p:nvGraphicFramePr>
          <p:cNvPr id="5" name="Table 4"/>
          <p:cNvGraphicFramePr>
            <a:graphicFrameLocks noGrp="1"/>
          </p:cNvGraphicFramePr>
          <p:nvPr/>
        </p:nvGraphicFramePr>
        <p:xfrm>
          <a:off x="2166938" y="1857375"/>
          <a:ext cx="7848600" cy="4313874"/>
        </p:xfrm>
        <a:graphic>
          <a:graphicData uri="http://schemas.openxmlformats.org/drawingml/2006/table">
            <a:tbl>
              <a:tblPr/>
              <a:tblGrid>
                <a:gridCol w="2363787"/>
                <a:gridCol w="2868613"/>
                <a:gridCol w="2616200"/>
              </a:tblGrid>
              <a:tr h="731838">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70C0"/>
                          </a:solidFill>
                          <a:effectLst/>
                          <a:latin typeface="Arial" charset="0"/>
                          <a:ea typeface="Times New Roman" charset="0"/>
                          <a:cs typeface="Times New Roman" charset="0"/>
                        </a:rPr>
                        <a:t>corporate umbrella</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all products use corporate name</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e.g. Heinz </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96963">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70C0"/>
                          </a:solidFill>
                          <a:effectLst/>
                          <a:latin typeface="Arial" charset="0"/>
                          <a:ea typeface="Times New Roman" charset="0"/>
                          <a:cs typeface="Times New Roman" charset="0"/>
                        </a:rPr>
                        <a:t>range</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groups of products share a brand name</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e.g. Taste the Difference (Sainsbury’s)</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31838">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70C0"/>
                          </a:solidFill>
                          <a:effectLst/>
                          <a:latin typeface="Arial" charset="0"/>
                          <a:ea typeface="Times New Roman" charset="0"/>
                          <a:cs typeface="Times New Roman" charset="0"/>
                        </a:rPr>
                        <a:t>individual</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each product has its own brand name</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e.g. Bold (Procter &amp; Gamble)</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96963">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70C0"/>
                          </a:solidFill>
                          <a:effectLst/>
                          <a:latin typeface="Arial" charset="0"/>
                          <a:ea typeface="Times New Roman" charset="0"/>
                          <a:cs typeface="Times New Roman" charset="0"/>
                        </a:rPr>
                        <a:t>own-label (private)</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products bear the retailer’s (or wholesaler's) name</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Times New Roman" charset="0"/>
                          <a:cs typeface="Times New Roman" charset="0"/>
                        </a:rPr>
                        <a:t>e.g. Tesco</a:t>
                      </a:r>
                      <a:endParaRPr kumimoji="0" lang="en-GB" altLang="en-US" sz="2400" b="0" i="0" u="none" strike="noStrike" cap="none" normalizeH="0" baseline="0">
                        <a:ln>
                          <a:noFill/>
                        </a:ln>
                        <a:solidFill>
                          <a:schemeClr val="tx1"/>
                        </a:solidFill>
                        <a:effectLst/>
                        <a:latin typeface="Arial" charset="0"/>
                        <a:ea typeface="Times New Roman" charset="0"/>
                        <a:cs typeface="Times New Roman" charset="0"/>
                      </a:endParaRP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55638">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70C0"/>
                          </a:solidFill>
                          <a:effectLst/>
                          <a:latin typeface="Arial" charset="0"/>
                          <a:ea typeface="Times New Roman" charset="0"/>
                          <a:cs typeface="Times New Roman" charset="0"/>
                        </a:rPr>
                        <a:t>generic</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Arial" charset="0"/>
                          <a:ea typeface="Times New Roman" charset="0"/>
                          <a:cs typeface="Times New Roman" charset="0"/>
                        </a:rPr>
                        <a:t>product name only</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Font typeface="Arial" charset="0"/>
                        <a:defRPr sz="2800">
                          <a:solidFill>
                            <a:schemeClr val="tx1"/>
                          </a:solidFill>
                          <a:latin typeface="Arial" charset="0"/>
                          <a:ea typeface="Arial" charset="0"/>
                          <a:cs typeface="Arial" charset="0"/>
                        </a:defRPr>
                      </a:lvl1pPr>
                      <a:lvl2pPr marL="742950" indent="-285750">
                        <a:spcBef>
                          <a:spcPct val="20000"/>
                        </a:spcBef>
                        <a:buFont typeface="Arial" charset="0"/>
                        <a:defRPr sz="2400">
                          <a:solidFill>
                            <a:schemeClr val="tx1"/>
                          </a:solidFill>
                          <a:latin typeface="Arial" charset="0"/>
                          <a:ea typeface="Arial" charset="0"/>
                          <a:cs typeface="Arial" charset="0"/>
                        </a:defRPr>
                      </a:lvl2pPr>
                      <a:lvl3pPr marL="1143000" indent="-228600">
                        <a:spcBef>
                          <a:spcPct val="20000"/>
                        </a:spcBef>
                        <a:buFont typeface="Arial" charset="0"/>
                        <a:defRPr sz="2000">
                          <a:solidFill>
                            <a:schemeClr val="tx1"/>
                          </a:solidFill>
                          <a:latin typeface="Arial" charset="0"/>
                          <a:ea typeface="Arial" charset="0"/>
                          <a:cs typeface="Arial" charset="0"/>
                        </a:defRPr>
                      </a:lvl3pPr>
                      <a:lvl4pPr marL="1600200" indent="-228600">
                        <a:spcBef>
                          <a:spcPct val="20000"/>
                        </a:spcBef>
                        <a:buFont typeface="Arial" charset="0"/>
                        <a:defRPr>
                          <a:solidFill>
                            <a:schemeClr val="tx1"/>
                          </a:solidFill>
                          <a:latin typeface="Arial" charset="0"/>
                          <a:ea typeface="Arial" charset="0"/>
                          <a:cs typeface="Arial" charset="0"/>
                        </a:defRPr>
                      </a:lvl4pPr>
                      <a:lvl5pPr marL="2057400" indent="-228600">
                        <a:spcBef>
                          <a:spcPct val="20000"/>
                        </a:spcBef>
                        <a:buFont typeface="Arial" charset="0"/>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Arial" charset="0"/>
                          <a:ea typeface="Times New Roman" charset="0"/>
                          <a:cs typeface="Times New Roman" charset="0"/>
                        </a:rPr>
                        <a:t>e.g. aspirin</a:t>
                      </a:r>
                    </a:p>
                  </a:txBody>
                  <a:tcPr marL="68578" marR="6857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161342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BC79DE25-7028-1043-8FBC-883F15CFBE0C}" type="slidenum">
              <a:rPr lang="en-US" altLang="en-US" sz="1200">
                <a:solidFill>
                  <a:srgbClr val="898989"/>
                </a:solidFill>
              </a:rPr>
              <a:pPr>
                <a:spcBef>
                  <a:spcPct val="0"/>
                </a:spcBef>
                <a:buFontTx/>
                <a:buNone/>
              </a:pPr>
              <a:t>19</a:t>
            </a:fld>
            <a:endParaRPr lang="en-US" altLang="en-US" sz="1200">
              <a:solidFill>
                <a:srgbClr val="898989"/>
              </a:solidFill>
            </a:endParaRPr>
          </a:p>
        </p:txBody>
      </p:sp>
      <p:sp>
        <p:nvSpPr>
          <p:cNvPr id="38915" name="Rectangle 2"/>
          <p:cNvSpPr>
            <a:spLocks noGrp="1" noChangeArrowheads="1"/>
          </p:cNvSpPr>
          <p:nvPr>
            <p:ph type="title"/>
          </p:nvPr>
        </p:nvSpPr>
        <p:spPr>
          <a:xfrm>
            <a:off x="2135189" y="260350"/>
            <a:ext cx="8281987" cy="928688"/>
          </a:xfrm>
          <a:solidFill>
            <a:schemeClr val="bg1">
              <a:lumMod val="85000"/>
            </a:schemeClr>
          </a:solidFill>
          <a:ln>
            <a:miter lim="800000"/>
            <a:headEnd/>
            <a:tailEnd/>
          </a:ln>
        </p:spPr>
        <p:txBody>
          <a:bodyPr/>
          <a:lstStyle/>
          <a:p>
            <a:pPr eaLnBrk="1" hangingPunct="1">
              <a:defRPr/>
            </a:pPr>
            <a:r>
              <a:rPr lang="en-GB" altLang="en-US" sz="3600" dirty="0">
                <a:latin typeface="Arial" charset="0"/>
                <a:cs typeface="Arial" charset="0"/>
              </a:rPr>
              <a:t>Building a strong brand takes time </a:t>
            </a:r>
            <a:endParaRPr lang="en-US" altLang="en-US" sz="3600" dirty="0">
              <a:latin typeface="Arial" charset="0"/>
              <a:cs typeface="Arial" charset="0"/>
            </a:endParaRPr>
          </a:p>
        </p:txBody>
      </p:sp>
      <p:sp>
        <p:nvSpPr>
          <p:cNvPr id="25604" name="Rectangle 4"/>
          <p:cNvSpPr>
            <a:spLocks noChangeArrowheads="1"/>
          </p:cNvSpPr>
          <p:nvPr/>
        </p:nvSpPr>
        <p:spPr bwMode="auto">
          <a:xfrm>
            <a:off x="2351089" y="1700214"/>
            <a:ext cx="7693025"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buFontTx/>
              <a:buNone/>
            </a:pPr>
            <a:endParaRPr lang="en-GB" altLang="en-US"/>
          </a:p>
          <a:p>
            <a:pPr eaLnBrk="1" hangingPunct="1">
              <a:lnSpc>
                <a:spcPct val="90000"/>
              </a:lnSpc>
              <a:buFontTx/>
              <a:buNone/>
            </a:pPr>
            <a:r>
              <a:rPr lang="en-GB" altLang="en-US"/>
              <a:t>Coca-Cola – 1886     </a:t>
            </a:r>
          </a:p>
          <a:p>
            <a:pPr eaLnBrk="1" hangingPunct="1">
              <a:lnSpc>
                <a:spcPct val="90000"/>
              </a:lnSpc>
              <a:buFontTx/>
              <a:buNone/>
            </a:pPr>
            <a:r>
              <a:rPr lang="en-GB" altLang="en-US"/>
              <a:t>Gillette - 1901</a:t>
            </a:r>
          </a:p>
          <a:p>
            <a:pPr eaLnBrk="1" hangingPunct="1">
              <a:lnSpc>
                <a:spcPct val="90000"/>
              </a:lnSpc>
              <a:buFontTx/>
              <a:buNone/>
            </a:pPr>
            <a:r>
              <a:rPr lang="en-GB" altLang="en-US"/>
              <a:t>Cadburys - 1824</a:t>
            </a:r>
          </a:p>
          <a:p>
            <a:pPr eaLnBrk="1" hangingPunct="1">
              <a:lnSpc>
                <a:spcPct val="90000"/>
              </a:lnSpc>
              <a:buFontTx/>
              <a:buNone/>
            </a:pPr>
            <a:r>
              <a:rPr lang="en-GB" altLang="en-US"/>
              <a:t>Jaguar - 1922</a:t>
            </a:r>
            <a:endParaRPr lang="en-US" altLang="en-US"/>
          </a:p>
        </p:txBody>
      </p:sp>
      <p:pic>
        <p:nvPicPr>
          <p:cNvPr id="25605" name="Picture 5" descr="Coca-Cola logo from circa 189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3326" y="4437063"/>
            <a:ext cx="2868613"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Cadbury's Cocoa Ess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863" y="1447801"/>
            <a:ext cx="177165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3558028"/>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992313" y="260350"/>
            <a:ext cx="8229600" cy="1143000"/>
          </a:xfrm>
        </p:spPr>
        <p:txBody>
          <a:bodyPr/>
          <a:lstStyle/>
          <a:p>
            <a:r>
              <a:rPr lang="en-GB" altLang="en-US">
                <a:latin typeface="Arial" charset="0"/>
                <a:cs typeface="Arial" charset="0"/>
              </a:rPr>
              <a:t>Disruptive Brands </a:t>
            </a:r>
          </a:p>
        </p:txBody>
      </p:sp>
      <p:sp>
        <p:nvSpPr>
          <p:cNvPr id="26627" name="Content Placeholder 2"/>
          <p:cNvSpPr>
            <a:spLocks noGrp="1"/>
          </p:cNvSpPr>
          <p:nvPr>
            <p:ph idx="1"/>
          </p:nvPr>
        </p:nvSpPr>
        <p:spPr/>
        <p:txBody>
          <a:bodyPr/>
          <a:lstStyle/>
          <a:p>
            <a:pPr marL="0" indent="0">
              <a:buNone/>
            </a:pPr>
            <a:r>
              <a:rPr lang="en-GB" altLang="en-US">
                <a:latin typeface="Arial" charset="0"/>
                <a:cs typeface="Arial" charset="0"/>
              </a:rPr>
              <a:t>“A disruption displaces an existing market, industry, or technology and produces something new and more efficient and worthwhile” – Clayton Christensen, Harvard Business School </a:t>
            </a:r>
          </a:p>
          <a:p>
            <a:pPr marL="0" indent="0">
              <a:buNone/>
            </a:pPr>
            <a:endParaRPr lang="en-GB" altLang="en-US">
              <a:latin typeface="Arial" charset="0"/>
              <a:cs typeface="Arial" charset="0"/>
            </a:endParaRPr>
          </a:p>
          <a:p>
            <a:pPr marL="0" indent="0">
              <a:buNone/>
            </a:pPr>
            <a:r>
              <a:rPr lang="en-GB" altLang="en-US">
                <a:latin typeface="Arial" charset="0"/>
                <a:cs typeface="Arial" charset="0"/>
              </a:rPr>
              <a:t>http://www.youtube.com/watch?v=mbPiAzzGap0 </a:t>
            </a:r>
          </a:p>
        </p:txBody>
      </p:sp>
    </p:spTree>
    <p:extLst>
      <p:ext uri="{BB962C8B-B14F-4D97-AF65-F5344CB8AC3E}">
        <p14:creationId xmlns:p14="http://schemas.microsoft.com/office/powerpoint/2010/main" val="5722976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AC1D3D2B-9B60-8348-894A-795228B84FCA}" type="slidenum">
              <a:rPr lang="en-US" altLang="en-US" sz="1200">
                <a:solidFill>
                  <a:srgbClr val="898989"/>
                </a:solidFill>
              </a:rPr>
              <a:pPr>
                <a:spcBef>
                  <a:spcPct val="0"/>
                </a:spcBef>
                <a:buFontTx/>
                <a:buNone/>
              </a:pPr>
              <a:t>21</a:t>
            </a:fld>
            <a:endParaRPr lang="en-US" altLang="en-US" sz="1200">
              <a:solidFill>
                <a:srgbClr val="898989"/>
              </a:solidFill>
            </a:endParaRPr>
          </a:p>
        </p:txBody>
      </p:sp>
      <p:sp>
        <p:nvSpPr>
          <p:cNvPr id="28675" name="Rectangle 2"/>
          <p:cNvSpPr>
            <a:spLocks noGrp="1" noChangeArrowheads="1"/>
          </p:cNvSpPr>
          <p:nvPr>
            <p:ph type="title"/>
          </p:nvPr>
        </p:nvSpPr>
        <p:spPr>
          <a:xfrm>
            <a:off x="1992313" y="260350"/>
            <a:ext cx="8424862" cy="1143000"/>
          </a:xfrm>
        </p:spPr>
        <p:txBody>
          <a:bodyPr/>
          <a:lstStyle/>
          <a:p>
            <a:pPr eaLnBrk="1" hangingPunct="1"/>
            <a:r>
              <a:rPr lang="en-GB" altLang="en-US" sz="4000">
                <a:latin typeface="Arial" charset="0"/>
                <a:cs typeface="Arial" charset="0"/>
              </a:rPr>
              <a:t>Brand Elasticity</a:t>
            </a:r>
            <a:endParaRPr lang="en-US" altLang="en-US" sz="4000">
              <a:latin typeface="Arial" charset="0"/>
              <a:cs typeface="Arial" charset="0"/>
            </a:endParaRPr>
          </a:p>
        </p:txBody>
      </p:sp>
      <p:sp>
        <p:nvSpPr>
          <p:cNvPr id="28676" name="Rectangle 3"/>
          <p:cNvSpPr>
            <a:spLocks noGrp="1" noChangeArrowheads="1"/>
          </p:cNvSpPr>
          <p:nvPr>
            <p:ph type="body" idx="1"/>
          </p:nvPr>
        </p:nvSpPr>
        <p:spPr>
          <a:xfrm>
            <a:off x="2133600" y="1752600"/>
            <a:ext cx="7772400" cy="4114800"/>
          </a:xfrm>
        </p:spPr>
        <p:txBody>
          <a:bodyPr/>
          <a:lstStyle/>
          <a:p>
            <a:pPr eaLnBrk="1" hangingPunct="1"/>
            <a:r>
              <a:rPr lang="en-GB" altLang="en-US">
                <a:latin typeface="Arial" charset="0"/>
                <a:cs typeface="Arial" charset="0"/>
              </a:rPr>
              <a:t>Brands are not static, they need to evolve. </a:t>
            </a:r>
          </a:p>
          <a:p>
            <a:pPr eaLnBrk="1" hangingPunct="1"/>
            <a:r>
              <a:rPr lang="en-GB" altLang="en-US">
                <a:latin typeface="Arial" charset="0"/>
                <a:cs typeface="Arial" charset="0"/>
              </a:rPr>
              <a:t>Elasticity is where the brand can be stretched over several products without harming the original branded product. However, not all extensions are successful. </a:t>
            </a:r>
          </a:p>
          <a:p>
            <a:pPr eaLnBrk="1" hangingPunct="1"/>
            <a:endParaRPr lang="en-US" altLang="en-US">
              <a:latin typeface="Arial" charset="0"/>
              <a:cs typeface="Arial" charset="0"/>
            </a:endParaRPr>
          </a:p>
        </p:txBody>
      </p:sp>
    </p:spTree>
    <p:extLst>
      <p:ext uri="{BB962C8B-B14F-4D97-AF65-F5344CB8AC3E}">
        <p14:creationId xmlns:p14="http://schemas.microsoft.com/office/powerpoint/2010/main" val="372875623"/>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CD811AFF-7335-3D4A-8346-83F523513918}" type="slidenum">
              <a:rPr lang="en-US" altLang="en-US" sz="1200">
                <a:solidFill>
                  <a:srgbClr val="898989"/>
                </a:solidFill>
              </a:rPr>
              <a:pPr>
                <a:spcBef>
                  <a:spcPct val="0"/>
                </a:spcBef>
                <a:buFontTx/>
                <a:buNone/>
              </a:pPr>
              <a:t>22</a:t>
            </a:fld>
            <a:endParaRPr lang="en-US" altLang="en-US" sz="1200">
              <a:solidFill>
                <a:srgbClr val="898989"/>
              </a:solidFill>
            </a:endParaRPr>
          </a:p>
        </p:txBody>
      </p:sp>
      <p:sp>
        <p:nvSpPr>
          <p:cNvPr id="30723" name="Rectangle 2"/>
          <p:cNvSpPr>
            <a:spLocks noGrp="1" noChangeArrowheads="1"/>
          </p:cNvSpPr>
          <p:nvPr>
            <p:ph type="title"/>
          </p:nvPr>
        </p:nvSpPr>
        <p:spPr>
          <a:xfrm>
            <a:off x="1992313" y="260350"/>
            <a:ext cx="8229600" cy="1143000"/>
          </a:xfrm>
        </p:spPr>
        <p:txBody>
          <a:bodyPr/>
          <a:lstStyle/>
          <a:p>
            <a:pPr eaLnBrk="1" hangingPunct="1"/>
            <a:r>
              <a:rPr lang="en-GB" altLang="en-US">
                <a:latin typeface="Arial" charset="0"/>
                <a:cs typeface="Arial" charset="0"/>
              </a:rPr>
              <a:t>Brand extension &amp; stretching</a:t>
            </a:r>
          </a:p>
        </p:txBody>
      </p:sp>
      <p:sp>
        <p:nvSpPr>
          <p:cNvPr id="30724" name="Rectangle 3"/>
          <p:cNvSpPr>
            <a:spLocks noGrp="1" noChangeArrowheads="1"/>
          </p:cNvSpPr>
          <p:nvPr>
            <p:ph type="body" idx="1"/>
          </p:nvPr>
        </p:nvSpPr>
        <p:spPr/>
        <p:txBody>
          <a:bodyPr/>
          <a:lstStyle/>
          <a:p>
            <a:pPr eaLnBrk="1" hangingPunct="1"/>
            <a:r>
              <a:rPr lang="en-GB" altLang="en-US">
                <a:latin typeface="Arial" charset="0"/>
                <a:cs typeface="Arial" charset="0"/>
              </a:rPr>
              <a:t>BE – use of brand name within same broad market (Anadin, A Extra, A Soluble) </a:t>
            </a:r>
          </a:p>
          <a:p>
            <a:pPr eaLnBrk="1" hangingPunct="1"/>
            <a:r>
              <a:rPr lang="en-GB" altLang="en-US">
                <a:latin typeface="Arial" charset="0"/>
                <a:cs typeface="Arial" charset="0"/>
              </a:rPr>
              <a:t>BS – established brand name used for brands in unrelated markets eg. Yamaha motor cycles – hi-fi, pianos, skis</a:t>
            </a:r>
          </a:p>
          <a:p>
            <a:pPr eaLnBrk="1" hangingPunct="1"/>
            <a:endParaRPr lang="en-GB" altLang="en-US">
              <a:latin typeface="Arial" charset="0"/>
              <a:cs typeface="Arial" charset="0"/>
            </a:endParaRPr>
          </a:p>
        </p:txBody>
      </p:sp>
    </p:spTree>
    <p:extLst>
      <p:ext uri="{BB962C8B-B14F-4D97-AF65-F5344CB8AC3E}">
        <p14:creationId xmlns:p14="http://schemas.microsoft.com/office/powerpoint/2010/main" val="15073727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1992313" y="260350"/>
            <a:ext cx="8229600" cy="1143000"/>
          </a:xfrm>
        </p:spPr>
        <p:txBody>
          <a:bodyPr/>
          <a:lstStyle/>
          <a:p>
            <a:r>
              <a:rPr lang="en-GB" altLang="en-US">
                <a:latin typeface="Arial" charset="0"/>
                <a:cs typeface="Arial" charset="0"/>
              </a:rPr>
              <a:t>Brand Extension</a:t>
            </a:r>
          </a:p>
        </p:txBody>
      </p:sp>
      <p:pic>
        <p:nvPicPr>
          <p:cNvPr id="3174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330450" y="1570038"/>
            <a:ext cx="7531100" cy="4525962"/>
          </a:xfrm>
        </p:spPr>
      </p:pic>
    </p:spTree>
    <p:extLst>
      <p:ext uri="{BB962C8B-B14F-4D97-AF65-F5344CB8AC3E}">
        <p14:creationId xmlns:p14="http://schemas.microsoft.com/office/powerpoint/2010/main" val="5488726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92313" y="260350"/>
            <a:ext cx="8229600" cy="1143000"/>
          </a:xfrm>
        </p:spPr>
        <p:txBody>
          <a:bodyPr/>
          <a:lstStyle/>
          <a:p>
            <a:r>
              <a:rPr lang="en-GB" altLang="en-US">
                <a:latin typeface="Arial" charset="0"/>
                <a:cs typeface="Arial" charset="0"/>
              </a:rPr>
              <a:t>Brand Stretch </a:t>
            </a:r>
          </a:p>
        </p:txBody>
      </p:sp>
      <p:pic>
        <p:nvPicPr>
          <p:cNvPr id="327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33600" y="2262188"/>
            <a:ext cx="7924800" cy="3143250"/>
          </a:xfrm>
        </p:spPr>
      </p:pic>
    </p:spTree>
    <p:extLst>
      <p:ext uri="{BB962C8B-B14F-4D97-AF65-F5344CB8AC3E}">
        <p14:creationId xmlns:p14="http://schemas.microsoft.com/office/powerpoint/2010/main" val="14602638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p:txBody>
          <a:bodyPr/>
          <a:lstStyle/>
          <a:p>
            <a:pPr marL="514350" marR="0" lvl="0" indent="-514350" defTabSz="914400" eaLnBrk="1" fontAlgn="auto" latinLnBrk="0" hangingPunct="1">
              <a:lnSpc>
                <a:spcPct val="100000"/>
              </a:lnSpc>
              <a:spcBef>
                <a:spcPts val="0"/>
              </a:spcBef>
              <a:spcAft>
                <a:spcPts val="0"/>
              </a:spcAft>
              <a:buClrTx/>
              <a:buSzTx/>
              <a:buFont typeface="+mj-lt"/>
              <a:buAutoNum type="arabicPeriod"/>
              <a:tabLst/>
              <a:defRPr/>
            </a:pPr>
            <a:r>
              <a:rPr lang="en-US" dirty="0" smtClean="0"/>
              <a:t>Provide another example of Brand Extension</a:t>
            </a:r>
          </a:p>
          <a:p>
            <a:pPr marL="514350" marR="0" lvl="0" indent="-514350" defTabSz="914400" eaLnBrk="1" fontAlgn="auto" latinLnBrk="0" hangingPunct="1">
              <a:lnSpc>
                <a:spcPct val="100000"/>
              </a:lnSpc>
              <a:spcBef>
                <a:spcPts val="0"/>
              </a:spcBef>
              <a:spcAft>
                <a:spcPts val="0"/>
              </a:spcAft>
              <a:buClrTx/>
              <a:buSzTx/>
              <a:buFont typeface="+mj-lt"/>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 typeface="+mj-lt"/>
              <a:buAutoNum type="arabicPeriod"/>
              <a:tabLst/>
              <a:defRPr/>
            </a:pPr>
            <a:r>
              <a:rPr lang="en-US" dirty="0" smtClean="0"/>
              <a:t>Provide another example of Brand Stretch</a:t>
            </a:r>
            <a:endParaRPr lang="en-US" dirty="0"/>
          </a:p>
        </p:txBody>
      </p:sp>
    </p:spTree>
    <p:extLst>
      <p:ext uri="{BB962C8B-B14F-4D97-AF65-F5344CB8AC3E}">
        <p14:creationId xmlns:p14="http://schemas.microsoft.com/office/powerpoint/2010/main" val="992480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92313" y="260350"/>
            <a:ext cx="8229600" cy="1143000"/>
          </a:xfrm>
        </p:spPr>
        <p:txBody>
          <a:bodyPr/>
          <a:lstStyle/>
          <a:p>
            <a:r>
              <a:rPr lang="en-GB" altLang="en-US">
                <a:latin typeface="Arial" charset="0"/>
                <a:cs typeface="Arial" charset="0"/>
              </a:rPr>
              <a:t>But beware a brand too far</a:t>
            </a:r>
          </a:p>
        </p:txBody>
      </p:sp>
      <p:sp>
        <p:nvSpPr>
          <p:cNvPr id="33795" name="Content Placeholder 2"/>
          <p:cNvSpPr>
            <a:spLocks noGrp="1"/>
          </p:cNvSpPr>
          <p:nvPr>
            <p:ph idx="1"/>
          </p:nvPr>
        </p:nvSpPr>
        <p:spPr/>
        <p:txBody>
          <a:bodyPr/>
          <a:lstStyle/>
          <a:p>
            <a:r>
              <a:rPr lang="en-GB" altLang="en-US">
                <a:latin typeface="Arial" charset="0"/>
                <a:cs typeface="Arial" charset="0"/>
              </a:rPr>
              <a:t>Remember Virgin Cola, Virgin megastores and Virgin Vie? </a:t>
            </a:r>
          </a:p>
        </p:txBody>
      </p:sp>
      <p:pic>
        <p:nvPicPr>
          <p:cNvPr id="3379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99364" y="2652713"/>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5188" y="2781301"/>
            <a:ext cx="2876550"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43539" y="3937000"/>
            <a:ext cx="2009775"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12913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704EB47C-B59B-F74D-83E5-514425079793}" type="slidenum">
              <a:rPr lang="en-US" altLang="en-US" sz="1200">
                <a:solidFill>
                  <a:srgbClr val="898989"/>
                </a:solidFill>
              </a:rPr>
              <a:pPr>
                <a:spcBef>
                  <a:spcPct val="0"/>
                </a:spcBef>
                <a:buFontTx/>
                <a:buNone/>
              </a:pPr>
              <a:t>27</a:t>
            </a:fld>
            <a:endParaRPr lang="en-US" altLang="en-US" sz="1200">
              <a:solidFill>
                <a:srgbClr val="898989"/>
              </a:solidFill>
            </a:endParaRPr>
          </a:p>
        </p:txBody>
      </p:sp>
      <p:sp>
        <p:nvSpPr>
          <p:cNvPr id="34819" name="Rectangle 2"/>
          <p:cNvSpPr>
            <a:spLocks noGrp="1" noChangeArrowheads="1"/>
          </p:cNvSpPr>
          <p:nvPr>
            <p:ph type="title"/>
          </p:nvPr>
        </p:nvSpPr>
        <p:spPr/>
        <p:txBody>
          <a:bodyPr/>
          <a:lstStyle/>
          <a:p>
            <a:pPr eaLnBrk="1" hangingPunct="1"/>
            <a:r>
              <a:rPr lang="en-GB" altLang="en-US" sz="4000">
                <a:latin typeface="Arial" charset="0"/>
                <a:cs typeface="Arial" charset="0"/>
              </a:rPr>
              <a:t>Risks Associated with Extensions</a:t>
            </a:r>
            <a:endParaRPr lang="en-US" altLang="en-US" sz="4000">
              <a:latin typeface="Arial" charset="0"/>
              <a:cs typeface="Arial" charset="0"/>
            </a:endParaRPr>
          </a:p>
        </p:txBody>
      </p:sp>
      <p:sp>
        <p:nvSpPr>
          <p:cNvPr id="34820" name="Rectangle 3"/>
          <p:cNvSpPr>
            <a:spLocks noGrp="1" noChangeArrowheads="1"/>
          </p:cNvSpPr>
          <p:nvPr>
            <p:ph type="body" sz="half" idx="1"/>
          </p:nvPr>
        </p:nvSpPr>
        <p:spPr/>
        <p:txBody>
          <a:bodyPr/>
          <a:lstStyle/>
          <a:p>
            <a:pPr eaLnBrk="1" hangingPunct="1"/>
            <a:r>
              <a:rPr lang="en-GB" altLang="en-US">
                <a:latin typeface="Arial" charset="0"/>
                <a:cs typeface="Arial" charset="0"/>
              </a:rPr>
              <a:t>Brand dilution: </a:t>
            </a:r>
          </a:p>
          <a:p>
            <a:pPr eaLnBrk="1" hangingPunct="1">
              <a:buFontTx/>
              <a:buNone/>
            </a:pPr>
            <a:r>
              <a:rPr lang="en-GB" altLang="en-US" sz="2400">
                <a:latin typeface="Arial" charset="0"/>
                <a:cs typeface="Arial" charset="0"/>
              </a:rPr>
              <a:t>	Attaining a critical point where the value of the original brand name is severely diluted due to the number of extensions. This a risk associated with licensing. </a:t>
            </a:r>
            <a:endParaRPr lang="en-US" altLang="en-US" sz="2400">
              <a:latin typeface="Arial" charset="0"/>
              <a:cs typeface="Arial" charset="0"/>
            </a:endParaRPr>
          </a:p>
        </p:txBody>
      </p:sp>
      <p:sp>
        <p:nvSpPr>
          <p:cNvPr id="34821" name="Rectangle 4"/>
          <p:cNvSpPr>
            <a:spLocks noGrp="1" noChangeArrowheads="1"/>
          </p:cNvSpPr>
          <p:nvPr>
            <p:ph type="body" sz="half" idx="2"/>
          </p:nvPr>
        </p:nvSpPr>
        <p:spPr/>
        <p:txBody>
          <a:bodyPr/>
          <a:lstStyle/>
          <a:p>
            <a:pPr eaLnBrk="1" hangingPunct="1"/>
            <a:r>
              <a:rPr lang="en-GB" altLang="en-US">
                <a:latin typeface="Arial" charset="0"/>
                <a:cs typeface="Arial" charset="0"/>
              </a:rPr>
              <a:t>Brand damage:</a:t>
            </a:r>
          </a:p>
          <a:p>
            <a:pPr eaLnBrk="1" hangingPunct="1">
              <a:buFontTx/>
              <a:buNone/>
            </a:pPr>
            <a:r>
              <a:rPr lang="en-GB" altLang="en-US" sz="2400">
                <a:latin typeface="Arial" charset="0"/>
                <a:cs typeface="Arial" charset="0"/>
              </a:rPr>
              <a:t>	A problem with one product can possibly tarnish the image of others within the brand extension. </a:t>
            </a:r>
            <a:endParaRPr lang="en-US" altLang="en-US" sz="2400">
              <a:latin typeface="Arial" charset="0"/>
              <a:cs typeface="Arial" charset="0"/>
            </a:endParaRPr>
          </a:p>
        </p:txBody>
      </p:sp>
    </p:spTree>
    <p:extLst>
      <p:ext uri="{BB962C8B-B14F-4D97-AF65-F5344CB8AC3E}">
        <p14:creationId xmlns:p14="http://schemas.microsoft.com/office/powerpoint/2010/main" val="29334135"/>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GB" smtClean="0"/>
              <a:t>© Jonathan Groucutt 2006</a:t>
            </a:r>
          </a:p>
          <a:p>
            <a:pPr>
              <a:defRPr/>
            </a:pPr>
            <a:r>
              <a:rPr lang="en-GB" smtClean="0"/>
              <a:t>Foundations of Marketing</a:t>
            </a:r>
            <a:endParaRPr lang="en-US" smtClean="0"/>
          </a:p>
        </p:txBody>
      </p:sp>
      <p:sp>
        <p:nvSpPr>
          <p:cNvPr id="36867"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DF610FF2-1A92-3141-B635-AA228F9DDF3D}" type="slidenum">
              <a:rPr lang="en-US" altLang="en-US" sz="1200">
                <a:solidFill>
                  <a:srgbClr val="898989"/>
                </a:solidFill>
              </a:rPr>
              <a:pPr>
                <a:spcBef>
                  <a:spcPct val="0"/>
                </a:spcBef>
                <a:buFontTx/>
                <a:buNone/>
              </a:pPr>
              <a:t>28</a:t>
            </a:fld>
            <a:endParaRPr lang="en-US" altLang="en-US" sz="1200">
              <a:solidFill>
                <a:srgbClr val="898989"/>
              </a:solidFill>
            </a:endParaRPr>
          </a:p>
        </p:txBody>
      </p:sp>
      <p:sp>
        <p:nvSpPr>
          <p:cNvPr id="36868" name="Rectangle 2"/>
          <p:cNvSpPr>
            <a:spLocks noGrp="1" noChangeArrowheads="1"/>
          </p:cNvSpPr>
          <p:nvPr>
            <p:ph type="title"/>
          </p:nvPr>
        </p:nvSpPr>
        <p:spPr>
          <a:xfrm>
            <a:off x="1789113" y="560388"/>
            <a:ext cx="8610600" cy="762000"/>
          </a:xfrm>
        </p:spPr>
        <p:txBody>
          <a:bodyPr/>
          <a:lstStyle/>
          <a:p>
            <a:pPr eaLnBrk="1" hangingPunct="1"/>
            <a:r>
              <a:rPr lang="en-GB" altLang="en-US">
                <a:latin typeface="Arial" charset="0"/>
                <a:cs typeface="Arial" charset="0"/>
              </a:rPr>
              <a:t>Brand name considerations</a:t>
            </a:r>
          </a:p>
        </p:txBody>
      </p:sp>
      <p:sp>
        <p:nvSpPr>
          <p:cNvPr id="36869" name="Rectangle 3"/>
          <p:cNvSpPr>
            <a:spLocks noGrp="1" noChangeArrowheads="1"/>
          </p:cNvSpPr>
          <p:nvPr>
            <p:ph type="body" idx="1"/>
          </p:nvPr>
        </p:nvSpPr>
        <p:spPr>
          <a:xfrm>
            <a:off x="2208213" y="1628775"/>
            <a:ext cx="7772400" cy="4114800"/>
          </a:xfrm>
        </p:spPr>
        <p:txBody>
          <a:bodyPr/>
          <a:lstStyle/>
          <a:p>
            <a:pPr eaLnBrk="1" hangingPunct="1"/>
            <a:r>
              <a:rPr lang="en-GB" altLang="en-US">
                <a:latin typeface="Arial" charset="0"/>
                <a:cs typeface="Arial" charset="0"/>
              </a:rPr>
              <a:t>A good brand name should:</a:t>
            </a:r>
          </a:p>
          <a:p>
            <a:pPr eaLnBrk="1" hangingPunct="1"/>
            <a:r>
              <a:rPr lang="en-GB" altLang="en-US">
                <a:latin typeface="Arial" charset="0"/>
                <a:cs typeface="Arial" charset="0"/>
              </a:rPr>
              <a:t>1. Evoke positive associations</a:t>
            </a:r>
          </a:p>
          <a:p>
            <a:pPr eaLnBrk="1" hangingPunct="1"/>
            <a:r>
              <a:rPr lang="en-GB" altLang="en-US">
                <a:latin typeface="Arial" charset="0"/>
                <a:cs typeface="Arial" charset="0"/>
              </a:rPr>
              <a:t>2. Be easy to say &amp; remember</a:t>
            </a:r>
          </a:p>
          <a:p>
            <a:pPr eaLnBrk="1" hangingPunct="1"/>
            <a:r>
              <a:rPr lang="en-GB" altLang="en-US">
                <a:latin typeface="Arial" charset="0"/>
                <a:cs typeface="Arial" charset="0"/>
              </a:rPr>
              <a:t>3. Suggest product benefits</a:t>
            </a:r>
          </a:p>
          <a:p>
            <a:pPr eaLnBrk="1" hangingPunct="1"/>
            <a:r>
              <a:rPr lang="en-GB" altLang="en-US">
                <a:latin typeface="Arial" charset="0"/>
                <a:cs typeface="Arial" charset="0"/>
              </a:rPr>
              <a:t>4. Be distinctive</a:t>
            </a:r>
          </a:p>
          <a:p>
            <a:pPr eaLnBrk="1" hangingPunct="1"/>
            <a:r>
              <a:rPr lang="en-GB" altLang="en-US">
                <a:latin typeface="Arial" charset="0"/>
                <a:cs typeface="Arial" charset="0"/>
              </a:rPr>
              <a:t>5. Not infringe on existing registered brand name</a:t>
            </a:r>
          </a:p>
        </p:txBody>
      </p:sp>
    </p:spTree>
    <p:extLst>
      <p:ext uri="{BB962C8B-B14F-4D97-AF65-F5344CB8AC3E}">
        <p14:creationId xmlns:p14="http://schemas.microsoft.com/office/powerpoint/2010/main" val="5046437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992313" y="260350"/>
            <a:ext cx="8229600" cy="1143000"/>
          </a:xfrm>
        </p:spPr>
        <p:txBody>
          <a:bodyPr/>
          <a:lstStyle/>
          <a:p>
            <a:r>
              <a:rPr lang="en-US" altLang="en-US">
                <a:latin typeface="Arial" charset="0"/>
                <a:cs typeface="Arial" charset="0"/>
              </a:rPr>
              <a:t>Your brand experience</a:t>
            </a:r>
            <a:endParaRPr lang="en-GB" altLang="en-US">
              <a:latin typeface="Arial" charset="0"/>
              <a:cs typeface="Arial" charset="0"/>
            </a:endParaRPr>
          </a:p>
        </p:txBody>
      </p:sp>
      <p:sp>
        <p:nvSpPr>
          <p:cNvPr id="37891" name="Content Placeholder 2"/>
          <p:cNvSpPr>
            <a:spLocks noGrp="1"/>
          </p:cNvSpPr>
          <p:nvPr>
            <p:ph idx="1"/>
          </p:nvPr>
        </p:nvSpPr>
        <p:spPr/>
        <p:txBody>
          <a:bodyPr/>
          <a:lstStyle/>
          <a:p>
            <a:pPr marL="0" indent="0">
              <a:buNone/>
            </a:pPr>
            <a:r>
              <a:rPr lang="en-US" altLang="en-US" dirty="0">
                <a:latin typeface="Arial" charset="0"/>
                <a:cs typeface="Arial" charset="0"/>
              </a:rPr>
              <a:t>Think of a brand you identify with write down all the words (except the brand name) that you associate with that brand</a:t>
            </a:r>
          </a:p>
          <a:p>
            <a:pPr marL="0" indent="0">
              <a:buNone/>
            </a:pPr>
            <a:endParaRPr lang="en-US" altLang="en-US" dirty="0">
              <a:latin typeface="Arial" charset="0"/>
              <a:cs typeface="Arial" charset="0"/>
            </a:endParaRPr>
          </a:p>
          <a:p>
            <a:pPr marL="0" indent="0">
              <a:buNone/>
            </a:pPr>
            <a:r>
              <a:rPr lang="en-US" altLang="en-US" dirty="0" smtClean="0">
                <a:latin typeface="Arial" charset="0"/>
                <a:cs typeface="Arial" charset="0"/>
              </a:rPr>
              <a:t>Read out the words and let’s see if we can guess the brand</a:t>
            </a:r>
          </a:p>
          <a:p>
            <a:pPr marL="0" indent="0">
              <a:buNone/>
            </a:pPr>
            <a:endParaRPr lang="en-US" altLang="en-US" dirty="0">
              <a:latin typeface="Arial" charset="0"/>
              <a:cs typeface="Arial" charset="0"/>
            </a:endParaRPr>
          </a:p>
        </p:txBody>
      </p:sp>
    </p:spTree>
    <p:extLst>
      <p:ext uri="{BB962C8B-B14F-4D97-AF65-F5344CB8AC3E}">
        <p14:creationId xmlns:p14="http://schemas.microsoft.com/office/powerpoint/2010/main" val="11338447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Your brand experience</a:t>
            </a:r>
            <a:endParaRPr lang="en-US" b="1" dirty="0"/>
          </a:p>
        </p:txBody>
      </p:sp>
      <p:sp>
        <p:nvSpPr>
          <p:cNvPr id="3" name="Content Placeholder 2"/>
          <p:cNvSpPr>
            <a:spLocks noGrp="1"/>
          </p:cNvSpPr>
          <p:nvPr>
            <p:ph idx="1"/>
          </p:nvPr>
        </p:nvSpPr>
        <p:spPr/>
        <p:txBody>
          <a:bodyPr/>
          <a:lstStyle/>
          <a:p>
            <a:r>
              <a:rPr lang="en-US" dirty="0" smtClean="0"/>
              <a:t>Why did you pick that brand?</a:t>
            </a:r>
          </a:p>
          <a:p>
            <a:endParaRPr lang="en-US" dirty="0"/>
          </a:p>
          <a:p>
            <a:r>
              <a:rPr lang="en-US" dirty="0" smtClean="0"/>
              <a:t>What does the brand mean to you?</a:t>
            </a:r>
            <a:endParaRPr lang="en-US" dirty="0"/>
          </a:p>
        </p:txBody>
      </p:sp>
    </p:spTree>
    <p:extLst>
      <p:ext uri="{BB962C8B-B14F-4D97-AF65-F5344CB8AC3E}">
        <p14:creationId xmlns:p14="http://schemas.microsoft.com/office/powerpoint/2010/main" val="1504128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817</Words>
  <Application>Microsoft Macintosh PowerPoint</Application>
  <PresentationFormat>Widescreen</PresentationFormat>
  <Paragraphs>135</Paragraphs>
  <Slides>30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Calibri Light</vt:lpstr>
      <vt:lpstr>MS PGothic</vt:lpstr>
      <vt:lpstr>Arial</vt:lpstr>
      <vt:lpstr>Calibri</vt:lpstr>
      <vt:lpstr>Monotype Sorts</vt:lpstr>
      <vt:lpstr>Times New Roman</vt:lpstr>
      <vt:lpstr>Office Theme</vt:lpstr>
      <vt:lpstr>Social Trends And Consumerism</vt:lpstr>
      <vt:lpstr>Three Levels of Product</vt:lpstr>
      <vt:lpstr>   The Difference Between a Product and a Brand</vt:lpstr>
      <vt:lpstr>What is Branding? </vt:lpstr>
      <vt:lpstr>What is Branding?</vt:lpstr>
      <vt:lpstr>Can you recognise these brands?</vt:lpstr>
      <vt:lpstr>PowerPoint Presentation</vt:lpstr>
      <vt:lpstr>PowerPoint Presentation</vt:lpstr>
      <vt:lpstr>PowerPoint Presentation</vt:lpstr>
      <vt:lpstr>Or</vt:lpstr>
      <vt:lpstr>Activity</vt:lpstr>
      <vt:lpstr>PowerPoint Presentation</vt:lpstr>
      <vt:lpstr>Why use Branding?</vt:lpstr>
      <vt:lpstr>PowerPoint Presentation</vt:lpstr>
      <vt:lpstr>PowerPoint Presentation</vt:lpstr>
      <vt:lpstr>Brand equity</vt:lpstr>
      <vt:lpstr>Activity </vt:lpstr>
      <vt:lpstr>Brand types</vt:lpstr>
      <vt:lpstr>Building a strong brand takes time </vt:lpstr>
      <vt:lpstr>Disruptive Brands </vt:lpstr>
      <vt:lpstr>Brand Elasticity</vt:lpstr>
      <vt:lpstr>Brand extension &amp; stretching</vt:lpstr>
      <vt:lpstr>Brand Extension</vt:lpstr>
      <vt:lpstr>Brand Stretch </vt:lpstr>
      <vt:lpstr>Activity</vt:lpstr>
      <vt:lpstr>But beware a brand too far</vt:lpstr>
      <vt:lpstr>Risks Associated with Extensions</vt:lpstr>
      <vt:lpstr>Brand name considerations</vt:lpstr>
      <vt:lpstr>Your brand experience</vt:lpstr>
      <vt:lpstr>Your brand experience</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Trends And Consumerism</dc:title>
  <dc:creator>Carl Singleton</dc:creator>
  <cp:lastModifiedBy>Carl Singleton</cp:lastModifiedBy>
  <cp:revision>7</cp:revision>
  <dcterms:created xsi:type="dcterms:W3CDTF">2017-11-07T11:22:12Z</dcterms:created>
  <dcterms:modified xsi:type="dcterms:W3CDTF">2017-11-07T12:11:24Z</dcterms:modified>
</cp:coreProperties>
</file>