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7" r:id="rId12"/>
    <p:sldId id="266"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ichard Beecher" initials="RB"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87143"/>
  </p:normalViewPr>
  <p:slideViewPr>
    <p:cSldViewPr snapToGrid="0" snapToObjects="1">
      <p:cViewPr varScale="1">
        <p:scale>
          <a:sx n="61" d="100"/>
          <a:sy n="61" d="100"/>
        </p:scale>
        <p:origin x="-1000" y="-10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viewProps" Target="viewProps.xml"/><Relationship Id="rId21" Type="http://schemas.openxmlformats.org/officeDocument/2006/relationships/theme" Target="theme/theme1.xml"/><Relationship Id="rId22"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notesMaster" Target="notesMasters/notesMaster1.xml"/><Relationship Id="rId17" Type="http://schemas.openxmlformats.org/officeDocument/2006/relationships/printerSettings" Target="printerSettings/printerSettings1.bin"/><Relationship Id="rId18" Type="http://schemas.openxmlformats.org/officeDocument/2006/relationships/commentAuthors" Target="commentAuthors.xml"/><Relationship Id="rId19" Type="http://schemas.openxmlformats.org/officeDocument/2006/relationships/presProps" Target="presProp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1-05-17T20:49:28.603" idx="1">
    <p:pos x="10" y="10"/>
    <p:text/>
    <p:extLst>
      <p:ext uri="{C676402C-5697-4E1C-873F-D02D1690AC5C}">
        <p15:threadingInfo xmlns:p15="http://schemas.microsoft.com/office/powerpoint/2012/main" timeZoneBias="-6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A4149E9-15DF-4648-8F4A-CAEF6C6C0B6E}" type="datetimeFigureOut">
              <a:rPr lang="en-US" smtClean="0"/>
              <a:t>18/05/21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1F8F5F8-13B0-AB4B-866D-F46D084F539F}" type="slidenum">
              <a:rPr lang="en-US" smtClean="0"/>
              <a:t>‹#›</a:t>
            </a:fld>
            <a:endParaRPr lang="en-US"/>
          </a:p>
        </p:txBody>
      </p:sp>
    </p:spTree>
    <p:extLst>
      <p:ext uri="{BB962C8B-B14F-4D97-AF65-F5344CB8AC3E}">
        <p14:creationId xmlns:p14="http://schemas.microsoft.com/office/powerpoint/2010/main" val="8087530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After years of sustained growth, various aspects of the tourist industry now face a number of challenges. Amongst these challenges have been: fear of terror attacks, Brexit, and a growing awareness of some of the negative aspects of globalisation</a:t>
            </a:r>
            <a:r>
              <a:rPr lang="en-GB" dirty="0">
                <a:effectLst/>
              </a:rPr>
              <a:t> </a:t>
            </a:r>
            <a:endParaRPr lang="en-US" dirty="0"/>
          </a:p>
        </p:txBody>
      </p:sp>
      <p:sp>
        <p:nvSpPr>
          <p:cNvPr id="4" name="Slide Number Placeholder 3"/>
          <p:cNvSpPr>
            <a:spLocks noGrp="1"/>
          </p:cNvSpPr>
          <p:nvPr>
            <p:ph type="sldNum" sz="quarter" idx="5"/>
          </p:nvPr>
        </p:nvSpPr>
        <p:spPr/>
        <p:txBody>
          <a:bodyPr/>
          <a:lstStyle/>
          <a:p>
            <a:fld id="{71F8F5F8-13B0-AB4B-866D-F46D084F539F}" type="slidenum">
              <a:rPr lang="en-US" smtClean="0"/>
              <a:t>3</a:t>
            </a:fld>
            <a:endParaRPr lang="en-US"/>
          </a:p>
        </p:txBody>
      </p:sp>
    </p:spTree>
    <p:extLst>
      <p:ext uri="{BB962C8B-B14F-4D97-AF65-F5344CB8AC3E}">
        <p14:creationId xmlns:p14="http://schemas.microsoft.com/office/powerpoint/2010/main" val="15473732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Sustainability and transmission of bacteria and viruses. Across the globe, borders are closing and isolationism growing. </a:t>
            </a:r>
          </a:p>
          <a:p>
            <a:endParaRPr lang="en-US" dirty="0"/>
          </a:p>
        </p:txBody>
      </p:sp>
      <p:sp>
        <p:nvSpPr>
          <p:cNvPr id="4" name="Slide Number Placeholder 3"/>
          <p:cNvSpPr>
            <a:spLocks noGrp="1"/>
          </p:cNvSpPr>
          <p:nvPr>
            <p:ph type="sldNum" sz="quarter" idx="5"/>
          </p:nvPr>
        </p:nvSpPr>
        <p:spPr/>
        <p:txBody>
          <a:bodyPr/>
          <a:lstStyle/>
          <a:p>
            <a:fld id="{71F8F5F8-13B0-AB4B-866D-F46D084F539F}" type="slidenum">
              <a:rPr lang="en-US" smtClean="0"/>
              <a:t>4</a:t>
            </a:fld>
            <a:endParaRPr lang="en-US"/>
          </a:p>
        </p:txBody>
      </p:sp>
    </p:spTree>
    <p:extLst>
      <p:ext uri="{BB962C8B-B14F-4D97-AF65-F5344CB8AC3E}">
        <p14:creationId xmlns:p14="http://schemas.microsoft.com/office/powerpoint/2010/main" val="25154781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On the other hand there is a growing use of mobile applications and the internet has allowed the development of the sharing economy and an increasing number of independent operators - both travellers and hosts. </a:t>
            </a:r>
            <a:endParaRPr lang="en-US" dirty="0"/>
          </a:p>
        </p:txBody>
      </p:sp>
      <p:sp>
        <p:nvSpPr>
          <p:cNvPr id="4" name="Slide Number Placeholder 3"/>
          <p:cNvSpPr>
            <a:spLocks noGrp="1"/>
          </p:cNvSpPr>
          <p:nvPr>
            <p:ph type="sldNum" sz="quarter" idx="5"/>
          </p:nvPr>
        </p:nvSpPr>
        <p:spPr/>
        <p:txBody>
          <a:bodyPr/>
          <a:lstStyle/>
          <a:p>
            <a:fld id="{71F8F5F8-13B0-AB4B-866D-F46D084F539F}" type="slidenum">
              <a:rPr lang="en-US" smtClean="0"/>
              <a:t>5</a:t>
            </a:fld>
            <a:endParaRPr lang="en-US"/>
          </a:p>
        </p:txBody>
      </p:sp>
    </p:spTree>
    <p:extLst>
      <p:ext uri="{BB962C8B-B14F-4D97-AF65-F5344CB8AC3E}">
        <p14:creationId xmlns:p14="http://schemas.microsoft.com/office/powerpoint/2010/main" val="8029869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So what is driving independent travel? Not least is the cost. Hotels are even advertising that direct booking gets the customer a better deal. </a:t>
            </a:r>
          </a:p>
          <a:p>
            <a:r>
              <a:rPr lang="en-GB" sz="1200" kern="1200" dirty="0">
                <a:solidFill>
                  <a:schemeClr val="tx1"/>
                </a:solidFill>
                <a:effectLst/>
                <a:latin typeface="+mn-lt"/>
                <a:ea typeface="+mn-ea"/>
                <a:cs typeface="+mn-cs"/>
              </a:rPr>
              <a:t>So - there is a potential conflict between a desire for security and safety and the desire for independent travel. </a:t>
            </a:r>
            <a:endParaRPr lang="en-US" dirty="0"/>
          </a:p>
        </p:txBody>
      </p:sp>
      <p:sp>
        <p:nvSpPr>
          <p:cNvPr id="4" name="Slide Number Placeholder 3"/>
          <p:cNvSpPr>
            <a:spLocks noGrp="1"/>
          </p:cNvSpPr>
          <p:nvPr>
            <p:ph type="sldNum" sz="quarter" idx="5"/>
          </p:nvPr>
        </p:nvSpPr>
        <p:spPr/>
        <p:txBody>
          <a:bodyPr/>
          <a:lstStyle/>
          <a:p>
            <a:fld id="{71F8F5F8-13B0-AB4B-866D-F46D084F539F}" type="slidenum">
              <a:rPr lang="en-US" smtClean="0"/>
              <a:t>6</a:t>
            </a:fld>
            <a:endParaRPr lang="en-US"/>
          </a:p>
        </p:txBody>
      </p:sp>
    </p:spTree>
    <p:extLst>
      <p:ext uri="{BB962C8B-B14F-4D97-AF65-F5344CB8AC3E}">
        <p14:creationId xmlns:p14="http://schemas.microsoft.com/office/powerpoint/2010/main" val="1400373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It is necessary for tour operators to respond to this challenge to survive. They have the experience to offer safety and security, but need to adapt to accommodate the desire for increased autonomy and low prices.</a:t>
            </a:r>
            <a:r>
              <a:rPr lang="en-GB" dirty="0">
                <a:effectLst/>
              </a:rPr>
              <a:t> </a:t>
            </a:r>
            <a:endParaRPr lang="en-US" dirty="0"/>
          </a:p>
        </p:txBody>
      </p:sp>
      <p:sp>
        <p:nvSpPr>
          <p:cNvPr id="4" name="Slide Number Placeholder 3"/>
          <p:cNvSpPr>
            <a:spLocks noGrp="1"/>
          </p:cNvSpPr>
          <p:nvPr>
            <p:ph type="sldNum" sz="quarter" idx="5"/>
          </p:nvPr>
        </p:nvSpPr>
        <p:spPr/>
        <p:txBody>
          <a:bodyPr/>
          <a:lstStyle/>
          <a:p>
            <a:fld id="{71F8F5F8-13B0-AB4B-866D-F46D084F539F}" type="slidenum">
              <a:rPr lang="en-US" smtClean="0"/>
              <a:t>7</a:t>
            </a:fld>
            <a:endParaRPr lang="en-US"/>
          </a:p>
        </p:txBody>
      </p:sp>
    </p:spTree>
    <p:extLst>
      <p:ext uri="{BB962C8B-B14F-4D97-AF65-F5344CB8AC3E}">
        <p14:creationId xmlns:p14="http://schemas.microsoft.com/office/powerpoint/2010/main" val="37907508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1F8F5F8-13B0-AB4B-866D-F46D084F539F}" type="slidenum">
              <a:rPr lang="en-US" smtClean="0"/>
              <a:t>8</a:t>
            </a:fld>
            <a:endParaRPr lang="en-US"/>
          </a:p>
        </p:txBody>
      </p:sp>
    </p:spTree>
    <p:extLst>
      <p:ext uri="{BB962C8B-B14F-4D97-AF65-F5344CB8AC3E}">
        <p14:creationId xmlns:p14="http://schemas.microsoft.com/office/powerpoint/2010/main" val="21027660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Over the past few years, Tui have tried to respond to what they have understood to be the needs of the independent traveller. But I would argue that their understanding has been limited. The emphasis has been on city breaks and quick getaways, believing this to be the market that the independent traveller is interested in. A lack of understanding of the clients' needs can be illustrated by their response to an increasing number of travellers opting to take the ski train from St Pancras. Their belief that this was a purely financial motivation was proved incorrect - it took several years for them to realise that the key motivation was an extra 2 days skiing. Thus proving the need for on-going research - and research across the travelling public, and not just their own customer base. </a:t>
            </a:r>
          </a:p>
          <a:p>
            <a:endParaRPr lang="en-US" dirty="0"/>
          </a:p>
        </p:txBody>
      </p:sp>
      <p:sp>
        <p:nvSpPr>
          <p:cNvPr id="4" name="Slide Number Placeholder 3"/>
          <p:cNvSpPr>
            <a:spLocks noGrp="1"/>
          </p:cNvSpPr>
          <p:nvPr>
            <p:ph type="sldNum" sz="quarter" idx="5"/>
          </p:nvPr>
        </p:nvSpPr>
        <p:spPr/>
        <p:txBody>
          <a:bodyPr/>
          <a:lstStyle/>
          <a:p>
            <a:fld id="{71F8F5F8-13B0-AB4B-866D-F46D084F539F}" type="slidenum">
              <a:rPr lang="en-US" smtClean="0"/>
              <a:t>9</a:t>
            </a:fld>
            <a:endParaRPr lang="en-US"/>
          </a:p>
        </p:txBody>
      </p:sp>
    </p:spTree>
    <p:extLst>
      <p:ext uri="{BB962C8B-B14F-4D97-AF65-F5344CB8AC3E}">
        <p14:creationId xmlns:p14="http://schemas.microsoft.com/office/powerpoint/2010/main" val="13585384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proposal for change is that Tui adopts a </a:t>
            </a:r>
            <a:r>
              <a:rPr lang="en-GB" sz="1200" kern="1200" dirty="0" err="1">
                <a:solidFill>
                  <a:schemeClr val="tx1"/>
                </a:solidFill>
                <a:effectLst/>
                <a:latin typeface="+mn-lt"/>
                <a:ea typeface="+mn-ea"/>
                <a:cs typeface="+mn-cs"/>
              </a:rPr>
              <a:t>pic'n'mix</a:t>
            </a:r>
            <a:r>
              <a:rPr lang="en-GB" sz="1200" kern="1200" dirty="0">
                <a:solidFill>
                  <a:schemeClr val="tx1"/>
                </a:solidFill>
                <a:effectLst/>
                <a:latin typeface="+mn-lt"/>
                <a:ea typeface="+mn-ea"/>
                <a:cs typeface="+mn-cs"/>
              </a:rPr>
              <a:t> approach to its products: it will still be possible to opt for traditional package holiday options but key to the change will be an increased flexibility for the customer to choose individual components to create their dream holiday.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As we have heard the main drivers are competition from Airbnb, mobile apps, Expedia, </a:t>
            </a:r>
            <a:r>
              <a:rPr lang="en-GB" sz="1200" kern="1200" dirty="0" err="1">
                <a:solidFill>
                  <a:schemeClr val="tx1"/>
                </a:solidFill>
                <a:effectLst/>
                <a:latin typeface="+mn-lt"/>
                <a:ea typeface="+mn-ea"/>
                <a:cs typeface="+mn-cs"/>
              </a:rPr>
              <a:t>Booking.com</a:t>
            </a:r>
            <a:r>
              <a:rPr lang="en-GB" sz="1200" kern="1200" dirty="0">
                <a:solidFill>
                  <a:schemeClr val="tx1"/>
                </a:solidFill>
                <a:effectLst/>
                <a:latin typeface="+mn-lt"/>
                <a:ea typeface="+mn-ea"/>
                <a:cs typeface="+mn-cs"/>
              </a:rPr>
              <a:t> etc </a:t>
            </a:r>
          </a:p>
          <a:p>
            <a:r>
              <a:rPr lang="en-GB" sz="1200" kern="1200" dirty="0">
                <a:solidFill>
                  <a:schemeClr val="tx1"/>
                </a:solidFill>
                <a:effectLst/>
                <a:latin typeface="+mn-lt"/>
                <a:ea typeface="+mn-ea"/>
                <a:cs typeface="+mn-cs"/>
              </a:rPr>
              <a:t>We have opportunities to change to compete with this market movement.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But what barriers will we have to cross?</a:t>
            </a:r>
          </a:p>
          <a:p>
            <a:r>
              <a:rPr lang="en-GB" sz="1200" kern="1200" dirty="0">
                <a:solidFill>
                  <a:schemeClr val="tx1"/>
                </a:solidFill>
                <a:effectLst/>
                <a:latin typeface="+mn-lt"/>
                <a:ea typeface="+mn-ea"/>
                <a:cs typeface="+mn-cs"/>
              </a:rPr>
              <a:t>Major barriers to change are the initial capital cost of the IT set up - which will also have longer term financial implications in terms of staffing for monitoring and maintenance.</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The other major barrier is customer perception, which will place additional demands on the marketing department.</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It's clear that the driving forces outweigh the restraining forces - this could be the change that Tui needs.</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In terms of management of stakeholders - and let's remember this is a dynamic model and that people with little power or interest often have the most to offer in terms of micro knowledge.</a:t>
            </a:r>
          </a:p>
          <a:p>
            <a:endParaRPr lang="en-US" dirty="0"/>
          </a:p>
        </p:txBody>
      </p:sp>
      <p:sp>
        <p:nvSpPr>
          <p:cNvPr id="4" name="Slide Number Placeholder 3"/>
          <p:cNvSpPr>
            <a:spLocks noGrp="1"/>
          </p:cNvSpPr>
          <p:nvPr>
            <p:ph type="sldNum" sz="quarter" idx="5"/>
          </p:nvPr>
        </p:nvSpPr>
        <p:spPr/>
        <p:txBody>
          <a:bodyPr/>
          <a:lstStyle/>
          <a:p>
            <a:fld id="{71F8F5F8-13B0-AB4B-866D-F46D084F539F}" type="slidenum">
              <a:rPr lang="en-US" smtClean="0"/>
              <a:t>10</a:t>
            </a:fld>
            <a:endParaRPr lang="en-US"/>
          </a:p>
        </p:txBody>
      </p:sp>
    </p:spTree>
    <p:extLst>
      <p:ext uri="{BB962C8B-B14F-4D97-AF65-F5344CB8AC3E}">
        <p14:creationId xmlns:p14="http://schemas.microsoft.com/office/powerpoint/2010/main" val="41845097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Run through of needs</a:t>
            </a:r>
          </a:p>
        </p:txBody>
      </p:sp>
      <p:sp>
        <p:nvSpPr>
          <p:cNvPr id="4" name="Slide Number Placeholder 3"/>
          <p:cNvSpPr>
            <a:spLocks noGrp="1"/>
          </p:cNvSpPr>
          <p:nvPr>
            <p:ph type="sldNum" sz="quarter" idx="5"/>
          </p:nvPr>
        </p:nvSpPr>
        <p:spPr/>
        <p:txBody>
          <a:bodyPr/>
          <a:lstStyle/>
          <a:p>
            <a:fld id="{71F8F5F8-13B0-AB4B-866D-F46D084F539F}" type="slidenum">
              <a:rPr lang="en-US" smtClean="0"/>
              <a:t>11</a:t>
            </a:fld>
            <a:endParaRPr lang="en-US"/>
          </a:p>
        </p:txBody>
      </p:sp>
    </p:spTree>
    <p:extLst>
      <p:ext uri="{BB962C8B-B14F-4D97-AF65-F5344CB8AC3E}">
        <p14:creationId xmlns:p14="http://schemas.microsoft.com/office/powerpoint/2010/main" val="9240498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High Power: High Interest</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I suggest that maximum involvement will be at board level, but equally crucial will be customer involvement  - managed through research and focus groups</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High Power: Low Interest</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Shareholders, while potentially in a powerful position, will need to be kept on board, but their interest is in the bottom line and not the structural changes that are being made to ensure the continuance of a profitable company</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High Interest: Low Power</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The IT team will need to be informed at every step. While their input is technical, they need to be kept informed about the needs of the company.</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Low Power: Low Interest</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Local resort staff - who are mainly temporary and casual will need minimum input during the process</a:t>
            </a:r>
          </a:p>
          <a:p>
            <a:endParaRPr lang="en-US" dirty="0"/>
          </a:p>
        </p:txBody>
      </p:sp>
      <p:sp>
        <p:nvSpPr>
          <p:cNvPr id="4" name="Slide Number Placeholder 3"/>
          <p:cNvSpPr>
            <a:spLocks noGrp="1"/>
          </p:cNvSpPr>
          <p:nvPr>
            <p:ph type="sldNum" sz="quarter" idx="5"/>
          </p:nvPr>
        </p:nvSpPr>
        <p:spPr/>
        <p:txBody>
          <a:bodyPr/>
          <a:lstStyle/>
          <a:p>
            <a:fld id="{71F8F5F8-13B0-AB4B-866D-F46D084F539F}" type="slidenum">
              <a:rPr lang="en-US" smtClean="0"/>
              <a:t>12</a:t>
            </a:fld>
            <a:endParaRPr lang="en-US"/>
          </a:p>
        </p:txBody>
      </p:sp>
    </p:spTree>
    <p:extLst>
      <p:ext uri="{BB962C8B-B14F-4D97-AF65-F5344CB8AC3E}">
        <p14:creationId xmlns:p14="http://schemas.microsoft.com/office/powerpoint/2010/main" val="25998271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Acting for Tui as the nominated change agent, I will implement Kotter's Eight Steps Theory.</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However, it will need to be preceded by small scale pilots, limited to either particular locations, or within a brand of Tui. At this stage I am thinking of the Tui Blue Family Programme, since it already offers a diverse range of additional buy ins, such as kids' clubs. Since this is already available in non-digital form, it would make an excellent subject for a pilot. In addition to the standard package we could offer </a:t>
            </a:r>
            <a:r>
              <a:rPr lang="en-GB" sz="1200" kern="1200" dirty="0" err="1">
                <a:solidFill>
                  <a:schemeClr val="tx1"/>
                </a:solidFill>
                <a:effectLst/>
                <a:latin typeface="+mn-lt"/>
                <a:ea typeface="+mn-ea"/>
                <a:cs typeface="+mn-cs"/>
              </a:rPr>
              <a:t>airbnb</a:t>
            </a:r>
            <a:r>
              <a:rPr lang="en-GB" sz="1200" kern="1200" dirty="0">
                <a:solidFill>
                  <a:schemeClr val="tx1"/>
                </a:solidFill>
                <a:effectLst/>
                <a:latin typeface="+mn-lt"/>
                <a:ea typeface="+mn-ea"/>
                <a:cs typeface="+mn-cs"/>
              </a:rPr>
              <a:t> style accommodation as an additional alternative. I believe that separate &amp; flexible accommodation, in addition to a easy to use booking system, with algorithms offering suggestions - much as high end travel agents have done in the past is key to meeting the demands of the independent traveller.</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As well as ironing out problems this could be a way of meeting Kotter's 6th step - generating short term wins.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Both customers and staff need to be involved in the pilots. </a:t>
            </a:r>
          </a:p>
          <a:p>
            <a:endParaRPr lang="en-US" dirty="0"/>
          </a:p>
        </p:txBody>
      </p:sp>
      <p:sp>
        <p:nvSpPr>
          <p:cNvPr id="4" name="Slide Number Placeholder 3"/>
          <p:cNvSpPr>
            <a:spLocks noGrp="1"/>
          </p:cNvSpPr>
          <p:nvPr>
            <p:ph type="sldNum" sz="quarter" idx="5"/>
          </p:nvPr>
        </p:nvSpPr>
        <p:spPr/>
        <p:txBody>
          <a:bodyPr/>
          <a:lstStyle/>
          <a:p>
            <a:fld id="{71F8F5F8-13B0-AB4B-866D-F46D084F539F}" type="slidenum">
              <a:rPr lang="en-US" smtClean="0"/>
              <a:t>13</a:t>
            </a:fld>
            <a:endParaRPr lang="en-US"/>
          </a:p>
        </p:txBody>
      </p:sp>
    </p:spTree>
    <p:extLst>
      <p:ext uri="{BB962C8B-B14F-4D97-AF65-F5344CB8AC3E}">
        <p14:creationId xmlns:p14="http://schemas.microsoft.com/office/powerpoint/2010/main" val="1406805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GB"/>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18/05/21</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18/05/21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GB"/>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18/05/21</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18/05/21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GB"/>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18/05/21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18/05/21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18/05/21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GB"/>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18/05/21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18/05/21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18/05/21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18/05/21</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GB"/>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18/05/21</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18/05/21</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GB"/>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18/05/21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GB"/>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18/05/21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18/05/21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18/05/21</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theme" Target="../theme/theme1.xml"/><Relationship Id="rId19"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18/05/21</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comments" Target="../comments/comment1.xml"/><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4" Type="http://schemas.openxmlformats.org/officeDocument/2006/relationships/image" Target="../media/image2.png"/><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5.jp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6.jpg"/><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4" Type="http://schemas.openxmlformats.org/officeDocument/2006/relationships/image" Target="../media/image2.png"/><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8.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9.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8908406-5865-724E-AEC5-BA05A25B150F}"/>
              </a:ext>
            </a:extLst>
          </p:cNvPr>
          <p:cNvSpPr>
            <a:spLocks noGrp="1"/>
          </p:cNvSpPr>
          <p:nvPr>
            <p:ph type="ctrTitle"/>
          </p:nvPr>
        </p:nvSpPr>
        <p:spPr/>
        <p:txBody>
          <a:bodyPr/>
          <a:lstStyle/>
          <a:p>
            <a:r>
              <a:rPr lang="en-GB" b="1" dirty="0"/>
              <a:t>Managing Change</a:t>
            </a:r>
            <a:r>
              <a:rPr lang="en-GB" dirty="0"/>
              <a:t> </a:t>
            </a:r>
            <a:endParaRPr lang="en-US" dirty="0"/>
          </a:p>
        </p:txBody>
      </p:sp>
      <p:sp>
        <p:nvSpPr>
          <p:cNvPr id="3" name="Subtitle 2">
            <a:extLst>
              <a:ext uri="{FF2B5EF4-FFF2-40B4-BE49-F238E27FC236}">
                <a16:creationId xmlns="" xmlns:a16="http://schemas.microsoft.com/office/drawing/2014/main" id="{6F9704BB-5707-D448-89CC-4D9D3ACA5431}"/>
              </a:ext>
            </a:extLst>
          </p:cNvPr>
          <p:cNvSpPr>
            <a:spLocks noGrp="1"/>
          </p:cNvSpPr>
          <p:nvPr>
            <p:ph type="subTitle" idx="1"/>
          </p:nvPr>
        </p:nvSpPr>
        <p:spPr/>
        <p:txBody>
          <a:bodyPr/>
          <a:lstStyle/>
          <a:p>
            <a:r>
              <a:rPr lang="en-US" dirty="0"/>
              <a:t>Richard Beecher 28000985</a:t>
            </a:r>
          </a:p>
        </p:txBody>
      </p:sp>
    </p:spTree>
    <p:extLst>
      <p:ext uri="{BB962C8B-B14F-4D97-AF65-F5344CB8AC3E}">
        <p14:creationId xmlns:p14="http://schemas.microsoft.com/office/powerpoint/2010/main" val="31574805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21867A3-FF20-1C4B-B974-864E834F1C27}"/>
              </a:ext>
            </a:extLst>
          </p:cNvPr>
          <p:cNvSpPr>
            <a:spLocks noGrp="1"/>
          </p:cNvSpPr>
          <p:nvPr>
            <p:ph type="ctrTitle"/>
          </p:nvPr>
        </p:nvSpPr>
        <p:spPr/>
        <p:txBody>
          <a:bodyPr>
            <a:noAutofit/>
          </a:bodyPr>
          <a:lstStyle/>
          <a:p>
            <a:r>
              <a:rPr lang="en-GB" sz="3200" dirty="0"/>
              <a:t>The only way to make sense out of change is to plunge into it, move with it, and join the dance.</a:t>
            </a:r>
            <a:r>
              <a:rPr lang="en-GB" sz="2000" dirty="0"/>
              <a:t/>
            </a:r>
            <a:br>
              <a:rPr lang="en-GB" sz="2000" dirty="0"/>
            </a:br>
            <a:r>
              <a:rPr lang="en-GB" sz="2000" dirty="0"/>
              <a:t>		</a:t>
            </a:r>
            <a:br>
              <a:rPr lang="en-GB" sz="2000" dirty="0"/>
            </a:br>
            <a:r>
              <a:rPr lang="en-GB" sz="2000" dirty="0"/>
              <a:t> </a:t>
            </a:r>
            <a:br>
              <a:rPr lang="en-GB" sz="2000" dirty="0"/>
            </a:br>
            <a:endParaRPr lang="en-US" sz="2000" dirty="0"/>
          </a:p>
        </p:txBody>
      </p:sp>
      <p:sp>
        <p:nvSpPr>
          <p:cNvPr id="3" name="Subtitle 2">
            <a:extLst>
              <a:ext uri="{FF2B5EF4-FFF2-40B4-BE49-F238E27FC236}">
                <a16:creationId xmlns="" xmlns:a16="http://schemas.microsoft.com/office/drawing/2014/main" id="{31F2F547-70A2-1841-A03B-47C590AA337A}"/>
              </a:ext>
            </a:extLst>
          </p:cNvPr>
          <p:cNvSpPr>
            <a:spLocks noGrp="1"/>
          </p:cNvSpPr>
          <p:nvPr>
            <p:ph type="subTitle" idx="1"/>
          </p:nvPr>
        </p:nvSpPr>
        <p:spPr/>
        <p:txBody>
          <a:bodyPr/>
          <a:lstStyle/>
          <a:p>
            <a:pPr algn="r"/>
            <a:r>
              <a:rPr lang="en-GB" dirty="0"/>
              <a:t>Alan Wilson Watts (6 January 1915 – 16 November 1973)</a:t>
            </a:r>
            <a:endParaRPr lang="en-US" dirty="0"/>
          </a:p>
        </p:txBody>
      </p:sp>
    </p:spTree>
    <p:extLst>
      <p:ext uri="{BB962C8B-B14F-4D97-AF65-F5344CB8AC3E}">
        <p14:creationId xmlns:p14="http://schemas.microsoft.com/office/powerpoint/2010/main" val="30213304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Content Placeholder 8">
            <a:extLst>
              <a:ext uri="{FF2B5EF4-FFF2-40B4-BE49-F238E27FC236}">
                <a16:creationId xmlns="" xmlns:a16="http://schemas.microsoft.com/office/drawing/2014/main" id="{53D78694-46B2-48F9-8F5C-0D411ED05D85}"/>
              </a:ext>
            </a:extLst>
          </p:cNvPr>
          <p:cNvSpPr>
            <a:spLocks noGrp="1"/>
          </p:cNvSpPr>
          <p:nvPr>
            <p:ph idx="1"/>
          </p:nvPr>
        </p:nvSpPr>
        <p:spPr>
          <a:xfrm>
            <a:off x="685800" y="2364573"/>
            <a:ext cx="3977639" cy="3854112"/>
          </a:xfrm>
        </p:spPr>
        <p:txBody>
          <a:bodyPr>
            <a:normAutofit/>
          </a:bodyPr>
          <a:lstStyle/>
          <a:p>
            <a:r>
              <a:rPr lang="en-GB" dirty="0"/>
              <a:t>Fear of terror attacks</a:t>
            </a:r>
          </a:p>
          <a:p>
            <a:endParaRPr lang="en-GB" dirty="0"/>
          </a:p>
          <a:p>
            <a:r>
              <a:rPr lang="en-GB" dirty="0"/>
              <a:t>Brexit</a:t>
            </a:r>
          </a:p>
          <a:p>
            <a:endParaRPr lang="en-US" sz="1600" dirty="0"/>
          </a:p>
          <a:p>
            <a:r>
              <a:rPr lang="en-GB" dirty="0"/>
              <a:t>N</a:t>
            </a:r>
            <a:r>
              <a:rPr lang="en-GB" dirty="0" smtClean="0"/>
              <a:t>egative </a:t>
            </a:r>
            <a:r>
              <a:rPr lang="en-GB" dirty="0"/>
              <a:t>aspects of globalisation</a:t>
            </a:r>
            <a:endParaRPr lang="en-US" sz="1600" dirty="0"/>
          </a:p>
        </p:txBody>
      </p:sp>
      <p:sp useBgFill="1">
        <p:nvSpPr>
          <p:cNvPr id="12" name="Rectangle 11">
            <a:extLst>
              <a:ext uri="{FF2B5EF4-FFF2-40B4-BE49-F238E27FC236}">
                <a16:creationId xmlns="" xmlns:a16="http://schemas.microsoft.com/office/drawing/2014/main" id="{8D25211A-4CA0-4B53-82BB-1EE7C7F3C72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951379" y="0"/>
            <a:ext cx="724061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person with his mouth open&#10;&#10;Description automatically generated with medium confidence">
            <a:extLst>
              <a:ext uri="{FF2B5EF4-FFF2-40B4-BE49-F238E27FC236}">
                <a16:creationId xmlns="" xmlns:a16="http://schemas.microsoft.com/office/drawing/2014/main" id="{5478721F-E895-E443-B535-70C7479005D9}"/>
              </a:ext>
            </a:extLst>
          </p:cNvPr>
          <p:cNvPicPr>
            <a:picLocks noChangeAspect="1"/>
          </p:cNvPicPr>
          <p:nvPr/>
        </p:nvPicPr>
        <p:blipFill rotWithShape="1">
          <a:blip r:embed="rId3"/>
          <a:srcRect l="1209" r="22208" b="-1"/>
          <a:stretch/>
        </p:blipFill>
        <p:spPr>
          <a:xfrm>
            <a:off x="5304147" y="10"/>
            <a:ext cx="6887853" cy="6857990"/>
          </a:xfrm>
          <a:prstGeom prst="rect">
            <a:avLst/>
          </a:prstGeom>
        </p:spPr>
      </p:pic>
    </p:spTree>
    <p:extLst>
      <p:ext uri="{BB962C8B-B14F-4D97-AF65-F5344CB8AC3E}">
        <p14:creationId xmlns:p14="http://schemas.microsoft.com/office/powerpoint/2010/main" val="26597862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 xmlns:a16="http://schemas.microsoft.com/office/drawing/2014/main" id="{6529CFB1-4A36-4A05-8D7A-948E2277312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descr="Map&#10;&#10;Description automatically generated">
            <a:extLst>
              <a:ext uri="{FF2B5EF4-FFF2-40B4-BE49-F238E27FC236}">
                <a16:creationId xmlns="" xmlns:a16="http://schemas.microsoft.com/office/drawing/2014/main" id="{D65738EE-56D8-3145-9B01-C6292508AF9E}"/>
              </a:ext>
            </a:extLst>
          </p:cNvPr>
          <p:cNvPicPr>
            <a:picLocks noGrp="1" noChangeAspect="1"/>
          </p:cNvPicPr>
          <p:nvPr>
            <p:ph idx="1"/>
          </p:nvPr>
        </p:nvPicPr>
        <p:blipFill>
          <a:blip r:embed="rId3"/>
          <a:stretch>
            <a:fillRect/>
          </a:stretch>
        </p:blipFill>
        <p:spPr>
          <a:xfrm>
            <a:off x="965200" y="1754089"/>
            <a:ext cx="5946775" cy="3345060"/>
          </a:xfrm>
        </p:spPr>
      </p:pic>
      <p:sp>
        <p:nvSpPr>
          <p:cNvPr id="10" name="Rectangle 9">
            <a:extLst>
              <a:ext uri="{FF2B5EF4-FFF2-40B4-BE49-F238E27FC236}">
                <a16:creationId xmlns="" xmlns:a16="http://schemas.microsoft.com/office/drawing/2014/main" id="{88783419-8188-4C50-BD8F-237B464BE71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7540788" y="1"/>
            <a:ext cx="4651212" cy="6858000"/>
          </a:xfrm>
          <a:prstGeom prst="rect">
            <a:avLst/>
          </a:prstGeom>
          <a:solidFill>
            <a:schemeClr val="accent1"/>
          </a:solidFill>
          <a:ln>
            <a:noFill/>
          </a:ln>
          <a:effectLst>
            <a:outerShdw blurRad="63500" dist="38100" dir="10800000" algn="l"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12" name="Picture 11">
            <a:extLst>
              <a:ext uri="{FF2B5EF4-FFF2-40B4-BE49-F238E27FC236}">
                <a16:creationId xmlns="" xmlns:a16="http://schemas.microsoft.com/office/drawing/2014/main" id="{570D84C5-A105-4AB9-8C54-A26D13722D57}"/>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531" r="43746" b="531"/>
          <a:stretch/>
        </p:blipFill>
        <p:spPr>
          <a:xfrm rot="5400000" flipH="1" flipV="1">
            <a:off x="7521575" y="2187579"/>
            <a:ext cx="6857999" cy="2482850"/>
          </a:xfrm>
          <a:prstGeom prst="rect">
            <a:avLst/>
          </a:prstGeom>
        </p:spPr>
      </p:pic>
      <p:sp>
        <p:nvSpPr>
          <p:cNvPr id="2" name="Title 1">
            <a:extLst>
              <a:ext uri="{FF2B5EF4-FFF2-40B4-BE49-F238E27FC236}">
                <a16:creationId xmlns="" xmlns:a16="http://schemas.microsoft.com/office/drawing/2014/main" id="{C1BFB47F-21B0-2D44-9164-F9E60BA2C4E9}"/>
              </a:ext>
            </a:extLst>
          </p:cNvPr>
          <p:cNvSpPr>
            <a:spLocks noGrp="1"/>
          </p:cNvSpPr>
          <p:nvPr>
            <p:ph type="title"/>
          </p:nvPr>
        </p:nvSpPr>
        <p:spPr>
          <a:xfrm>
            <a:off x="7663071" y="1327169"/>
            <a:ext cx="4397124" cy="4199513"/>
          </a:xfrm>
        </p:spPr>
        <p:txBody>
          <a:bodyPr>
            <a:normAutofit/>
          </a:bodyPr>
          <a:lstStyle/>
          <a:p>
            <a:pPr algn="l"/>
            <a:r>
              <a:rPr lang="en-GB" sz="2800" dirty="0"/>
              <a:t>Bacteria and viruses</a:t>
            </a:r>
            <a:br>
              <a:rPr lang="en-GB" sz="2800" dirty="0"/>
            </a:br>
            <a:r>
              <a:rPr lang="en-GB" sz="2800" dirty="0"/>
              <a:t/>
            </a:r>
            <a:br>
              <a:rPr lang="en-GB" sz="2800" dirty="0"/>
            </a:br>
            <a:r>
              <a:rPr lang="en-GB" sz="2800" dirty="0" smtClean="0"/>
              <a:t>Borders </a:t>
            </a:r>
            <a:r>
              <a:rPr lang="en-GB" sz="2800" dirty="0"/>
              <a:t>closing </a:t>
            </a:r>
            <a:r>
              <a:rPr lang="en-US" sz="2800" dirty="0"/>
              <a:t/>
            </a:r>
            <a:br>
              <a:rPr lang="en-US" sz="2800" dirty="0"/>
            </a:br>
            <a:endParaRPr lang="en-US" sz="2800" dirty="0">
              <a:solidFill>
                <a:srgbClr val="FFFFFF"/>
              </a:solidFill>
            </a:endParaRPr>
          </a:p>
        </p:txBody>
      </p:sp>
    </p:spTree>
    <p:extLst>
      <p:ext uri="{BB962C8B-B14F-4D97-AF65-F5344CB8AC3E}">
        <p14:creationId xmlns:p14="http://schemas.microsoft.com/office/powerpoint/2010/main" val="26698592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text&#10;&#10;Description automatically generated">
            <a:extLst>
              <a:ext uri="{FF2B5EF4-FFF2-40B4-BE49-F238E27FC236}">
                <a16:creationId xmlns="" xmlns:a16="http://schemas.microsoft.com/office/drawing/2014/main" id="{DA8653FD-CB0B-D046-899A-0AC6360E4E22}"/>
              </a:ext>
            </a:extLst>
          </p:cNvPr>
          <p:cNvPicPr>
            <a:picLocks noGrp="1" noChangeAspect="1"/>
          </p:cNvPicPr>
          <p:nvPr>
            <p:ph idx="1"/>
          </p:nvPr>
        </p:nvPicPr>
        <p:blipFill>
          <a:blip r:embed="rId3"/>
          <a:stretch>
            <a:fillRect/>
          </a:stretch>
        </p:blipFill>
        <p:spPr>
          <a:xfrm>
            <a:off x="3370906" y="1618901"/>
            <a:ext cx="5450188" cy="3620198"/>
          </a:xfrm>
        </p:spPr>
      </p:pic>
    </p:spTree>
    <p:extLst>
      <p:ext uri="{BB962C8B-B14F-4D97-AF65-F5344CB8AC3E}">
        <p14:creationId xmlns:p14="http://schemas.microsoft.com/office/powerpoint/2010/main" val="29878308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ounded Rectangle 14">
            <a:extLst>
              <a:ext uri="{FF2B5EF4-FFF2-40B4-BE49-F238E27FC236}">
                <a16:creationId xmlns="" xmlns:a16="http://schemas.microsoft.com/office/drawing/2014/main" id="{637BD688-14A6-4B96-B8A2-3CD81C054FC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636008" y="0"/>
            <a:ext cx="7555992" cy="6858000"/>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useBgFill="1">
        <p:nvSpPr>
          <p:cNvPr id="10" name="Rectangle 9">
            <a:extLst>
              <a:ext uri="{FF2B5EF4-FFF2-40B4-BE49-F238E27FC236}">
                <a16:creationId xmlns="" xmlns:a16="http://schemas.microsoft.com/office/drawing/2014/main" id="{B7B2544F-CA5E-40F6-9525-716A90C83FC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4636008" cy="6858000"/>
          </a:xfrm>
          <a:prstGeom prst="rect">
            <a:avLst/>
          </a:prstGeom>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12" name="Picture 11">
            <a:extLst>
              <a:ext uri="{FF2B5EF4-FFF2-40B4-BE49-F238E27FC236}">
                <a16:creationId xmlns="" xmlns:a16="http://schemas.microsoft.com/office/drawing/2014/main" id="{D2B93162-635C-46F5-97EC-E98C1659F1F0}"/>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2" name="Title 1">
            <a:extLst>
              <a:ext uri="{FF2B5EF4-FFF2-40B4-BE49-F238E27FC236}">
                <a16:creationId xmlns="" xmlns:a16="http://schemas.microsoft.com/office/drawing/2014/main" id="{746CDCE6-9F24-114F-A286-2BF4A41EAB6E}"/>
              </a:ext>
            </a:extLst>
          </p:cNvPr>
          <p:cNvSpPr>
            <a:spLocks noGrp="1"/>
          </p:cNvSpPr>
          <p:nvPr>
            <p:ph type="title"/>
          </p:nvPr>
        </p:nvSpPr>
        <p:spPr>
          <a:xfrm>
            <a:off x="665922" y="987287"/>
            <a:ext cx="3548269" cy="4697896"/>
          </a:xfrm>
        </p:spPr>
        <p:txBody>
          <a:bodyPr>
            <a:normAutofit/>
          </a:bodyPr>
          <a:lstStyle/>
          <a:p>
            <a:r>
              <a:rPr lang="en-GB" dirty="0"/>
              <a:t>So what is driving independent travel?</a:t>
            </a:r>
            <a:r>
              <a:rPr lang="en-GB" sz="3600" dirty="0"/>
              <a:t> </a:t>
            </a:r>
            <a:endParaRPr lang="en-US" sz="3600" dirty="0"/>
          </a:p>
        </p:txBody>
      </p:sp>
      <p:pic>
        <p:nvPicPr>
          <p:cNvPr id="5" name="Content Placeholder 4" descr="A picture containing building, outdoor, road, street&#10;&#10;Description automatically generated">
            <a:extLst>
              <a:ext uri="{FF2B5EF4-FFF2-40B4-BE49-F238E27FC236}">
                <a16:creationId xmlns="" xmlns:a16="http://schemas.microsoft.com/office/drawing/2014/main" id="{E705E127-CAD2-D141-980A-9D5D336B99DC}"/>
              </a:ext>
            </a:extLst>
          </p:cNvPr>
          <p:cNvPicPr>
            <a:picLocks noGrp="1" noChangeAspect="1"/>
          </p:cNvPicPr>
          <p:nvPr>
            <p:ph idx="1"/>
          </p:nvPr>
        </p:nvPicPr>
        <p:blipFill>
          <a:blip r:embed="rId4"/>
          <a:stretch>
            <a:fillRect/>
          </a:stretch>
        </p:blipFill>
        <p:spPr>
          <a:xfrm>
            <a:off x="6428957" y="987425"/>
            <a:ext cx="3013910" cy="4697413"/>
          </a:xfrm>
        </p:spPr>
      </p:pic>
    </p:spTree>
    <p:extLst>
      <p:ext uri="{BB962C8B-B14F-4D97-AF65-F5344CB8AC3E}">
        <p14:creationId xmlns:p14="http://schemas.microsoft.com/office/powerpoint/2010/main" val="6790859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7">
            <a:extLst>
              <a:ext uri="{FF2B5EF4-FFF2-40B4-BE49-F238E27FC236}">
                <a16:creationId xmlns="" xmlns:a16="http://schemas.microsoft.com/office/drawing/2014/main" id="{6184FA60-56E6-4C39-B1D1-F8DA36DE1F3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person holding a sign&#10;&#10;Description automatically generated with medium confidence">
            <a:extLst>
              <a:ext uri="{FF2B5EF4-FFF2-40B4-BE49-F238E27FC236}">
                <a16:creationId xmlns="" xmlns:a16="http://schemas.microsoft.com/office/drawing/2014/main" id="{61326815-BA05-CD49-B503-1B1FECA85B2A}"/>
              </a:ext>
            </a:extLst>
          </p:cNvPr>
          <p:cNvPicPr>
            <a:picLocks noGrp="1" noChangeAspect="1"/>
          </p:cNvPicPr>
          <p:nvPr>
            <p:ph idx="1"/>
          </p:nvPr>
        </p:nvPicPr>
        <p:blipFill>
          <a:blip r:embed="rId3"/>
          <a:stretch>
            <a:fillRect/>
          </a:stretch>
        </p:blipFill>
        <p:spPr>
          <a:xfrm>
            <a:off x="3811265" y="178257"/>
            <a:ext cx="4319480" cy="6501485"/>
          </a:xfrm>
        </p:spPr>
      </p:pic>
      <p:pic>
        <p:nvPicPr>
          <p:cNvPr id="18" name="Picture 9">
            <a:extLst>
              <a:ext uri="{FF2B5EF4-FFF2-40B4-BE49-F238E27FC236}">
                <a16:creationId xmlns="" xmlns:a16="http://schemas.microsoft.com/office/drawing/2014/main" id="{287356FD-82C7-4E0B-9494-355CAE397DA9}"/>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4">
            <a:alphaModFix amt="75000"/>
            <a:extLst>
              <a:ext uri="{28A0092B-C50C-407E-A947-70E740481C1C}">
                <a14:useLocalDpi xmlns:a14="http://schemas.microsoft.com/office/drawing/2010/main" val="0"/>
              </a:ext>
            </a:extLst>
          </a:blip>
          <a:srcRect r="62946" b="15805"/>
          <a:stretch/>
        </p:blipFill>
        <p:spPr>
          <a:xfrm rot="5400000" flipH="1" flipV="1">
            <a:off x="8887991" y="3553991"/>
            <a:ext cx="4517571" cy="2090448"/>
          </a:xfrm>
          <a:prstGeom prst="rect">
            <a:avLst/>
          </a:prstGeom>
          <a:noFill/>
        </p:spPr>
      </p:pic>
    </p:spTree>
    <p:extLst>
      <p:ext uri="{BB962C8B-B14F-4D97-AF65-F5344CB8AC3E}">
        <p14:creationId xmlns:p14="http://schemas.microsoft.com/office/powerpoint/2010/main" val="25202183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4389C8C1-A6A4-5644-BCAA-0C25A3BF17C3}"/>
              </a:ext>
            </a:extLst>
          </p:cNvPr>
          <p:cNvSpPr>
            <a:spLocks noGrp="1"/>
          </p:cNvSpPr>
          <p:nvPr>
            <p:ph idx="1"/>
          </p:nvPr>
        </p:nvSpPr>
        <p:spPr/>
        <p:txBody>
          <a:bodyPr>
            <a:normAutofit/>
          </a:bodyPr>
          <a:lstStyle/>
          <a:p>
            <a:r>
              <a:rPr lang="en-GB" sz="2800" dirty="0"/>
              <a:t>This presentation will be looking at how one company has tried to and, in the future, could, respond to these changes </a:t>
            </a:r>
            <a:endParaRPr lang="en-US" sz="2800" dirty="0"/>
          </a:p>
        </p:txBody>
      </p:sp>
    </p:spTree>
    <p:extLst>
      <p:ext uri="{BB962C8B-B14F-4D97-AF65-F5344CB8AC3E}">
        <p14:creationId xmlns:p14="http://schemas.microsoft.com/office/powerpoint/2010/main" val="5671563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outdoor, plane, sky, airplane&#10;&#10;Description automatically generated">
            <a:extLst>
              <a:ext uri="{FF2B5EF4-FFF2-40B4-BE49-F238E27FC236}">
                <a16:creationId xmlns="" xmlns:a16="http://schemas.microsoft.com/office/drawing/2014/main" id="{4C567E3D-96BC-3447-B703-CB4584FF1FCE}"/>
              </a:ext>
            </a:extLst>
          </p:cNvPr>
          <p:cNvPicPr>
            <a:picLocks noGrp="1" noChangeAspect="1"/>
          </p:cNvPicPr>
          <p:nvPr>
            <p:ph idx="1"/>
          </p:nvPr>
        </p:nvPicPr>
        <p:blipFill>
          <a:blip r:embed="rId3"/>
          <a:stretch>
            <a:fillRect/>
          </a:stretch>
        </p:blipFill>
        <p:spPr>
          <a:xfrm>
            <a:off x="2398755" y="1358543"/>
            <a:ext cx="7394489" cy="4140914"/>
          </a:xfrm>
        </p:spPr>
      </p:pic>
    </p:spTree>
    <p:extLst>
      <p:ext uri="{BB962C8B-B14F-4D97-AF65-F5344CB8AC3E}">
        <p14:creationId xmlns:p14="http://schemas.microsoft.com/office/powerpoint/2010/main" val="3111742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Diagram, text&#10;&#10;Description automatically generated">
            <a:extLst>
              <a:ext uri="{FF2B5EF4-FFF2-40B4-BE49-F238E27FC236}">
                <a16:creationId xmlns="" xmlns:a16="http://schemas.microsoft.com/office/drawing/2014/main" id="{89022B89-5CDC-5D40-9E8D-021C6D3EE753}"/>
              </a:ext>
            </a:extLst>
          </p:cNvPr>
          <p:cNvPicPr>
            <a:picLocks noGrp="1" noChangeAspect="1"/>
          </p:cNvPicPr>
          <p:nvPr>
            <p:ph idx="1"/>
          </p:nvPr>
        </p:nvPicPr>
        <p:blipFill>
          <a:blip r:embed="rId3"/>
          <a:stretch>
            <a:fillRect/>
          </a:stretch>
        </p:blipFill>
        <p:spPr>
          <a:xfrm>
            <a:off x="1223200" y="684405"/>
            <a:ext cx="9745600" cy="5489189"/>
          </a:xfrm>
        </p:spPr>
      </p:pic>
    </p:spTree>
    <p:extLst>
      <p:ext uri="{BB962C8B-B14F-4D97-AF65-F5344CB8AC3E}">
        <p14:creationId xmlns:p14="http://schemas.microsoft.com/office/powerpoint/2010/main" val="19703562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 xmlns:a16="http://schemas.microsoft.com/office/drawing/2014/main" id="{78B9EC07-0B0B-714E-B00F-BD6462C48BDC}"/>
              </a:ext>
            </a:extLst>
          </p:cNvPr>
          <p:cNvPicPr>
            <a:picLocks noGrp="1" noChangeAspect="1"/>
          </p:cNvPicPr>
          <p:nvPr>
            <p:ph idx="1"/>
          </p:nvPr>
        </p:nvPicPr>
        <p:blipFill>
          <a:blip r:embed="rId3"/>
          <a:stretch>
            <a:fillRect/>
          </a:stretch>
        </p:blipFill>
        <p:spPr>
          <a:xfrm>
            <a:off x="2303908" y="558267"/>
            <a:ext cx="7584184" cy="5741465"/>
          </a:xfrm>
        </p:spPr>
      </p:pic>
    </p:spTree>
    <p:extLst>
      <p:ext uri="{BB962C8B-B14F-4D97-AF65-F5344CB8AC3E}">
        <p14:creationId xmlns:p14="http://schemas.microsoft.com/office/powerpoint/2010/main" val="39895857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Chart, treemap chart&#10;&#10;Description automatically generated">
            <a:extLst>
              <a:ext uri="{FF2B5EF4-FFF2-40B4-BE49-F238E27FC236}">
                <a16:creationId xmlns="" xmlns:a16="http://schemas.microsoft.com/office/drawing/2014/main" id="{29958EB2-052D-C74E-9417-CC266771EEB5}"/>
              </a:ext>
            </a:extLst>
          </p:cNvPr>
          <p:cNvPicPr>
            <a:picLocks noGrp="1" noChangeAspect="1"/>
          </p:cNvPicPr>
          <p:nvPr>
            <p:ph idx="1"/>
          </p:nvPr>
        </p:nvPicPr>
        <p:blipFill>
          <a:blip r:embed="rId3"/>
          <a:stretch>
            <a:fillRect/>
          </a:stretch>
        </p:blipFill>
        <p:spPr>
          <a:xfrm>
            <a:off x="3259595" y="718761"/>
            <a:ext cx="5672810" cy="5420478"/>
          </a:xfrm>
        </p:spPr>
      </p:pic>
    </p:spTree>
    <p:extLst>
      <p:ext uri="{BB962C8B-B14F-4D97-AF65-F5344CB8AC3E}">
        <p14:creationId xmlns:p14="http://schemas.microsoft.com/office/powerpoint/2010/main" val="34306108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E4C50E2-E2D7-EF41-B527-1FBF1F1B47C4}"/>
              </a:ext>
            </a:extLst>
          </p:cNvPr>
          <p:cNvSpPr>
            <a:spLocks noGrp="1"/>
          </p:cNvSpPr>
          <p:nvPr>
            <p:ph type="title"/>
          </p:nvPr>
        </p:nvSpPr>
        <p:spPr/>
        <p:txBody>
          <a:bodyPr/>
          <a:lstStyle/>
          <a:p>
            <a:r>
              <a:rPr lang="en-GB" dirty="0"/>
              <a:t>Next steps</a:t>
            </a:r>
            <a:br>
              <a:rPr lang="en-GB" dirty="0"/>
            </a:br>
            <a:endParaRPr lang="en-US" dirty="0"/>
          </a:p>
        </p:txBody>
      </p:sp>
      <p:pic>
        <p:nvPicPr>
          <p:cNvPr id="5" name="Content Placeholder 4" descr="A person standing on a ladder&#10;&#10;Description automatically generated with low confidence">
            <a:extLst>
              <a:ext uri="{FF2B5EF4-FFF2-40B4-BE49-F238E27FC236}">
                <a16:creationId xmlns="" xmlns:a16="http://schemas.microsoft.com/office/drawing/2014/main" id="{F049597E-3212-2E43-93BA-6B85229ABC96}"/>
              </a:ext>
            </a:extLst>
          </p:cNvPr>
          <p:cNvPicPr>
            <a:picLocks noGrp="1" noChangeAspect="1"/>
          </p:cNvPicPr>
          <p:nvPr>
            <p:ph idx="1"/>
          </p:nvPr>
        </p:nvPicPr>
        <p:blipFill>
          <a:blip r:embed="rId3"/>
          <a:stretch>
            <a:fillRect/>
          </a:stretch>
        </p:blipFill>
        <p:spPr>
          <a:xfrm>
            <a:off x="3533032" y="917291"/>
            <a:ext cx="5125935" cy="5023417"/>
          </a:xfrm>
        </p:spPr>
      </p:pic>
    </p:spTree>
    <p:extLst>
      <p:ext uri="{BB962C8B-B14F-4D97-AF65-F5344CB8AC3E}">
        <p14:creationId xmlns:p14="http://schemas.microsoft.com/office/powerpoint/2010/main" val="324846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text, baby, person, indoor&#10;&#10;Description automatically generated">
            <a:extLst>
              <a:ext uri="{FF2B5EF4-FFF2-40B4-BE49-F238E27FC236}">
                <a16:creationId xmlns="" xmlns:a16="http://schemas.microsoft.com/office/drawing/2014/main" id="{331691A4-2BAC-9F4A-AB61-9908AE3516ED}"/>
              </a:ext>
            </a:extLst>
          </p:cNvPr>
          <p:cNvPicPr>
            <a:picLocks noGrp="1" noChangeAspect="1"/>
          </p:cNvPicPr>
          <p:nvPr>
            <p:ph idx="1"/>
          </p:nvPr>
        </p:nvPicPr>
        <p:blipFill>
          <a:blip r:embed="rId2"/>
          <a:stretch>
            <a:fillRect/>
          </a:stretch>
        </p:blipFill>
        <p:spPr>
          <a:xfrm>
            <a:off x="3562007" y="895007"/>
            <a:ext cx="5067986" cy="5067986"/>
          </a:xfrm>
        </p:spPr>
      </p:pic>
    </p:spTree>
    <p:extLst>
      <p:ext uri="{BB962C8B-B14F-4D97-AF65-F5344CB8AC3E}">
        <p14:creationId xmlns:p14="http://schemas.microsoft.com/office/powerpoint/2010/main" val="3710788113"/>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Vapor Trail" id="{4FDF2955-7D9C-493C-B9F9-C205151B46CD}" vid="{8F31A783-2159-4870-BC29-2BA7D038EA4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Vapor Trail</Template>
  <TotalTime>934</TotalTime>
  <Words>495</Words>
  <Application>Microsoft Macintosh PowerPoint</Application>
  <PresentationFormat>Custom</PresentationFormat>
  <Paragraphs>69</Paragraphs>
  <Slides>14</Slides>
  <Notes>11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Vapor Trail</vt:lpstr>
      <vt:lpstr>Managing Change </vt:lpstr>
      <vt:lpstr>The only way to make sense out of change is to plunge into it, move with it, and join the dance.      </vt:lpstr>
      <vt:lpstr>PowerPoint Presentation</vt:lpstr>
      <vt:lpstr>Bacteria and viruses  Borders closing  </vt:lpstr>
      <vt:lpstr>PowerPoint Presentation</vt:lpstr>
      <vt:lpstr>So what is driving independent travel? </vt:lpstr>
      <vt:lpstr>PowerPoint Presentation</vt:lpstr>
      <vt:lpstr>PowerPoint Presentation</vt:lpstr>
      <vt:lpstr>PowerPoint Presentation</vt:lpstr>
      <vt:lpstr>PowerPoint Presentation</vt:lpstr>
      <vt:lpstr>PowerPoint Presentation</vt:lpstr>
      <vt:lpstr>PowerPoint Presentation</vt:lpstr>
      <vt:lpstr>Next steps </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Managing Change </dc:title>
  <dc:creator>Richard Beecher</dc:creator>
  <cp:lastModifiedBy>Sylvia Fairclough</cp:lastModifiedBy>
  <cp:revision>6</cp:revision>
  <dcterms:created xsi:type="dcterms:W3CDTF">2021-05-17T19:33:42Z</dcterms:created>
  <dcterms:modified xsi:type="dcterms:W3CDTF">2021-05-18T16:42:26Z</dcterms:modified>
</cp:coreProperties>
</file>