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notesMasterIdLst>
    <p:notesMasterId r:id="rId42"/>
  </p:notesMasterIdLst>
  <p:sldIdLst>
    <p:sldId id="312" r:id="rId2"/>
    <p:sldId id="343" r:id="rId3"/>
    <p:sldId id="311" r:id="rId4"/>
    <p:sldId id="314" r:id="rId5"/>
    <p:sldId id="315" r:id="rId6"/>
    <p:sldId id="316" r:id="rId7"/>
    <p:sldId id="317" r:id="rId8"/>
    <p:sldId id="318" r:id="rId9"/>
    <p:sldId id="319" r:id="rId10"/>
    <p:sldId id="340" r:id="rId11"/>
    <p:sldId id="341" r:id="rId12"/>
    <p:sldId id="320" r:id="rId13"/>
    <p:sldId id="321" r:id="rId14"/>
    <p:sldId id="322" r:id="rId15"/>
    <p:sldId id="339" r:id="rId16"/>
    <p:sldId id="324" r:id="rId17"/>
    <p:sldId id="310" r:id="rId18"/>
    <p:sldId id="309" r:id="rId19"/>
    <p:sldId id="308" r:id="rId20"/>
    <p:sldId id="307" r:id="rId21"/>
    <p:sldId id="327" r:id="rId22"/>
    <p:sldId id="328" r:id="rId23"/>
    <p:sldId id="329" r:id="rId24"/>
    <p:sldId id="330" r:id="rId25"/>
    <p:sldId id="331" r:id="rId26"/>
    <p:sldId id="332" r:id="rId27"/>
    <p:sldId id="333" r:id="rId28"/>
    <p:sldId id="342" r:id="rId29"/>
    <p:sldId id="305" r:id="rId30"/>
    <p:sldId id="306" r:id="rId31"/>
    <p:sldId id="304" r:id="rId32"/>
    <p:sldId id="303" r:id="rId33"/>
    <p:sldId id="302" r:id="rId34"/>
    <p:sldId id="301" r:id="rId35"/>
    <p:sldId id="300" r:id="rId36"/>
    <p:sldId id="299" r:id="rId37"/>
    <p:sldId id="298" r:id="rId38"/>
    <p:sldId id="297" r:id="rId39"/>
    <p:sldId id="295" r:id="rId40"/>
    <p:sldId id="294" r:id="rId4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02230F-951D-411D-B783-0EEEC131EADD}" v="5" dt="2022-12-01T15:52:41.847"/>
    <p1510:client id="{6AF635A0-C7EF-2D9F-0F65-4C8FC52F10AB}" v="13" dt="2022-12-01T15:23:14.3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53" autoAdjust="0"/>
    <p:restoredTop sz="86134" autoAdjust="0"/>
  </p:normalViewPr>
  <p:slideViewPr>
    <p:cSldViewPr snapToGrid="0">
      <p:cViewPr varScale="1">
        <p:scale>
          <a:sx n="98" d="100"/>
          <a:sy n="98" d="100"/>
        </p:scale>
        <p:origin x="270" y="84"/>
      </p:cViewPr>
      <p:guideLst/>
    </p:cSldViewPr>
  </p:slideViewPr>
  <p:notesTextViewPr>
    <p:cViewPr>
      <p:scale>
        <a:sx n="1" d="1"/>
        <a:sy n="1" d="1"/>
      </p:scale>
      <p:origin x="0" y="0"/>
    </p:cViewPr>
  </p:notesTextViewPr>
  <p:sorterViewPr>
    <p:cViewPr>
      <p:scale>
        <a:sx n="100" d="100"/>
        <a:sy n="100" d="100"/>
      </p:scale>
      <p:origin x="0" y="-559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EF4C92-DB63-43BF-B9F9-5C35C7378E8A}" type="doc">
      <dgm:prSet loTypeId="urn:microsoft.com/office/officeart/2005/8/layout/rings+Icon" loCatId="relationship" qsTypeId="urn:microsoft.com/office/officeart/2005/8/quickstyle/simple1" qsCatId="simple" csTypeId="urn:microsoft.com/office/officeart/2005/8/colors/accent1_2" csCatId="accent1" phldr="1"/>
      <dgm:spPr/>
    </dgm:pt>
    <dgm:pt modelId="{D73A52AA-27CC-4450-9813-48A1EA151938}">
      <dgm:prSet phldrT="[Text]" custT="1"/>
      <dgm:spPr/>
      <dgm:t>
        <a:bodyPr/>
        <a:lstStyle/>
        <a:p>
          <a:r>
            <a:rPr lang="en-GB" sz="2000" dirty="0"/>
            <a:t>Enquiry Learning </a:t>
          </a:r>
        </a:p>
      </dgm:t>
    </dgm:pt>
    <dgm:pt modelId="{A49E1F4F-765E-402E-A4BE-69BBE5C39F1C}" type="parTrans" cxnId="{C582C0C6-AB8D-4C73-A0C6-CCA330512F47}">
      <dgm:prSet/>
      <dgm:spPr/>
      <dgm:t>
        <a:bodyPr/>
        <a:lstStyle/>
        <a:p>
          <a:endParaRPr lang="en-GB"/>
        </a:p>
      </dgm:t>
    </dgm:pt>
    <dgm:pt modelId="{BCBF9253-C7C3-41CC-A991-31006DA47345}" type="sibTrans" cxnId="{C582C0C6-AB8D-4C73-A0C6-CCA330512F47}">
      <dgm:prSet/>
      <dgm:spPr/>
      <dgm:t>
        <a:bodyPr/>
        <a:lstStyle/>
        <a:p>
          <a:endParaRPr lang="en-GB"/>
        </a:p>
      </dgm:t>
    </dgm:pt>
    <dgm:pt modelId="{4953DD0A-065A-4089-8F93-A3BC898BCE8C}">
      <dgm:prSet phldrT="[Text]" custT="1"/>
      <dgm:spPr/>
      <dgm:t>
        <a:bodyPr/>
        <a:lstStyle/>
        <a:p>
          <a:r>
            <a:rPr lang="en-GB" sz="2000" dirty="0"/>
            <a:t>Expert Framing </a:t>
          </a:r>
        </a:p>
      </dgm:t>
    </dgm:pt>
    <dgm:pt modelId="{A70BDB81-BD80-49D5-81C6-462B37D959DF}" type="parTrans" cxnId="{3804DC3E-E896-4199-A46D-4A3DB9D6D88C}">
      <dgm:prSet/>
      <dgm:spPr/>
      <dgm:t>
        <a:bodyPr/>
        <a:lstStyle/>
        <a:p>
          <a:endParaRPr lang="en-GB"/>
        </a:p>
      </dgm:t>
    </dgm:pt>
    <dgm:pt modelId="{6FC26A90-148E-4F18-9FF1-CC7CD984F4B7}" type="sibTrans" cxnId="{3804DC3E-E896-4199-A46D-4A3DB9D6D88C}">
      <dgm:prSet/>
      <dgm:spPr/>
      <dgm:t>
        <a:bodyPr/>
        <a:lstStyle/>
        <a:p>
          <a:endParaRPr lang="en-GB"/>
        </a:p>
      </dgm:t>
    </dgm:pt>
    <dgm:pt modelId="{2AEE6FD5-C196-4373-869E-F3EBCB53826F}">
      <dgm:prSet phldrT="[Text]" custT="1"/>
      <dgm:spPr/>
      <dgm:t>
        <a:bodyPr/>
        <a:lstStyle/>
        <a:p>
          <a:r>
            <a:rPr lang="en-GB" sz="2000" dirty="0"/>
            <a:t>Drama for Learning </a:t>
          </a:r>
        </a:p>
      </dgm:t>
    </dgm:pt>
    <dgm:pt modelId="{7BA2E2AD-D0E5-4FB2-9D3E-276658C55377}" type="parTrans" cxnId="{E0B15C97-C136-455F-BDF8-D6250B4DBA10}">
      <dgm:prSet/>
      <dgm:spPr/>
      <dgm:t>
        <a:bodyPr/>
        <a:lstStyle/>
        <a:p>
          <a:endParaRPr lang="en-GB"/>
        </a:p>
      </dgm:t>
    </dgm:pt>
    <dgm:pt modelId="{83D1216E-0F9C-4BC7-AD51-30EF41857F4A}" type="sibTrans" cxnId="{E0B15C97-C136-455F-BDF8-D6250B4DBA10}">
      <dgm:prSet/>
      <dgm:spPr/>
      <dgm:t>
        <a:bodyPr/>
        <a:lstStyle/>
        <a:p>
          <a:endParaRPr lang="en-GB"/>
        </a:p>
      </dgm:t>
    </dgm:pt>
    <dgm:pt modelId="{6D9B6460-7920-42A1-A501-A7DB1B7A962F}" type="pres">
      <dgm:prSet presAssocID="{BFEF4C92-DB63-43BF-B9F9-5C35C7378E8A}" presName="Name0" presStyleCnt="0">
        <dgm:presLayoutVars>
          <dgm:chMax val="7"/>
          <dgm:dir/>
          <dgm:resizeHandles val="exact"/>
        </dgm:presLayoutVars>
      </dgm:prSet>
      <dgm:spPr/>
    </dgm:pt>
    <dgm:pt modelId="{B5EAD937-E779-4773-928D-C39062E1D90A}" type="pres">
      <dgm:prSet presAssocID="{BFEF4C92-DB63-43BF-B9F9-5C35C7378E8A}" presName="ellipse1" presStyleLbl="vennNode1" presStyleIdx="0" presStyleCnt="3" custLinFactNeighborX="-1990" custLinFactNeighborY="10743">
        <dgm:presLayoutVars>
          <dgm:bulletEnabled val="1"/>
        </dgm:presLayoutVars>
      </dgm:prSet>
      <dgm:spPr/>
    </dgm:pt>
    <dgm:pt modelId="{8498B159-258E-4F1D-ADCE-FA6AFB240E23}" type="pres">
      <dgm:prSet presAssocID="{BFEF4C92-DB63-43BF-B9F9-5C35C7378E8A}" presName="ellipse2" presStyleLbl="vennNode1" presStyleIdx="1" presStyleCnt="3" custLinFactNeighborX="-420" custLinFactNeighborY="1800">
        <dgm:presLayoutVars>
          <dgm:bulletEnabled val="1"/>
        </dgm:presLayoutVars>
      </dgm:prSet>
      <dgm:spPr/>
    </dgm:pt>
    <dgm:pt modelId="{95CFF558-63E5-4650-95A0-AD8250F44C20}" type="pres">
      <dgm:prSet presAssocID="{BFEF4C92-DB63-43BF-B9F9-5C35C7378E8A}" presName="ellipse3" presStyleLbl="vennNode1" presStyleIdx="2" presStyleCnt="3" custLinFactNeighborX="-4092" custLinFactNeighborY="10743">
        <dgm:presLayoutVars>
          <dgm:bulletEnabled val="1"/>
        </dgm:presLayoutVars>
      </dgm:prSet>
      <dgm:spPr/>
    </dgm:pt>
  </dgm:ptLst>
  <dgm:cxnLst>
    <dgm:cxn modelId="{5709E033-6244-4DEE-96FB-1D1607DB8812}" type="presOf" srcId="{D73A52AA-27CC-4450-9813-48A1EA151938}" destId="{B5EAD937-E779-4773-928D-C39062E1D90A}" srcOrd="0" destOrd="0" presId="urn:microsoft.com/office/officeart/2005/8/layout/rings+Icon"/>
    <dgm:cxn modelId="{3804DC3E-E896-4199-A46D-4A3DB9D6D88C}" srcId="{BFEF4C92-DB63-43BF-B9F9-5C35C7378E8A}" destId="{4953DD0A-065A-4089-8F93-A3BC898BCE8C}" srcOrd="1" destOrd="0" parTransId="{A70BDB81-BD80-49D5-81C6-462B37D959DF}" sibTransId="{6FC26A90-148E-4F18-9FF1-CC7CD984F4B7}"/>
    <dgm:cxn modelId="{318C9E5F-A835-40B3-BDE5-7B004144712B}" type="presOf" srcId="{2AEE6FD5-C196-4373-869E-F3EBCB53826F}" destId="{95CFF558-63E5-4650-95A0-AD8250F44C20}" srcOrd="0" destOrd="0" presId="urn:microsoft.com/office/officeart/2005/8/layout/rings+Icon"/>
    <dgm:cxn modelId="{E0B15C97-C136-455F-BDF8-D6250B4DBA10}" srcId="{BFEF4C92-DB63-43BF-B9F9-5C35C7378E8A}" destId="{2AEE6FD5-C196-4373-869E-F3EBCB53826F}" srcOrd="2" destOrd="0" parTransId="{7BA2E2AD-D0E5-4FB2-9D3E-276658C55377}" sibTransId="{83D1216E-0F9C-4BC7-AD51-30EF41857F4A}"/>
    <dgm:cxn modelId="{C9C6D5A5-C653-4F58-A6E2-9D5CA51C7E8F}" type="presOf" srcId="{4953DD0A-065A-4089-8F93-A3BC898BCE8C}" destId="{8498B159-258E-4F1D-ADCE-FA6AFB240E23}" srcOrd="0" destOrd="0" presId="urn:microsoft.com/office/officeart/2005/8/layout/rings+Icon"/>
    <dgm:cxn modelId="{C582C0C6-AB8D-4C73-A0C6-CCA330512F47}" srcId="{BFEF4C92-DB63-43BF-B9F9-5C35C7378E8A}" destId="{D73A52AA-27CC-4450-9813-48A1EA151938}" srcOrd="0" destOrd="0" parTransId="{A49E1F4F-765E-402E-A4BE-69BBE5C39F1C}" sibTransId="{BCBF9253-C7C3-41CC-A991-31006DA47345}"/>
    <dgm:cxn modelId="{046646ED-FA5C-4DEB-AD3D-618435F9084C}" type="presOf" srcId="{BFEF4C92-DB63-43BF-B9F9-5C35C7378E8A}" destId="{6D9B6460-7920-42A1-A501-A7DB1B7A962F}" srcOrd="0" destOrd="0" presId="urn:microsoft.com/office/officeart/2005/8/layout/rings+Icon"/>
    <dgm:cxn modelId="{5511F3A1-B86F-4A80-9BF1-80D0D568B7A6}" type="presParOf" srcId="{6D9B6460-7920-42A1-A501-A7DB1B7A962F}" destId="{B5EAD937-E779-4773-928D-C39062E1D90A}" srcOrd="0" destOrd="0" presId="urn:microsoft.com/office/officeart/2005/8/layout/rings+Icon"/>
    <dgm:cxn modelId="{BD81493B-8B89-40D5-AE92-05C5D03D99AB}" type="presParOf" srcId="{6D9B6460-7920-42A1-A501-A7DB1B7A962F}" destId="{8498B159-258E-4F1D-ADCE-FA6AFB240E23}" srcOrd="1" destOrd="0" presId="urn:microsoft.com/office/officeart/2005/8/layout/rings+Icon"/>
    <dgm:cxn modelId="{4D68FC85-BBF1-4E41-85EB-B4D3D40C2DC1}" type="presParOf" srcId="{6D9B6460-7920-42A1-A501-A7DB1B7A962F}" destId="{95CFF558-63E5-4650-95A0-AD8250F44C20}" srcOrd="2" destOrd="0" presId="urn:microsoft.com/office/officeart/2005/8/layout/rings+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EAD937-E779-4773-928D-C39062E1D90A}">
      <dsp:nvSpPr>
        <dsp:cNvPr id="0" name=""/>
        <dsp:cNvSpPr/>
      </dsp:nvSpPr>
      <dsp:spPr>
        <a:xfrm>
          <a:off x="666090" y="291685"/>
          <a:ext cx="2715163" cy="2715124"/>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Enquiry Learning </a:t>
          </a:r>
        </a:p>
      </dsp:txBody>
      <dsp:txXfrm>
        <a:off x="1063716" y="689306"/>
        <a:ext cx="1919911" cy="1919882"/>
      </dsp:txXfrm>
    </dsp:sp>
    <dsp:sp modelId="{8498B159-258E-4F1D-ADCE-FA6AFB240E23}">
      <dsp:nvSpPr>
        <dsp:cNvPr id="0" name=""/>
        <dsp:cNvSpPr/>
      </dsp:nvSpPr>
      <dsp:spPr>
        <a:xfrm>
          <a:off x="2106236" y="1810837"/>
          <a:ext cx="2715163" cy="2715124"/>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Expert Framing </a:t>
          </a:r>
        </a:p>
      </dsp:txBody>
      <dsp:txXfrm>
        <a:off x="2503862" y="2208458"/>
        <a:ext cx="1919911" cy="1919882"/>
      </dsp:txXfrm>
    </dsp:sp>
    <dsp:sp modelId="{95CFF558-63E5-4650-95A0-AD8250F44C20}">
      <dsp:nvSpPr>
        <dsp:cNvPr id="0" name=""/>
        <dsp:cNvSpPr/>
      </dsp:nvSpPr>
      <dsp:spPr>
        <a:xfrm>
          <a:off x="3402402" y="291685"/>
          <a:ext cx="2715163" cy="2715124"/>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Drama for Learning </a:t>
          </a:r>
        </a:p>
      </dsp:txBody>
      <dsp:txXfrm>
        <a:off x="3800028" y="689306"/>
        <a:ext cx="1919911" cy="1919882"/>
      </dsp:txXfrm>
    </dsp:sp>
  </dsp:spTree>
</dsp:drawing>
</file>

<file path=ppt/diagrams/layout1.xml><?xml version="1.0" encoding="utf-8"?>
<dgm:layoutDef xmlns:dgm="http://schemas.openxmlformats.org/drawingml/2006/diagram" xmlns:a="http://schemas.openxmlformats.org/drawingml/2006/main" uniqueId="urn:microsoft.com/office/officeart/2005/8/layout/rings+Icon">
  <dgm:title val="Interconnected Rings"/>
  <dgm:desc val="Use to show overlapping or interconnected ideas or concepts. The first seven lines of Level 1 text correspond with a circle. Unused text does not appear, but remains available if you switch layouts.  "/>
  <dgm:catLst>
    <dgm:cat type="relationship" pri="32000"/>
    <dgm:cat type="officeonline" pri="6000"/>
  </dgm:catLst>
  <dgm:sampData useDef="1">
    <dgm:dataModel>
      <dgm:ptLst/>
      <dgm:bg/>
      <dgm:whole/>
    </dgm:dataModel>
  </dgm:sampData>
  <dgm:styleData>
    <dgm:dataModel>
      <dgm:ptLst>
        <dgm:pt modelId="0" type="doc"/>
        <dgm:pt modelId="10"/>
        <dgm:pt modelId="20"/>
      </dgm:ptLst>
      <dgm:cxnLst>
        <dgm:cxn modelId="30" srcId="0" destId="10" srcOrd="0" destOrd="0"/>
        <dgm:cxn modelId="40" srcId="0" destId="20" srcOrd="1" destOrd="0"/>
      </dgm:cxnLst>
      <dgm:bg/>
      <dgm:whole/>
    </dgm:dataModel>
  </dgm:styleData>
  <dgm:clrData>
    <dgm:dataModel>
      <dgm:ptLst>
        <dgm:pt modelId="0" type="doc"/>
        <dgm:pt modelId="10"/>
        <dgm:pt modelId="20"/>
        <dgm:pt modelId="30"/>
        <dgm:pt modelId="40"/>
      </dgm:ptLst>
      <dgm:cxnLst>
        <dgm:cxn modelId="50" srcId="0" destId="10" srcOrd="0" destOrd="0"/>
        <dgm:cxn modelId="60" srcId="0" destId="20" srcOrd="1" destOrd="0"/>
        <dgm:cxn modelId="70" srcId="0" destId="30" srcOrd="2" destOrd="0"/>
        <dgm:cxn modelId="80" srcId="0" destId="40" srcOrd="2" destOrd="0"/>
      </dgm:cxnLst>
      <dgm:bg/>
      <dgm:whole/>
    </dgm:dataModel>
  </dgm:clrData>
  <dgm:layoutNode name="Name0">
    <dgm:varLst>
      <dgm:chMax val="7"/>
      <dgm:dir/>
      <dgm:resizeHandles val="exact"/>
    </dgm:varLst>
    <dgm:choose name="Name1">
      <dgm:if name="Name2" axis="ch" ptType="node" func="cnt" op="lt" val="1">
        <dgm:alg type="composite"/>
        <dgm:shape xmlns:r="http://schemas.openxmlformats.org/officeDocument/2006/relationships" r:blip="">
          <dgm:adjLst/>
        </dgm:shape>
        <dgm:presOf/>
        <dgm:constrLst/>
        <dgm:ruleLst/>
      </dgm:if>
      <dgm:if name="Name3" axis="ch" ptType="node" func="cnt" op="equ" val="1">
        <dgm:alg type="composite">
          <dgm:param type="ar" val="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dgm:constr type="h" for="ch" forName="ellipse1" refType="h"/>
        </dgm:constrLst>
      </dgm:if>
      <dgm:if name="Name4" axis="ch" ptType="node" func="cnt" op="equ" val="2">
        <dgm:alg type="composite">
          <dgm:param type="ar" val="0.908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6602"/>
          <dgm:constr type="h" for="ch" forName="ellipse1" refType="h" fact="0.5999"/>
          <dgm:constr type="l" for="ch" forName="ellipse2" refType="w" fact="0.3398"/>
          <dgm:constr type="t" for="ch" forName="ellipse2" refType="h" fact="0.4001"/>
          <dgm:constr type="w" for="ch" forName="ellipse2" refType="w" fact="0.6602"/>
          <dgm:constr type="h" for="ch" forName="ellipse2" refType="h" fact="0.5999"/>
        </dgm:constrLst>
      </dgm:if>
      <dgm:if name="Name5" axis="ch" ptType="node" func="cnt" op="equ" val="3">
        <dgm:alg type="composite">
          <dgm:param type="ar" val="1.217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4929"/>
          <dgm:constr type="h" for="ch" forName="ellipse1" refType="h" fact="0.5999"/>
          <dgm:constr type="l" for="ch" forName="ellipse2" refType="w" fact="0.2537"/>
          <dgm:constr type="t" for="ch" forName="ellipse2" refType="h" fact="0.4001"/>
          <dgm:constr type="w" for="ch" forName="ellipse2" refType="w" fact="0.4929"/>
          <dgm:constr type="h" for="ch" forName="ellipse2" refType="h" fact="0.5999"/>
          <dgm:constr type="l" for="ch" forName="ellipse3" refType="w" fact="0.5071"/>
          <dgm:constr type="t" for="ch" forName="ellipse3" refType="h" fact="0"/>
          <dgm:constr type="w" for="ch" forName="ellipse3" refType="w" fact="0.4929"/>
          <dgm:constr type="h" for="ch" forName="ellipse3" refType="h" fact="0.5999"/>
        </dgm:constrLst>
      </dgm:if>
      <dgm:if name="Name6" axis="ch" ptType="node" func="cnt" op="equ" val="4">
        <dgm:alg type="composite">
          <dgm:param type="ar" val="1.5255"/>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932"/>
          <dgm:constr type="h" for="ch" forName="ellipse1" refType="h" fact="0.5999"/>
          <dgm:constr type="l" for="ch" forName="ellipse2" refType="w" fact="0.2023"/>
          <dgm:constr type="t" for="ch" forName="ellipse2" refType="h" fact="0.4001"/>
          <dgm:constr type="w" for="ch" forName="ellipse2" refType="w" fact="0.3932"/>
          <dgm:constr type="h" for="ch" forName="ellipse2" refType="h" fact="0.5999"/>
          <dgm:constr type="l" for="ch" forName="ellipse3" refType="w" fact="0.4045"/>
          <dgm:constr type="t" for="ch" forName="ellipse3" refType="h" fact="0"/>
          <dgm:constr type="w" for="ch" forName="ellipse3" refType="w" fact="0.3932"/>
          <dgm:constr type="h" for="ch" forName="ellipse3" refType="h" fact="0.5999"/>
          <dgm:constr type="l" for="ch" forName="ellipse4" refType="w" fact="0.6068"/>
          <dgm:constr type="t" for="ch" forName="ellipse4" refType="h" fact="0.4001"/>
          <dgm:constr type="w" for="ch" forName="ellipse4" refType="w" fact="0.3932"/>
          <dgm:constr type="h" for="ch" forName="ellipse4" refType="h" fact="0.5999"/>
        </dgm:constrLst>
      </dgm:if>
      <dgm:if name="Name7" axis="ch" ptType="node" func="cnt" op="equ" val="5">
        <dgm:alg type="composite">
          <dgm:param type="ar" val="1.834"/>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271"/>
          <dgm:constr type="h" for="ch" forName="ellipse1" refType="h" fact="0.5999"/>
          <dgm:constr type="l" for="ch" forName="ellipse2" refType="w" fact="0.1682"/>
          <dgm:constr type="t" for="ch" forName="ellipse2" refType="h" fact="0.4001"/>
          <dgm:constr type="w" for="ch" forName="ellipse2" refType="w" fact="0.3271"/>
          <dgm:constr type="h" for="ch" forName="ellipse2" refType="h" fact="0.5999"/>
          <dgm:constr type="l" for="ch" forName="ellipse3" refType="w" fact="0.3365"/>
          <dgm:constr type="t" for="ch" forName="ellipse3" refType="h" fact="0"/>
          <dgm:constr type="w" for="ch" forName="ellipse3" refType="w" fact="0.3271"/>
          <dgm:constr type="h" for="ch" forName="ellipse3" refType="h" fact="0.5999"/>
          <dgm:constr type="l" for="ch" forName="ellipse4" refType="w" fact="0.5047"/>
          <dgm:constr type="t" for="ch" forName="ellipse4" refType="h" fact="0.4001"/>
          <dgm:constr type="w" for="ch" forName="ellipse4" refType="w" fact="0.3271"/>
          <dgm:constr type="h" for="ch" forName="ellipse4" refType="h" fact="0.5999"/>
          <dgm:constr type="l" for="ch" forName="ellipse5" refType="w" fact="0.6729"/>
          <dgm:constr type="t" for="ch" forName="ellipse5" refType="h" fact="0"/>
          <dgm:constr type="w" for="ch" forName="ellipse5" refType="w" fact="0.3271"/>
          <dgm:constr type="h" for="ch" forName="ellipse5" refType="h" fact="0.5999"/>
        </dgm:constrLst>
      </dgm:if>
      <dgm:if name="Name8" axis="ch" ptType="node" func="cnt" op="equ" val="6">
        <dgm:alg type="composite">
          <dgm:param type="ar" val="2.1873"/>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78"/>
          <dgm:constr type="h" for="ch" forName="ellipse1" refType="h" fact="0.6081"/>
          <dgm:constr type="l" for="ch" forName="ellipse2" refType="w" fact="0.1444"/>
          <dgm:constr type="t" for="ch" forName="ellipse2" refType="h" fact="0.3919"/>
          <dgm:constr type="w" for="ch" forName="ellipse2" refType="w" fact="0.278"/>
          <dgm:constr type="h" for="ch" forName="ellipse2" refType="h" fact="0.6081"/>
          <dgm:constr type="l" for="ch" forName="ellipse3" refType="w" fact="0.2888"/>
          <dgm:constr type="t" for="ch" forName="ellipse3" refType="h" fact="0"/>
          <dgm:constr type="w" for="ch" forName="ellipse3" refType="w" fact="0.278"/>
          <dgm:constr type="h" for="ch" forName="ellipse3" refType="h" fact="0.6081"/>
          <dgm:constr type="l" for="ch" forName="ellipse4" refType="w" fact="0.4332"/>
          <dgm:constr type="t" for="ch" forName="ellipse4" refType="h" fact="0.3919"/>
          <dgm:constr type="w" for="ch" forName="ellipse4" refType="w" fact="0.278"/>
          <dgm:constr type="h" for="ch" forName="ellipse4" refType="h" fact="0.6081"/>
          <dgm:constr type="l" for="ch" forName="ellipse5" refType="w" fact="0.5776"/>
          <dgm:constr type="t" for="ch" forName="ellipse5" refType="h" fact="0"/>
          <dgm:constr type="w" for="ch" forName="ellipse5" refType="w" fact="0.278"/>
          <dgm:constr type="h" for="ch" forName="ellipse5" refType="h" fact="0.6081"/>
          <dgm:constr type="l" for="ch" forName="ellipse6" refType="w" fact="0.722"/>
          <dgm:constr type="t" for="ch" forName="ellipse6" refType="h" fact="0.3919"/>
          <dgm:constr type="w" for="ch" forName="ellipse6" refType="w" fact="0.278"/>
          <dgm:constr type="h" for="ch" forName="ellipse6" refType="h" fact="0.6081"/>
        </dgm:constrLst>
      </dgm:if>
      <dgm:else name="Name9">
        <dgm:alg type="composite">
          <dgm:param type="ar" val="2.346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455"/>
          <dgm:constr type="h" for="ch" forName="ellipse1" refType="h" fact="0.5761"/>
          <dgm:constr type="l" for="ch" forName="ellipse2" refType="w" fact="0.1257"/>
          <dgm:constr type="t" for="ch" forName="ellipse2" refType="h" fact="0.4239"/>
          <dgm:constr type="w" for="ch" forName="ellipse2" refType="w" fact="0.2455"/>
          <dgm:constr type="h" for="ch" forName="ellipse2" refType="h" fact="0.5761"/>
          <dgm:constr type="l" for="ch" forName="ellipse3" refType="w" fact="0.2515"/>
          <dgm:constr type="t" for="ch" forName="ellipse3" refType="h" fact="0"/>
          <dgm:constr type="w" for="ch" forName="ellipse3" refType="w" fact="0.2455"/>
          <dgm:constr type="h" for="ch" forName="ellipse3" refType="h" fact="0.5761"/>
          <dgm:constr type="l" for="ch" forName="ellipse4" refType="w" fact="0.3772"/>
          <dgm:constr type="t" for="ch" forName="ellipse4" refType="h" fact="0.4239"/>
          <dgm:constr type="w" for="ch" forName="ellipse4" refType="w" fact="0.2455"/>
          <dgm:constr type="h" for="ch" forName="ellipse4" refType="h" fact="0.5761"/>
          <dgm:constr type="l" for="ch" forName="ellipse5" refType="w" fact="0.503"/>
          <dgm:constr type="t" for="ch" forName="ellipse5" refType="h" fact="0"/>
          <dgm:constr type="w" for="ch" forName="ellipse5" refType="w" fact="0.2455"/>
          <dgm:constr type="h" for="ch" forName="ellipse5" refType="h" fact="0.5761"/>
          <dgm:constr type="l" for="ch" forName="ellipse6" refType="w" fact="0.6287"/>
          <dgm:constr type="t" for="ch" forName="ellipse6" refType="h" fact="0.4239"/>
          <dgm:constr type="w" for="ch" forName="ellipse6" refType="w" fact="0.2455"/>
          <dgm:constr type="h" for="ch" forName="ellipse6" refType="h" fact="0.5761"/>
          <dgm:constr type="l" for="ch" forName="ellipse7" refType="w" fact="0.7545"/>
          <dgm:constr type="t" for="ch" forName="ellipse7" refType="h" fact="0"/>
          <dgm:constr type="w" for="ch" forName="ellipse7" refType="w" fact="0.2455"/>
          <dgm:constr type="h" for="ch" forName="ellipse7" refType="h" fact="0.5761"/>
        </dgm:constrLst>
      </dgm:else>
    </dgm:choose>
    <dgm:choose name="Name10">
      <dgm:if name="Name11" axis="ch" ptType="node" func="cnt" op="gte" val="1">
        <dgm:layoutNode name="ellipse1" styleLbl="vennNode1">
          <dgm:varLst>
            <dgm:bulletEnabled val="1"/>
          </dgm:varLst>
          <dgm:alg type="tx"/>
          <dgm:shape xmlns:r="http://schemas.openxmlformats.org/officeDocument/2006/relationships" type="ellipse" r:blip="">
            <dgm:adjLst/>
          </dgm:shape>
          <dgm:choose name="Name12">
            <dgm:if name="Name13" func="var" arg="dir" op="equ" val="norm">
              <dgm:presOf axis="ch desOrSelf" ptType="node node" st="1 1" cnt="1 0"/>
            </dgm:if>
            <dgm:else name="Name14">
              <dgm:choose name="Name15">
                <dgm:if name="Name16" axis="ch" ptType="node" func="cnt" op="equ" val="1">
                  <dgm:presOf axis="ch desOrSelf" ptType="node node" st="1 1" cnt="1 0"/>
                </dgm:if>
                <dgm:if name="Name17" axis="ch" ptType="node" func="cnt" op="equ" val="2">
                  <dgm:presOf axis="ch desOrSelf" ptType="node node" st="2 1" cnt="1 0"/>
                </dgm:if>
                <dgm:if name="Name18" axis="ch" ptType="node" func="cnt" op="equ" val="3">
                  <dgm:presOf axis="ch desOrSelf" ptType="node node" st="3 1" cnt="1 0"/>
                </dgm:if>
                <dgm:if name="Name19" axis="ch" ptType="node" func="cnt" op="equ" val="4">
                  <dgm:presOf axis="ch desOrSelf" ptType="node node" st="4 1" cnt="1 0"/>
                </dgm:if>
                <dgm:if name="Name20" axis="ch" ptType="node" func="cnt" op="equ" val="5">
                  <dgm:presOf axis="ch desOrSelf" ptType="node node" st="5 1" cnt="1 0"/>
                </dgm:if>
                <dgm:if name="Name21" axis="ch" ptType="node" func="cnt" op="equ" val="6">
                  <dgm:presOf axis="ch desOrSelf" ptType="node node" st="6 1" cnt="1 0"/>
                </dgm:if>
                <dgm:if name="Name22" axis="ch" ptType="node" func="cnt" op="gte" val="7">
                  <dgm:presOf axis="ch desOrSelf" ptType="node node" st="7 1" cnt="1 0"/>
                </dgm:if>
                <dgm:else name="Name2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4"/>
    </dgm:choose>
    <dgm:choose name="Name25">
      <dgm:if name="Name26" axis="ch" ptType="node" func="cnt" op="gte" val="2">
        <dgm:layoutNode name="ellipse2" styleLbl="vennNode1">
          <dgm:varLst>
            <dgm:bulletEnabled val="1"/>
          </dgm:varLst>
          <dgm:alg type="tx"/>
          <dgm:choose name="Name27">
            <dgm:if name="Name28" func="var" arg="dir" op="equ" val="norm">
              <dgm:shape xmlns:r="http://schemas.openxmlformats.org/officeDocument/2006/relationships" type="ellipse" r:blip="">
                <dgm:adjLst/>
              </dgm:shape>
              <dgm:presOf axis="ch desOrSelf" ptType="node node" st="2 1" cnt="1 0"/>
            </dgm:if>
            <dgm:else name="Name29">
              <dgm:shape xmlns:r="http://schemas.openxmlformats.org/officeDocument/2006/relationships" type="ellipse" r:blip="" zOrderOff="-2">
                <dgm:adjLst/>
              </dgm:shape>
              <dgm:choose name="Name30">
                <dgm:if name="Name31" axis="ch" ptType="node" func="cnt" op="equ" val="2">
                  <dgm:presOf axis="ch desOrSelf" ptType="node node" st="1 1" cnt="1 0"/>
                </dgm:if>
                <dgm:if name="Name32" axis="ch" ptType="node" func="cnt" op="equ" val="3">
                  <dgm:presOf axis="ch desOrSelf" ptType="node node" st="2 1" cnt="1 0"/>
                </dgm:if>
                <dgm:if name="Name33" axis="ch" ptType="node" func="cnt" op="equ" val="4">
                  <dgm:presOf axis="ch desOrSelf" ptType="node node" st="3 1" cnt="1 0"/>
                </dgm:if>
                <dgm:if name="Name34" axis="ch" ptType="node" func="cnt" op="equ" val="5">
                  <dgm:presOf axis="ch desOrSelf" ptType="node node" st="4 1" cnt="1 0"/>
                </dgm:if>
                <dgm:if name="Name35" axis="ch" ptType="node" func="cnt" op="equ" val="6">
                  <dgm:presOf axis="ch desOrSelf" ptType="node node" st="5 1" cnt="1 0"/>
                </dgm:if>
                <dgm:if name="Name36" axis="ch" ptType="node" func="cnt" op="gte" val="7">
                  <dgm:presOf axis="ch desOrSelf" ptType="node node" st="6 1" cnt="1 0"/>
                </dgm:if>
                <dgm:else name="Name37"/>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8"/>
    </dgm:choose>
    <dgm:choose name="Name39">
      <dgm:if name="Name40" axis="ch" ptType="node" func="cnt" op="gte" val="3">
        <dgm:layoutNode name="ellipse3" styleLbl="vennNode1">
          <dgm:varLst>
            <dgm:bulletEnabled val="1"/>
          </dgm:varLst>
          <dgm:alg type="tx"/>
          <dgm:shape xmlns:r="http://schemas.openxmlformats.org/officeDocument/2006/relationships" type="ellipse" r:blip="">
            <dgm:adjLst/>
          </dgm:shape>
          <dgm:choose name="Name41">
            <dgm:if name="Name42" func="var" arg="dir" op="equ" val="norm">
              <dgm:shape xmlns:r="http://schemas.openxmlformats.org/officeDocument/2006/relationships" type="ellipse" r:blip="">
                <dgm:adjLst/>
              </dgm:shape>
              <dgm:presOf axis="ch desOrSelf" ptType="node node" st="3 1" cnt="1 0"/>
            </dgm:if>
            <dgm:else name="Name43">
              <dgm:shape xmlns:r="http://schemas.openxmlformats.org/officeDocument/2006/relationships" type="ellipse" r:blip="" zOrderOff="-4">
                <dgm:adjLst/>
              </dgm:shape>
              <dgm:choose name="Name44">
                <dgm:if name="Name45" axis="ch" ptType="node" func="cnt" op="equ" val="3">
                  <dgm:presOf axis="ch desOrSelf" ptType="node node" st="1 1" cnt="1 0"/>
                </dgm:if>
                <dgm:if name="Name46" axis="ch" ptType="node" func="cnt" op="equ" val="4">
                  <dgm:presOf axis="ch desOrSelf" ptType="node node" st="2 1" cnt="1 0"/>
                </dgm:if>
                <dgm:if name="Name47" axis="ch" ptType="node" func="cnt" op="equ" val="5">
                  <dgm:presOf axis="ch desOrSelf" ptType="node node" st="3 1" cnt="1 0"/>
                </dgm:if>
                <dgm:if name="Name48" axis="ch" ptType="node" func="cnt" op="equ" val="6">
                  <dgm:presOf axis="ch desOrSelf" ptType="node node" st="4 1" cnt="1 0"/>
                </dgm:if>
                <dgm:if name="Name49" axis="ch" ptType="node" func="cnt" op="gte" val="7">
                  <dgm:presOf axis="ch desOrSelf" ptType="node node" st="5 1" cnt="1 0"/>
                </dgm:if>
                <dgm:else name="Name50"/>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1"/>
    </dgm:choose>
    <dgm:choose name="Name52">
      <dgm:if name="Name53" axis="ch" ptType="node" func="cnt" op="gte" val="4">
        <dgm:layoutNode name="ellipse4" styleLbl="vennNode1">
          <dgm:varLst>
            <dgm:bulletEnabled val="1"/>
          </dgm:varLst>
          <dgm:alg type="tx"/>
          <dgm:choose name="Name54">
            <dgm:if name="Name55" func="var" arg="dir" op="equ" val="norm">
              <dgm:shape xmlns:r="http://schemas.openxmlformats.org/officeDocument/2006/relationships" type="ellipse" r:blip="">
                <dgm:adjLst/>
              </dgm:shape>
              <dgm:presOf axis="ch desOrSelf" ptType="node node" st="4 1" cnt="1 0"/>
            </dgm:if>
            <dgm:else name="Name56">
              <dgm:shape xmlns:r="http://schemas.openxmlformats.org/officeDocument/2006/relationships" type="ellipse" r:blip="" zOrderOff="-6">
                <dgm:adjLst/>
              </dgm:shape>
              <dgm:choose name="Name57">
                <dgm:if name="Name58" axis="ch" ptType="node" func="cnt" op="equ" val="4">
                  <dgm:presOf axis="ch desOrSelf" ptType="node node" st="1 1" cnt="1 0"/>
                </dgm:if>
                <dgm:if name="Name59" axis="ch" ptType="node" func="cnt" op="equ" val="5">
                  <dgm:presOf axis="ch desOrSelf" ptType="node node" st="2 1" cnt="1 0"/>
                </dgm:if>
                <dgm:if name="Name60" axis="ch" ptType="node" func="cnt" op="equ" val="6">
                  <dgm:presOf axis="ch desOrSelf" ptType="node node" st="3 1" cnt="1 0"/>
                </dgm:if>
                <dgm:if name="Name61" axis="ch" ptType="node" func="cnt" op="gte" val="7">
                  <dgm:presOf axis="ch desOrSelf" ptType="node node" st="4 1" cnt="1 0"/>
                </dgm:if>
                <dgm:else name="Name62"/>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3"/>
    </dgm:choose>
    <dgm:choose name="Name64">
      <dgm:if name="Name65" axis="ch" ptType="node" func="cnt" op="gte" val="5">
        <dgm:layoutNode name="ellipse5" styleLbl="vennNode1">
          <dgm:varLst>
            <dgm:bulletEnabled val="1"/>
          </dgm:varLst>
          <dgm:alg type="tx"/>
          <dgm:choose name="Name66">
            <dgm:if name="Name67" func="var" arg="dir" op="equ" val="norm">
              <dgm:shape xmlns:r="http://schemas.openxmlformats.org/officeDocument/2006/relationships" type="ellipse" r:blip="">
                <dgm:adjLst/>
              </dgm:shape>
              <dgm:presOf axis="ch desOrSelf" ptType="node node" st="5 1" cnt="1 0"/>
            </dgm:if>
            <dgm:else name="Name68">
              <dgm:shape xmlns:r="http://schemas.openxmlformats.org/officeDocument/2006/relationships" type="ellipse" r:blip="" zOrderOff="-8">
                <dgm:adjLst/>
              </dgm:shape>
              <dgm:choose name="Name69">
                <dgm:if name="Name70" axis="ch" ptType="node" func="cnt" op="equ" val="5">
                  <dgm:presOf axis="ch desOrSelf" ptType="node node" st="1 1" cnt="1 0"/>
                </dgm:if>
                <dgm:if name="Name71" axis="ch" ptType="node" func="cnt" op="equ" val="6">
                  <dgm:presOf axis="ch desOrSelf" ptType="node node" st="2 1" cnt="1 0"/>
                </dgm:if>
                <dgm:if name="Name72" axis="ch" ptType="node" func="cnt" op="gte" val="7">
                  <dgm:presOf axis="ch desOrSelf" ptType="node node" st="3 1" cnt="1 0"/>
                </dgm:if>
                <dgm:else name="Name7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4"/>
    </dgm:choose>
    <dgm:choose name="Name75">
      <dgm:if name="Name76" axis="ch" ptType="node" func="cnt" op="gte" val="6">
        <dgm:layoutNode name="ellipse6" styleLbl="vennNode1">
          <dgm:varLst>
            <dgm:bulletEnabled val="1"/>
          </dgm:varLst>
          <dgm:alg type="tx"/>
          <dgm:choose name="Name77">
            <dgm:if name="Name78" func="var" arg="dir" op="equ" val="norm">
              <dgm:shape xmlns:r="http://schemas.openxmlformats.org/officeDocument/2006/relationships" type="ellipse" r:blip="">
                <dgm:adjLst/>
              </dgm:shape>
              <dgm:presOf axis="ch desOrSelf" ptType="node node" st="6 1" cnt="1 0"/>
            </dgm:if>
            <dgm:else name="Name79">
              <dgm:shape xmlns:r="http://schemas.openxmlformats.org/officeDocument/2006/relationships" type="ellipse" r:blip="" zOrderOff="-10">
                <dgm:adjLst/>
              </dgm:shape>
              <dgm:choose name="Name80">
                <dgm:if name="Name81" axis="ch" ptType="node" func="cnt" op="equ" val="6">
                  <dgm:presOf axis="ch desOrSelf" ptType="node node" st="1 1" cnt="1 0"/>
                </dgm:if>
                <dgm:if name="Name82" axis="ch" ptType="node" func="cnt" op="gte" val="7">
                  <dgm:presOf axis="ch desOrSelf" ptType="node node" st="2 1" cnt="1 0"/>
                </dgm:if>
                <dgm:else name="Name8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choose name="Name85">
      <dgm:if name="Name86" axis="ch" ptType="node" func="cnt" op="gte" val="7">
        <dgm:layoutNode name="ellipse7" styleLbl="vennNode1">
          <dgm:varLst>
            <dgm:bulletEnabled val="1"/>
          </dgm:varLst>
          <dgm:alg type="tx"/>
          <dgm:choose name="Name87">
            <dgm:if name="Name88" func="var" arg="dir" op="equ" val="norm">
              <dgm:shape xmlns:r="http://schemas.openxmlformats.org/officeDocument/2006/relationships" type="ellipse" r:blip="">
                <dgm:adjLst/>
              </dgm:shape>
              <dgm:presOf axis="ch desOrSelf" ptType="node node" st="7 1" cnt="1 0"/>
            </dgm:if>
            <dgm:else name="Name89">
              <dgm:shape xmlns:r="http://schemas.openxmlformats.org/officeDocument/2006/relationships" type="ellipse" r:blip="" zOrderOff="-12">
                <dgm:adjLst/>
              </dgm:shape>
              <dgm:presOf axis="ch desOrSelf" ptType="node node" st="1 1" cnt="1 0"/>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E7B2CA-6E8C-4165-9EAA-ACFBB0965EA6}" type="datetimeFigureOut">
              <a:t>1/20/2026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F45265-63BA-43B2-AB80-AD5A9CF6788B}" type="slidenum">
              <a:t>‹#›</a:t>
            </a:fld>
            <a:endParaRPr lang="en-GB"/>
          </a:p>
        </p:txBody>
      </p:sp>
    </p:spTree>
    <p:extLst>
      <p:ext uri="{BB962C8B-B14F-4D97-AF65-F5344CB8AC3E}">
        <p14:creationId xmlns:p14="http://schemas.microsoft.com/office/powerpoint/2010/main" val="19036460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ted.com/talks/mae_jemison_on_teaching_arts_and_sciences_together?language=en"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Week 6</a:t>
            </a:r>
          </a:p>
        </p:txBody>
      </p:sp>
      <p:sp>
        <p:nvSpPr>
          <p:cNvPr id="4" name="Slide Number Placeholder 3"/>
          <p:cNvSpPr>
            <a:spLocks noGrp="1"/>
          </p:cNvSpPr>
          <p:nvPr>
            <p:ph type="sldNum" sz="quarter" idx="10"/>
          </p:nvPr>
        </p:nvSpPr>
        <p:spPr/>
        <p:txBody>
          <a:bodyPr/>
          <a:lstStyle/>
          <a:p>
            <a:fld id="{23F7C47F-8675-4063-8635-CF6A5C9556A5}" type="slidenum">
              <a:rPr lang="en-GB" smtClean="0"/>
              <a:t>1</a:t>
            </a:fld>
            <a:endParaRPr lang="en-GB"/>
          </a:p>
        </p:txBody>
      </p:sp>
    </p:spTree>
    <p:extLst>
      <p:ext uri="{BB962C8B-B14F-4D97-AF65-F5344CB8AC3E}">
        <p14:creationId xmlns:p14="http://schemas.microsoft.com/office/powerpoint/2010/main" val="21427938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Overall aims</a:t>
            </a:r>
          </a:p>
        </p:txBody>
      </p:sp>
      <p:sp>
        <p:nvSpPr>
          <p:cNvPr id="4" name="Slide Number Placeholder 3"/>
          <p:cNvSpPr>
            <a:spLocks noGrp="1"/>
          </p:cNvSpPr>
          <p:nvPr>
            <p:ph type="sldNum" sz="quarter" idx="10"/>
          </p:nvPr>
        </p:nvSpPr>
        <p:spPr/>
        <p:txBody>
          <a:bodyPr/>
          <a:lstStyle/>
          <a:p>
            <a:fld id="{23F7C47F-8675-4063-8635-CF6A5C9556A5}" type="slidenum">
              <a:rPr lang="en-GB" smtClean="0"/>
              <a:t>3</a:t>
            </a:fld>
            <a:endParaRPr lang="en-GB"/>
          </a:p>
        </p:txBody>
      </p:sp>
    </p:spTree>
    <p:extLst>
      <p:ext uri="{BB962C8B-B14F-4D97-AF65-F5344CB8AC3E}">
        <p14:creationId xmlns:p14="http://schemas.microsoft.com/office/powerpoint/2010/main" val="14653489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Week 4</a:t>
            </a:r>
          </a:p>
        </p:txBody>
      </p:sp>
      <p:sp>
        <p:nvSpPr>
          <p:cNvPr id="4" name="Slide Number Placeholder 3"/>
          <p:cNvSpPr>
            <a:spLocks noGrp="1"/>
          </p:cNvSpPr>
          <p:nvPr>
            <p:ph type="sldNum" sz="quarter" idx="10"/>
          </p:nvPr>
        </p:nvSpPr>
        <p:spPr/>
        <p:txBody>
          <a:bodyPr/>
          <a:lstStyle/>
          <a:p>
            <a:fld id="{22C3F38C-865A-4D23-B5FF-877B18DE04B6}" type="slidenum">
              <a:rPr lang="en-GB" smtClean="0"/>
              <a:t>4</a:t>
            </a:fld>
            <a:endParaRPr lang="en-GB"/>
          </a:p>
        </p:txBody>
      </p:sp>
    </p:spTree>
    <p:extLst>
      <p:ext uri="{BB962C8B-B14F-4D97-AF65-F5344CB8AC3E}">
        <p14:creationId xmlns:p14="http://schemas.microsoft.com/office/powerpoint/2010/main" val="7165328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Create</a:t>
            </a:r>
            <a:r>
              <a:rPr lang="en-GB" baseline="0" dirty="0"/>
              <a:t> two lists; art and science</a:t>
            </a:r>
            <a:endParaRPr lang="en-GB" dirty="0"/>
          </a:p>
        </p:txBody>
      </p:sp>
      <p:sp>
        <p:nvSpPr>
          <p:cNvPr id="4" name="Slide Number Placeholder 3"/>
          <p:cNvSpPr>
            <a:spLocks noGrp="1"/>
          </p:cNvSpPr>
          <p:nvPr>
            <p:ph type="sldNum" sz="quarter" idx="10"/>
          </p:nvPr>
        </p:nvSpPr>
        <p:spPr/>
        <p:txBody>
          <a:bodyPr/>
          <a:lstStyle/>
          <a:p>
            <a:fld id="{22C3F38C-865A-4D23-B5FF-877B18DE04B6}" type="slidenum">
              <a:rPr lang="en-GB" smtClean="0"/>
              <a:t>5</a:t>
            </a:fld>
            <a:endParaRPr lang="en-GB" dirty="0"/>
          </a:p>
        </p:txBody>
      </p:sp>
    </p:spTree>
    <p:extLst>
      <p:ext uri="{BB962C8B-B14F-4D97-AF65-F5344CB8AC3E}">
        <p14:creationId xmlns:p14="http://schemas.microsoft.com/office/powerpoint/2010/main" val="16691705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Focus is on sensory experiences</a:t>
            </a:r>
            <a:r>
              <a:rPr lang="en-GB" baseline="0" dirty="0"/>
              <a:t>, hands on learning which is experiential.  Caters for all intelligences and different types of learners.  Promotes experimentation with colour, texture and pattern.  </a:t>
            </a:r>
            <a:endParaRPr lang="en-GB" dirty="0"/>
          </a:p>
        </p:txBody>
      </p:sp>
      <p:sp>
        <p:nvSpPr>
          <p:cNvPr id="4" name="Slide Number Placeholder 3"/>
          <p:cNvSpPr>
            <a:spLocks noGrp="1"/>
          </p:cNvSpPr>
          <p:nvPr>
            <p:ph type="sldNum" sz="quarter" idx="10"/>
          </p:nvPr>
        </p:nvSpPr>
        <p:spPr/>
        <p:txBody>
          <a:bodyPr/>
          <a:lstStyle/>
          <a:p>
            <a:fld id="{22C3F38C-865A-4D23-B5FF-877B18DE04B6}" type="slidenum">
              <a:rPr lang="en-GB" smtClean="0"/>
              <a:t>6</a:t>
            </a:fld>
            <a:endParaRPr lang="en-GB"/>
          </a:p>
        </p:txBody>
      </p:sp>
    </p:spTree>
    <p:extLst>
      <p:ext uri="{BB962C8B-B14F-4D97-AF65-F5344CB8AC3E}">
        <p14:creationId xmlns:p14="http://schemas.microsoft.com/office/powerpoint/2010/main" val="20661208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Aims taken</a:t>
            </a:r>
            <a:r>
              <a:rPr lang="en-GB" baseline="0" dirty="0"/>
              <a:t> from DFE – mainly focus on England.  Can be seen from the aims that Science plays a key part in everyday life.  Appears that learning about science will set them up for their future.  Importance on evidence based and practical activities.   Similar features to the aims of art?</a:t>
            </a:r>
            <a:endParaRPr lang="en-GB" dirty="0"/>
          </a:p>
        </p:txBody>
      </p:sp>
      <p:sp>
        <p:nvSpPr>
          <p:cNvPr id="4" name="Slide Number Placeholder 3"/>
          <p:cNvSpPr>
            <a:spLocks noGrp="1"/>
          </p:cNvSpPr>
          <p:nvPr>
            <p:ph type="sldNum" sz="quarter" idx="10"/>
          </p:nvPr>
        </p:nvSpPr>
        <p:spPr/>
        <p:txBody>
          <a:bodyPr/>
          <a:lstStyle/>
          <a:p>
            <a:fld id="{22C3F38C-865A-4D23-B5FF-877B18DE04B6}" type="slidenum">
              <a:rPr lang="en-GB" smtClean="0"/>
              <a:t>7</a:t>
            </a:fld>
            <a:endParaRPr lang="en-GB"/>
          </a:p>
        </p:txBody>
      </p:sp>
    </p:spTree>
    <p:extLst>
      <p:ext uri="{BB962C8B-B14F-4D97-AF65-F5344CB8AC3E}">
        <p14:creationId xmlns:p14="http://schemas.microsoft.com/office/powerpoint/2010/main" val="39242853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562DDF0-9BFD-42F3-9B4F-7D6E35B87BF3}" type="slidenum">
              <a:rPr lang="en-GB" smtClean="0"/>
              <a:t>8</a:t>
            </a:fld>
            <a:endParaRPr lang="en-GB"/>
          </a:p>
        </p:txBody>
      </p:sp>
    </p:spTree>
    <p:extLst>
      <p:ext uri="{BB962C8B-B14F-4D97-AF65-F5344CB8AC3E}">
        <p14:creationId xmlns:p14="http://schemas.microsoft.com/office/powerpoint/2010/main" val="2362702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Compulsory  in education whereas art can be dropped in y9</a:t>
            </a:r>
          </a:p>
          <a:p>
            <a:endParaRPr lang="en-GB" dirty="0"/>
          </a:p>
          <a:p>
            <a:r>
              <a:rPr lang="en-GB" dirty="0"/>
              <a:t>Viewed as important as it provides us with scientific thinking skills which we use in every day life.  Cooking – follows scientific methods.  </a:t>
            </a:r>
          </a:p>
          <a:p>
            <a:endParaRPr lang="en-GB" dirty="0"/>
          </a:p>
          <a:p>
            <a:r>
              <a:rPr lang="en-GB" dirty="0"/>
              <a:t>Promotes inquiry – encourages the asking of questions and being inquisitive.</a:t>
            </a:r>
          </a:p>
          <a:p>
            <a:endParaRPr lang="en-GB" dirty="0"/>
          </a:p>
          <a:p>
            <a:endParaRPr lang="en-GB" dirty="0"/>
          </a:p>
          <a:p>
            <a:r>
              <a:rPr lang="en-GB" dirty="0"/>
              <a:t>Secondary</a:t>
            </a:r>
            <a:r>
              <a:rPr lang="en-GB" baseline="0" dirty="0"/>
              <a:t> – teaching takes place in a laboratory, type of teacher changes from a generalist to a specialist (more of a formal investigative approach in secondary), problems occur in secondary : pupils may repeat work done in primary, scientific language and to teaching style can become too complex for children, science teachers often fail to refer to pupils previous experiences </a:t>
            </a:r>
            <a:endParaRPr lang="en-GB" dirty="0"/>
          </a:p>
        </p:txBody>
      </p:sp>
      <p:sp>
        <p:nvSpPr>
          <p:cNvPr id="4" name="Slide Number Placeholder 3"/>
          <p:cNvSpPr>
            <a:spLocks noGrp="1"/>
          </p:cNvSpPr>
          <p:nvPr>
            <p:ph type="sldNum" sz="quarter" idx="10"/>
          </p:nvPr>
        </p:nvSpPr>
        <p:spPr/>
        <p:txBody>
          <a:bodyPr/>
          <a:lstStyle/>
          <a:p>
            <a:fld id="{22C3F38C-865A-4D23-B5FF-877B18DE04B6}" type="slidenum">
              <a:rPr lang="en-GB" smtClean="0"/>
              <a:t>9</a:t>
            </a:fld>
            <a:endParaRPr lang="en-GB"/>
          </a:p>
        </p:txBody>
      </p:sp>
    </p:spTree>
    <p:extLst>
      <p:ext uri="{BB962C8B-B14F-4D97-AF65-F5344CB8AC3E}">
        <p14:creationId xmlns:p14="http://schemas.microsoft.com/office/powerpoint/2010/main" val="8117955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Astronaut,</a:t>
            </a:r>
            <a:r>
              <a:rPr lang="en-GB" baseline="0" dirty="0"/>
              <a:t> doctor, dancer, art collector – first women in America to travel to space </a:t>
            </a:r>
          </a:p>
          <a:p>
            <a:endParaRPr lang="en-GB" baseline="0" dirty="0"/>
          </a:p>
          <a:p>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http://www.ted.com/talks/mae_jemison_on_teaching_arts_and_sciences_together?language=en</a:t>
            </a:r>
            <a:endParaRPr lang="en-GB" dirty="0"/>
          </a:p>
          <a:p>
            <a:endParaRPr lang="en-GB" dirty="0"/>
          </a:p>
        </p:txBody>
      </p:sp>
      <p:sp>
        <p:nvSpPr>
          <p:cNvPr id="4" name="Slide Number Placeholder 3"/>
          <p:cNvSpPr>
            <a:spLocks noGrp="1"/>
          </p:cNvSpPr>
          <p:nvPr>
            <p:ph type="sldNum" sz="quarter" idx="10"/>
          </p:nvPr>
        </p:nvSpPr>
        <p:spPr/>
        <p:txBody>
          <a:bodyPr/>
          <a:lstStyle/>
          <a:p>
            <a:fld id="{22C3F38C-865A-4D23-B5FF-877B18DE04B6}" type="slidenum">
              <a:rPr lang="en-GB" smtClean="0"/>
              <a:t>10</a:t>
            </a:fld>
            <a:endParaRPr lang="en-GB"/>
          </a:p>
        </p:txBody>
      </p:sp>
    </p:spTree>
    <p:extLst>
      <p:ext uri="{BB962C8B-B14F-4D97-AF65-F5344CB8AC3E}">
        <p14:creationId xmlns:p14="http://schemas.microsoft.com/office/powerpoint/2010/main" val="4197347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Discuss</a:t>
            </a:r>
            <a:r>
              <a:rPr lang="en-GB" baseline="0" dirty="0"/>
              <a:t> which one and reasons why in groups</a:t>
            </a:r>
          </a:p>
          <a:p>
            <a:endParaRPr lang="en-GB" dirty="0"/>
          </a:p>
          <a:p>
            <a:r>
              <a:rPr lang="en-GB" dirty="0"/>
              <a:t>Debate</a:t>
            </a:r>
            <a:r>
              <a:rPr lang="en-GB" baseline="0" dirty="0"/>
              <a:t> going on between the National gallery and queens galley in London. NG believes artist, QG believes scientist.  - both correct.</a:t>
            </a:r>
            <a:r>
              <a:rPr lang="en-GB" dirty="0"/>
              <a:t>  Da Vinci started out as an artist but referred to himself as a scientist in later life.  </a:t>
            </a:r>
          </a:p>
        </p:txBody>
      </p:sp>
      <p:sp>
        <p:nvSpPr>
          <p:cNvPr id="4" name="Slide Number Placeholder 3"/>
          <p:cNvSpPr>
            <a:spLocks noGrp="1"/>
          </p:cNvSpPr>
          <p:nvPr>
            <p:ph type="sldNum" sz="quarter" idx="10"/>
          </p:nvPr>
        </p:nvSpPr>
        <p:spPr/>
        <p:txBody>
          <a:bodyPr/>
          <a:lstStyle/>
          <a:p>
            <a:fld id="{22C3F38C-865A-4D23-B5FF-877B18DE04B6}" type="slidenum">
              <a:rPr lang="en-GB" smtClean="0"/>
              <a:t>12</a:t>
            </a:fld>
            <a:endParaRPr lang="en-GB" dirty="0"/>
          </a:p>
        </p:txBody>
      </p:sp>
    </p:spTree>
    <p:extLst>
      <p:ext uri="{BB962C8B-B14F-4D97-AF65-F5344CB8AC3E}">
        <p14:creationId xmlns:p14="http://schemas.microsoft.com/office/powerpoint/2010/main" val="34167218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Born 1452 – </a:t>
            </a:r>
          </a:p>
          <a:p>
            <a:endParaRPr lang="en-GB" dirty="0"/>
          </a:p>
          <a:p>
            <a:r>
              <a:rPr lang="en-GB" dirty="0"/>
              <a:t>Most famous piece of work – Mona Lisa </a:t>
            </a:r>
          </a:p>
          <a:p>
            <a:endParaRPr lang="en-GB" dirty="0"/>
          </a:p>
          <a:p>
            <a:r>
              <a:rPr lang="en-GB" dirty="0"/>
              <a:t>Inventions and anatomy </a:t>
            </a:r>
          </a:p>
          <a:p>
            <a:endParaRPr lang="en-GB" dirty="0"/>
          </a:p>
          <a:p>
            <a:r>
              <a:rPr lang="en-GB" dirty="0"/>
              <a:t>To understand his significance you must understand the science of the time – over 500 years ago –knowledge from bible (they believed that science that involved experiments were full of errors</a:t>
            </a:r>
          </a:p>
          <a:p>
            <a:endParaRPr lang="en-GB" dirty="0"/>
          </a:p>
          <a:p>
            <a:r>
              <a:rPr lang="en-GB" dirty="0"/>
              <a:t>He was the first to see clearly that knowledge of science would have to come from repeated experiments done, not unproven ideas. </a:t>
            </a:r>
          </a:p>
          <a:p>
            <a:endParaRPr lang="en-GB" dirty="0"/>
          </a:p>
          <a:p>
            <a:r>
              <a:rPr lang="en-GB" dirty="0"/>
              <a:t>One of the reasons that he did fail in scientific investigations was because many of the mathematic laws that he needed had not yet been discovered.</a:t>
            </a:r>
          </a:p>
          <a:p>
            <a:endParaRPr lang="en-GB" dirty="0"/>
          </a:p>
          <a:p>
            <a:endParaRPr lang="en-GB" dirty="0"/>
          </a:p>
        </p:txBody>
      </p:sp>
      <p:sp>
        <p:nvSpPr>
          <p:cNvPr id="4" name="Slide Number Placeholder 3"/>
          <p:cNvSpPr>
            <a:spLocks noGrp="1"/>
          </p:cNvSpPr>
          <p:nvPr>
            <p:ph type="sldNum" sz="quarter" idx="10"/>
          </p:nvPr>
        </p:nvSpPr>
        <p:spPr/>
        <p:txBody>
          <a:bodyPr/>
          <a:lstStyle/>
          <a:p>
            <a:fld id="{22C3F38C-865A-4D23-B5FF-877B18DE04B6}" type="slidenum">
              <a:rPr lang="en-GB" smtClean="0"/>
              <a:t>13</a:t>
            </a:fld>
            <a:endParaRPr lang="en-GB"/>
          </a:p>
        </p:txBody>
      </p:sp>
    </p:spTree>
    <p:extLst>
      <p:ext uri="{BB962C8B-B14F-4D97-AF65-F5344CB8AC3E}">
        <p14:creationId xmlns:p14="http://schemas.microsoft.com/office/powerpoint/2010/main" val="29794044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Thoughts are that art and science should be combined, possibly this is already done unknowingly .  Both art and science promote inquiry – this is why these subject are focused on the most when looking at enquiring minds.  </a:t>
            </a:r>
          </a:p>
          <a:p>
            <a:endParaRPr lang="en-GB" dirty="0"/>
          </a:p>
          <a:p>
            <a:r>
              <a:rPr lang="en-GB" dirty="0"/>
              <a:t>Both subjects encourage exploration and the engagement of pupils in sessions.  </a:t>
            </a:r>
          </a:p>
          <a:p>
            <a:endParaRPr lang="en-GB" dirty="0"/>
          </a:p>
          <a:p>
            <a:r>
              <a:rPr lang="en-GB" dirty="0"/>
              <a:t>From categories it can be seen that both subjects promote a hands on approach to learning.  Pupils guided by own interests? Does this increase imagination?</a:t>
            </a:r>
          </a:p>
          <a:p>
            <a:endParaRPr lang="en-GB" dirty="0"/>
          </a:p>
          <a:p>
            <a:endParaRPr lang="en-GB" dirty="0"/>
          </a:p>
          <a:p>
            <a:r>
              <a:rPr lang="en-GB" dirty="0"/>
              <a:t>Experiment: Either Rain cloud or Lava Lamp</a:t>
            </a:r>
          </a:p>
        </p:txBody>
      </p:sp>
      <p:sp>
        <p:nvSpPr>
          <p:cNvPr id="4" name="Slide Number Placeholder 3"/>
          <p:cNvSpPr>
            <a:spLocks noGrp="1"/>
          </p:cNvSpPr>
          <p:nvPr>
            <p:ph type="sldNum" sz="quarter" idx="10"/>
          </p:nvPr>
        </p:nvSpPr>
        <p:spPr/>
        <p:txBody>
          <a:bodyPr/>
          <a:lstStyle/>
          <a:p>
            <a:fld id="{22C3F38C-865A-4D23-B5FF-877B18DE04B6}" type="slidenum">
              <a:rPr lang="en-GB" smtClean="0"/>
              <a:t>16</a:t>
            </a:fld>
            <a:endParaRPr lang="en-GB"/>
          </a:p>
        </p:txBody>
      </p:sp>
    </p:spTree>
    <p:extLst>
      <p:ext uri="{BB962C8B-B14F-4D97-AF65-F5344CB8AC3E}">
        <p14:creationId xmlns:p14="http://schemas.microsoft.com/office/powerpoint/2010/main" val="475357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Leonardo effect – is an approach to teaching that focuses on the integration of all subjects</a:t>
            </a:r>
          </a:p>
          <a:p>
            <a:endParaRPr lang="en-GB" dirty="0"/>
          </a:p>
          <a:p>
            <a:r>
              <a:rPr lang="en-GB" dirty="0"/>
              <a:t>A bit emphasis on the arts and sciences and creativity </a:t>
            </a:r>
          </a:p>
          <a:p>
            <a:endParaRPr lang="en-GB" dirty="0"/>
          </a:p>
          <a:p>
            <a:endParaRPr lang="en-GB" dirty="0"/>
          </a:p>
          <a:p>
            <a:r>
              <a:rPr lang="en-GB" dirty="0"/>
              <a:t>Encourages experiential learning </a:t>
            </a:r>
          </a:p>
          <a:p>
            <a:endParaRPr lang="en-GB" dirty="0"/>
          </a:p>
          <a:p>
            <a:r>
              <a:rPr lang="en-GB" dirty="0"/>
              <a:t>Teacher facilitates – pupils become more confident and eager to learn as education is based on their ideas and concepts</a:t>
            </a:r>
          </a:p>
          <a:p>
            <a:endParaRPr lang="en-GB" dirty="0"/>
          </a:p>
          <a:p>
            <a:r>
              <a:rPr lang="en-GB" dirty="0"/>
              <a:t>Great emphasis on the importance of play based activities throughout all phases – exploration linked to play (children are likely to be more engaged and interested in playing) </a:t>
            </a:r>
          </a:p>
        </p:txBody>
      </p:sp>
      <p:sp>
        <p:nvSpPr>
          <p:cNvPr id="4" name="Slide Number Placeholder 3"/>
          <p:cNvSpPr>
            <a:spLocks noGrp="1"/>
          </p:cNvSpPr>
          <p:nvPr>
            <p:ph type="sldNum" sz="quarter" idx="10"/>
          </p:nvPr>
        </p:nvSpPr>
        <p:spPr/>
        <p:txBody>
          <a:bodyPr/>
          <a:lstStyle/>
          <a:p>
            <a:fld id="{23F7C47F-8675-4063-8635-CF6A5C9556A5}" type="slidenum">
              <a:rPr lang="en-GB" smtClean="0"/>
              <a:t>17</a:t>
            </a:fld>
            <a:endParaRPr lang="en-GB"/>
          </a:p>
        </p:txBody>
      </p:sp>
    </p:spTree>
    <p:extLst>
      <p:ext uri="{BB962C8B-B14F-4D97-AF65-F5344CB8AC3E}">
        <p14:creationId xmlns:p14="http://schemas.microsoft.com/office/powerpoint/2010/main" val="38068725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8347" indent="-168347">
              <a:buFontTx/>
              <a:buChar char="-"/>
            </a:pPr>
            <a:r>
              <a:rPr lang="en-GB" dirty="0"/>
              <a:t>Research funded by Paul</a:t>
            </a:r>
            <a:r>
              <a:rPr lang="en-GB" baseline="0" dirty="0"/>
              <a:t> Hamlin and </a:t>
            </a:r>
            <a:r>
              <a:rPr lang="en-GB" baseline="0" dirty="0" err="1"/>
              <a:t>ESCalate</a:t>
            </a:r>
            <a:r>
              <a:rPr lang="en-GB" baseline="0" dirty="0"/>
              <a:t>.  NESTA funded project in British Isles in 2006-2007 – </a:t>
            </a:r>
            <a:r>
              <a:rPr lang="en-GB" baseline="0" dirty="0" err="1"/>
              <a:t>ESCalate</a:t>
            </a:r>
            <a:r>
              <a:rPr lang="en-GB" baseline="0" dirty="0"/>
              <a:t> = the education subject centre for</a:t>
            </a:r>
            <a:r>
              <a:rPr lang="en-GB" dirty="0"/>
              <a:t> advanced learning and teaching in education</a:t>
            </a:r>
          </a:p>
          <a:p>
            <a:pPr marL="168347" indent="-168347">
              <a:buFontTx/>
              <a:buChar char="-"/>
            </a:pPr>
            <a:endParaRPr lang="en-GB" baseline="0" dirty="0"/>
          </a:p>
          <a:p>
            <a:pPr marL="168347" indent="-168347">
              <a:buFontTx/>
              <a:buChar char="-"/>
            </a:pPr>
            <a:r>
              <a:rPr lang="en-GB" dirty="0"/>
              <a:t>NESTA </a:t>
            </a:r>
            <a:r>
              <a:rPr lang="en-GB" b="1" i="1" dirty="0">
                <a:effectLst/>
              </a:rPr>
              <a:t>National Endowment for Science, Technology and the Arts</a:t>
            </a:r>
            <a:endParaRPr lang="en-GB" dirty="0"/>
          </a:p>
          <a:p>
            <a:pPr marL="168347" indent="-168347">
              <a:buFontTx/>
              <a:buChar char="-"/>
            </a:pPr>
            <a:endParaRPr lang="en-GB" baseline="0" dirty="0"/>
          </a:p>
          <a:p>
            <a:pPr marL="168347" indent="-168347">
              <a:buFontTx/>
              <a:buChar char="-"/>
            </a:pPr>
            <a:r>
              <a:rPr lang="en-GB" dirty="0"/>
              <a:t>- geographical locations allowed the impact of the approach to be assessed in schools using  related but not identical curricula. Schools selected were from a variety of environments (large cities, small towns, rural settings) – both affluent and deprived areas. Two SEN schools were included  - pilots lasted 6-12 weeks – overall schools saw improvement in learning </a:t>
            </a:r>
            <a:endParaRPr lang="en-GB" baseline="0" dirty="0"/>
          </a:p>
          <a:p>
            <a:pPr marL="168347" indent="-168347">
              <a:buFontTx/>
              <a:buChar char="-"/>
            </a:pPr>
            <a:endParaRPr lang="en-GB" dirty="0"/>
          </a:p>
          <a:p>
            <a:pPr marL="168347" indent="-168347">
              <a:buFontTx/>
              <a:buChar char="-"/>
            </a:pPr>
            <a:endParaRPr lang="en-GB" dirty="0"/>
          </a:p>
        </p:txBody>
      </p:sp>
      <p:sp>
        <p:nvSpPr>
          <p:cNvPr id="4" name="Slide Number Placeholder 3"/>
          <p:cNvSpPr>
            <a:spLocks noGrp="1"/>
          </p:cNvSpPr>
          <p:nvPr>
            <p:ph type="sldNum" sz="quarter" idx="10"/>
          </p:nvPr>
        </p:nvSpPr>
        <p:spPr/>
        <p:txBody>
          <a:bodyPr/>
          <a:lstStyle/>
          <a:p>
            <a:fld id="{23F7C47F-8675-4063-8635-CF6A5C9556A5}" type="slidenum">
              <a:rPr lang="en-GB" smtClean="0"/>
              <a:t>19</a:t>
            </a:fld>
            <a:endParaRPr lang="en-GB"/>
          </a:p>
        </p:txBody>
      </p:sp>
    </p:spTree>
    <p:extLst>
      <p:ext uri="{BB962C8B-B14F-4D97-AF65-F5344CB8AC3E}">
        <p14:creationId xmlns:p14="http://schemas.microsoft.com/office/powerpoint/2010/main" val="34900545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may need to get creative in their search terms to find an appropriate research article.</a:t>
            </a:r>
          </a:p>
          <a:p>
            <a:endParaRPr lang="en-GB" dirty="0"/>
          </a:p>
          <a:p>
            <a:r>
              <a:rPr lang="en-GB" dirty="0"/>
              <a:t>Shaving foam clouds – Example - https://www.primroseschools.com/blog/rain-cloud-activity/ Run this and discuss, what other areas does it link to?</a:t>
            </a:r>
          </a:p>
          <a:p>
            <a:endParaRPr lang="en-GB" dirty="0"/>
          </a:p>
          <a:p>
            <a:endParaRPr lang="en-GB" dirty="0"/>
          </a:p>
        </p:txBody>
      </p:sp>
      <p:sp>
        <p:nvSpPr>
          <p:cNvPr id="4" name="Slide Number Placeholder 3"/>
          <p:cNvSpPr>
            <a:spLocks noGrp="1"/>
          </p:cNvSpPr>
          <p:nvPr>
            <p:ph type="sldNum" sz="quarter" idx="5"/>
          </p:nvPr>
        </p:nvSpPr>
        <p:spPr/>
        <p:txBody>
          <a:bodyPr/>
          <a:lstStyle/>
          <a:p>
            <a:fld id="{143EE5ED-7B99-47F0-B936-48ED099BA021}" type="slidenum">
              <a:rPr lang="en-GB" smtClean="0"/>
              <a:t>21</a:t>
            </a:fld>
            <a:endParaRPr lang="en-GB"/>
          </a:p>
        </p:txBody>
      </p:sp>
    </p:spTree>
    <p:extLst>
      <p:ext uri="{BB962C8B-B14F-4D97-AF65-F5344CB8AC3E}">
        <p14:creationId xmlns:p14="http://schemas.microsoft.com/office/powerpoint/2010/main" val="35301305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Fisher and Williams -  a combination of approaches which are developed</a:t>
            </a:r>
            <a:r>
              <a:rPr lang="en-GB" baseline="0" dirty="0"/>
              <a:t> in an environment where pupils and teachers are encouraged to be more creative can develop more creative people – creative enquiry about children finding out things and teaching staff facilitating it.  </a:t>
            </a:r>
          </a:p>
          <a:p>
            <a:endParaRPr lang="en-GB" baseline="0" dirty="0"/>
          </a:p>
          <a:p>
            <a:r>
              <a:rPr lang="en-GB" baseline="0" dirty="0"/>
              <a:t>Fisher and Williams – knowledge and problem solving will be key to survival – creative enquiry promotes this. </a:t>
            </a:r>
          </a:p>
          <a:p>
            <a:endParaRPr lang="en-GB" dirty="0"/>
          </a:p>
          <a:p>
            <a:r>
              <a:rPr lang="en-GB" baseline="0" dirty="0"/>
              <a:t>Jeffery considered</a:t>
            </a:r>
            <a:r>
              <a:rPr lang="en-GB" dirty="0"/>
              <a:t> that creative enquiry focuses on children asking questions about the world around them – problem based, experiential learning </a:t>
            </a:r>
            <a:endParaRPr lang="en-GB" baseline="0" dirty="0"/>
          </a:p>
          <a:p>
            <a:endParaRPr lang="en-GB" baseline="0" dirty="0"/>
          </a:p>
          <a:p>
            <a:endParaRPr lang="en-GB" dirty="0"/>
          </a:p>
        </p:txBody>
      </p:sp>
      <p:sp>
        <p:nvSpPr>
          <p:cNvPr id="4" name="Slide Number Placeholder 3"/>
          <p:cNvSpPr>
            <a:spLocks noGrp="1"/>
          </p:cNvSpPr>
          <p:nvPr>
            <p:ph type="sldNum" sz="quarter" idx="10"/>
          </p:nvPr>
        </p:nvSpPr>
        <p:spPr/>
        <p:txBody>
          <a:bodyPr/>
          <a:lstStyle/>
          <a:p>
            <a:fld id="{CEE49D41-8DC6-4AD7-B487-3669BB766761}" type="slidenum">
              <a:rPr lang="en-GB" smtClean="0"/>
              <a:t>23</a:t>
            </a:fld>
            <a:endParaRPr lang="en-GB"/>
          </a:p>
        </p:txBody>
      </p:sp>
    </p:spTree>
    <p:extLst>
      <p:ext uri="{BB962C8B-B14F-4D97-AF65-F5344CB8AC3E}">
        <p14:creationId xmlns:p14="http://schemas.microsoft.com/office/powerpoint/2010/main" val="28285019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Creative enquiry- practical</a:t>
            </a:r>
            <a:r>
              <a:rPr lang="en-GB" baseline="0" dirty="0"/>
              <a:t> thinking skills and problem solving skills are develop problem solving skills </a:t>
            </a:r>
          </a:p>
          <a:p>
            <a:endParaRPr lang="en-GB" baseline="0" dirty="0"/>
          </a:p>
          <a:p>
            <a:pPr marL="168347" indent="-168347">
              <a:buFontTx/>
              <a:buChar char="-"/>
            </a:pPr>
            <a:r>
              <a:rPr lang="en-GB" baseline="0" dirty="0"/>
              <a:t>Pupils are actively involved and engaged in learning – promote children (as our future citizens) to be confident and creative enquirers.  </a:t>
            </a:r>
          </a:p>
          <a:p>
            <a:pPr marL="168347" indent="-168347">
              <a:buFontTx/>
              <a:buChar char="-"/>
            </a:pPr>
            <a:endParaRPr lang="en-GB" dirty="0"/>
          </a:p>
          <a:p>
            <a:pPr marL="168347" indent="-168347">
              <a:buFontTx/>
              <a:buChar char="-"/>
            </a:pPr>
            <a:r>
              <a:rPr lang="en-GB" dirty="0"/>
              <a:t>Pupils need to find out knowledge for themselves and should have the freedom to do so – does this happen in all schools?</a:t>
            </a:r>
          </a:p>
        </p:txBody>
      </p:sp>
      <p:sp>
        <p:nvSpPr>
          <p:cNvPr id="4" name="Slide Number Placeholder 3"/>
          <p:cNvSpPr>
            <a:spLocks noGrp="1"/>
          </p:cNvSpPr>
          <p:nvPr>
            <p:ph type="sldNum" sz="quarter" idx="10"/>
          </p:nvPr>
        </p:nvSpPr>
        <p:spPr/>
        <p:txBody>
          <a:bodyPr/>
          <a:lstStyle/>
          <a:p>
            <a:fld id="{CEE49D41-8DC6-4AD7-B487-3669BB766761}" type="slidenum">
              <a:rPr lang="en-GB" smtClean="0"/>
              <a:t>24</a:t>
            </a:fld>
            <a:endParaRPr lang="en-GB"/>
          </a:p>
        </p:txBody>
      </p:sp>
    </p:spTree>
    <p:extLst>
      <p:ext uri="{BB962C8B-B14F-4D97-AF65-F5344CB8AC3E}">
        <p14:creationId xmlns:p14="http://schemas.microsoft.com/office/powerpoint/2010/main" val="15617812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Question is asked – how will that question be found out? – prepare to answer question – answer question – evaluate answers</a:t>
            </a:r>
          </a:p>
        </p:txBody>
      </p:sp>
      <p:sp>
        <p:nvSpPr>
          <p:cNvPr id="4" name="Slide Number Placeholder 3"/>
          <p:cNvSpPr>
            <a:spLocks noGrp="1"/>
          </p:cNvSpPr>
          <p:nvPr>
            <p:ph type="sldNum" sz="quarter" idx="10"/>
          </p:nvPr>
        </p:nvSpPr>
        <p:spPr/>
        <p:txBody>
          <a:bodyPr/>
          <a:lstStyle/>
          <a:p>
            <a:fld id="{CEE49D41-8DC6-4AD7-B487-3669BB766761}" type="slidenum">
              <a:rPr lang="en-GB" smtClean="0"/>
              <a:t>25</a:t>
            </a:fld>
            <a:endParaRPr lang="en-GB"/>
          </a:p>
        </p:txBody>
      </p:sp>
    </p:spTree>
    <p:extLst>
      <p:ext uri="{BB962C8B-B14F-4D97-AF65-F5344CB8AC3E}">
        <p14:creationId xmlns:p14="http://schemas.microsoft.com/office/powerpoint/2010/main" val="27501603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EE49D41-8DC6-4AD7-B487-3669BB766761}" type="slidenum">
              <a:rPr lang="en-GB" smtClean="0"/>
              <a:t>26</a:t>
            </a:fld>
            <a:endParaRPr lang="en-GB"/>
          </a:p>
        </p:txBody>
      </p:sp>
    </p:spTree>
    <p:extLst>
      <p:ext uri="{BB962C8B-B14F-4D97-AF65-F5344CB8AC3E}">
        <p14:creationId xmlns:p14="http://schemas.microsoft.com/office/powerpoint/2010/main" val="20339711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By rooting learning in real-life investigations, learning is contextualised and purposeful. </a:t>
            </a:r>
          </a:p>
          <a:p>
            <a:endParaRPr lang="en-GB" dirty="0"/>
          </a:p>
          <a:p>
            <a:r>
              <a:rPr lang="en-GB" dirty="0"/>
              <a:t>The future economies of these children depend on well these children are able to exercise creative and scientific enquiries – how well are other economies nurturing children’s creativity (creative industries more advanced than others?)</a:t>
            </a:r>
          </a:p>
          <a:p>
            <a:endParaRPr lang="en-GB" dirty="0"/>
          </a:p>
          <a:p>
            <a:r>
              <a:rPr lang="en-GB" dirty="0"/>
              <a:t>Ongoing cycle in which children are always finding out information – see cycle</a:t>
            </a:r>
          </a:p>
          <a:p>
            <a:endParaRPr lang="en-GB" dirty="0"/>
          </a:p>
          <a:p>
            <a:r>
              <a:rPr lang="en-GB" dirty="0"/>
              <a:t>Types of enquiry - Firstly, some ‘ways of finding out’ are more accessible</a:t>
            </a:r>
          </a:p>
          <a:p>
            <a:r>
              <a:rPr lang="en-GB" dirty="0"/>
              <a:t>to primary and foundation phase children than others; for</a:t>
            </a:r>
          </a:p>
          <a:p>
            <a:r>
              <a:rPr lang="en-GB" dirty="0"/>
              <a:t>example, although teachers do use models to develop children’s</a:t>
            </a:r>
          </a:p>
          <a:p>
            <a:r>
              <a:rPr lang="en-GB" dirty="0"/>
              <a:t>scientific understanding, children rarely have opportunity to test</a:t>
            </a:r>
          </a:p>
          <a:p>
            <a:r>
              <a:rPr lang="en-GB" dirty="0"/>
              <a:t>their suitability.</a:t>
            </a:r>
          </a:p>
        </p:txBody>
      </p:sp>
      <p:sp>
        <p:nvSpPr>
          <p:cNvPr id="4" name="Slide Number Placeholder 3"/>
          <p:cNvSpPr>
            <a:spLocks noGrp="1"/>
          </p:cNvSpPr>
          <p:nvPr>
            <p:ph type="sldNum" sz="quarter" idx="10"/>
          </p:nvPr>
        </p:nvSpPr>
        <p:spPr/>
        <p:txBody>
          <a:bodyPr/>
          <a:lstStyle/>
          <a:p>
            <a:fld id="{CEE49D41-8DC6-4AD7-B487-3669BB766761}" type="slidenum">
              <a:rPr lang="en-GB" smtClean="0"/>
              <a:t>27</a:t>
            </a:fld>
            <a:endParaRPr lang="en-GB"/>
          </a:p>
        </p:txBody>
      </p:sp>
    </p:spTree>
    <p:extLst>
      <p:ext uri="{BB962C8B-B14F-4D97-AF65-F5344CB8AC3E}">
        <p14:creationId xmlns:p14="http://schemas.microsoft.com/office/powerpoint/2010/main" val="3914418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Developed by Dorothy Heathcote in at the University of Newcastle upon Tyne in 1980’s =</a:t>
            </a:r>
            <a:r>
              <a:rPr lang="en-GB" baseline="0" dirty="0"/>
              <a:t> Dorothy was a drama teacher and academic.  She had no initial qualifications and failed her 11 +  - a test to decide whether you got into grammar school or elementary school. </a:t>
            </a:r>
          </a:p>
          <a:p>
            <a:endParaRPr lang="en-GB" baseline="0" dirty="0"/>
          </a:p>
          <a:p>
            <a:r>
              <a:rPr lang="en-GB" baseline="0" dirty="0"/>
              <a:t>Main idea of approach is to get class to complete work as if they are ‘experts’ on the subject</a:t>
            </a:r>
            <a:r>
              <a:rPr lang="en-GB" dirty="0"/>
              <a:t> (could be scientists, archaeologists </a:t>
            </a:r>
            <a:r>
              <a:rPr lang="en-GB" dirty="0" err="1"/>
              <a:t>etc</a:t>
            </a:r>
            <a:r>
              <a:rPr lang="en-GB" dirty="0"/>
              <a:t>).  -  Because they behave like the experts children work from a specific point of view as they explore their learning - this brings special responsibilities, language needs and social behaviours.  </a:t>
            </a:r>
          </a:p>
          <a:p>
            <a:endParaRPr lang="en-GB" dirty="0"/>
          </a:p>
          <a:p>
            <a:r>
              <a:rPr lang="en-GB" dirty="0"/>
              <a:t>Real</a:t>
            </a:r>
            <a:r>
              <a:rPr lang="en-GB" baseline="0" dirty="0"/>
              <a:t> world thinking – problem solving skills, communication skills</a:t>
            </a:r>
            <a:endParaRPr lang="en-GB" dirty="0"/>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23F7C47F-8675-4063-8635-CF6A5C9556A5}" type="slidenum">
              <a:rPr lang="en-GB" smtClean="0"/>
              <a:t>30</a:t>
            </a:fld>
            <a:endParaRPr lang="en-GB"/>
          </a:p>
        </p:txBody>
      </p:sp>
    </p:spTree>
    <p:extLst>
      <p:ext uri="{BB962C8B-B14F-4D97-AF65-F5344CB8AC3E}">
        <p14:creationId xmlns:p14="http://schemas.microsoft.com/office/powerpoint/2010/main" val="25125232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a:t>
            </a:r>
            <a:r>
              <a:rPr lang="en-GB" baseline="0" dirty="0"/>
              <a:t> is at the centre of learning</a:t>
            </a:r>
          </a:p>
          <a:p>
            <a:endParaRPr lang="en-GB" baseline="0" dirty="0"/>
          </a:p>
          <a:p>
            <a:r>
              <a:rPr lang="en-GB" baseline="0" dirty="0"/>
              <a:t>The </a:t>
            </a:r>
            <a:r>
              <a:rPr lang="en-GB" baseline="0" dirty="0" err="1"/>
              <a:t>MoE</a:t>
            </a:r>
            <a:r>
              <a:rPr lang="en-GB" baseline="0" dirty="0"/>
              <a:t> draws on three teaching modalities: enquiry learning, drama for learning and expert framing </a:t>
            </a:r>
          </a:p>
          <a:p>
            <a:endParaRPr lang="en-GB" dirty="0"/>
          </a:p>
          <a:p>
            <a:endParaRPr lang="en-GB" dirty="0"/>
          </a:p>
          <a:p>
            <a:r>
              <a:rPr lang="en-GB" dirty="0"/>
              <a:t>Enquiry learning – problem solving, involves asking questions and conducting research</a:t>
            </a:r>
          </a:p>
          <a:p>
            <a:endParaRPr lang="en-GB" dirty="0"/>
          </a:p>
          <a:p>
            <a:r>
              <a:rPr lang="en-GB" dirty="0"/>
              <a:t>Drama for learning – both students and teachers are working in and out of a role – requires students to think beyond their own points of view.</a:t>
            </a:r>
          </a:p>
          <a:p>
            <a:endParaRPr lang="en-GB" dirty="0"/>
          </a:p>
          <a:p>
            <a:r>
              <a:rPr lang="en-GB" dirty="0"/>
              <a:t>Expert framing - - this frame asks children to think about their learning in a new way. </a:t>
            </a:r>
          </a:p>
          <a:p>
            <a:endParaRPr lang="en-GB" baseline="0" dirty="0"/>
          </a:p>
          <a:p>
            <a:r>
              <a:rPr lang="en-GB" baseline="0" dirty="0"/>
              <a:t>The teacher needs to be conscious of all three modes of learning in order for learning to work best.  </a:t>
            </a:r>
          </a:p>
        </p:txBody>
      </p:sp>
      <p:sp>
        <p:nvSpPr>
          <p:cNvPr id="4" name="Slide Number Placeholder 3"/>
          <p:cNvSpPr>
            <a:spLocks noGrp="1"/>
          </p:cNvSpPr>
          <p:nvPr>
            <p:ph type="sldNum" sz="quarter" idx="10"/>
          </p:nvPr>
        </p:nvSpPr>
        <p:spPr/>
        <p:txBody>
          <a:bodyPr/>
          <a:lstStyle/>
          <a:p>
            <a:fld id="{23F7C47F-8675-4063-8635-CF6A5C9556A5}" type="slidenum">
              <a:rPr lang="en-GB" smtClean="0"/>
              <a:t>31</a:t>
            </a:fld>
            <a:endParaRPr lang="en-GB"/>
          </a:p>
        </p:txBody>
      </p:sp>
    </p:spTree>
    <p:extLst>
      <p:ext uri="{BB962C8B-B14F-4D97-AF65-F5344CB8AC3E}">
        <p14:creationId xmlns:p14="http://schemas.microsoft.com/office/powerpoint/2010/main" val="38054743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Types of</a:t>
            </a:r>
            <a:r>
              <a:rPr lang="en-GB" baseline="0" dirty="0"/>
              <a:t> enterprise – ecological, service, manufacturing, research.</a:t>
            </a:r>
          </a:p>
          <a:p>
            <a:endParaRPr lang="en-GB" baseline="0" dirty="0"/>
          </a:p>
          <a:p>
            <a:r>
              <a:rPr lang="en-GB" baseline="0" dirty="0"/>
              <a:t>Pupil is at centre of learning but learning is not child led as the teacher plans the initial idea of the session and the learning session has a clear direction (where the teacher wants it to go) </a:t>
            </a:r>
          </a:p>
          <a:p>
            <a:endParaRPr lang="en-GB" baseline="0" dirty="0"/>
          </a:p>
          <a:p>
            <a:r>
              <a:rPr lang="en-GB" baseline="0" dirty="0"/>
              <a:t>Better suited to older children rather than younger children as it takes time and maturity to build up expertise. </a:t>
            </a:r>
          </a:p>
          <a:p>
            <a:endParaRPr lang="en-GB" baseline="0" dirty="0"/>
          </a:p>
          <a:p>
            <a:r>
              <a:rPr lang="en-GB" baseline="0" dirty="0"/>
              <a:t>Pupil led- teachers role is either as one of the ‘experts’ or the co-ordinator of experts.  Important for teacher not to give any knowledge of subject away and must let students take responsibility of their learning </a:t>
            </a:r>
            <a:endParaRPr lang="en-GB" dirty="0"/>
          </a:p>
        </p:txBody>
      </p:sp>
      <p:sp>
        <p:nvSpPr>
          <p:cNvPr id="4" name="Slide Number Placeholder 3"/>
          <p:cNvSpPr>
            <a:spLocks noGrp="1"/>
          </p:cNvSpPr>
          <p:nvPr>
            <p:ph type="sldNum" sz="quarter" idx="10"/>
          </p:nvPr>
        </p:nvSpPr>
        <p:spPr/>
        <p:txBody>
          <a:bodyPr/>
          <a:lstStyle/>
          <a:p>
            <a:fld id="{23F7C47F-8675-4063-8635-CF6A5C9556A5}" type="slidenum">
              <a:rPr lang="en-GB" smtClean="0"/>
              <a:t>32</a:t>
            </a:fld>
            <a:endParaRPr lang="en-GB"/>
          </a:p>
        </p:txBody>
      </p:sp>
    </p:spTree>
    <p:extLst>
      <p:ext uri="{BB962C8B-B14F-4D97-AF65-F5344CB8AC3E}">
        <p14:creationId xmlns:p14="http://schemas.microsoft.com/office/powerpoint/2010/main" val="42370229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Big in practice</a:t>
            </a:r>
            <a:r>
              <a:rPr lang="en-GB" baseline="0" dirty="0"/>
              <a:t> in New Zealand</a:t>
            </a:r>
          </a:p>
          <a:p>
            <a:endParaRPr lang="en-GB" dirty="0"/>
          </a:p>
          <a:p>
            <a:r>
              <a:rPr lang="en-GB" baseline="0" dirty="0"/>
              <a:t>Research has shown that overall</a:t>
            </a:r>
            <a:r>
              <a:rPr lang="en-GB" dirty="0"/>
              <a:t> </a:t>
            </a:r>
            <a:r>
              <a:rPr lang="en-GB" dirty="0" err="1"/>
              <a:t>MoE</a:t>
            </a:r>
            <a:r>
              <a:rPr lang="en-GB" dirty="0"/>
              <a:t> conquers disengagement through experiential learning.</a:t>
            </a:r>
          </a:p>
          <a:p>
            <a:endParaRPr lang="en-GB" baseline="0" dirty="0"/>
          </a:p>
          <a:p>
            <a:r>
              <a:rPr lang="en-GB" dirty="0"/>
              <a:t>Improves key skills  - communication, literacy, numeracy , working with others and problem solving – feedback from pupils was that they were improving numeracy </a:t>
            </a:r>
            <a:r>
              <a:rPr lang="en-GB" dirty="0" err="1"/>
              <a:t>etc</a:t>
            </a:r>
            <a:r>
              <a:rPr lang="en-GB" dirty="0"/>
              <a:t> . Without even noticing and they were more focused on the ‘real life’ situation</a:t>
            </a:r>
          </a:p>
          <a:p>
            <a:endParaRPr lang="en-GB" dirty="0"/>
          </a:p>
          <a:p>
            <a:r>
              <a:rPr lang="en-GB" dirty="0"/>
              <a:t>Pupil attainment enhanced because all pupils are engaged and interested in what they are doing.  If not engaged in overall topic pupils should still be able to play a role project that interested them – </a:t>
            </a:r>
            <a:r>
              <a:rPr lang="en-GB" dirty="0" err="1"/>
              <a:t>e.g</a:t>
            </a:r>
            <a:r>
              <a:rPr lang="en-GB" dirty="0"/>
              <a:t> calculating costs or drawing plans/  </a:t>
            </a:r>
          </a:p>
          <a:p>
            <a:endParaRPr lang="en-GB" dirty="0"/>
          </a:p>
          <a:p>
            <a:endParaRPr lang="en-GB" dirty="0"/>
          </a:p>
        </p:txBody>
      </p:sp>
      <p:sp>
        <p:nvSpPr>
          <p:cNvPr id="4" name="Slide Number Placeholder 3"/>
          <p:cNvSpPr>
            <a:spLocks noGrp="1"/>
          </p:cNvSpPr>
          <p:nvPr>
            <p:ph type="sldNum" sz="quarter" idx="10"/>
          </p:nvPr>
        </p:nvSpPr>
        <p:spPr/>
        <p:txBody>
          <a:bodyPr/>
          <a:lstStyle/>
          <a:p>
            <a:fld id="{23F7C47F-8675-4063-8635-CF6A5C9556A5}" type="slidenum">
              <a:rPr lang="en-GB" smtClean="0"/>
              <a:t>33</a:t>
            </a:fld>
            <a:endParaRPr lang="en-GB"/>
          </a:p>
        </p:txBody>
      </p:sp>
    </p:spTree>
    <p:extLst>
      <p:ext uri="{BB962C8B-B14F-4D97-AF65-F5344CB8AC3E}">
        <p14:creationId xmlns:p14="http://schemas.microsoft.com/office/powerpoint/2010/main" val="37438494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Video</a:t>
            </a:r>
          </a:p>
          <a:p>
            <a:r>
              <a:rPr lang="en-GB" dirty="0"/>
              <a:t>Dorothy Heathcote</a:t>
            </a:r>
            <a:r>
              <a:rPr lang="en-GB" baseline="0" dirty="0"/>
              <a:t> – founder of Mantle of the Expert</a:t>
            </a:r>
            <a:endParaRPr lang="en-GB" dirty="0"/>
          </a:p>
        </p:txBody>
      </p:sp>
      <p:sp>
        <p:nvSpPr>
          <p:cNvPr id="4" name="Slide Number Placeholder 3"/>
          <p:cNvSpPr>
            <a:spLocks noGrp="1"/>
          </p:cNvSpPr>
          <p:nvPr>
            <p:ph type="sldNum" sz="quarter" idx="10"/>
          </p:nvPr>
        </p:nvSpPr>
        <p:spPr/>
        <p:txBody>
          <a:bodyPr/>
          <a:lstStyle/>
          <a:p>
            <a:fld id="{23F7C47F-8675-4063-8635-CF6A5C9556A5}" type="slidenum">
              <a:rPr lang="en-GB" smtClean="0"/>
              <a:t>34</a:t>
            </a:fld>
            <a:endParaRPr lang="en-GB"/>
          </a:p>
        </p:txBody>
      </p:sp>
    </p:spTree>
    <p:extLst>
      <p:ext uri="{BB962C8B-B14F-4D97-AF65-F5344CB8AC3E}">
        <p14:creationId xmlns:p14="http://schemas.microsoft.com/office/powerpoint/2010/main" val="22666813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a:t>
            </a:r>
          </a:p>
        </p:txBody>
      </p:sp>
      <p:sp>
        <p:nvSpPr>
          <p:cNvPr id="4" name="Slide Number Placeholder 3"/>
          <p:cNvSpPr>
            <a:spLocks noGrp="1"/>
          </p:cNvSpPr>
          <p:nvPr>
            <p:ph type="sldNum" sz="quarter" idx="10"/>
          </p:nvPr>
        </p:nvSpPr>
        <p:spPr/>
        <p:txBody>
          <a:bodyPr/>
          <a:lstStyle/>
          <a:p>
            <a:fld id="{23F7C47F-8675-4063-8635-CF6A5C9556A5}" type="slidenum">
              <a:rPr lang="en-GB" smtClean="0"/>
              <a:t>37</a:t>
            </a:fld>
            <a:endParaRPr lang="en-GB"/>
          </a:p>
        </p:txBody>
      </p:sp>
    </p:spTree>
    <p:extLst>
      <p:ext uri="{BB962C8B-B14F-4D97-AF65-F5344CB8AC3E}">
        <p14:creationId xmlns:p14="http://schemas.microsoft.com/office/powerpoint/2010/main" val="145495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eaLnBrk="1" fontAlgn="t" latinLnBrk="0" hangingPunct="1"/>
            <a:r>
              <a:rPr lang="en-GB" sz="1200" b="1" i="0" u="none" strike="noStrike" kern="1200" dirty="0">
                <a:solidFill>
                  <a:schemeClr val="tx1"/>
                </a:solidFill>
                <a:effectLst/>
                <a:latin typeface="+mn-lt"/>
                <a:ea typeface="+mn-ea"/>
                <a:cs typeface="+mn-cs"/>
              </a:rPr>
              <a:t>Similarities</a:t>
            </a:r>
            <a:r>
              <a:rPr lang="en-GB" sz="1200" b="1" i="0" u="none" strike="noStrike" kern="1200" baseline="0" dirty="0">
                <a:solidFill>
                  <a:schemeClr val="tx1"/>
                </a:solidFill>
                <a:effectLst/>
                <a:latin typeface="+mn-lt"/>
                <a:ea typeface="+mn-ea"/>
                <a:cs typeface="+mn-cs"/>
              </a:rPr>
              <a:t> </a:t>
            </a:r>
            <a:endParaRPr lang="en-GB" sz="1200" b="0" i="0" u="none" strike="noStrike" kern="1200" dirty="0">
              <a:solidFill>
                <a:schemeClr val="tx1"/>
              </a:solidFill>
              <a:effectLst/>
              <a:latin typeface="+mn-lt"/>
              <a:ea typeface="+mn-ea"/>
              <a:cs typeface="+mn-cs"/>
            </a:endParaRPr>
          </a:p>
          <a:p>
            <a:pPr rtl="0" eaLnBrk="1" fontAlgn="t" latinLnBrk="0" hangingPunct="1"/>
            <a:r>
              <a:rPr lang="en-GB" sz="1200" b="0" i="0" u="none" strike="noStrike" kern="1200" baseline="0" dirty="0">
                <a:solidFill>
                  <a:schemeClr val="tx1"/>
                </a:solidFill>
                <a:effectLst/>
                <a:latin typeface="+mn-lt"/>
                <a:ea typeface="+mn-ea"/>
                <a:cs typeface="+mn-cs"/>
              </a:rPr>
              <a:t>Integrate all areas of the curriculum</a:t>
            </a:r>
            <a:endParaRPr lang="en-GB" sz="1200" b="0" i="0" u="none" strike="noStrike" kern="1200" dirty="0">
              <a:solidFill>
                <a:schemeClr val="tx1"/>
              </a:solidFill>
              <a:effectLst/>
              <a:latin typeface="+mn-lt"/>
              <a:ea typeface="+mn-ea"/>
              <a:cs typeface="+mn-cs"/>
            </a:endParaRPr>
          </a:p>
          <a:p>
            <a:pPr rtl="0" eaLnBrk="1" fontAlgn="t" latinLnBrk="0" hangingPunct="1"/>
            <a:r>
              <a:rPr lang="en-GB" sz="1200" b="0" i="0" u="none" strike="noStrike" kern="1200" dirty="0">
                <a:solidFill>
                  <a:schemeClr val="tx1"/>
                </a:solidFill>
                <a:effectLst/>
                <a:latin typeface="+mn-lt"/>
                <a:ea typeface="+mn-ea"/>
                <a:cs typeface="+mn-cs"/>
              </a:rPr>
              <a:t>Child</a:t>
            </a:r>
            <a:r>
              <a:rPr lang="en-GB" sz="1200" b="0" i="0" u="none" strike="noStrike" kern="1200" baseline="0" dirty="0">
                <a:solidFill>
                  <a:schemeClr val="tx1"/>
                </a:solidFill>
                <a:effectLst/>
                <a:latin typeface="+mn-lt"/>
                <a:ea typeface="+mn-ea"/>
                <a:cs typeface="+mn-cs"/>
              </a:rPr>
              <a:t> at centre of learning</a:t>
            </a:r>
            <a:endParaRPr lang="en-GB" sz="1200" b="0" i="0" u="none" strike="noStrike" kern="1200" dirty="0">
              <a:solidFill>
                <a:schemeClr val="tx1"/>
              </a:solidFill>
              <a:effectLst/>
              <a:latin typeface="+mn-lt"/>
              <a:ea typeface="+mn-ea"/>
              <a:cs typeface="+mn-cs"/>
            </a:endParaRPr>
          </a:p>
          <a:p>
            <a:pPr rtl="0" eaLnBrk="1" fontAlgn="t" latinLnBrk="0" hangingPunct="1"/>
            <a:r>
              <a:rPr lang="en-GB" sz="1200" b="0" i="0" u="none" strike="noStrike" kern="1200" dirty="0">
                <a:solidFill>
                  <a:schemeClr val="tx1"/>
                </a:solidFill>
                <a:effectLst/>
                <a:latin typeface="+mn-lt"/>
                <a:ea typeface="+mn-ea"/>
                <a:cs typeface="+mn-cs"/>
              </a:rPr>
              <a:t>Teacher is</a:t>
            </a:r>
            <a:r>
              <a:rPr lang="en-GB" sz="1200" b="0" i="0" u="none" strike="noStrike" kern="1200" baseline="0" dirty="0">
                <a:solidFill>
                  <a:schemeClr val="tx1"/>
                </a:solidFill>
                <a:effectLst/>
                <a:latin typeface="+mn-lt"/>
                <a:ea typeface="+mn-ea"/>
                <a:cs typeface="+mn-cs"/>
              </a:rPr>
              <a:t> facilitator</a:t>
            </a:r>
            <a:endParaRPr lang="en-GB" sz="1200" b="0" i="0" u="none" strike="noStrike" kern="1200" dirty="0">
              <a:solidFill>
                <a:schemeClr val="tx1"/>
              </a:solidFill>
              <a:effectLst/>
              <a:latin typeface="+mn-lt"/>
              <a:ea typeface="+mn-ea"/>
              <a:cs typeface="+mn-cs"/>
            </a:endParaRPr>
          </a:p>
          <a:p>
            <a:pPr rtl="0" eaLnBrk="1" fontAlgn="t" latinLnBrk="0" hangingPunct="1"/>
            <a:r>
              <a:rPr lang="en-GB" sz="1200" b="0" i="0" u="none" strike="noStrike" kern="1200" dirty="0">
                <a:solidFill>
                  <a:schemeClr val="tx1"/>
                </a:solidFill>
                <a:effectLst/>
                <a:latin typeface="+mn-lt"/>
                <a:ea typeface="+mn-ea"/>
                <a:cs typeface="+mn-cs"/>
              </a:rPr>
              <a:t>Experiential learning</a:t>
            </a:r>
          </a:p>
          <a:p>
            <a:pPr rtl="0" eaLnBrk="1" fontAlgn="t" latinLnBrk="0" hangingPunct="1"/>
            <a:r>
              <a:rPr lang="en-GB" sz="1200" b="0" i="0" u="none" strike="noStrike" kern="1200" dirty="0">
                <a:solidFill>
                  <a:schemeClr val="tx1"/>
                </a:solidFill>
                <a:effectLst/>
                <a:latin typeface="+mn-lt"/>
                <a:ea typeface="+mn-ea"/>
                <a:cs typeface="+mn-cs"/>
              </a:rPr>
              <a:t>Encourages</a:t>
            </a:r>
            <a:r>
              <a:rPr lang="en-GB" sz="1200" b="0" i="0" u="none" strike="noStrike" kern="1200" baseline="0" dirty="0">
                <a:solidFill>
                  <a:schemeClr val="tx1"/>
                </a:solidFill>
                <a:effectLst/>
                <a:latin typeface="+mn-lt"/>
                <a:ea typeface="+mn-ea"/>
                <a:cs typeface="+mn-cs"/>
              </a:rPr>
              <a:t> student engagement</a:t>
            </a:r>
            <a:endParaRPr lang="en-GB" sz="1200" b="0" i="0" u="none" strike="noStrike" kern="1200" dirty="0">
              <a:solidFill>
                <a:schemeClr val="tx1"/>
              </a:solidFill>
              <a:effectLst/>
              <a:latin typeface="+mn-lt"/>
              <a:ea typeface="+mn-ea"/>
              <a:cs typeface="+mn-cs"/>
            </a:endParaRPr>
          </a:p>
          <a:p>
            <a:pPr rtl="0" eaLnBrk="1" fontAlgn="t" latinLnBrk="0" hangingPunct="1"/>
            <a:r>
              <a:rPr lang="en-GB" sz="1200" b="0" i="0" u="none" strike="noStrike" kern="1200" dirty="0">
                <a:solidFill>
                  <a:schemeClr val="tx1"/>
                </a:solidFill>
                <a:effectLst/>
                <a:latin typeface="+mn-lt"/>
                <a:ea typeface="+mn-ea"/>
                <a:cs typeface="+mn-cs"/>
              </a:rPr>
              <a:t>Clear process with results</a:t>
            </a:r>
          </a:p>
          <a:p>
            <a:endParaRPr lang="en-GB" dirty="0"/>
          </a:p>
          <a:p>
            <a:pPr rtl="0" eaLnBrk="1" fontAlgn="t" latinLnBrk="0" hangingPunct="1"/>
            <a:r>
              <a:rPr lang="en-GB" sz="1200" b="1" i="0" u="none" strike="noStrike" kern="1200" dirty="0">
                <a:solidFill>
                  <a:schemeClr val="tx1"/>
                </a:solidFill>
                <a:effectLst/>
                <a:latin typeface="+mn-lt"/>
                <a:ea typeface="+mn-ea"/>
                <a:cs typeface="+mn-cs"/>
              </a:rPr>
              <a:t>Differences</a:t>
            </a:r>
            <a:endParaRPr lang="en-GB" sz="1200" b="0" i="0" u="none" strike="noStrike" kern="1200" dirty="0">
              <a:solidFill>
                <a:schemeClr val="tx1"/>
              </a:solidFill>
              <a:effectLst/>
              <a:latin typeface="+mn-lt"/>
              <a:ea typeface="+mn-ea"/>
              <a:cs typeface="+mn-cs"/>
            </a:endParaRPr>
          </a:p>
          <a:p>
            <a:pPr rtl="0" eaLnBrk="1" fontAlgn="t" latinLnBrk="0" hangingPunct="1"/>
            <a:r>
              <a:rPr lang="en-GB" sz="1200" b="0" i="0" u="none" strike="noStrike" kern="1200" dirty="0">
                <a:solidFill>
                  <a:schemeClr val="tx1"/>
                </a:solidFill>
                <a:effectLst/>
                <a:latin typeface="+mn-lt"/>
                <a:ea typeface="+mn-ea"/>
                <a:cs typeface="+mn-cs"/>
              </a:rPr>
              <a:t>Pupils</a:t>
            </a:r>
            <a:r>
              <a:rPr lang="en-GB" sz="1200" b="0" i="0" u="none" strike="noStrike" kern="1200" baseline="0" dirty="0">
                <a:solidFill>
                  <a:schemeClr val="tx1"/>
                </a:solidFill>
                <a:effectLst/>
                <a:latin typeface="+mn-lt"/>
                <a:ea typeface="+mn-ea"/>
                <a:cs typeface="+mn-cs"/>
              </a:rPr>
              <a:t> are involved from the initial idea in the Leonardo Effect but not in </a:t>
            </a:r>
            <a:r>
              <a:rPr lang="en-GB" sz="1200" b="0" i="0" u="none" strike="noStrike" kern="1200" baseline="0" dirty="0" err="1">
                <a:solidFill>
                  <a:schemeClr val="tx1"/>
                </a:solidFill>
                <a:effectLst/>
                <a:latin typeface="+mn-lt"/>
                <a:ea typeface="+mn-ea"/>
                <a:cs typeface="+mn-cs"/>
              </a:rPr>
              <a:t>MoE</a:t>
            </a:r>
            <a:endParaRPr lang="en-GB" sz="1200" b="0" i="0" u="none" strike="noStrike" kern="1200" dirty="0">
              <a:solidFill>
                <a:schemeClr val="tx1"/>
              </a:solidFill>
              <a:effectLst/>
              <a:latin typeface="+mn-lt"/>
              <a:ea typeface="+mn-ea"/>
              <a:cs typeface="+mn-cs"/>
            </a:endParaRPr>
          </a:p>
          <a:p>
            <a:pPr rtl="0" eaLnBrk="1" fontAlgn="t" latinLnBrk="0" hangingPunct="1"/>
            <a:r>
              <a:rPr lang="en-GB" sz="1200" b="0" i="0" u="none" strike="noStrike" kern="1200" dirty="0">
                <a:solidFill>
                  <a:schemeClr val="tx1"/>
                </a:solidFill>
                <a:effectLst/>
                <a:latin typeface="+mn-lt"/>
                <a:ea typeface="+mn-ea"/>
                <a:cs typeface="+mn-cs"/>
              </a:rPr>
              <a:t>More emphasis on Art and Science in Leonardo Effect and on Drama</a:t>
            </a:r>
            <a:r>
              <a:rPr lang="en-GB" sz="1200" b="0" i="0" u="none" strike="noStrike" kern="1200" baseline="0" dirty="0">
                <a:solidFill>
                  <a:schemeClr val="tx1"/>
                </a:solidFill>
                <a:effectLst/>
                <a:latin typeface="+mn-lt"/>
                <a:ea typeface="+mn-ea"/>
                <a:cs typeface="+mn-cs"/>
              </a:rPr>
              <a:t> in </a:t>
            </a:r>
            <a:r>
              <a:rPr lang="en-GB" sz="1200" b="0" i="0" u="none" strike="noStrike" kern="1200" baseline="0" dirty="0" err="1">
                <a:solidFill>
                  <a:schemeClr val="tx1"/>
                </a:solidFill>
                <a:effectLst/>
                <a:latin typeface="+mn-lt"/>
                <a:ea typeface="+mn-ea"/>
                <a:cs typeface="+mn-cs"/>
              </a:rPr>
              <a:t>MoE</a:t>
            </a:r>
            <a:endParaRPr lang="en-GB" sz="1200" b="0" i="0" u="none" strike="noStrike"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3F7C47F-8675-4063-8635-CF6A5C9556A5}" type="slidenum">
              <a:rPr lang="en-GB" smtClean="0"/>
              <a:t>38</a:t>
            </a:fld>
            <a:endParaRPr lang="en-GB"/>
          </a:p>
        </p:txBody>
      </p:sp>
    </p:spTree>
    <p:extLst>
      <p:ext uri="{BB962C8B-B14F-4D97-AF65-F5344CB8AC3E}">
        <p14:creationId xmlns:p14="http://schemas.microsoft.com/office/powerpoint/2010/main" val="12136027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3F7C47F-8675-4063-8635-CF6A5C9556A5}" type="slidenum">
              <a:rPr lang="en-GB" smtClean="0"/>
              <a:t>40</a:t>
            </a:fld>
            <a:endParaRPr lang="en-GB"/>
          </a:p>
        </p:txBody>
      </p:sp>
    </p:spTree>
    <p:extLst>
      <p:ext uri="{BB962C8B-B14F-4D97-AF65-F5344CB8AC3E}">
        <p14:creationId xmlns:p14="http://schemas.microsoft.com/office/powerpoint/2010/main" val="3232984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330EA680-D336-4FF7-8B7A-9848BB0A1C32}"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95964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5834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1306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GB" smtClean="0"/>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01174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GB" smtClean="0"/>
              <a:t>20/01/2026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38436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GB" smtClean="0"/>
              <a:t>20/01/2026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61243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20/01/2026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8296711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99488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8947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016919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370977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74879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4617228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198642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054443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324260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977123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46CE7D5-CF57-46EF-B807-FDD0502418D4}" type="datetimeFigureOut">
              <a:rPr lang="en-GB" smtClean="0"/>
              <a:t>20/01/2026</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027650679"/>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 id="2147483730"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jpe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video" Target="https://www.youtube.com/embed/6Vy0ncmUvUw?feature=oembed" TargetMode="External"/><Relationship Id="rId5" Type="http://schemas.openxmlformats.org/officeDocument/2006/relationships/image" Target="../media/image13.png"/><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video" Target="https://www.youtube.com/embed/uDfVMvbCusY?feature=oembed" TargetMode="Externa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hyperlink" Target="http://www.google.co.uk/url?sa=i&amp;source=images&amp;cd=&amp;cad=rja&amp;uact=8&amp;ved=0CAgQjRw&amp;url=http://webneel.com/leonardo-da-vinci-paintings-drawings&amp;ei=UDk-VOzOBOHV7gawuIHQAw&amp;psig=AFQjCNFUgWHSQ1aKDnuYdXc4CyMa_XhjIg&amp;ust=1413450448172890" TargetMode="External"/><Relationship Id="rId7" Type="http://schemas.openxmlformats.org/officeDocument/2006/relationships/image" Target="../media/image18.jp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 Id="rId9"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4.xml"/><Relationship Id="rId4" Type="http://schemas.openxmlformats.org/officeDocument/2006/relationships/image" Target="../media/image24.jpg"/></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7.xml"/><Relationship Id="rId1" Type="http://schemas.openxmlformats.org/officeDocument/2006/relationships/video" Target="https://www.youtube.com/embed/jMTJD5hTx4U?feature=oembed"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hyperlink" Target="https://www.estyn.llyw.cymru/arfer-effeithiol/dull-blaengar-o-gefnogi-disgyblion-mwy-galluog-dawnus?_ga=2.244073285.1928856159.1611486912-1388551743.1610112545"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26.png"/><Relationship Id="rId5" Type="http://schemas.openxmlformats.org/officeDocument/2006/relationships/hyperlink" Target="https://www.tes.com/news/leonardo-effect-takes-flight" TargetMode="External"/><Relationship Id="rId4" Type="http://schemas.openxmlformats.org/officeDocument/2006/relationships/hyperlink" Target="https://www.estyn.gov.wales/effective-practice/innovative-approach-supporting-more-able-and-talented-pupils"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hyperlink" Target="https://www.tes.com/news/leonardo-effect-takes-flight" TargetMode="Externa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1.jpeg"/><Relationship Id="rId2" Type="http://schemas.openxmlformats.org/officeDocument/2006/relationships/image" Target="../media/image2.jpeg"/><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2.xml"/><Relationship Id="rId1" Type="http://schemas.openxmlformats.org/officeDocument/2006/relationships/video" Target="https://www.youtube.com/embed/BZugj_Uc9hA?feature=oembed" TargetMode="External"/><Relationship Id="rId4" Type="http://schemas.openxmlformats.org/officeDocument/2006/relationships/image" Target="../media/image33.jpg"/></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hyperlink" Target="http://www.youtube.com/watch?v=bBzSYEY9eQs" TargetMode="External"/><Relationship Id="rId7" Type="http://schemas.openxmlformats.org/officeDocument/2006/relationships/image" Target="../media/image36.wmf"/><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35.wmf"/><Relationship Id="rId5" Type="http://schemas.openxmlformats.org/officeDocument/2006/relationships/image" Target="../media/image34.wmf"/><Relationship Id="rId4" Type="http://schemas.openxmlformats.org/officeDocument/2006/relationships/hyperlink" Target="https://www.youtube.com/watch?v=jGvOuEan6go"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5" Type="http://schemas.openxmlformats.org/officeDocument/2006/relationships/image" Target="../media/image38.png"/><Relationship Id="rId4" Type="http://schemas.openxmlformats.org/officeDocument/2006/relationships/image" Target="../media/image37.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6.xml"/><Relationship Id="rId5" Type="http://schemas.openxmlformats.org/officeDocument/2006/relationships/image" Target="../media/image37.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hyperlink" Target="https://www.mantleoftheexpert.com/blog-post/the-paradox-of-mantle-of-the-expert-how-can-children-be-experts/" TargetMode="External"/><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49C117F-F390-437B-ADB0-57E87EFF34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934" y="0"/>
            <a:ext cx="12231160" cy="6856214"/>
            <a:chOff x="-16934" y="0"/>
            <a:chExt cx="12231160" cy="6856214"/>
          </a:xfrm>
        </p:grpSpPr>
        <p:pic>
          <p:nvPicPr>
            <p:cNvPr id="10" name="Picture 9">
              <a:extLst>
                <a:ext uri="{FF2B5EF4-FFF2-40B4-BE49-F238E27FC236}">
                  <a16:creationId xmlns:a16="http://schemas.microsoft.com/office/drawing/2014/main" id="{A7EF42F8-2417-49A6-95CE-DE9503B0AA6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1" name="Rectangle 10">
              <a:extLst>
                <a:ext uri="{FF2B5EF4-FFF2-40B4-BE49-F238E27FC236}">
                  <a16:creationId xmlns:a16="http://schemas.microsoft.com/office/drawing/2014/main" id="{AC6F623B-2003-4AED-B02F-541A150EC1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2" name="Picture 11">
              <a:extLst>
                <a:ext uri="{FF2B5EF4-FFF2-40B4-BE49-F238E27FC236}">
                  <a16:creationId xmlns:a16="http://schemas.microsoft.com/office/drawing/2014/main" id="{CD11837A-4F3D-419F-ACE2-E80B1EA2846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13" name="Picture 12">
              <a:extLst>
                <a:ext uri="{FF2B5EF4-FFF2-40B4-BE49-F238E27FC236}">
                  <a16:creationId xmlns:a16="http://schemas.microsoft.com/office/drawing/2014/main" id="{B9411D1A-7E2C-4A36-BE32-BF7A8E13072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cxnSp>
        <p:nvCxnSpPr>
          <p:cNvPr id="15" name="Straight Connector 14">
            <a:extLst>
              <a:ext uri="{FF2B5EF4-FFF2-40B4-BE49-F238E27FC236}">
                <a16:creationId xmlns:a16="http://schemas.microsoft.com/office/drawing/2014/main" id="{20742BC3-654B-4E41-9A6A-73A42E47763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p:nvSpPr>
          <p:cNvPr id="17" name="Rectangle 16">
            <a:extLst>
              <a:ext uri="{FF2B5EF4-FFF2-40B4-BE49-F238E27FC236}">
                <a16:creationId xmlns:a16="http://schemas.microsoft.com/office/drawing/2014/main" id="{9401732C-37EE-4B98-A709-9530173F3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654E48C8-2A00-4C54-BC9C-B18EE49E9C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786"/>
            <a:ext cx="12229962" cy="6856214"/>
            <a:chOff x="-15736" y="0"/>
            <a:chExt cx="12229962" cy="6856214"/>
          </a:xfrm>
        </p:grpSpPr>
        <p:pic>
          <p:nvPicPr>
            <p:cNvPr id="20" name="Picture 19">
              <a:extLst>
                <a:ext uri="{FF2B5EF4-FFF2-40B4-BE49-F238E27FC236}">
                  <a16:creationId xmlns:a16="http://schemas.microsoft.com/office/drawing/2014/main" id="{CE0A0544-8F52-43F0-AC3E-DF683908B56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6">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1" name="Rectangle 20">
              <a:extLst>
                <a:ext uri="{FF2B5EF4-FFF2-40B4-BE49-F238E27FC236}">
                  <a16:creationId xmlns:a16="http://schemas.microsoft.com/office/drawing/2014/main" id="{2F4057D3-A680-4443-9E51-ED920A691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22" name="Picture 21">
              <a:extLst>
                <a:ext uri="{FF2B5EF4-FFF2-40B4-BE49-F238E27FC236}">
                  <a16:creationId xmlns:a16="http://schemas.microsoft.com/office/drawing/2014/main" id="{2F6853A4-7B38-4FDE-B024-AE8BA71E738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3" name="Picture 22">
              <a:extLst>
                <a:ext uri="{FF2B5EF4-FFF2-40B4-BE49-F238E27FC236}">
                  <a16:creationId xmlns:a16="http://schemas.microsoft.com/office/drawing/2014/main" id="{86ADF4DB-4290-4441-8F8E-04152FE6063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997528" y="982132"/>
            <a:ext cx="4094017" cy="2823880"/>
          </a:xfrm>
        </p:spPr>
        <p:txBody>
          <a:bodyPr vert="horz" lIns="91440" tIns="45720" rIns="91440" bIns="45720" rtlCol="0" anchor="b">
            <a:normAutofit/>
          </a:bodyPr>
          <a:lstStyle/>
          <a:p>
            <a:pPr>
              <a:lnSpc>
                <a:spcPct val="90000"/>
              </a:lnSpc>
            </a:pPr>
            <a:r>
              <a:rPr lang="cy" sz="3600" b="0" i="0" strike="noStrike" cap="none" spc="0" baseline="0" dirty="0">
                <a:solidFill>
                  <a:srgbClr val="262626"/>
                </a:solidFill>
                <a:effectLst/>
                <a:ea typeface="Century Gothic"/>
                <a:cs typeface="Century Gothic"/>
              </a:rPr>
              <a:t>Ysgogwyr Newid: Creadigrwydd a Gwerth</a:t>
            </a:r>
            <a:br>
              <a:rPr lang="cy" sz="3600" b="0" i="0" strike="noStrike" cap="none" spc="0" baseline="0" dirty="0">
                <a:solidFill>
                  <a:srgbClr val="262626"/>
                </a:solidFill>
                <a:effectLst/>
                <a:ea typeface="Century Gothic"/>
                <a:cs typeface="Century Gothic"/>
              </a:rPr>
            </a:br>
            <a:r>
              <a:rPr lang="en-GB" sz="3600" dirty="0"/>
              <a:t>Changemakers: </a:t>
            </a:r>
            <a:br>
              <a:rPr lang="en-GB" sz="3600" dirty="0"/>
            </a:br>
            <a:r>
              <a:rPr lang="en-GB" sz="3600" dirty="0"/>
              <a:t>Creativity and Value</a:t>
            </a:r>
            <a:endParaRPr lang="en-US" sz="3600" dirty="0">
              <a:solidFill>
                <a:srgbClr val="262626"/>
              </a:solidFill>
            </a:endParaRPr>
          </a:p>
        </p:txBody>
      </p:sp>
      <p:sp>
        <p:nvSpPr>
          <p:cNvPr id="3" name="Subtitle 2"/>
          <p:cNvSpPr>
            <a:spLocks noGrp="1"/>
          </p:cNvSpPr>
          <p:nvPr>
            <p:ph type="body" idx="1"/>
          </p:nvPr>
        </p:nvSpPr>
        <p:spPr>
          <a:xfrm>
            <a:off x="997528" y="4076944"/>
            <a:ext cx="4094017" cy="1679620"/>
          </a:xfrm>
        </p:spPr>
        <p:txBody>
          <a:bodyPr vert="horz" lIns="91440" tIns="45720" rIns="91440" bIns="45720" rtlCol="0" anchor="t">
            <a:normAutofit/>
          </a:bodyPr>
          <a:lstStyle/>
          <a:p>
            <a:r>
              <a:rPr lang="en-US" sz="2100" kern="1200" cap="none">
                <a:solidFill>
                  <a:srgbClr val="000000"/>
                </a:solidFill>
                <a:effectLst/>
                <a:latin typeface="+mn-lt"/>
                <a:ea typeface="+mn-ea"/>
                <a:cs typeface="+mn-cs"/>
              </a:rPr>
              <a:t>Dulliau Creadigol a Dylunio Cwricwlwm</a:t>
            </a:r>
          </a:p>
          <a:p>
            <a:r>
              <a:rPr lang="en-US" sz="2100" kern="1200" cap="none">
                <a:solidFill>
                  <a:srgbClr val="000000"/>
                </a:solidFill>
                <a:effectLst/>
                <a:latin typeface="+mn-lt"/>
                <a:ea typeface="+mn-ea"/>
                <a:cs typeface="+mn-cs"/>
              </a:rPr>
              <a:t>Creative Approaches and Curriculum Design</a:t>
            </a:r>
          </a:p>
        </p:txBody>
      </p:sp>
      <p:pic>
        <p:nvPicPr>
          <p:cNvPr id="4" name="Picture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29031" y="982131"/>
            <a:ext cx="5048740" cy="4893735"/>
          </a:xfrm>
          <a:prstGeom prst="rect">
            <a:avLst/>
          </a:prstGeom>
          <a:ln w="57150" cmpd="thickThin">
            <a:solidFill>
              <a:srgbClr val="7F7F7F"/>
            </a:solidFill>
            <a:miter lim="800000"/>
          </a:ln>
        </p:spPr>
      </p:pic>
    </p:spTree>
    <p:extLst>
      <p:ext uri="{BB962C8B-B14F-4D97-AF65-F5344CB8AC3E}">
        <p14:creationId xmlns:p14="http://schemas.microsoft.com/office/powerpoint/2010/main" val="15870591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2C4C6-2355-B483-7F3A-6B651F0789FE}"/>
              </a:ext>
            </a:extLst>
          </p:cNvPr>
          <p:cNvSpPr>
            <a:spLocks noGrp="1"/>
          </p:cNvSpPr>
          <p:nvPr>
            <p:ph type="title"/>
          </p:nvPr>
        </p:nvSpPr>
        <p:spPr/>
        <p:txBody>
          <a:bodyPr/>
          <a:lstStyle/>
          <a:p>
            <a:r>
              <a:rPr lang="en-GB" dirty="0"/>
              <a:t>Recap</a:t>
            </a:r>
          </a:p>
        </p:txBody>
      </p:sp>
      <p:sp>
        <p:nvSpPr>
          <p:cNvPr id="3" name="Content Placeholder 2">
            <a:extLst>
              <a:ext uri="{FF2B5EF4-FFF2-40B4-BE49-F238E27FC236}">
                <a16:creationId xmlns:a16="http://schemas.microsoft.com/office/drawing/2014/main" id="{A9E8B60D-8320-1B60-E340-91CB3D0E9A40}"/>
              </a:ext>
            </a:extLst>
          </p:cNvPr>
          <p:cNvSpPr>
            <a:spLocks noGrp="1"/>
          </p:cNvSpPr>
          <p:nvPr>
            <p:ph sz="half" idx="1"/>
          </p:nvPr>
        </p:nvSpPr>
        <p:spPr/>
        <p:txBody>
          <a:bodyPr/>
          <a:lstStyle/>
          <a:p>
            <a:r>
              <a:rPr lang="en-GB" dirty="0"/>
              <a:t>Beth </a:t>
            </a:r>
            <a:r>
              <a:rPr lang="en-GB" dirty="0" err="1"/>
              <a:t>wnaethon</a:t>
            </a:r>
            <a:r>
              <a:rPr lang="en-GB" dirty="0"/>
              <a:t> </a:t>
            </a:r>
            <a:r>
              <a:rPr lang="en-GB" dirty="0" err="1"/>
              <a:t>ni</a:t>
            </a:r>
            <a:r>
              <a:rPr lang="en-GB" dirty="0"/>
              <a:t> </a:t>
            </a:r>
            <a:r>
              <a:rPr lang="en-GB" dirty="0" err="1"/>
              <a:t>ei</a:t>
            </a:r>
            <a:r>
              <a:rPr lang="en-GB" dirty="0"/>
              <a:t> </a:t>
            </a:r>
            <a:r>
              <a:rPr lang="en-GB" dirty="0" err="1"/>
              <a:t>gwmpasu</a:t>
            </a:r>
            <a:r>
              <a:rPr lang="en-GB" dirty="0"/>
              <a:t> </a:t>
            </a:r>
            <a:r>
              <a:rPr lang="en-GB" dirty="0" err="1"/>
              <a:t>ddydd</a:t>
            </a:r>
            <a:r>
              <a:rPr lang="en-GB" dirty="0"/>
              <a:t> </a:t>
            </a:r>
            <a:r>
              <a:rPr lang="en-GB" dirty="0" err="1"/>
              <a:t>Llun</a:t>
            </a:r>
            <a:r>
              <a:rPr lang="en-GB" dirty="0"/>
              <a:t>?</a:t>
            </a:r>
          </a:p>
          <a:p>
            <a:endParaRPr lang="en-GB"/>
          </a:p>
          <a:p>
            <a:r>
              <a:rPr lang="en-GB" dirty="0"/>
              <a:t>Oes </a:t>
            </a:r>
            <a:r>
              <a:rPr lang="en-GB" dirty="0" err="1"/>
              <a:t>gennych</a:t>
            </a:r>
            <a:r>
              <a:rPr lang="en-GB" dirty="0"/>
              <a:t> chi </a:t>
            </a:r>
            <a:r>
              <a:rPr lang="en-GB" dirty="0" err="1"/>
              <a:t>unrhyw</a:t>
            </a:r>
            <a:r>
              <a:rPr lang="en-GB" dirty="0"/>
              <a:t> </a:t>
            </a:r>
            <a:r>
              <a:rPr lang="en-GB" dirty="0" err="1"/>
              <a:t>gwestiynau</a:t>
            </a:r>
            <a:r>
              <a:rPr lang="en-GB" dirty="0"/>
              <a:t>?</a:t>
            </a:r>
          </a:p>
        </p:txBody>
      </p:sp>
      <p:sp>
        <p:nvSpPr>
          <p:cNvPr id="4" name="Content Placeholder 3">
            <a:extLst>
              <a:ext uri="{FF2B5EF4-FFF2-40B4-BE49-F238E27FC236}">
                <a16:creationId xmlns:a16="http://schemas.microsoft.com/office/drawing/2014/main" id="{F967CB13-8B93-6A6C-9688-27488C8D5DDB}"/>
              </a:ext>
            </a:extLst>
          </p:cNvPr>
          <p:cNvSpPr>
            <a:spLocks noGrp="1"/>
          </p:cNvSpPr>
          <p:nvPr>
            <p:ph sz="half" idx="2"/>
          </p:nvPr>
        </p:nvSpPr>
        <p:spPr/>
        <p:txBody>
          <a:bodyPr/>
          <a:lstStyle/>
          <a:p>
            <a:r>
              <a:rPr lang="en-GB" dirty="0"/>
              <a:t>What did we cover on Monday? </a:t>
            </a:r>
          </a:p>
          <a:p>
            <a:endParaRPr lang="en-GB"/>
          </a:p>
          <a:p>
            <a:r>
              <a:rPr lang="en-GB" dirty="0"/>
              <a:t>Do you have any questions?</a:t>
            </a:r>
          </a:p>
        </p:txBody>
      </p:sp>
    </p:spTree>
    <p:extLst>
      <p:ext uri="{BB962C8B-B14F-4D97-AF65-F5344CB8AC3E}">
        <p14:creationId xmlns:p14="http://schemas.microsoft.com/office/powerpoint/2010/main" val="24491943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r>
              <a:rPr lang="en-GB" dirty="0"/>
              <a:t>Nod ac </a:t>
            </a:r>
            <a:r>
              <a:rPr lang="en-GB" dirty="0" err="1"/>
              <a:t>Amcanion</a:t>
            </a:r>
            <a:br>
              <a:rPr lang="en-GB" dirty="0"/>
            </a:br>
            <a:r>
              <a:rPr lang="en-GB" dirty="0"/>
              <a:t>Aim and Objectives </a:t>
            </a:r>
          </a:p>
        </p:txBody>
      </p:sp>
      <p:sp>
        <p:nvSpPr>
          <p:cNvPr id="2" name="Content Placeholder 1"/>
          <p:cNvSpPr>
            <a:spLocks noGrp="1"/>
          </p:cNvSpPr>
          <p:nvPr>
            <p:ph sz="half" idx="1"/>
          </p:nvPr>
        </p:nvSpPr>
        <p:spPr/>
        <p:txBody>
          <a:bodyPr>
            <a:normAutofit fontScale="55000" lnSpcReduction="20000"/>
          </a:bodyPr>
          <a:lstStyle/>
          <a:p>
            <a:pPr marL="109728" indent="0">
              <a:buNone/>
            </a:pPr>
            <a:r>
              <a:rPr lang="en-GB" b="1" u="sng" dirty="0"/>
              <a:t>Nod</a:t>
            </a:r>
          </a:p>
          <a:p>
            <a:pPr marL="109728" indent="0">
              <a:buNone/>
            </a:pPr>
            <a:endParaRPr lang="en-GB" dirty="0"/>
          </a:p>
          <a:p>
            <a:r>
              <a:rPr lang="en-GB" dirty="0" err="1"/>
              <a:t>Ymchwilio</a:t>
            </a:r>
            <a:r>
              <a:rPr lang="en-GB" dirty="0"/>
              <a:t> i’r gwahanol </a:t>
            </a:r>
            <a:r>
              <a:rPr lang="en-GB" dirty="0" err="1"/>
              <a:t>fathau</a:t>
            </a:r>
            <a:r>
              <a:rPr lang="en-GB" dirty="0"/>
              <a:t> o </a:t>
            </a:r>
            <a:r>
              <a:rPr lang="en-GB" dirty="0" err="1"/>
              <a:t>ddyluniad</a:t>
            </a:r>
            <a:r>
              <a:rPr lang="en-GB" dirty="0"/>
              <a:t> </a:t>
            </a:r>
            <a:r>
              <a:rPr lang="en-GB" dirty="0" err="1"/>
              <a:t>cwricwlwm</a:t>
            </a:r>
            <a:r>
              <a:rPr lang="en-GB" dirty="0"/>
              <a:t> sy’n berthnasol </a:t>
            </a:r>
            <a:r>
              <a:rPr lang="en-GB" dirty="0" err="1"/>
              <a:t>i</a:t>
            </a:r>
            <a:r>
              <a:rPr lang="en-GB" dirty="0"/>
              <a:t> </a:t>
            </a:r>
            <a:r>
              <a:rPr lang="en-GB" dirty="0" err="1"/>
              <a:t>ymholiad</a:t>
            </a:r>
            <a:r>
              <a:rPr lang="en-GB" dirty="0"/>
              <a:t> </a:t>
            </a:r>
            <a:r>
              <a:rPr lang="en-GB" dirty="0" err="1"/>
              <a:t>gwyddonol</a:t>
            </a:r>
            <a:r>
              <a:rPr lang="en-GB" dirty="0"/>
              <a:t> a </a:t>
            </a:r>
            <a:r>
              <a:rPr lang="en-GB" dirty="0" err="1"/>
              <a:t>chreadigol</a:t>
            </a:r>
            <a:endParaRPr lang="en-GB" dirty="0"/>
          </a:p>
          <a:p>
            <a:pPr marL="109728" indent="0">
              <a:buNone/>
            </a:pPr>
            <a:endParaRPr lang="en-GB" dirty="0"/>
          </a:p>
          <a:p>
            <a:pPr marL="109728" indent="0">
              <a:buNone/>
            </a:pPr>
            <a:r>
              <a:rPr lang="en-GB" b="1" u="sng" dirty="0" err="1"/>
              <a:t>Amcanion</a:t>
            </a:r>
            <a:r>
              <a:rPr lang="en-GB" b="1" u="sng" dirty="0"/>
              <a:t>:</a:t>
            </a:r>
          </a:p>
          <a:p>
            <a:pPr marL="109728" indent="0">
              <a:buNone/>
            </a:pPr>
            <a:endParaRPr lang="en-GB" dirty="0"/>
          </a:p>
          <a:p>
            <a:pPr lvl="0"/>
            <a:r>
              <a:rPr lang="en-GB" dirty="0"/>
              <a:t>I </a:t>
            </a:r>
            <a:r>
              <a:rPr lang="en-GB" dirty="0" err="1"/>
              <a:t>ddatblygu</a:t>
            </a:r>
            <a:r>
              <a:rPr lang="en-GB" dirty="0"/>
              <a:t> ymwybyddiaeth o sut y gellir </a:t>
            </a:r>
            <a:r>
              <a:rPr lang="en-GB" dirty="0" err="1"/>
              <a:t>cyflwyno</a:t>
            </a:r>
            <a:r>
              <a:rPr lang="en-GB" dirty="0"/>
              <a:t> </a:t>
            </a:r>
            <a:r>
              <a:rPr lang="en-GB" dirty="0" err="1"/>
              <a:t>creadigrwydd</a:t>
            </a:r>
            <a:r>
              <a:rPr lang="en-GB" dirty="0"/>
              <a:t> </a:t>
            </a:r>
            <a:r>
              <a:rPr lang="en-GB" dirty="0" err="1"/>
              <a:t>i</a:t>
            </a:r>
            <a:r>
              <a:rPr lang="en-GB" dirty="0"/>
              <a:t> </a:t>
            </a:r>
            <a:r>
              <a:rPr lang="en-GB" dirty="0" err="1"/>
              <a:t>ddyluniad</a:t>
            </a:r>
            <a:r>
              <a:rPr lang="en-GB" dirty="0"/>
              <a:t> </a:t>
            </a:r>
            <a:r>
              <a:rPr lang="en-GB" dirty="0" err="1"/>
              <a:t>cwriwcwlwm</a:t>
            </a:r>
            <a:endParaRPr lang="en-GB" dirty="0"/>
          </a:p>
          <a:p>
            <a:pPr lvl="0"/>
            <a:r>
              <a:rPr lang="en-GB" dirty="0"/>
              <a:t>I </a:t>
            </a:r>
            <a:r>
              <a:rPr lang="en-GB" dirty="0" err="1"/>
              <a:t>werthuso’r</a:t>
            </a:r>
            <a:r>
              <a:rPr lang="en-GB" dirty="0"/>
              <a:t> </a:t>
            </a:r>
            <a:r>
              <a:rPr lang="en-GB" dirty="0" err="1"/>
              <a:t>gwahaniaethau</a:t>
            </a:r>
            <a:r>
              <a:rPr lang="en-GB" dirty="0"/>
              <a:t> rhwng </a:t>
            </a:r>
            <a:r>
              <a:rPr lang="en-GB" dirty="0" err="1"/>
              <a:t>ddau</a:t>
            </a:r>
            <a:r>
              <a:rPr lang="en-GB" dirty="0"/>
              <a:t> </a:t>
            </a:r>
            <a:r>
              <a:rPr lang="en-GB" dirty="0" err="1"/>
              <a:t>ddull</a:t>
            </a:r>
            <a:r>
              <a:rPr lang="en-GB" dirty="0"/>
              <a:t> </a:t>
            </a:r>
            <a:r>
              <a:rPr lang="en-GB" dirty="0" err="1"/>
              <a:t>creadigol</a:t>
            </a:r>
            <a:r>
              <a:rPr lang="en-GB" dirty="0"/>
              <a:t> o </a:t>
            </a:r>
            <a:r>
              <a:rPr lang="en-GB" dirty="0" err="1"/>
              <a:t>ddysgu</a:t>
            </a:r>
            <a:endParaRPr lang="en-GB" dirty="0"/>
          </a:p>
          <a:p>
            <a:pPr marL="109728" indent="0">
              <a:buNone/>
            </a:pPr>
            <a:endParaRPr lang="en-GB" dirty="0"/>
          </a:p>
        </p:txBody>
      </p:sp>
      <p:sp>
        <p:nvSpPr>
          <p:cNvPr id="5" name="Content Placeholder 4">
            <a:extLst>
              <a:ext uri="{FF2B5EF4-FFF2-40B4-BE49-F238E27FC236}">
                <a16:creationId xmlns:a16="http://schemas.microsoft.com/office/drawing/2014/main" id="{6743D34B-4E97-AA27-6301-EBD3FB983003}"/>
              </a:ext>
            </a:extLst>
          </p:cNvPr>
          <p:cNvSpPr>
            <a:spLocks noGrp="1"/>
          </p:cNvSpPr>
          <p:nvPr>
            <p:ph sz="half" idx="2"/>
          </p:nvPr>
        </p:nvSpPr>
        <p:spPr/>
        <p:txBody>
          <a:bodyPr>
            <a:normAutofit fontScale="55000" lnSpcReduction="20000"/>
          </a:bodyPr>
          <a:lstStyle/>
          <a:p>
            <a:pPr marL="109728" indent="0">
              <a:buNone/>
            </a:pPr>
            <a:r>
              <a:rPr lang="en-GB" b="1" u="sng" dirty="0"/>
              <a:t>Aim:</a:t>
            </a:r>
          </a:p>
          <a:p>
            <a:pPr marL="109728" indent="0">
              <a:buNone/>
            </a:pPr>
            <a:endParaRPr lang="en-GB" dirty="0"/>
          </a:p>
          <a:p>
            <a:r>
              <a:rPr lang="en-GB" dirty="0"/>
              <a:t>To investigate the different types of curriculum design that relate to scientific and creative enquiry</a:t>
            </a:r>
          </a:p>
          <a:p>
            <a:pPr marL="109728" indent="0">
              <a:buNone/>
            </a:pPr>
            <a:endParaRPr lang="en-GB" dirty="0"/>
          </a:p>
          <a:p>
            <a:pPr marL="109728" indent="0">
              <a:buNone/>
            </a:pPr>
            <a:endParaRPr lang="en-GB" dirty="0"/>
          </a:p>
          <a:p>
            <a:pPr marL="109728" indent="0">
              <a:buNone/>
            </a:pPr>
            <a:r>
              <a:rPr lang="en-GB" b="1" u="sng" dirty="0"/>
              <a:t>Objectives:</a:t>
            </a:r>
          </a:p>
          <a:p>
            <a:pPr marL="109728" indent="0">
              <a:buNone/>
            </a:pPr>
            <a:endParaRPr lang="en-GB" dirty="0"/>
          </a:p>
          <a:p>
            <a:r>
              <a:rPr lang="en-GB" dirty="0"/>
              <a:t>To develop an awareness of how creativity can be introduced to the curriculum design</a:t>
            </a:r>
          </a:p>
          <a:p>
            <a:pPr marL="109728" indent="0">
              <a:buNone/>
            </a:pPr>
            <a:endParaRPr lang="en-GB" dirty="0"/>
          </a:p>
          <a:p>
            <a:r>
              <a:rPr lang="en-GB" dirty="0"/>
              <a:t>To evaluate the differences between two creative methods of learning </a:t>
            </a:r>
          </a:p>
          <a:p>
            <a:endParaRPr lang="en-GB" dirty="0"/>
          </a:p>
        </p:txBody>
      </p:sp>
      <p:sp>
        <p:nvSpPr>
          <p:cNvPr id="4" name="Content Placeholder 1"/>
          <p:cNvSpPr txBox="1">
            <a:spLocks/>
          </p:cNvSpPr>
          <p:nvPr/>
        </p:nvSpPr>
        <p:spPr>
          <a:xfrm>
            <a:off x="6104384" y="1633729"/>
            <a:ext cx="4258816" cy="4525963"/>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728" indent="0">
              <a:buNone/>
            </a:pPr>
            <a:endParaRPr lang="en-GB" dirty="0"/>
          </a:p>
        </p:txBody>
      </p:sp>
    </p:spTree>
    <p:extLst>
      <p:ext uri="{BB962C8B-B14F-4D97-AF65-F5344CB8AC3E}">
        <p14:creationId xmlns:p14="http://schemas.microsoft.com/office/powerpoint/2010/main" val="1558403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6524" y="1752606"/>
            <a:ext cx="9337183" cy="1822514"/>
          </a:xfrm>
        </p:spPr>
        <p:txBody>
          <a:bodyPr>
            <a:normAutofit fontScale="90000"/>
          </a:bodyPr>
          <a:lstStyle/>
          <a:p>
            <a:r>
              <a:rPr lang="en-GB" sz="6600" dirty="0">
                <a:solidFill>
                  <a:srgbClr val="00B050"/>
                </a:solidFill>
              </a:rPr>
              <a:t>Y </a:t>
            </a:r>
            <a:r>
              <a:rPr lang="en-GB" sz="6600" dirty="0" err="1">
                <a:solidFill>
                  <a:srgbClr val="00B050"/>
                </a:solidFill>
              </a:rPr>
              <a:t>Ddadl</a:t>
            </a:r>
            <a:r>
              <a:rPr lang="en-GB" sz="6600" dirty="0">
                <a:solidFill>
                  <a:srgbClr val="00B050"/>
                </a:solidFill>
              </a:rPr>
              <a:t> </a:t>
            </a:r>
            <a:r>
              <a:rPr lang="en-GB" sz="6600" dirty="0" err="1">
                <a:solidFill>
                  <a:srgbClr val="00B050"/>
                </a:solidFill>
              </a:rPr>
              <a:t>Celf</a:t>
            </a:r>
            <a:r>
              <a:rPr lang="en-GB" sz="6600" dirty="0">
                <a:solidFill>
                  <a:srgbClr val="00B050"/>
                </a:solidFill>
              </a:rPr>
              <a:t> v </a:t>
            </a:r>
            <a:r>
              <a:rPr lang="en-GB" sz="6600" dirty="0" err="1">
                <a:solidFill>
                  <a:srgbClr val="00B050"/>
                </a:solidFill>
              </a:rPr>
              <a:t>Gwyddoniaeth</a:t>
            </a:r>
            <a:br>
              <a:rPr lang="en-GB" sz="6600" dirty="0"/>
            </a:br>
            <a:r>
              <a:rPr lang="en-GB" sz="6600" dirty="0"/>
              <a:t>The Art v Science Debate</a:t>
            </a:r>
          </a:p>
        </p:txBody>
      </p:sp>
      <p:sp>
        <p:nvSpPr>
          <p:cNvPr id="3" name="Subtitle 2"/>
          <p:cNvSpPr>
            <a:spLocks noGrp="1"/>
          </p:cNvSpPr>
          <p:nvPr>
            <p:ph type="body" idx="1"/>
          </p:nvPr>
        </p:nvSpPr>
        <p:spPr/>
        <p:txBody>
          <a:bodyPr>
            <a:normAutofit/>
          </a:bodyPr>
          <a:lstStyle/>
          <a:p>
            <a:r>
              <a:rPr lang="en-GB" sz="3200" dirty="0"/>
              <a:t>Vs</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8144" y="3863511"/>
            <a:ext cx="2276475" cy="2009775"/>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74090" y="3833356"/>
            <a:ext cx="2085975" cy="2093276"/>
          </a:xfrm>
          <a:prstGeom prst="rect">
            <a:avLst/>
          </a:prstGeom>
        </p:spPr>
      </p:pic>
    </p:spTree>
    <p:extLst>
      <p:ext uri="{BB962C8B-B14F-4D97-AF65-F5344CB8AC3E}">
        <p14:creationId xmlns:p14="http://schemas.microsoft.com/office/powerpoint/2010/main" val="19159586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err="1">
                <a:solidFill>
                  <a:srgbClr val="00B050"/>
                </a:solidFill>
              </a:rPr>
              <a:t>Tasg</a:t>
            </a:r>
            <a:r>
              <a:rPr lang="en-GB" dirty="0"/>
              <a:t> / Task</a:t>
            </a:r>
          </a:p>
        </p:txBody>
      </p:sp>
      <p:sp>
        <p:nvSpPr>
          <p:cNvPr id="2" name="Content Placeholder 1"/>
          <p:cNvSpPr>
            <a:spLocks noGrp="1"/>
          </p:cNvSpPr>
          <p:nvPr>
            <p:ph sz="half" idx="1"/>
          </p:nvPr>
        </p:nvSpPr>
        <p:spPr/>
        <p:txBody>
          <a:bodyPr/>
          <a:lstStyle/>
          <a:p>
            <a:pPr marL="0" indent="0">
              <a:buNone/>
            </a:pPr>
            <a:r>
              <a:rPr lang="en-GB" dirty="0" err="1">
                <a:solidFill>
                  <a:srgbClr val="00B050"/>
                </a:solidFill>
              </a:rPr>
              <a:t>Creuwch</a:t>
            </a:r>
            <a:r>
              <a:rPr lang="en-GB" dirty="0">
                <a:solidFill>
                  <a:srgbClr val="00B050"/>
                </a:solidFill>
              </a:rPr>
              <a:t> </a:t>
            </a:r>
            <a:r>
              <a:rPr lang="en-GB" dirty="0" err="1">
                <a:solidFill>
                  <a:srgbClr val="00B050"/>
                </a:solidFill>
              </a:rPr>
              <a:t>ddau</a:t>
            </a:r>
            <a:r>
              <a:rPr lang="en-GB" dirty="0">
                <a:solidFill>
                  <a:srgbClr val="00B050"/>
                </a:solidFill>
              </a:rPr>
              <a:t> </a:t>
            </a:r>
            <a:r>
              <a:rPr lang="en-GB" dirty="0" err="1">
                <a:solidFill>
                  <a:srgbClr val="00B050"/>
                </a:solidFill>
              </a:rPr>
              <a:t>restr</a:t>
            </a:r>
            <a:r>
              <a:rPr lang="en-GB" dirty="0">
                <a:solidFill>
                  <a:srgbClr val="00B050"/>
                </a:solidFill>
              </a:rPr>
              <a:t>:</a:t>
            </a:r>
          </a:p>
          <a:p>
            <a:pPr marL="457200" indent="-457200">
              <a:buFont typeface="Symbol" pitchFamily="18" charset="2"/>
              <a:buAutoNum type="arabicPeriod"/>
            </a:pPr>
            <a:r>
              <a:rPr lang="en-GB" dirty="0" err="1">
                <a:solidFill>
                  <a:srgbClr val="00B050"/>
                </a:solidFill>
              </a:rPr>
              <a:t>Pethau</a:t>
            </a:r>
            <a:r>
              <a:rPr lang="en-GB" dirty="0">
                <a:solidFill>
                  <a:srgbClr val="00B050"/>
                </a:solidFill>
              </a:rPr>
              <a:t> </a:t>
            </a:r>
            <a:r>
              <a:rPr lang="en-GB" dirty="0" err="1">
                <a:solidFill>
                  <a:srgbClr val="00B050"/>
                </a:solidFill>
              </a:rPr>
              <a:t>rydych</a:t>
            </a:r>
            <a:r>
              <a:rPr lang="en-GB" dirty="0">
                <a:solidFill>
                  <a:srgbClr val="00B050"/>
                </a:solidFill>
              </a:rPr>
              <a:t> </a:t>
            </a:r>
            <a:r>
              <a:rPr lang="en-GB" dirty="0" err="1">
                <a:solidFill>
                  <a:srgbClr val="00B050"/>
                </a:solidFill>
              </a:rPr>
              <a:t>yn</a:t>
            </a:r>
            <a:r>
              <a:rPr lang="en-GB" dirty="0">
                <a:solidFill>
                  <a:srgbClr val="00B050"/>
                </a:solidFill>
              </a:rPr>
              <a:t> </a:t>
            </a:r>
            <a:r>
              <a:rPr lang="en-GB" dirty="0" err="1">
                <a:solidFill>
                  <a:srgbClr val="00B050"/>
                </a:solidFill>
              </a:rPr>
              <a:t>perthnasu</a:t>
            </a:r>
            <a:r>
              <a:rPr lang="en-GB" dirty="0">
                <a:solidFill>
                  <a:srgbClr val="00B050"/>
                </a:solidFill>
              </a:rPr>
              <a:t> </a:t>
            </a:r>
            <a:r>
              <a:rPr lang="en-GB" dirty="0" err="1">
                <a:solidFill>
                  <a:srgbClr val="00B050"/>
                </a:solidFill>
              </a:rPr>
              <a:t>gyda’r</a:t>
            </a:r>
            <a:r>
              <a:rPr lang="en-GB" dirty="0">
                <a:solidFill>
                  <a:srgbClr val="00B050"/>
                </a:solidFill>
              </a:rPr>
              <a:t> </a:t>
            </a:r>
            <a:r>
              <a:rPr lang="en-GB" dirty="0" err="1">
                <a:solidFill>
                  <a:srgbClr val="00B050"/>
                </a:solidFill>
              </a:rPr>
              <a:t>celfyddydau</a:t>
            </a:r>
            <a:endParaRPr lang="en-GB" dirty="0">
              <a:solidFill>
                <a:srgbClr val="00B050"/>
              </a:solidFill>
            </a:endParaRPr>
          </a:p>
          <a:p>
            <a:pPr marL="457200" indent="-457200">
              <a:buFont typeface="Symbol" pitchFamily="18" charset="2"/>
              <a:buAutoNum type="arabicPeriod"/>
            </a:pPr>
            <a:r>
              <a:rPr lang="en-GB" dirty="0" err="1">
                <a:solidFill>
                  <a:srgbClr val="00B050"/>
                </a:solidFill>
              </a:rPr>
              <a:t>Pethau</a:t>
            </a:r>
            <a:r>
              <a:rPr lang="en-GB" dirty="0">
                <a:solidFill>
                  <a:srgbClr val="00B050"/>
                </a:solidFill>
              </a:rPr>
              <a:t> </a:t>
            </a:r>
            <a:r>
              <a:rPr lang="en-GB" dirty="0" err="1">
                <a:solidFill>
                  <a:srgbClr val="00B050"/>
                </a:solidFill>
              </a:rPr>
              <a:t>rydych</a:t>
            </a:r>
            <a:r>
              <a:rPr lang="en-GB" dirty="0">
                <a:solidFill>
                  <a:srgbClr val="00B050"/>
                </a:solidFill>
              </a:rPr>
              <a:t> </a:t>
            </a:r>
            <a:r>
              <a:rPr lang="en-GB" dirty="0" err="1">
                <a:solidFill>
                  <a:srgbClr val="00B050"/>
                </a:solidFill>
              </a:rPr>
              <a:t>yn</a:t>
            </a:r>
            <a:r>
              <a:rPr lang="en-GB" dirty="0">
                <a:solidFill>
                  <a:srgbClr val="00B050"/>
                </a:solidFill>
              </a:rPr>
              <a:t> </a:t>
            </a:r>
            <a:r>
              <a:rPr lang="en-GB" dirty="0" err="1">
                <a:solidFill>
                  <a:srgbClr val="00B050"/>
                </a:solidFill>
              </a:rPr>
              <a:t>perthnasu</a:t>
            </a:r>
            <a:r>
              <a:rPr lang="en-GB" dirty="0">
                <a:solidFill>
                  <a:srgbClr val="00B050"/>
                </a:solidFill>
              </a:rPr>
              <a:t> </a:t>
            </a:r>
            <a:r>
              <a:rPr lang="en-GB" dirty="0" err="1">
                <a:solidFill>
                  <a:srgbClr val="00B050"/>
                </a:solidFill>
              </a:rPr>
              <a:t>gyda</a:t>
            </a:r>
            <a:r>
              <a:rPr lang="en-GB" dirty="0">
                <a:solidFill>
                  <a:srgbClr val="00B050"/>
                </a:solidFill>
              </a:rPr>
              <a:t> </a:t>
            </a:r>
            <a:r>
              <a:rPr lang="en-GB" dirty="0" err="1">
                <a:solidFill>
                  <a:srgbClr val="00B050"/>
                </a:solidFill>
              </a:rPr>
              <a:t>gwyddoniaeth</a:t>
            </a:r>
            <a:endParaRPr lang="en-GB" dirty="0">
              <a:solidFill>
                <a:srgbClr val="00B050"/>
              </a:solidFill>
            </a:endParaRPr>
          </a:p>
          <a:p>
            <a:pPr marL="0" indent="0">
              <a:buNone/>
            </a:pPr>
            <a:endParaRPr lang="en-GB" dirty="0"/>
          </a:p>
        </p:txBody>
      </p:sp>
      <p:sp>
        <p:nvSpPr>
          <p:cNvPr id="7" name="Content Placeholder 6">
            <a:extLst>
              <a:ext uri="{FF2B5EF4-FFF2-40B4-BE49-F238E27FC236}">
                <a16:creationId xmlns:a16="http://schemas.microsoft.com/office/drawing/2014/main" id="{8A56C709-C509-17B9-8D9E-8CA930024E5D}"/>
              </a:ext>
            </a:extLst>
          </p:cNvPr>
          <p:cNvSpPr>
            <a:spLocks noGrp="1"/>
          </p:cNvSpPr>
          <p:nvPr>
            <p:ph sz="half" idx="2"/>
          </p:nvPr>
        </p:nvSpPr>
        <p:spPr/>
        <p:txBody>
          <a:bodyPr/>
          <a:lstStyle/>
          <a:p>
            <a:pPr marL="0" indent="0">
              <a:buNone/>
            </a:pPr>
            <a:r>
              <a:rPr lang="en-GB" dirty="0"/>
              <a:t>Create two lists:</a:t>
            </a:r>
          </a:p>
          <a:p>
            <a:pPr marL="457200" indent="-457200">
              <a:buAutoNum type="arabicPeriod"/>
            </a:pPr>
            <a:r>
              <a:rPr lang="en-GB" dirty="0"/>
              <a:t>Things that you relate to the arts</a:t>
            </a:r>
          </a:p>
          <a:p>
            <a:pPr marL="457200" indent="-457200">
              <a:buAutoNum type="arabicPeriod"/>
            </a:pPr>
            <a:r>
              <a:rPr lang="en-GB" dirty="0"/>
              <a:t>Things that you relate to science</a:t>
            </a:r>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73358" y="982132"/>
            <a:ext cx="679354" cy="1299998"/>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2531" y="675037"/>
            <a:ext cx="1638176" cy="1638176"/>
          </a:xfrm>
          <a:prstGeom prst="rect">
            <a:avLst/>
          </a:prstGeom>
        </p:spPr>
      </p:pic>
      <p:sp>
        <p:nvSpPr>
          <p:cNvPr id="6" name="Content Placeholder 1"/>
          <p:cNvSpPr txBox="1">
            <a:spLocks/>
          </p:cNvSpPr>
          <p:nvPr/>
        </p:nvSpPr>
        <p:spPr>
          <a:xfrm>
            <a:off x="2387600" y="2564904"/>
            <a:ext cx="3132336" cy="3450696"/>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None/>
            </a:pPr>
            <a:endParaRPr lang="en-GB" dirty="0"/>
          </a:p>
        </p:txBody>
      </p:sp>
    </p:spTree>
    <p:extLst>
      <p:ext uri="{BB962C8B-B14F-4D97-AF65-F5344CB8AC3E}">
        <p14:creationId xmlns:p14="http://schemas.microsoft.com/office/powerpoint/2010/main" val="2608115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err="1">
                <a:solidFill>
                  <a:srgbClr val="00B050"/>
                </a:solidFill>
              </a:rPr>
              <a:t>Nodau</a:t>
            </a:r>
            <a:r>
              <a:rPr lang="en-GB" dirty="0">
                <a:solidFill>
                  <a:srgbClr val="00B050"/>
                </a:solidFill>
              </a:rPr>
              <a:t> </a:t>
            </a:r>
            <a:r>
              <a:rPr lang="en-GB" dirty="0" err="1">
                <a:solidFill>
                  <a:srgbClr val="00B050"/>
                </a:solidFill>
              </a:rPr>
              <a:t>celf</a:t>
            </a:r>
            <a:r>
              <a:rPr lang="en-GB" dirty="0">
                <a:solidFill>
                  <a:srgbClr val="00B050"/>
                </a:solidFill>
              </a:rPr>
              <a:t> </a:t>
            </a:r>
            <a:r>
              <a:rPr lang="en-GB" dirty="0"/>
              <a:t>/ The aims of art</a:t>
            </a:r>
          </a:p>
        </p:txBody>
      </p:sp>
      <p:sp>
        <p:nvSpPr>
          <p:cNvPr id="2" name="Content Placeholder 1"/>
          <p:cNvSpPr>
            <a:spLocks noGrp="1"/>
          </p:cNvSpPr>
          <p:nvPr>
            <p:ph sz="half" idx="1"/>
          </p:nvPr>
        </p:nvSpPr>
        <p:spPr/>
        <p:txBody>
          <a:bodyPr>
            <a:normAutofit fontScale="55000" lnSpcReduction="20000"/>
          </a:bodyPr>
          <a:lstStyle/>
          <a:p>
            <a:r>
              <a:rPr lang="cy-GB" altLang="en-US" dirty="0">
                <a:solidFill>
                  <a:srgbClr val="00B050"/>
                </a:solidFill>
              </a:rPr>
              <a:t>I ddarparu profiadau gweledol, cyffyrddol a synhwyraidd a ffordd unigryw o ddeall ac ymateb i'r byd. </a:t>
            </a:r>
          </a:p>
          <a:p>
            <a:r>
              <a:rPr lang="cy-GB" altLang="en-US" dirty="0">
                <a:solidFill>
                  <a:srgbClr val="00B050"/>
                </a:solidFill>
              </a:rPr>
              <a:t>I ddisgyblion ddefnyddio lliw, ffurf, gwead, patrwm a gwahanol ddefnyddiau a phrosesau i gyfleu'r hyn maen nhw'n ei weld, ei deimlo a'i feddwl. </a:t>
            </a:r>
          </a:p>
          <a:p>
            <a:r>
              <a:rPr lang="cy-GB" altLang="en-US" dirty="0">
                <a:solidFill>
                  <a:srgbClr val="00B050"/>
                </a:solidFill>
              </a:rPr>
              <a:t>Mae'r Cwricwlwm Cenedlaethol yn cynnwys celfyddydau gweledol, cerddoriaeth, drama, dawns a chrefftau.</a:t>
            </a:r>
          </a:p>
          <a:p>
            <a:r>
              <a:rPr lang="cy-GB" altLang="en-US" dirty="0">
                <a:solidFill>
                  <a:srgbClr val="00B050"/>
                </a:solidFill>
              </a:rPr>
              <a:t>I feithrin deallusrwydd lluosog a dysgu unigol myfyrwyr </a:t>
            </a:r>
          </a:p>
          <a:p>
            <a:r>
              <a:rPr lang="cy-GB" altLang="en-US" dirty="0">
                <a:solidFill>
                  <a:srgbClr val="00B050"/>
                </a:solidFill>
              </a:rPr>
              <a:t>O gyfnodau allweddol 1 i 3 (disgyblion rhwng pump a 14 oed), mae celf, cerddoriaeth, drama (fel rhan o wersi iaith) ac addysg gorfforol (dawns) yn orfodol i bob myfyriwr. </a:t>
            </a:r>
          </a:p>
          <a:p>
            <a:r>
              <a:rPr lang="cy-GB" altLang="en-US" dirty="0">
                <a:solidFill>
                  <a:srgbClr val="00B050"/>
                </a:solidFill>
              </a:rPr>
              <a:t>Mynd i'r afael â darllen, ysgrifennu a sgiliau sylfaenol eraill ym mhob maes pwnc </a:t>
            </a:r>
            <a:br>
              <a:rPr lang="cy-GB" altLang="en-US" dirty="0">
                <a:solidFill>
                  <a:srgbClr val="00B050"/>
                </a:solidFill>
              </a:rPr>
            </a:br>
            <a:endParaRPr lang="cy-GB" altLang="en-US" dirty="0">
              <a:solidFill>
                <a:srgbClr val="00B050"/>
              </a:solidFill>
            </a:endParaRPr>
          </a:p>
          <a:p>
            <a:pPr algn="r"/>
            <a:r>
              <a:rPr lang="en-GB" dirty="0">
                <a:solidFill>
                  <a:srgbClr val="00B050"/>
                </a:solidFill>
              </a:rPr>
              <a:t>NFER (2008)</a:t>
            </a:r>
          </a:p>
        </p:txBody>
      </p:sp>
      <p:sp>
        <p:nvSpPr>
          <p:cNvPr id="6" name="Content Placeholder 5">
            <a:extLst>
              <a:ext uri="{FF2B5EF4-FFF2-40B4-BE49-F238E27FC236}">
                <a16:creationId xmlns:a16="http://schemas.microsoft.com/office/drawing/2014/main" id="{EAF31B98-8390-CC99-E6A4-0761A191F5E6}"/>
              </a:ext>
            </a:extLst>
          </p:cNvPr>
          <p:cNvSpPr>
            <a:spLocks noGrp="1"/>
          </p:cNvSpPr>
          <p:nvPr>
            <p:ph sz="half" idx="2"/>
          </p:nvPr>
        </p:nvSpPr>
        <p:spPr/>
        <p:txBody>
          <a:bodyPr>
            <a:normAutofit fontScale="55000" lnSpcReduction="20000"/>
          </a:bodyPr>
          <a:lstStyle/>
          <a:p>
            <a:r>
              <a:rPr lang="en-GB" sz="2400" dirty="0"/>
              <a:t>To provide visual, tactile and sensory experiences and a unique way of understanding and responding to the world. </a:t>
            </a:r>
          </a:p>
          <a:p>
            <a:r>
              <a:rPr lang="en-GB" sz="2400" dirty="0"/>
              <a:t>For pupils to use colour, form, texture, pattern and different materials and processes to communicate what they see, feel and think.</a:t>
            </a:r>
          </a:p>
          <a:p>
            <a:r>
              <a:rPr lang="en-GB" sz="2400" dirty="0"/>
              <a:t>The National Curriculum includes visual arts, music, drama, dance and crafts. </a:t>
            </a:r>
          </a:p>
          <a:p>
            <a:r>
              <a:rPr lang="en-GB" sz="2400" dirty="0"/>
              <a:t>To cultivate multiple intelligences and students' individual learning </a:t>
            </a:r>
          </a:p>
          <a:p>
            <a:r>
              <a:rPr lang="en-GB" sz="2400" dirty="0"/>
              <a:t>From key stages 1 to 3 (pupils aged five to 14), art, music, drama (as part of language lessons) and physical education (dance) are compulsory for all students. </a:t>
            </a:r>
          </a:p>
          <a:p>
            <a:r>
              <a:rPr lang="en-GB" sz="2400" dirty="0"/>
              <a:t>Address reading, writing, and other fundamental skills within all subject areas</a:t>
            </a:r>
          </a:p>
          <a:p>
            <a:pPr algn="r"/>
            <a:r>
              <a:rPr lang="en-GB" sz="2400" dirty="0"/>
              <a:t>NFER (2008)</a:t>
            </a:r>
          </a:p>
          <a:p>
            <a:pPr marL="0" indent="0">
              <a:buNone/>
            </a:pPr>
            <a:endParaRPr lang="en-GB" dirty="0"/>
          </a:p>
        </p:txBody>
      </p:sp>
      <p:sp>
        <p:nvSpPr>
          <p:cNvPr id="4" name="Content Placeholder 1"/>
          <p:cNvSpPr txBox="1">
            <a:spLocks/>
          </p:cNvSpPr>
          <p:nvPr/>
        </p:nvSpPr>
        <p:spPr>
          <a:xfrm>
            <a:off x="6168008" y="2492896"/>
            <a:ext cx="4328864" cy="4365104"/>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None/>
            </a:pPr>
            <a:endParaRPr lang="en-GB" sz="1600" dirty="0"/>
          </a:p>
        </p:txBody>
      </p:sp>
      <p:sp>
        <p:nvSpPr>
          <p:cNvPr id="5" name="Rectangle 1"/>
          <p:cNvSpPr>
            <a:spLocks noChangeArrowheads="1"/>
          </p:cNvSpPr>
          <p:nvPr/>
        </p:nvSpPr>
        <p:spPr bwMode="auto">
          <a:xfrm>
            <a:off x="1524001" y="99716"/>
            <a:ext cx="65" cy="25776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9522" rIns="0" bIns="-9522" numCol="1" anchor="ctr" anchorCtr="0" compatLnSpc="1">
            <a:prstTxWarp prst="textNoShape">
              <a:avLst/>
            </a:prstTxWarp>
            <a:spAutoFit/>
          </a:bodyPr>
          <a:lstStyle/>
          <a:p>
            <a:pPr defTabSz="914400" eaLnBrk="0" fontAlgn="base" hangingPunct="0">
              <a:spcBef>
                <a:spcPct val="0"/>
              </a:spcBef>
              <a:spcAft>
                <a:spcPct val="0"/>
              </a:spcAft>
            </a:pPr>
            <a:endParaRPr lang="cy-GB" altLang="en-US" dirty="0">
              <a:latin typeface="Arial" panose="020B0604020202020204" pitchFamily="34" charset="0"/>
            </a:endParaRPr>
          </a:p>
        </p:txBody>
      </p:sp>
    </p:spTree>
    <p:extLst>
      <p:ext uri="{BB962C8B-B14F-4D97-AF65-F5344CB8AC3E}">
        <p14:creationId xmlns:p14="http://schemas.microsoft.com/office/powerpoint/2010/main" val="28530475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err="1">
                <a:solidFill>
                  <a:srgbClr val="00B050"/>
                </a:solidFill>
              </a:rPr>
              <a:t>Nodau</a:t>
            </a:r>
            <a:r>
              <a:rPr lang="en-GB" dirty="0">
                <a:solidFill>
                  <a:srgbClr val="00B050"/>
                </a:solidFill>
              </a:rPr>
              <a:t> </a:t>
            </a:r>
            <a:r>
              <a:rPr lang="en-GB" dirty="0" err="1">
                <a:solidFill>
                  <a:srgbClr val="00B050"/>
                </a:solidFill>
              </a:rPr>
              <a:t>gwyddoniaeth</a:t>
            </a:r>
            <a:r>
              <a:rPr lang="en-GB" dirty="0">
                <a:solidFill>
                  <a:srgbClr val="00B050"/>
                </a:solidFill>
              </a:rPr>
              <a:t> </a:t>
            </a:r>
            <a:br>
              <a:rPr lang="en-GB" dirty="0"/>
            </a:br>
            <a:r>
              <a:rPr lang="en-GB" dirty="0"/>
              <a:t>The aims of science (DfE, 2013)</a:t>
            </a:r>
          </a:p>
        </p:txBody>
      </p:sp>
      <p:sp>
        <p:nvSpPr>
          <p:cNvPr id="2" name="Content Placeholder 1"/>
          <p:cNvSpPr>
            <a:spLocks noGrp="1"/>
          </p:cNvSpPr>
          <p:nvPr>
            <p:ph sz="half" idx="1"/>
          </p:nvPr>
        </p:nvSpPr>
        <p:spPr/>
        <p:txBody>
          <a:bodyPr>
            <a:noAutofit/>
          </a:bodyPr>
          <a:lstStyle/>
          <a:p>
            <a:pPr lvl="0"/>
            <a:r>
              <a:rPr lang="en-GB" sz="1200" dirty="0" err="1">
                <a:solidFill>
                  <a:srgbClr val="00B050"/>
                </a:solidFill>
              </a:rPr>
              <a:t>i</a:t>
            </a:r>
            <a:r>
              <a:rPr lang="en-GB" sz="1200" dirty="0">
                <a:solidFill>
                  <a:srgbClr val="00B050"/>
                </a:solidFill>
              </a:rPr>
              <a:t> </a:t>
            </a:r>
            <a:r>
              <a:rPr lang="en-GB" sz="1200" dirty="0" err="1">
                <a:solidFill>
                  <a:srgbClr val="00B050"/>
                </a:solidFill>
              </a:rPr>
              <a:t>gyffroi</a:t>
            </a:r>
            <a:r>
              <a:rPr lang="en-GB" sz="1200" dirty="0">
                <a:solidFill>
                  <a:srgbClr val="00B050"/>
                </a:solidFill>
              </a:rPr>
              <a:t> a </a:t>
            </a:r>
            <a:r>
              <a:rPr lang="en-GB" sz="1200" dirty="0" err="1">
                <a:solidFill>
                  <a:srgbClr val="00B050"/>
                </a:solidFill>
              </a:rPr>
              <a:t>swyno</a:t>
            </a:r>
            <a:r>
              <a:rPr lang="en-GB" sz="1200" dirty="0">
                <a:solidFill>
                  <a:srgbClr val="00B050"/>
                </a:solidFill>
              </a:rPr>
              <a:t> plant sydd â </a:t>
            </a:r>
            <a:r>
              <a:rPr lang="en-GB" sz="1200" dirty="0" err="1">
                <a:solidFill>
                  <a:srgbClr val="00B050"/>
                </a:solidFill>
              </a:rPr>
              <a:t>synnwyr</a:t>
            </a:r>
            <a:r>
              <a:rPr lang="en-GB" sz="1200" dirty="0">
                <a:solidFill>
                  <a:srgbClr val="00B050"/>
                </a:solidFill>
              </a:rPr>
              <a:t> o </a:t>
            </a:r>
            <a:r>
              <a:rPr lang="en-GB" sz="1200" dirty="0" err="1">
                <a:solidFill>
                  <a:srgbClr val="00B050"/>
                </a:solidFill>
              </a:rPr>
              <a:t>ryfeddod</a:t>
            </a:r>
            <a:r>
              <a:rPr lang="en-GB" sz="1200" dirty="0">
                <a:solidFill>
                  <a:srgbClr val="00B050"/>
                </a:solidFill>
              </a:rPr>
              <a:t> am y </a:t>
            </a:r>
            <a:r>
              <a:rPr lang="en-GB" sz="1200" dirty="0" err="1">
                <a:solidFill>
                  <a:srgbClr val="00B050"/>
                </a:solidFill>
              </a:rPr>
              <a:t>byd</a:t>
            </a:r>
            <a:r>
              <a:rPr lang="en-GB" sz="1200" dirty="0">
                <a:solidFill>
                  <a:srgbClr val="00B050"/>
                </a:solidFill>
              </a:rPr>
              <a:t> </a:t>
            </a:r>
            <a:r>
              <a:rPr lang="en-GB" sz="1200" dirty="0" err="1">
                <a:solidFill>
                  <a:srgbClr val="00B050"/>
                </a:solidFill>
              </a:rPr>
              <a:t>naturiol</a:t>
            </a:r>
            <a:r>
              <a:rPr lang="en-GB" sz="1200" dirty="0">
                <a:solidFill>
                  <a:srgbClr val="00B050"/>
                </a:solidFill>
              </a:rPr>
              <a:t>. </a:t>
            </a:r>
          </a:p>
          <a:p>
            <a:pPr lvl="0"/>
            <a:r>
              <a:rPr lang="en-GB" sz="1200" dirty="0" err="1">
                <a:solidFill>
                  <a:srgbClr val="00B050"/>
                </a:solidFill>
              </a:rPr>
              <a:t>datblygu</a:t>
            </a:r>
            <a:r>
              <a:rPr lang="en-GB" sz="1200" dirty="0">
                <a:solidFill>
                  <a:srgbClr val="00B050"/>
                </a:solidFill>
              </a:rPr>
              <a:t> </a:t>
            </a:r>
            <a:r>
              <a:rPr lang="en-GB" sz="1200" dirty="0" err="1">
                <a:solidFill>
                  <a:srgbClr val="00B050"/>
                </a:solidFill>
              </a:rPr>
              <a:t>gwerthfawrogiad</a:t>
            </a:r>
            <a:r>
              <a:rPr lang="en-GB" sz="1200" dirty="0">
                <a:solidFill>
                  <a:srgbClr val="00B050"/>
                </a:solidFill>
              </a:rPr>
              <a:t> o sut </a:t>
            </a:r>
            <a:r>
              <a:rPr lang="en-GB" sz="1200" dirty="0" err="1">
                <a:solidFill>
                  <a:srgbClr val="00B050"/>
                </a:solidFill>
              </a:rPr>
              <a:t>mae</a:t>
            </a:r>
            <a:r>
              <a:rPr lang="en-GB" sz="1200" dirty="0">
                <a:solidFill>
                  <a:srgbClr val="00B050"/>
                </a:solidFill>
              </a:rPr>
              <a:t> </a:t>
            </a:r>
            <a:r>
              <a:rPr lang="en-GB" sz="1200" dirty="0" err="1">
                <a:solidFill>
                  <a:srgbClr val="00B050"/>
                </a:solidFill>
              </a:rPr>
              <a:t>gwyddoniaeth</a:t>
            </a:r>
            <a:r>
              <a:rPr lang="en-GB" sz="1200" dirty="0">
                <a:solidFill>
                  <a:srgbClr val="00B050"/>
                </a:solidFill>
              </a:rPr>
              <a:t> wedi </a:t>
            </a:r>
            <a:r>
              <a:rPr lang="en-GB" sz="1200" dirty="0" err="1">
                <a:solidFill>
                  <a:srgbClr val="00B050"/>
                </a:solidFill>
              </a:rPr>
              <a:t>cyfrannu</a:t>
            </a:r>
            <a:r>
              <a:rPr lang="en-GB" sz="1200" dirty="0">
                <a:solidFill>
                  <a:srgbClr val="00B050"/>
                </a:solidFill>
              </a:rPr>
              <a:t> at </a:t>
            </a:r>
            <a:r>
              <a:rPr lang="en-GB" sz="1200" dirty="0" err="1">
                <a:solidFill>
                  <a:srgbClr val="00B050"/>
                </a:solidFill>
              </a:rPr>
              <a:t>ddatblygiad</a:t>
            </a:r>
            <a:r>
              <a:rPr lang="en-GB" sz="1200" dirty="0">
                <a:solidFill>
                  <a:srgbClr val="00B050"/>
                </a:solidFill>
              </a:rPr>
              <a:t> </a:t>
            </a:r>
            <a:r>
              <a:rPr lang="en-GB" sz="1200" dirty="0" err="1">
                <a:solidFill>
                  <a:srgbClr val="00B050"/>
                </a:solidFill>
              </a:rPr>
              <a:t>hanesyddol</a:t>
            </a:r>
            <a:r>
              <a:rPr lang="en-GB" sz="1200" dirty="0">
                <a:solidFill>
                  <a:srgbClr val="00B050"/>
                </a:solidFill>
              </a:rPr>
              <a:t> a </a:t>
            </a:r>
            <a:r>
              <a:rPr lang="en-GB" sz="1200" dirty="0" err="1">
                <a:solidFill>
                  <a:srgbClr val="00B050"/>
                </a:solidFill>
              </a:rPr>
              <a:t>diwylliannol</a:t>
            </a:r>
            <a:r>
              <a:rPr lang="en-GB" sz="1200" dirty="0">
                <a:solidFill>
                  <a:srgbClr val="00B050"/>
                </a:solidFill>
              </a:rPr>
              <a:t> </a:t>
            </a:r>
            <a:r>
              <a:rPr lang="en-GB" sz="1200" dirty="0" err="1">
                <a:solidFill>
                  <a:srgbClr val="00B050"/>
                </a:solidFill>
              </a:rPr>
              <a:t>ein</a:t>
            </a:r>
            <a:r>
              <a:rPr lang="en-GB" sz="1200" dirty="0">
                <a:solidFill>
                  <a:srgbClr val="00B050"/>
                </a:solidFill>
              </a:rPr>
              <a:t> </a:t>
            </a:r>
            <a:r>
              <a:rPr lang="en-GB" sz="1200" dirty="0" err="1">
                <a:solidFill>
                  <a:srgbClr val="00B050"/>
                </a:solidFill>
              </a:rPr>
              <a:t>cymdeithas</a:t>
            </a:r>
            <a:r>
              <a:rPr lang="en-GB" sz="1200" dirty="0">
                <a:solidFill>
                  <a:srgbClr val="00B050"/>
                </a:solidFill>
              </a:rPr>
              <a:t>. </a:t>
            </a:r>
          </a:p>
          <a:p>
            <a:pPr lvl="0"/>
            <a:r>
              <a:rPr lang="en-GB" sz="1200" dirty="0" err="1">
                <a:solidFill>
                  <a:srgbClr val="00B050"/>
                </a:solidFill>
              </a:rPr>
              <a:t>i</a:t>
            </a:r>
            <a:r>
              <a:rPr lang="en-GB" sz="1200" dirty="0">
                <a:solidFill>
                  <a:srgbClr val="00B050"/>
                </a:solidFill>
              </a:rPr>
              <a:t> </a:t>
            </a:r>
            <a:r>
              <a:rPr lang="en-GB" sz="1200" dirty="0" err="1">
                <a:solidFill>
                  <a:srgbClr val="00B050"/>
                </a:solidFill>
              </a:rPr>
              <a:t>roi</a:t>
            </a:r>
            <a:r>
              <a:rPr lang="en-GB" sz="1200" dirty="0">
                <a:solidFill>
                  <a:srgbClr val="00B050"/>
                </a:solidFill>
              </a:rPr>
              <a:t> </a:t>
            </a:r>
            <a:r>
              <a:rPr lang="en-GB" sz="1200" dirty="0" err="1">
                <a:solidFill>
                  <a:srgbClr val="00B050"/>
                </a:solidFill>
              </a:rPr>
              <a:t>profiad</a:t>
            </a:r>
            <a:r>
              <a:rPr lang="en-GB" sz="1200" dirty="0">
                <a:solidFill>
                  <a:srgbClr val="00B050"/>
                </a:solidFill>
              </a:rPr>
              <a:t> </a:t>
            </a:r>
            <a:r>
              <a:rPr lang="en-GB" sz="1200" dirty="0" err="1">
                <a:solidFill>
                  <a:srgbClr val="00B050"/>
                </a:solidFill>
              </a:rPr>
              <a:t>ymarferol</a:t>
            </a:r>
            <a:r>
              <a:rPr lang="en-GB" sz="1200" dirty="0">
                <a:solidFill>
                  <a:srgbClr val="00B050"/>
                </a:solidFill>
              </a:rPr>
              <a:t> o sut </a:t>
            </a:r>
            <a:r>
              <a:rPr lang="en-GB" sz="1200" dirty="0" err="1">
                <a:solidFill>
                  <a:srgbClr val="00B050"/>
                </a:solidFill>
              </a:rPr>
              <a:t>mae</a:t>
            </a:r>
            <a:r>
              <a:rPr lang="en-GB" sz="1200" dirty="0">
                <a:solidFill>
                  <a:srgbClr val="00B050"/>
                </a:solidFill>
              </a:rPr>
              <a:t> </a:t>
            </a:r>
            <a:r>
              <a:rPr lang="en-GB" sz="1200" dirty="0" err="1">
                <a:solidFill>
                  <a:srgbClr val="00B050"/>
                </a:solidFill>
              </a:rPr>
              <a:t>gwyddonwyr</a:t>
            </a:r>
            <a:r>
              <a:rPr lang="en-GB" sz="1200" dirty="0">
                <a:solidFill>
                  <a:srgbClr val="00B050"/>
                </a:solidFill>
              </a:rPr>
              <a:t> yn </a:t>
            </a:r>
            <a:r>
              <a:rPr lang="en-GB" sz="1200" dirty="0" err="1">
                <a:solidFill>
                  <a:srgbClr val="00B050"/>
                </a:solidFill>
              </a:rPr>
              <a:t>arsylwi</a:t>
            </a:r>
            <a:r>
              <a:rPr lang="en-GB" sz="1200" dirty="0">
                <a:solidFill>
                  <a:srgbClr val="00B050"/>
                </a:solidFill>
              </a:rPr>
              <a:t> </a:t>
            </a:r>
            <a:r>
              <a:rPr lang="en-GB" sz="1200" dirty="0" err="1">
                <a:solidFill>
                  <a:srgbClr val="00B050"/>
                </a:solidFill>
              </a:rPr>
              <a:t>ar</a:t>
            </a:r>
            <a:r>
              <a:rPr lang="en-GB" sz="1200" dirty="0">
                <a:solidFill>
                  <a:srgbClr val="00B050"/>
                </a:solidFill>
              </a:rPr>
              <a:t> y </a:t>
            </a:r>
            <a:r>
              <a:rPr lang="en-GB" sz="1200" dirty="0" err="1">
                <a:solidFill>
                  <a:srgbClr val="00B050"/>
                </a:solidFill>
              </a:rPr>
              <a:t>byd</a:t>
            </a:r>
            <a:r>
              <a:rPr lang="en-GB" sz="1200" dirty="0">
                <a:solidFill>
                  <a:srgbClr val="00B050"/>
                </a:solidFill>
              </a:rPr>
              <a:t> </a:t>
            </a:r>
            <a:r>
              <a:rPr lang="en-GB" sz="1200" dirty="0" err="1">
                <a:solidFill>
                  <a:srgbClr val="00B050"/>
                </a:solidFill>
              </a:rPr>
              <a:t>naturiol</a:t>
            </a:r>
            <a:r>
              <a:rPr lang="en-GB" sz="1200" dirty="0">
                <a:solidFill>
                  <a:srgbClr val="00B050"/>
                </a:solidFill>
              </a:rPr>
              <a:t>, meddwl am </a:t>
            </a:r>
            <a:r>
              <a:rPr lang="en-GB" sz="1200" dirty="0" err="1">
                <a:solidFill>
                  <a:srgbClr val="00B050"/>
                </a:solidFill>
              </a:rPr>
              <a:t>ddamcaniaethau</a:t>
            </a:r>
            <a:r>
              <a:rPr lang="en-GB" sz="1200" dirty="0">
                <a:solidFill>
                  <a:srgbClr val="00B050"/>
                </a:solidFill>
              </a:rPr>
              <a:t> a gwneud </a:t>
            </a:r>
            <a:r>
              <a:rPr lang="en-GB" sz="1200" dirty="0" err="1">
                <a:solidFill>
                  <a:srgbClr val="00B050"/>
                </a:solidFill>
              </a:rPr>
              <a:t>arbrofion</a:t>
            </a:r>
            <a:r>
              <a:rPr lang="en-GB" sz="1200" dirty="0">
                <a:solidFill>
                  <a:srgbClr val="00B050"/>
                </a:solidFill>
              </a:rPr>
              <a:t> </a:t>
            </a:r>
            <a:r>
              <a:rPr lang="en-GB" sz="1200" dirty="0" err="1">
                <a:solidFill>
                  <a:srgbClr val="00B050"/>
                </a:solidFill>
              </a:rPr>
              <a:t>i</a:t>
            </a:r>
            <a:r>
              <a:rPr lang="en-GB" sz="1200" dirty="0">
                <a:solidFill>
                  <a:srgbClr val="00B050"/>
                </a:solidFill>
              </a:rPr>
              <a:t> </a:t>
            </a:r>
            <a:r>
              <a:rPr lang="en-GB" sz="1200" dirty="0" err="1">
                <a:solidFill>
                  <a:srgbClr val="00B050"/>
                </a:solidFill>
              </a:rPr>
              <a:t>gael</a:t>
            </a:r>
            <a:r>
              <a:rPr lang="en-GB" sz="1200" dirty="0">
                <a:solidFill>
                  <a:srgbClr val="00B050"/>
                </a:solidFill>
              </a:rPr>
              <a:t> tystiolaeth </a:t>
            </a:r>
            <a:r>
              <a:rPr lang="en-GB" sz="1200" dirty="0" err="1">
                <a:solidFill>
                  <a:srgbClr val="00B050"/>
                </a:solidFill>
              </a:rPr>
              <a:t>i</a:t>
            </a:r>
            <a:r>
              <a:rPr lang="en-GB" sz="1200" dirty="0">
                <a:solidFill>
                  <a:srgbClr val="00B050"/>
                </a:solidFill>
              </a:rPr>
              <a:t> gefnogi neu </a:t>
            </a:r>
            <a:r>
              <a:rPr lang="en-GB" sz="1200" dirty="0" err="1">
                <a:solidFill>
                  <a:srgbClr val="00B050"/>
                </a:solidFill>
              </a:rPr>
              <a:t>wrthbrofi'r</a:t>
            </a:r>
            <a:r>
              <a:rPr lang="en-GB" sz="1200" dirty="0">
                <a:solidFill>
                  <a:srgbClr val="00B050"/>
                </a:solidFill>
              </a:rPr>
              <a:t> damcaniaethau hyn.</a:t>
            </a:r>
          </a:p>
          <a:p>
            <a:r>
              <a:rPr lang="en-GB" sz="1200" dirty="0">
                <a:solidFill>
                  <a:srgbClr val="00B050"/>
                </a:solidFill>
              </a:rPr>
              <a:t> </a:t>
            </a:r>
            <a:r>
              <a:rPr lang="en-GB" sz="1200" dirty="0" err="1">
                <a:solidFill>
                  <a:srgbClr val="00B050"/>
                </a:solidFill>
              </a:rPr>
              <a:t>achosi</a:t>
            </a:r>
            <a:r>
              <a:rPr lang="en-GB" sz="1200" dirty="0">
                <a:solidFill>
                  <a:srgbClr val="00B050"/>
                </a:solidFill>
              </a:rPr>
              <a:t> </a:t>
            </a:r>
            <a:r>
              <a:rPr lang="en-GB" sz="1200" dirty="0" err="1">
                <a:solidFill>
                  <a:srgbClr val="00B050"/>
                </a:solidFill>
              </a:rPr>
              <a:t>i</a:t>
            </a:r>
            <a:r>
              <a:rPr lang="en-GB" sz="1200" dirty="0">
                <a:solidFill>
                  <a:srgbClr val="00B050"/>
                </a:solidFill>
              </a:rPr>
              <a:t> </a:t>
            </a:r>
            <a:r>
              <a:rPr lang="en-GB" sz="1200" dirty="0" err="1">
                <a:solidFill>
                  <a:srgbClr val="00B050"/>
                </a:solidFill>
              </a:rPr>
              <a:t>blant</a:t>
            </a:r>
            <a:r>
              <a:rPr lang="en-GB" sz="1200" dirty="0">
                <a:solidFill>
                  <a:srgbClr val="00B050"/>
                </a:solidFill>
              </a:rPr>
              <a:t> </a:t>
            </a:r>
            <a:r>
              <a:rPr lang="en-GB" sz="1200" dirty="0" err="1">
                <a:solidFill>
                  <a:srgbClr val="00B050"/>
                </a:solidFill>
              </a:rPr>
              <a:t>ddeall</a:t>
            </a:r>
            <a:r>
              <a:rPr lang="en-GB" sz="1200" dirty="0">
                <a:solidFill>
                  <a:srgbClr val="00B050"/>
                </a:solidFill>
              </a:rPr>
              <a:t> </a:t>
            </a:r>
            <a:r>
              <a:rPr lang="en-GB" sz="1200" dirty="0" err="1">
                <a:solidFill>
                  <a:srgbClr val="00B050"/>
                </a:solidFill>
              </a:rPr>
              <a:t>pwysigrwydd</a:t>
            </a:r>
            <a:r>
              <a:rPr lang="en-GB" sz="1200" dirty="0">
                <a:solidFill>
                  <a:srgbClr val="00B050"/>
                </a:solidFill>
              </a:rPr>
              <a:t> tystiolaeth wrth wneud </a:t>
            </a:r>
            <a:r>
              <a:rPr lang="en-GB" sz="1200" dirty="0" err="1">
                <a:solidFill>
                  <a:srgbClr val="00B050"/>
                </a:solidFill>
              </a:rPr>
              <a:t>penderfyniadau</a:t>
            </a:r>
            <a:r>
              <a:rPr lang="en-GB" sz="1200" dirty="0">
                <a:solidFill>
                  <a:srgbClr val="00B050"/>
                </a:solidFill>
              </a:rPr>
              <a:t> a gallu </a:t>
            </a:r>
            <a:r>
              <a:rPr lang="en-GB" sz="1200" dirty="0" err="1">
                <a:solidFill>
                  <a:srgbClr val="00B050"/>
                </a:solidFill>
              </a:rPr>
              <a:t>barnu</a:t>
            </a:r>
            <a:r>
              <a:rPr lang="en-GB" sz="1200" dirty="0">
                <a:solidFill>
                  <a:srgbClr val="00B050"/>
                </a:solidFill>
              </a:rPr>
              <a:t> a </a:t>
            </a:r>
            <a:r>
              <a:rPr lang="en-GB" sz="1200" dirty="0" err="1">
                <a:solidFill>
                  <a:srgbClr val="00B050"/>
                </a:solidFill>
              </a:rPr>
              <a:t>yw</a:t>
            </a:r>
            <a:r>
              <a:rPr lang="en-GB" sz="1200" dirty="0">
                <a:solidFill>
                  <a:srgbClr val="00B050"/>
                </a:solidFill>
              </a:rPr>
              <a:t> </a:t>
            </a:r>
            <a:r>
              <a:rPr lang="en-GB" sz="1200" dirty="0" err="1">
                <a:solidFill>
                  <a:srgbClr val="00B050"/>
                </a:solidFill>
              </a:rPr>
              <a:t>honiadau'r</a:t>
            </a:r>
            <a:r>
              <a:rPr lang="en-GB" sz="1200" dirty="0">
                <a:solidFill>
                  <a:srgbClr val="00B050"/>
                </a:solidFill>
              </a:rPr>
              <a:t> </a:t>
            </a:r>
            <a:r>
              <a:rPr lang="en-GB" sz="1200" dirty="0" err="1">
                <a:solidFill>
                  <a:srgbClr val="00B050"/>
                </a:solidFill>
              </a:rPr>
              <a:t>cyfryngau</a:t>
            </a:r>
            <a:r>
              <a:rPr lang="en-GB" sz="1200" dirty="0">
                <a:solidFill>
                  <a:srgbClr val="00B050"/>
                </a:solidFill>
              </a:rPr>
              <a:t>, </a:t>
            </a:r>
            <a:r>
              <a:rPr lang="en-GB" sz="1200" dirty="0" err="1">
                <a:solidFill>
                  <a:srgbClr val="00B050"/>
                </a:solidFill>
              </a:rPr>
              <a:t>hysbysebwyr</a:t>
            </a:r>
            <a:r>
              <a:rPr lang="en-GB" sz="1200" dirty="0">
                <a:solidFill>
                  <a:srgbClr val="00B050"/>
                </a:solidFill>
              </a:rPr>
              <a:t>, </a:t>
            </a:r>
            <a:r>
              <a:rPr lang="en-GB" sz="1200" dirty="0" err="1">
                <a:solidFill>
                  <a:srgbClr val="00B050"/>
                </a:solidFill>
              </a:rPr>
              <a:t>gwleidyddion</a:t>
            </a:r>
            <a:r>
              <a:rPr lang="en-GB" sz="1200" dirty="0">
                <a:solidFill>
                  <a:srgbClr val="00B050"/>
                </a:solidFill>
              </a:rPr>
              <a:t>, </a:t>
            </a:r>
            <a:r>
              <a:rPr lang="en-GB" sz="1200" dirty="0" err="1">
                <a:solidFill>
                  <a:srgbClr val="00B050"/>
                </a:solidFill>
              </a:rPr>
              <a:t>newyddiadurwyr</a:t>
            </a:r>
            <a:r>
              <a:rPr lang="en-GB" sz="1200" dirty="0">
                <a:solidFill>
                  <a:srgbClr val="00B050"/>
                </a:solidFill>
              </a:rPr>
              <a:t>, ac </a:t>
            </a:r>
            <a:r>
              <a:rPr lang="en-GB" sz="1200" dirty="0" err="1">
                <a:solidFill>
                  <a:srgbClr val="00B050"/>
                </a:solidFill>
              </a:rPr>
              <a:t>ati</a:t>
            </a:r>
            <a:r>
              <a:rPr lang="en-GB" sz="1200" dirty="0">
                <a:solidFill>
                  <a:srgbClr val="00B050"/>
                </a:solidFill>
              </a:rPr>
              <a:t>, yn seiliedig </a:t>
            </a:r>
            <a:r>
              <a:rPr lang="en-GB" sz="1200" dirty="0" err="1">
                <a:solidFill>
                  <a:srgbClr val="00B050"/>
                </a:solidFill>
              </a:rPr>
              <a:t>ar</a:t>
            </a:r>
            <a:r>
              <a:rPr lang="en-GB" sz="1200" dirty="0">
                <a:solidFill>
                  <a:srgbClr val="00B050"/>
                </a:solidFill>
              </a:rPr>
              <a:t> dystiolaeth ac yn </a:t>
            </a:r>
            <a:r>
              <a:rPr lang="en-GB" sz="1200" dirty="0" err="1">
                <a:solidFill>
                  <a:srgbClr val="00B050"/>
                </a:solidFill>
              </a:rPr>
              <a:t>ddibynadwy</a:t>
            </a:r>
            <a:r>
              <a:rPr lang="en-GB" sz="1200" dirty="0">
                <a:solidFill>
                  <a:srgbClr val="00B050"/>
                </a:solidFill>
              </a:rPr>
              <a:t>. </a:t>
            </a:r>
          </a:p>
          <a:p>
            <a:pPr lvl="0"/>
            <a:r>
              <a:rPr lang="en-GB" sz="1200" dirty="0" err="1">
                <a:solidFill>
                  <a:srgbClr val="00B050"/>
                </a:solidFill>
              </a:rPr>
              <a:t>i</a:t>
            </a:r>
            <a:r>
              <a:rPr lang="en-GB" sz="1200" dirty="0">
                <a:solidFill>
                  <a:srgbClr val="00B050"/>
                </a:solidFill>
              </a:rPr>
              <a:t> </a:t>
            </a:r>
            <a:r>
              <a:rPr lang="en-GB" sz="1200" dirty="0" err="1">
                <a:solidFill>
                  <a:srgbClr val="00B050"/>
                </a:solidFill>
              </a:rPr>
              <a:t>roi</a:t>
            </a:r>
            <a:r>
              <a:rPr lang="en-GB" sz="1200" dirty="0">
                <a:solidFill>
                  <a:srgbClr val="00B050"/>
                </a:solidFill>
              </a:rPr>
              <a:t> </a:t>
            </a:r>
            <a:r>
              <a:rPr lang="en-GB" sz="1200" dirty="0" err="1">
                <a:solidFill>
                  <a:srgbClr val="00B050"/>
                </a:solidFill>
              </a:rPr>
              <a:t>digon</a:t>
            </a:r>
            <a:r>
              <a:rPr lang="en-GB" sz="1200" dirty="0">
                <a:solidFill>
                  <a:srgbClr val="00B050"/>
                </a:solidFill>
              </a:rPr>
              <a:t> o wybodaeth </a:t>
            </a:r>
            <a:r>
              <a:rPr lang="en-GB" sz="1200" dirty="0" err="1">
                <a:solidFill>
                  <a:srgbClr val="00B050"/>
                </a:solidFill>
              </a:rPr>
              <a:t>ar</a:t>
            </a:r>
            <a:r>
              <a:rPr lang="en-GB" sz="1200" dirty="0">
                <a:solidFill>
                  <a:srgbClr val="00B050"/>
                </a:solidFill>
              </a:rPr>
              <a:t> sail tystiolaeth </a:t>
            </a:r>
            <a:r>
              <a:rPr lang="en-GB" sz="1200" dirty="0" err="1">
                <a:solidFill>
                  <a:srgbClr val="00B050"/>
                </a:solidFill>
              </a:rPr>
              <a:t>i</a:t>
            </a:r>
            <a:r>
              <a:rPr lang="en-GB" sz="1200" dirty="0">
                <a:solidFill>
                  <a:srgbClr val="00B050"/>
                </a:solidFill>
              </a:rPr>
              <a:t> </a:t>
            </a:r>
            <a:r>
              <a:rPr lang="en-GB" sz="1200" dirty="0" err="1">
                <a:solidFill>
                  <a:srgbClr val="00B050"/>
                </a:solidFill>
              </a:rPr>
              <a:t>ddisgyblion</a:t>
            </a:r>
            <a:r>
              <a:rPr lang="en-GB" sz="1200" dirty="0">
                <a:solidFill>
                  <a:srgbClr val="00B050"/>
                </a:solidFill>
              </a:rPr>
              <a:t> </a:t>
            </a:r>
            <a:r>
              <a:rPr lang="en-GB" sz="1200" dirty="0" err="1">
                <a:solidFill>
                  <a:srgbClr val="00B050"/>
                </a:solidFill>
              </a:rPr>
              <a:t>allu</a:t>
            </a:r>
            <a:r>
              <a:rPr lang="en-GB" sz="1200" dirty="0">
                <a:solidFill>
                  <a:srgbClr val="00B050"/>
                </a:solidFill>
              </a:rPr>
              <a:t> </a:t>
            </a:r>
            <a:r>
              <a:rPr lang="en-GB" sz="1200" dirty="0" err="1">
                <a:solidFill>
                  <a:srgbClr val="00B050"/>
                </a:solidFill>
              </a:rPr>
              <a:t>llunio</a:t>
            </a:r>
            <a:r>
              <a:rPr lang="en-GB" sz="1200" dirty="0">
                <a:solidFill>
                  <a:srgbClr val="00B050"/>
                </a:solidFill>
              </a:rPr>
              <a:t> </a:t>
            </a:r>
            <a:r>
              <a:rPr lang="en-GB" sz="1200" dirty="0" err="1">
                <a:solidFill>
                  <a:srgbClr val="00B050"/>
                </a:solidFill>
              </a:rPr>
              <a:t>barnau</a:t>
            </a:r>
            <a:r>
              <a:rPr lang="en-GB" sz="1200" dirty="0">
                <a:solidFill>
                  <a:srgbClr val="00B050"/>
                </a:solidFill>
              </a:rPr>
              <a:t> </a:t>
            </a:r>
            <a:r>
              <a:rPr lang="en-GB" sz="1200" dirty="0" err="1">
                <a:solidFill>
                  <a:srgbClr val="00B050"/>
                </a:solidFill>
              </a:rPr>
              <a:t>personol</a:t>
            </a:r>
            <a:r>
              <a:rPr lang="en-GB" sz="1200" dirty="0">
                <a:solidFill>
                  <a:srgbClr val="00B050"/>
                </a:solidFill>
              </a:rPr>
              <a:t> </a:t>
            </a:r>
            <a:r>
              <a:rPr lang="en-GB" sz="1200" dirty="0" err="1">
                <a:solidFill>
                  <a:srgbClr val="00B050"/>
                </a:solidFill>
              </a:rPr>
              <a:t>gwybodus</a:t>
            </a:r>
            <a:r>
              <a:rPr lang="en-GB" sz="1200" dirty="0">
                <a:solidFill>
                  <a:srgbClr val="00B050"/>
                </a:solidFill>
              </a:rPr>
              <a:t> er mwyn </a:t>
            </a:r>
            <a:r>
              <a:rPr lang="en-GB" sz="1200" dirty="0" err="1">
                <a:solidFill>
                  <a:srgbClr val="00B050"/>
                </a:solidFill>
              </a:rPr>
              <a:t>byw</a:t>
            </a:r>
            <a:r>
              <a:rPr lang="en-GB" sz="1200" dirty="0">
                <a:solidFill>
                  <a:srgbClr val="00B050"/>
                </a:solidFill>
              </a:rPr>
              <a:t> </a:t>
            </a:r>
            <a:r>
              <a:rPr lang="en-GB" sz="1200" dirty="0" err="1">
                <a:solidFill>
                  <a:srgbClr val="00B050"/>
                </a:solidFill>
              </a:rPr>
              <a:t>bywydau</a:t>
            </a:r>
            <a:r>
              <a:rPr lang="en-GB" sz="1200" dirty="0">
                <a:solidFill>
                  <a:srgbClr val="00B050"/>
                </a:solidFill>
              </a:rPr>
              <a:t> </a:t>
            </a:r>
            <a:r>
              <a:rPr lang="en-GB" sz="1200" dirty="0" err="1">
                <a:solidFill>
                  <a:srgbClr val="00B050"/>
                </a:solidFill>
              </a:rPr>
              <a:t>iach</a:t>
            </a:r>
            <a:r>
              <a:rPr lang="en-GB" sz="1200" dirty="0">
                <a:solidFill>
                  <a:srgbClr val="00B050"/>
                </a:solidFill>
              </a:rPr>
              <a:t>, </a:t>
            </a:r>
            <a:r>
              <a:rPr lang="en-GB" sz="1200" dirty="0" err="1">
                <a:solidFill>
                  <a:srgbClr val="00B050"/>
                </a:solidFill>
              </a:rPr>
              <a:t>diogel</a:t>
            </a:r>
            <a:r>
              <a:rPr lang="en-GB" sz="1200" dirty="0">
                <a:solidFill>
                  <a:srgbClr val="00B050"/>
                </a:solidFill>
              </a:rPr>
              <a:t>, </a:t>
            </a:r>
            <a:r>
              <a:rPr lang="en-GB" sz="1200" dirty="0" err="1">
                <a:solidFill>
                  <a:srgbClr val="00B050"/>
                </a:solidFill>
              </a:rPr>
              <a:t>cyfforddus</a:t>
            </a:r>
            <a:r>
              <a:rPr lang="en-GB" sz="1200" dirty="0">
                <a:solidFill>
                  <a:srgbClr val="00B050"/>
                </a:solidFill>
              </a:rPr>
              <a:t> ac </a:t>
            </a:r>
            <a:r>
              <a:rPr lang="en-GB" sz="1200" dirty="0" err="1">
                <a:solidFill>
                  <a:srgbClr val="00B050"/>
                </a:solidFill>
              </a:rPr>
              <a:t>amgylcheddol</a:t>
            </a:r>
            <a:r>
              <a:rPr lang="en-GB" sz="1200" dirty="0">
                <a:solidFill>
                  <a:srgbClr val="00B050"/>
                </a:solidFill>
              </a:rPr>
              <a:t> </a:t>
            </a:r>
            <a:r>
              <a:rPr lang="en-GB" sz="1200" dirty="0" err="1">
                <a:solidFill>
                  <a:srgbClr val="00B050"/>
                </a:solidFill>
              </a:rPr>
              <a:t>gynaliadwy</a:t>
            </a:r>
            <a:r>
              <a:rPr lang="en-GB" sz="1200" dirty="0">
                <a:solidFill>
                  <a:srgbClr val="00B050"/>
                </a:solidFill>
              </a:rPr>
              <a:t>. </a:t>
            </a:r>
          </a:p>
          <a:p>
            <a:pPr lvl="0"/>
            <a:r>
              <a:rPr lang="en-GB" sz="1200" dirty="0" err="1">
                <a:solidFill>
                  <a:srgbClr val="00B050"/>
                </a:solidFill>
              </a:rPr>
              <a:t>datblygu</a:t>
            </a:r>
            <a:r>
              <a:rPr lang="en-GB" sz="1200" dirty="0">
                <a:solidFill>
                  <a:srgbClr val="00B050"/>
                </a:solidFill>
              </a:rPr>
              <a:t> ymwybyddiaeth o </a:t>
            </a:r>
            <a:r>
              <a:rPr lang="en-GB" sz="1200" dirty="0" err="1">
                <a:solidFill>
                  <a:srgbClr val="00B050"/>
                </a:solidFill>
              </a:rPr>
              <a:t>gasgliadau</a:t>
            </a:r>
            <a:r>
              <a:rPr lang="en-GB" sz="1200" dirty="0">
                <a:solidFill>
                  <a:srgbClr val="00B050"/>
                </a:solidFill>
              </a:rPr>
              <a:t> damcaniaethau </a:t>
            </a:r>
            <a:r>
              <a:rPr lang="en-GB" sz="1200" dirty="0" err="1">
                <a:solidFill>
                  <a:srgbClr val="00B050"/>
                </a:solidFill>
              </a:rPr>
              <a:t>gwyddonol</a:t>
            </a:r>
            <a:r>
              <a:rPr lang="en-GB" sz="1200" dirty="0">
                <a:solidFill>
                  <a:srgbClr val="00B050"/>
                </a:solidFill>
              </a:rPr>
              <a:t> pwysig mewn ffordd </a:t>
            </a:r>
            <a:r>
              <a:rPr lang="en-GB" sz="1200" dirty="0" err="1">
                <a:solidFill>
                  <a:srgbClr val="00B050"/>
                </a:solidFill>
              </a:rPr>
              <a:t>bendant</a:t>
            </a:r>
            <a:r>
              <a:rPr lang="en-GB" sz="1200" dirty="0">
                <a:solidFill>
                  <a:srgbClr val="00B050"/>
                </a:solidFill>
              </a:rPr>
              <a:t> a </a:t>
            </a:r>
            <a:r>
              <a:rPr lang="en-GB" sz="1200" dirty="0" err="1">
                <a:solidFill>
                  <a:srgbClr val="00B050"/>
                </a:solidFill>
              </a:rPr>
              <a:t>hygyrch</a:t>
            </a:r>
            <a:endParaRPr lang="en-GB" sz="1200" dirty="0">
              <a:solidFill>
                <a:srgbClr val="00B050"/>
              </a:solidFill>
            </a:endParaRPr>
          </a:p>
        </p:txBody>
      </p:sp>
      <p:sp>
        <p:nvSpPr>
          <p:cNvPr id="4" name="Content Placeholder 3">
            <a:extLst>
              <a:ext uri="{FF2B5EF4-FFF2-40B4-BE49-F238E27FC236}">
                <a16:creationId xmlns:a16="http://schemas.microsoft.com/office/drawing/2014/main" id="{3762FFEB-8B08-ECC0-1655-44CC56B3F6C2}"/>
              </a:ext>
            </a:extLst>
          </p:cNvPr>
          <p:cNvSpPr>
            <a:spLocks noGrp="1"/>
          </p:cNvSpPr>
          <p:nvPr>
            <p:ph sz="half" idx="2"/>
          </p:nvPr>
        </p:nvSpPr>
        <p:spPr/>
        <p:txBody>
          <a:bodyPr>
            <a:noAutofit/>
          </a:bodyPr>
          <a:lstStyle/>
          <a:p>
            <a:pPr lvl="0"/>
            <a:r>
              <a:rPr lang="en-GB" sz="1200" dirty="0"/>
              <a:t>to excite and enthuse children with a sense of awe and wonder at the natural world.</a:t>
            </a:r>
          </a:p>
          <a:p>
            <a:pPr lvl="0"/>
            <a:r>
              <a:rPr lang="en-GB" sz="1200" dirty="0"/>
              <a:t>to develop an appreciation of how science has contributed to the historical and cultural development of our society.</a:t>
            </a:r>
          </a:p>
          <a:p>
            <a:pPr lvl="0"/>
            <a:r>
              <a:rPr lang="en-GB" sz="1200" dirty="0"/>
              <a:t>to give practical experience of how scientists make observations of the natural world, come up with hypotheses and do experiments to obtain evidence to support or disprove these hypotheses.</a:t>
            </a:r>
          </a:p>
          <a:p>
            <a:pPr lvl="0"/>
            <a:r>
              <a:rPr lang="en-GB" sz="1200" dirty="0"/>
              <a:t>to cause children to understand the importance of evidence when making decisions and to be able to judge whether the claims of the media, advertisers, politicians, journalists, etc, are evidence-based and reliable.</a:t>
            </a:r>
          </a:p>
          <a:p>
            <a:pPr lvl="0"/>
            <a:r>
              <a:rPr lang="en-GB" sz="1200" dirty="0"/>
              <a:t>to give pupils enough evidence-based knowledge to be able to make informed personal judgements in order to lead healthy, safe, comfortable and environmentally sustainable lives.</a:t>
            </a:r>
          </a:p>
          <a:p>
            <a:r>
              <a:rPr lang="en-GB" sz="1200" dirty="0"/>
              <a:t>to develop awareness of the conclusions of important scientific theories in a concrete and accessible way</a:t>
            </a:r>
          </a:p>
        </p:txBody>
      </p:sp>
    </p:spTree>
    <p:extLst>
      <p:ext uri="{BB962C8B-B14F-4D97-AF65-F5344CB8AC3E}">
        <p14:creationId xmlns:p14="http://schemas.microsoft.com/office/powerpoint/2010/main" val="16502588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a:t>Gwyddoniaeth</a:t>
            </a:r>
            <a:r>
              <a:rPr lang="en-GB" dirty="0"/>
              <a:t> a </a:t>
            </a:r>
            <a:r>
              <a:rPr lang="en-GB" dirty="0" err="1"/>
              <a:t>thechnoleg</a:t>
            </a:r>
            <a:br>
              <a:rPr lang="en-GB" dirty="0"/>
            </a:br>
            <a:r>
              <a:rPr lang="en-GB" dirty="0"/>
              <a:t>Science and technology</a:t>
            </a:r>
          </a:p>
        </p:txBody>
      </p:sp>
      <p:sp>
        <p:nvSpPr>
          <p:cNvPr id="3" name="Content Placeholder 2"/>
          <p:cNvSpPr>
            <a:spLocks noGrp="1"/>
          </p:cNvSpPr>
          <p:nvPr>
            <p:ph sz="half" idx="1"/>
          </p:nvPr>
        </p:nvSpPr>
        <p:spPr/>
        <p:txBody>
          <a:bodyPr>
            <a:normAutofit fontScale="77500" lnSpcReduction="20000"/>
          </a:bodyPr>
          <a:lstStyle/>
          <a:p>
            <a:pPr marL="285750" indent="-285750" eaLnBrk="0" fontAlgn="base" hangingPunct="0">
              <a:spcBef>
                <a:spcPct val="0"/>
              </a:spcBef>
              <a:spcAft>
                <a:spcPct val="0"/>
              </a:spcAft>
              <a:buFont typeface="Arial" panose="020B0604020202020204" pitchFamily="34" charset="0"/>
              <a:buChar char="•"/>
            </a:pPr>
            <a:r>
              <a:rPr lang="cy-GB" altLang="en-US" dirty="0">
                <a:solidFill>
                  <a:srgbClr val="00B050"/>
                </a:solidFill>
                <a:latin typeface="Google Sans"/>
              </a:rPr>
              <a:t>Caffael gwybodaeth trwy arsylwi ac arbrofi, a thechnoleg yn cymhwyso gwybodaeth wyddonol mewn ffyrdd ymarferol. </a:t>
            </a:r>
          </a:p>
          <a:p>
            <a:pPr marL="285750" indent="-285750" eaLnBrk="0" fontAlgn="base" hangingPunct="0">
              <a:spcBef>
                <a:spcPct val="0"/>
              </a:spcBef>
              <a:spcAft>
                <a:spcPct val="0"/>
              </a:spcAft>
              <a:buFont typeface="Arial" panose="020B0604020202020204" pitchFamily="34" charset="0"/>
              <a:buChar char="•"/>
            </a:pPr>
            <a:endParaRPr lang="cy-GB" altLang="en-US" dirty="0">
              <a:solidFill>
                <a:srgbClr val="00B050"/>
              </a:solidFill>
              <a:latin typeface="Google Sans"/>
            </a:endParaRPr>
          </a:p>
          <a:p>
            <a:pPr marL="285750" indent="-285750" eaLnBrk="0" fontAlgn="base" hangingPunct="0">
              <a:spcBef>
                <a:spcPct val="0"/>
              </a:spcBef>
              <a:spcAft>
                <a:spcPct val="0"/>
              </a:spcAft>
              <a:buFont typeface="Arial" panose="020B0604020202020204" pitchFamily="34" charset="0"/>
              <a:buChar char="•"/>
            </a:pPr>
            <a:r>
              <a:rPr lang="cy-GB" altLang="en-US" dirty="0">
                <a:solidFill>
                  <a:srgbClr val="00B050"/>
                </a:solidFill>
                <a:latin typeface="Google Sans"/>
              </a:rPr>
              <a:t>Yn manteisio ar chwilfrydedd plant a phobl ifanc am ein byd naturiol, corfforol a'n bydysawd wrth ymchwilio, deall ac egluro. </a:t>
            </a:r>
          </a:p>
          <a:p>
            <a:pPr marL="285750" indent="-285750" eaLnBrk="0" fontAlgn="base" hangingPunct="0">
              <a:spcBef>
                <a:spcPct val="0"/>
              </a:spcBef>
              <a:spcAft>
                <a:spcPct val="0"/>
              </a:spcAft>
              <a:buFont typeface="Arial" panose="020B0604020202020204" pitchFamily="34" charset="0"/>
              <a:buChar char="•"/>
            </a:pPr>
            <a:endParaRPr lang="cy-GB" altLang="en-US" dirty="0">
              <a:solidFill>
                <a:srgbClr val="00B050"/>
              </a:solidFill>
              <a:latin typeface="Google Sans"/>
            </a:endParaRPr>
          </a:p>
          <a:p>
            <a:pPr marL="285750" indent="-285750" eaLnBrk="0" fontAlgn="base" hangingPunct="0">
              <a:spcBef>
                <a:spcPct val="0"/>
              </a:spcBef>
              <a:spcAft>
                <a:spcPct val="0"/>
              </a:spcAft>
              <a:buFont typeface="Arial" panose="020B0604020202020204" pitchFamily="34" charset="0"/>
              <a:buChar char="•"/>
            </a:pPr>
            <a:r>
              <a:rPr lang="cy-GB" altLang="en-US" dirty="0">
                <a:solidFill>
                  <a:srgbClr val="00B050"/>
                </a:solidFill>
                <a:latin typeface="Google Sans"/>
              </a:rPr>
              <a:t>Plant yn cynhyrchu ac yn profi syniadau, yn casglu tystiolaeth, yn arsylwi, yn cynnal ymchwiliadau ymarferol, ac yn cyfathrebu ag eraill.</a:t>
            </a:r>
            <a:r>
              <a:rPr lang="cy-GB" altLang="en-US" dirty="0">
                <a:solidFill>
                  <a:srgbClr val="00B050"/>
                </a:solidFill>
              </a:rPr>
              <a:t> </a:t>
            </a:r>
            <a:endParaRPr lang="cy-GB" altLang="en-US" dirty="0">
              <a:solidFill>
                <a:srgbClr val="00B050"/>
              </a:solidFill>
              <a:latin typeface="Arial" panose="020B0604020202020204" pitchFamily="34" charset="0"/>
            </a:endParaRPr>
          </a:p>
          <a:p>
            <a:endParaRPr lang="en-GB" dirty="0"/>
          </a:p>
        </p:txBody>
      </p:sp>
      <p:sp>
        <p:nvSpPr>
          <p:cNvPr id="9" name="Content Placeholder 8">
            <a:extLst>
              <a:ext uri="{FF2B5EF4-FFF2-40B4-BE49-F238E27FC236}">
                <a16:creationId xmlns:a16="http://schemas.microsoft.com/office/drawing/2014/main" id="{636C11AA-C68B-28F9-8F4A-6CC3B9DDFB90}"/>
              </a:ext>
            </a:extLst>
          </p:cNvPr>
          <p:cNvSpPr>
            <a:spLocks noGrp="1"/>
          </p:cNvSpPr>
          <p:nvPr>
            <p:ph sz="half" idx="2"/>
          </p:nvPr>
        </p:nvSpPr>
        <p:spPr/>
        <p:txBody>
          <a:bodyPr>
            <a:normAutofit fontScale="77500" lnSpcReduction="20000"/>
          </a:bodyPr>
          <a:lstStyle/>
          <a:p>
            <a:r>
              <a:rPr lang="en-GB" dirty="0"/>
              <a:t>Acquiring knowledge through observation and experimentation, and technology applies scientific knowledge in practical ways. </a:t>
            </a:r>
          </a:p>
          <a:p>
            <a:r>
              <a:rPr lang="en-GB" dirty="0"/>
              <a:t>Capitalises on children and young people’s curiosity about our natural, physical world and universe though investigating, understanding, and explaining. </a:t>
            </a:r>
          </a:p>
          <a:p>
            <a:r>
              <a:rPr lang="en-GB" dirty="0"/>
              <a:t>Children generate and test ideas, gather evidence, make observations, carry out practical investigations, and communicate with others. </a:t>
            </a:r>
          </a:p>
          <a:p>
            <a:endParaRPr lang="en-GB" dirty="0"/>
          </a:p>
        </p:txBody>
      </p:sp>
    </p:spTree>
    <p:extLst>
      <p:ext uri="{BB962C8B-B14F-4D97-AF65-F5344CB8AC3E}">
        <p14:creationId xmlns:p14="http://schemas.microsoft.com/office/powerpoint/2010/main" val="2208595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err="1">
                <a:solidFill>
                  <a:srgbClr val="00B050"/>
                </a:solidFill>
              </a:rPr>
              <a:t>Ystyrir</a:t>
            </a:r>
            <a:r>
              <a:rPr lang="en-GB" dirty="0">
                <a:solidFill>
                  <a:srgbClr val="00B050"/>
                </a:solidFill>
              </a:rPr>
              <a:t> </a:t>
            </a:r>
            <a:r>
              <a:rPr lang="en-GB" dirty="0" err="1">
                <a:solidFill>
                  <a:srgbClr val="00B050"/>
                </a:solidFill>
              </a:rPr>
              <a:t>Gwyddoniaeth</a:t>
            </a:r>
            <a:r>
              <a:rPr lang="en-GB" dirty="0">
                <a:solidFill>
                  <a:srgbClr val="00B050"/>
                </a:solidFill>
              </a:rPr>
              <a:t> fel…</a:t>
            </a:r>
            <a:br>
              <a:rPr lang="en-GB" dirty="0">
                <a:solidFill>
                  <a:srgbClr val="00B050"/>
                </a:solidFill>
              </a:rPr>
            </a:br>
            <a:r>
              <a:rPr lang="en-GB" dirty="0"/>
              <a:t>Science is viewed as…</a:t>
            </a:r>
          </a:p>
        </p:txBody>
      </p:sp>
      <p:sp>
        <p:nvSpPr>
          <p:cNvPr id="2" name="Content Placeholder 1"/>
          <p:cNvSpPr>
            <a:spLocks noGrp="1"/>
          </p:cNvSpPr>
          <p:nvPr>
            <p:ph sz="half" idx="1"/>
          </p:nvPr>
        </p:nvSpPr>
        <p:spPr/>
        <p:txBody>
          <a:bodyPr>
            <a:normAutofit fontScale="62500" lnSpcReduction="20000"/>
          </a:bodyPr>
          <a:lstStyle/>
          <a:p>
            <a:r>
              <a:rPr lang="en-GB" dirty="0" err="1">
                <a:solidFill>
                  <a:srgbClr val="00B050"/>
                </a:solidFill>
              </a:rPr>
              <a:t>Pwnc</a:t>
            </a:r>
            <a:r>
              <a:rPr lang="en-GB" dirty="0">
                <a:solidFill>
                  <a:srgbClr val="00B050"/>
                </a:solidFill>
              </a:rPr>
              <a:t> </a:t>
            </a:r>
            <a:r>
              <a:rPr lang="en-GB" dirty="0" err="1">
                <a:solidFill>
                  <a:srgbClr val="00B050"/>
                </a:solidFill>
              </a:rPr>
              <a:t>statudol</a:t>
            </a:r>
            <a:r>
              <a:rPr lang="en-GB" dirty="0">
                <a:solidFill>
                  <a:srgbClr val="00B050"/>
                </a:solidFill>
              </a:rPr>
              <a:t>  (</a:t>
            </a:r>
            <a:r>
              <a:rPr lang="en-GB" dirty="0" err="1">
                <a:solidFill>
                  <a:srgbClr val="00B050"/>
                </a:solidFill>
              </a:rPr>
              <a:t>craidd</a:t>
            </a:r>
            <a:r>
              <a:rPr lang="en-GB" dirty="0">
                <a:solidFill>
                  <a:srgbClr val="00B050"/>
                </a:solidFill>
              </a:rPr>
              <a:t>) </a:t>
            </a:r>
            <a:r>
              <a:rPr lang="en-GB" dirty="0" err="1">
                <a:solidFill>
                  <a:srgbClr val="00B050"/>
                </a:solidFill>
              </a:rPr>
              <a:t>yng</a:t>
            </a:r>
            <a:r>
              <a:rPr lang="en-GB" dirty="0">
                <a:solidFill>
                  <a:srgbClr val="00B050"/>
                </a:solidFill>
              </a:rPr>
              <a:t> </a:t>
            </a:r>
            <a:r>
              <a:rPr lang="en-GB" dirty="0" err="1">
                <a:solidFill>
                  <a:srgbClr val="00B050"/>
                </a:solidFill>
              </a:rPr>
              <a:t>Nghyfnodau</a:t>
            </a:r>
            <a:r>
              <a:rPr lang="en-GB" dirty="0">
                <a:solidFill>
                  <a:srgbClr val="00B050"/>
                </a:solidFill>
              </a:rPr>
              <a:t> </a:t>
            </a:r>
            <a:r>
              <a:rPr lang="en-GB" dirty="0" err="1">
                <a:solidFill>
                  <a:srgbClr val="00B050"/>
                </a:solidFill>
              </a:rPr>
              <a:t>Allweddol</a:t>
            </a:r>
            <a:r>
              <a:rPr lang="en-GB" dirty="0">
                <a:solidFill>
                  <a:srgbClr val="00B050"/>
                </a:solidFill>
              </a:rPr>
              <a:t> 3 a 4. </a:t>
            </a:r>
          </a:p>
          <a:p>
            <a:pPr marL="0" indent="0">
              <a:buNone/>
            </a:pPr>
            <a:endParaRPr lang="en-GB" dirty="0">
              <a:solidFill>
                <a:srgbClr val="00B050"/>
              </a:solidFill>
            </a:endParaRPr>
          </a:p>
          <a:p>
            <a:r>
              <a:rPr lang="en-GB" dirty="0" err="1">
                <a:solidFill>
                  <a:srgbClr val="00B050"/>
                </a:solidFill>
              </a:rPr>
              <a:t>Ynghlwm</a:t>
            </a:r>
            <a:r>
              <a:rPr lang="en-GB" dirty="0">
                <a:solidFill>
                  <a:srgbClr val="00B050"/>
                </a:solidFill>
              </a:rPr>
              <a:t> </a:t>
            </a:r>
            <a:r>
              <a:rPr lang="en-GB" dirty="0" err="1">
                <a:solidFill>
                  <a:srgbClr val="00B050"/>
                </a:solidFill>
              </a:rPr>
              <a:t>yn</a:t>
            </a:r>
            <a:r>
              <a:rPr lang="en-GB" dirty="0">
                <a:solidFill>
                  <a:srgbClr val="00B050"/>
                </a:solidFill>
              </a:rPr>
              <a:t> </a:t>
            </a:r>
            <a:r>
              <a:rPr lang="en-GB" dirty="0" err="1">
                <a:solidFill>
                  <a:srgbClr val="00B050"/>
                </a:solidFill>
              </a:rPr>
              <a:t>ein</a:t>
            </a:r>
            <a:r>
              <a:rPr lang="en-GB" dirty="0">
                <a:solidFill>
                  <a:srgbClr val="00B050"/>
                </a:solidFill>
              </a:rPr>
              <a:t> </a:t>
            </a:r>
            <a:r>
              <a:rPr lang="en-GB" dirty="0" err="1">
                <a:solidFill>
                  <a:srgbClr val="00B050"/>
                </a:solidFill>
              </a:rPr>
              <a:t>penderfyniadau</a:t>
            </a:r>
            <a:r>
              <a:rPr lang="en-GB" dirty="0">
                <a:solidFill>
                  <a:srgbClr val="00B050"/>
                </a:solidFill>
              </a:rPr>
              <a:t> o </a:t>
            </a:r>
            <a:r>
              <a:rPr lang="en-GB" dirty="0" err="1">
                <a:solidFill>
                  <a:srgbClr val="00B050"/>
                </a:solidFill>
              </a:rPr>
              <a:t>ddydd</a:t>
            </a:r>
            <a:r>
              <a:rPr lang="en-GB" dirty="0">
                <a:solidFill>
                  <a:srgbClr val="00B050"/>
                </a:solidFill>
              </a:rPr>
              <a:t> </a:t>
            </a:r>
            <a:r>
              <a:rPr lang="en-GB" dirty="0" err="1">
                <a:solidFill>
                  <a:srgbClr val="00B050"/>
                </a:solidFill>
              </a:rPr>
              <a:t>i</a:t>
            </a:r>
            <a:r>
              <a:rPr lang="en-GB" dirty="0">
                <a:solidFill>
                  <a:srgbClr val="00B050"/>
                </a:solidFill>
              </a:rPr>
              <a:t> </a:t>
            </a:r>
            <a:r>
              <a:rPr lang="en-GB" dirty="0" err="1">
                <a:solidFill>
                  <a:srgbClr val="00B050"/>
                </a:solidFill>
              </a:rPr>
              <a:t>ddydd</a:t>
            </a:r>
            <a:endParaRPr lang="en-GB" dirty="0">
              <a:solidFill>
                <a:srgbClr val="00B050"/>
              </a:solidFill>
            </a:endParaRPr>
          </a:p>
          <a:p>
            <a:pPr marL="0" indent="0">
              <a:buNone/>
            </a:pPr>
            <a:endParaRPr lang="en-GB" dirty="0">
              <a:solidFill>
                <a:srgbClr val="00B050"/>
              </a:solidFill>
            </a:endParaRPr>
          </a:p>
          <a:p>
            <a:r>
              <a:rPr lang="en-GB" dirty="0" err="1">
                <a:solidFill>
                  <a:srgbClr val="00B050"/>
                </a:solidFill>
              </a:rPr>
              <a:t>Yn</a:t>
            </a:r>
            <a:r>
              <a:rPr lang="en-GB" dirty="0">
                <a:solidFill>
                  <a:srgbClr val="00B050"/>
                </a:solidFill>
              </a:rPr>
              <a:t> </a:t>
            </a:r>
            <a:r>
              <a:rPr lang="en-GB" dirty="0" err="1">
                <a:solidFill>
                  <a:srgbClr val="00B050"/>
                </a:solidFill>
              </a:rPr>
              <a:t>bwnc</a:t>
            </a:r>
            <a:r>
              <a:rPr lang="en-GB" dirty="0">
                <a:solidFill>
                  <a:srgbClr val="00B050"/>
                </a:solidFill>
              </a:rPr>
              <a:t> </a:t>
            </a:r>
            <a:r>
              <a:rPr lang="en-GB" dirty="0" err="1">
                <a:solidFill>
                  <a:srgbClr val="00B050"/>
                </a:solidFill>
              </a:rPr>
              <a:t>sy’n</a:t>
            </a:r>
            <a:r>
              <a:rPr lang="en-GB" dirty="0">
                <a:solidFill>
                  <a:srgbClr val="00B050"/>
                </a:solidFill>
              </a:rPr>
              <a:t> </a:t>
            </a:r>
            <a:r>
              <a:rPr lang="en-GB" dirty="0" err="1">
                <a:solidFill>
                  <a:srgbClr val="00B050"/>
                </a:solidFill>
              </a:rPr>
              <a:t>cynorthwyo</a:t>
            </a:r>
            <a:r>
              <a:rPr lang="en-GB" dirty="0">
                <a:solidFill>
                  <a:srgbClr val="00B050"/>
                </a:solidFill>
              </a:rPr>
              <a:t> plant </a:t>
            </a:r>
            <a:r>
              <a:rPr lang="en-GB" dirty="0" err="1">
                <a:solidFill>
                  <a:srgbClr val="00B050"/>
                </a:solidFill>
              </a:rPr>
              <a:t>i</a:t>
            </a:r>
            <a:r>
              <a:rPr lang="en-GB" dirty="0">
                <a:solidFill>
                  <a:srgbClr val="00B050"/>
                </a:solidFill>
              </a:rPr>
              <a:t> </a:t>
            </a:r>
            <a:r>
              <a:rPr lang="en-GB" dirty="0" err="1">
                <a:solidFill>
                  <a:srgbClr val="00B050"/>
                </a:solidFill>
              </a:rPr>
              <a:t>ddatblygu</a:t>
            </a:r>
            <a:r>
              <a:rPr lang="en-GB" dirty="0">
                <a:solidFill>
                  <a:srgbClr val="00B050"/>
                </a:solidFill>
              </a:rPr>
              <a:t> </a:t>
            </a:r>
            <a:r>
              <a:rPr lang="en-GB" dirty="0" err="1">
                <a:solidFill>
                  <a:srgbClr val="00B050"/>
                </a:solidFill>
              </a:rPr>
              <a:t>deallusrwydd</a:t>
            </a:r>
            <a:r>
              <a:rPr lang="en-GB" dirty="0">
                <a:solidFill>
                  <a:srgbClr val="00B050"/>
                </a:solidFill>
              </a:rPr>
              <a:t>, </a:t>
            </a:r>
            <a:r>
              <a:rPr lang="en-GB" dirty="0" err="1">
                <a:solidFill>
                  <a:srgbClr val="00B050"/>
                </a:solidFill>
              </a:rPr>
              <a:t>sgiliau</a:t>
            </a:r>
            <a:r>
              <a:rPr lang="en-GB" dirty="0">
                <a:solidFill>
                  <a:srgbClr val="00B050"/>
                </a:solidFill>
              </a:rPr>
              <a:t> </a:t>
            </a:r>
            <a:r>
              <a:rPr lang="en-GB" dirty="0" err="1">
                <a:solidFill>
                  <a:srgbClr val="00B050"/>
                </a:solidFill>
              </a:rPr>
              <a:t>rhesymu</a:t>
            </a:r>
            <a:r>
              <a:rPr lang="en-GB" dirty="0">
                <a:solidFill>
                  <a:srgbClr val="00B050"/>
                </a:solidFill>
              </a:rPr>
              <a:t> ac </a:t>
            </a:r>
            <a:r>
              <a:rPr lang="en-GB" dirty="0" err="1">
                <a:solidFill>
                  <a:srgbClr val="00B050"/>
                </a:solidFill>
              </a:rPr>
              <a:t>agweddau</a:t>
            </a:r>
            <a:r>
              <a:rPr lang="en-GB" dirty="0">
                <a:solidFill>
                  <a:srgbClr val="00B050"/>
                </a:solidFill>
              </a:rPr>
              <a:t> o </a:t>
            </a:r>
            <a:r>
              <a:rPr lang="en-GB" dirty="0" err="1">
                <a:solidFill>
                  <a:srgbClr val="00B050"/>
                </a:solidFill>
              </a:rPr>
              <a:t>fewn</a:t>
            </a:r>
            <a:r>
              <a:rPr lang="en-GB" dirty="0">
                <a:solidFill>
                  <a:srgbClr val="00B050"/>
                </a:solidFill>
              </a:rPr>
              <a:t> </a:t>
            </a:r>
            <a:r>
              <a:rPr lang="en-GB" dirty="0" err="1">
                <a:solidFill>
                  <a:srgbClr val="00B050"/>
                </a:solidFill>
              </a:rPr>
              <a:t>byd</a:t>
            </a:r>
            <a:r>
              <a:rPr lang="en-GB" dirty="0">
                <a:solidFill>
                  <a:srgbClr val="00B050"/>
                </a:solidFill>
              </a:rPr>
              <a:t> </a:t>
            </a:r>
            <a:r>
              <a:rPr lang="en-GB" dirty="0" err="1">
                <a:solidFill>
                  <a:srgbClr val="00B050"/>
                </a:solidFill>
              </a:rPr>
              <a:t>sy’n</a:t>
            </a:r>
            <a:r>
              <a:rPr lang="en-GB" dirty="0">
                <a:solidFill>
                  <a:srgbClr val="00B050"/>
                </a:solidFill>
              </a:rPr>
              <a:t> </a:t>
            </a:r>
            <a:r>
              <a:rPr lang="en-GB" dirty="0" err="1">
                <a:solidFill>
                  <a:srgbClr val="00B050"/>
                </a:solidFill>
              </a:rPr>
              <a:t>newid</a:t>
            </a:r>
            <a:r>
              <a:rPr lang="en-GB" dirty="0">
                <a:solidFill>
                  <a:srgbClr val="00B050"/>
                </a:solidFill>
              </a:rPr>
              <a:t> </a:t>
            </a:r>
            <a:r>
              <a:rPr lang="en-GB" dirty="0" err="1">
                <a:solidFill>
                  <a:srgbClr val="00B050"/>
                </a:solidFill>
              </a:rPr>
              <a:t>yn</a:t>
            </a:r>
            <a:r>
              <a:rPr lang="en-GB" dirty="0">
                <a:solidFill>
                  <a:srgbClr val="00B050"/>
                </a:solidFill>
              </a:rPr>
              <a:t> </a:t>
            </a:r>
            <a:r>
              <a:rPr lang="en-GB" dirty="0" err="1">
                <a:solidFill>
                  <a:srgbClr val="00B050"/>
                </a:solidFill>
              </a:rPr>
              <a:t>barhaol</a:t>
            </a:r>
            <a:r>
              <a:rPr lang="en-GB" dirty="0">
                <a:solidFill>
                  <a:srgbClr val="00B050"/>
                </a:solidFill>
              </a:rPr>
              <a:t> </a:t>
            </a:r>
          </a:p>
          <a:p>
            <a:pPr marL="0" indent="0">
              <a:buNone/>
            </a:pPr>
            <a:endParaRPr lang="en-GB" dirty="0">
              <a:solidFill>
                <a:srgbClr val="00B050"/>
              </a:solidFill>
            </a:endParaRPr>
          </a:p>
          <a:p>
            <a:r>
              <a:rPr lang="en-GB" dirty="0" err="1">
                <a:solidFill>
                  <a:srgbClr val="00B050"/>
                </a:solidFill>
              </a:rPr>
              <a:t>Ceir</a:t>
            </a:r>
            <a:r>
              <a:rPr lang="en-GB" dirty="0">
                <a:solidFill>
                  <a:srgbClr val="00B050"/>
                </a:solidFill>
              </a:rPr>
              <a:t> </a:t>
            </a:r>
            <a:r>
              <a:rPr lang="en-GB" dirty="0" err="1">
                <a:solidFill>
                  <a:srgbClr val="00B050"/>
                </a:solidFill>
              </a:rPr>
              <a:t>dulliau</a:t>
            </a:r>
            <a:r>
              <a:rPr lang="en-GB" dirty="0">
                <a:solidFill>
                  <a:srgbClr val="00B050"/>
                </a:solidFill>
              </a:rPr>
              <a:t> </a:t>
            </a:r>
            <a:r>
              <a:rPr lang="en-GB" dirty="0" err="1">
                <a:solidFill>
                  <a:srgbClr val="00B050"/>
                </a:solidFill>
              </a:rPr>
              <a:t>gwahanol</a:t>
            </a:r>
            <a:r>
              <a:rPr lang="en-GB" dirty="0">
                <a:solidFill>
                  <a:srgbClr val="00B050"/>
                </a:solidFill>
              </a:rPr>
              <a:t> o </a:t>
            </a:r>
            <a:r>
              <a:rPr lang="en-GB" dirty="0" err="1">
                <a:solidFill>
                  <a:srgbClr val="00B050"/>
                </a:solidFill>
              </a:rPr>
              <a:t>addysgu</a:t>
            </a:r>
            <a:r>
              <a:rPr lang="en-GB" dirty="0">
                <a:solidFill>
                  <a:srgbClr val="00B050"/>
                </a:solidFill>
              </a:rPr>
              <a:t> </a:t>
            </a:r>
            <a:r>
              <a:rPr lang="en-GB" dirty="0" err="1">
                <a:solidFill>
                  <a:srgbClr val="00B050"/>
                </a:solidFill>
              </a:rPr>
              <a:t>gwyddoniaeth</a:t>
            </a:r>
            <a:r>
              <a:rPr lang="en-GB" dirty="0">
                <a:solidFill>
                  <a:srgbClr val="00B050"/>
                </a:solidFill>
              </a:rPr>
              <a:t> </a:t>
            </a:r>
            <a:r>
              <a:rPr lang="en-GB" dirty="0" err="1">
                <a:solidFill>
                  <a:srgbClr val="00B050"/>
                </a:solidFill>
              </a:rPr>
              <a:t>mewn</a:t>
            </a:r>
            <a:r>
              <a:rPr lang="en-GB" dirty="0">
                <a:solidFill>
                  <a:srgbClr val="00B050"/>
                </a:solidFill>
              </a:rPr>
              <a:t> </a:t>
            </a:r>
            <a:r>
              <a:rPr lang="en-GB" dirty="0" err="1">
                <a:solidFill>
                  <a:srgbClr val="00B050"/>
                </a:solidFill>
              </a:rPr>
              <a:t>ysgolion</a:t>
            </a:r>
            <a:r>
              <a:rPr lang="en-GB" dirty="0">
                <a:solidFill>
                  <a:srgbClr val="00B050"/>
                </a:solidFill>
              </a:rPr>
              <a:t> </a:t>
            </a:r>
            <a:r>
              <a:rPr lang="en-GB" dirty="0" err="1">
                <a:solidFill>
                  <a:srgbClr val="00B050"/>
                </a:solidFill>
              </a:rPr>
              <a:t>cynradd</a:t>
            </a:r>
            <a:r>
              <a:rPr lang="en-GB" dirty="0">
                <a:solidFill>
                  <a:srgbClr val="00B050"/>
                </a:solidFill>
              </a:rPr>
              <a:t> ac </a:t>
            </a:r>
            <a:r>
              <a:rPr lang="en-GB" dirty="0" err="1">
                <a:solidFill>
                  <a:srgbClr val="00B050"/>
                </a:solidFill>
              </a:rPr>
              <a:t>uwchradd</a:t>
            </a:r>
            <a:endParaRPr lang="en-GB" dirty="0">
              <a:solidFill>
                <a:srgbClr val="00B050"/>
              </a:solidFill>
            </a:endParaRPr>
          </a:p>
          <a:p>
            <a:pPr marL="0" indent="0">
              <a:buNone/>
            </a:pPr>
            <a:r>
              <a:rPr lang="en-GB" dirty="0">
                <a:solidFill>
                  <a:srgbClr val="00B050"/>
                </a:solidFill>
              </a:rPr>
              <a:t>       (Harlen and </a:t>
            </a:r>
            <a:r>
              <a:rPr lang="en-GB" dirty="0" err="1">
                <a:solidFill>
                  <a:srgbClr val="00B050"/>
                </a:solidFill>
              </a:rPr>
              <a:t>Qualter</a:t>
            </a:r>
            <a:r>
              <a:rPr lang="en-GB" dirty="0">
                <a:solidFill>
                  <a:srgbClr val="00B050"/>
                </a:solidFill>
              </a:rPr>
              <a:t> 2014)</a:t>
            </a:r>
          </a:p>
        </p:txBody>
      </p:sp>
      <p:sp>
        <p:nvSpPr>
          <p:cNvPr id="5" name="Content Placeholder 4">
            <a:extLst>
              <a:ext uri="{FF2B5EF4-FFF2-40B4-BE49-F238E27FC236}">
                <a16:creationId xmlns:a16="http://schemas.microsoft.com/office/drawing/2014/main" id="{4BAE9BA8-2BB5-644C-2876-2FDDBD638AC8}"/>
              </a:ext>
            </a:extLst>
          </p:cNvPr>
          <p:cNvSpPr>
            <a:spLocks noGrp="1"/>
          </p:cNvSpPr>
          <p:nvPr>
            <p:ph sz="half" idx="2"/>
          </p:nvPr>
        </p:nvSpPr>
        <p:spPr/>
        <p:txBody>
          <a:bodyPr>
            <a:normAutofit fontScale="62500" lnSpcReduction="20000"/>
          </a:bodyPr>
          <a:lstStyle/>
          <a:p>
            <a:r>
              <a:rPr lang="en-GB" dirty="0"/>
              <a:t>A compulsory (core) subject area in KS2 and KS3</a:t>
            </a:r>
          </a:p>
          <a:p>
            <a:pPr marL="0" indent="0">
              <a:buNone/>
            </a:pPr>
            <a:endParaRPr lang="en-GB" dirty="0"/>
          </a:p>
          <a:p>
            <a:r>
              <a:rPr lang="en-GB" dirty="0"/>
              <a:t>Being involved in our everyday life choices</a:t>
            </a:r>
          </a:p>
          <a:p>
            <a:pPr marL="0" indent="0">
              <a:buNone/>
            </a:pPr>
            <a:endParaRPr lang="en-GB" dirty="0"/>
          </a:p>
          <a:p>
            <a:r>
              <a:rPr lang="en-GB" dirty="0"/>
              <a:t>A subject that helps children to develop understanding, powers of reasoning and attitudes in the ever changing world. </a:t>
            </a:r>
          </a:p>
          <a:p>
            <a:pPr marL="0" indent="0">
              <a:buNone/>
            </a:pPr>
            <a:endParaRPr lang="en-GB" dirty="0"/>
          </a:p>
          <a:p>
            <a:r>
              <a:rPr lang="en-GB" dirty="0"/>
              <a:t>There is a different approach to teaching science in primary and secondary schools</a:t>
            </a:r>
          </a:p>
          <a:p>
            <a:pPr marL="0" indent="0">
              <a:buNone/>
            </a:pPr>
            <a:r>
              <a:rPr lang="en-GB" dirty="0"/>
              <a:t>     (Harlen and </a:t>
            </a:r>
            <a:r>
              <a:rPr lang="en-GB" dirty="0" err="1"/>
              <a:t>Qualter</a:t>
            </a:r>
            <a:r>
              <a:rPr lang="en-GB" dirty="0"/>
              <a:t> 2014)</a:t>
            </a:r>
          </a:p>
        </p:txBody>
      </p:sp>
      <p:sp>
        <p:nvSpPr>
          <p:cNvPr id="4" name="Content Placeholder 1"/>
          <p:cNvSpPr txBox="1">
            <a:spLocks/>
          </p:cNvSpPr>
          <p:nvPr/>
        </p:nvSpPr>
        <p:spPr>
          <a:xfrm>
            <a:off x="1703512" y="2565419"/>
            <a:ext cx="4248472" cy="3829279"/>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endParaRPr lang="en-GB" dirty="0"/>
          </a:p>
        </p:txBody>
      </p:sp>
    </p:spTree>
    <p:extLst>
      <p:ext uri="{BB962C8B-B14F-4D97-AF65-F5344CB8AC3E}">
        <p14:creationId xmlns:p14="http://schemas.microsoft.com/office/powerpoint/2010/main" val="31729033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95402" y="982132"/>
            <a:ext cx="3611449" cy="1303867"/>
          </a:xfrm>
        </p:spPr>
        <p:txBody>
          <a:bodyPr/>
          <a:lstStyle/>
          <a:p>
            <a:r>
              <a:rPr lang="en-GB" dirty="0"/>
              <a:t>Mae Jemison</a:t>
            </a:r>
          </a:p>
        </p:txBody>
      </p:sp>
      <p:sp>
        <p:nvSpPr>
          <p:cNvPr id="2" name="Content Placeholder 1"/>
          <p:cNvSpPr>
            <a:spLocks noGrp="1"/>
          </p:cNvSpPr>
          <p:nvPr>
            <p:ph sz="half" idx="1"/>
          </p:nvPr>
        </p:nvSpPr>
        <p:spPr>
          <a:xfrm>
            <a:off x="1298448" y="2560320"/>
            <a:ext cx="3067490" cy="3310128"/>
          </a:xfrm>
        </p:spPr>
        <p:txBody>
          <a:bodyPr>
            <a:normAutofit lnSpcReduction="10000"/>
          </a:bodyPr>
          <a:lstStyle/>
          <a:p>
            <a:r>
              <a:rPr lang="en-GB" dirty="0" err="1">
                <a:solidFill>
                  <a:srgbClr val="00B050"/>
                </a:solidFill>
              </a:rPr>
              <a:t>Ystyriwch</a:t>
            </a:r>
            <a:r>
              <a:rPr lang="en-GB" dirty="0">
                <a:solidFill>
                  <a:srgbClr val="00B050"/>
                </a:solidFill>
              </a:rPr>
              <a:t> </a:t>
            </a:r>
            <a:r>
              <a:rPr lang="en-GB" dirty="0" err="1">
                <a:solidFill>
                  <a:srgbClr val="00B050"/>
                </a:solidFill>
              </a:rPr>
              <a:t>negeseuon</a:t>
            </a:r>
            <a:r>
              <a:rPr lang="en-GB" dirty="0">
                <a:solidFill>
                  <a:srgbClr val="00B050"/>
                </a:solidFill>
              </a:rPr>
              <a:t> Mae yn y </a:t>
            </a:r>
            <a:r>
              <a:rPr lang="en-GB" dirty="0" err="1">
                <a:solidFill>
                  <a:srgbClr val="00B050"/>
                </a:solidFill>
              </a:rPr>
              <a:t>fideo</a:t>
            </a:r>
            <a:r>
              <a:rPr lang="en-GB" dirty="0">
                <a:solidFill>
                  <a:srgbClr val="00B050"/>
                </a:solidFill>
              </a:rPr>
              <a:t> isod. Sut </a:t>
            </a:r>
            <a:r>
              <a:rPr lang="en-GB" dirty="0" err="1">
                <a:solidFill>
                  <a:srgbClr val="00B050"/>
                </a:solidFill>
              </a:rPr>
              <a:t>maent</a:t>
            </a:r>
            <a:r>
              <a:rPr lang="en-GB" dirty="0">
                <a:solidFill>
                  <a:srgbClr val="00B050"/>
                </a:solidFill>
              </a:rPr>
              <a:t> yn berthnasol </a:t>
            </a:r>
            <a:r>
              <a:rPr lang="en-GB" dirty="0" err="1">
                <a:solidFill>
                  <a:srgbClr val="00B050"/>
                </a:solidFill>
              </a:rPr>
              <a:t>i</a:t>
            </a:r>
            <a:r>
              <a:rPr lang="en-GB" dirty="0">
                <a:solidFill>
                  <a:srgbClr val="00B050"/>
                </a:solidFill>
              </a:rPr>
              <a:t> addysgu disgyblion </a:t>
            </a:r>
            <a:r>
              <a:rPr lang="en-GB" dirty="0" err="1">
                <a:solidFill>
                  <a:srgbClr val="00B050"/>
                </a:solidFill>
              </a:rPr>
              <a:t>cynradd</a:t>
            </a:r>
            <a:r>
              <a:rPr lang="en-GB" dirty="0">
                <a:solidFill>
                  <a:srgbClr val="00B050"/>
                </a:solidFill>
              </a:rPr>
              <a:t>?</a:t>
            </a:r>
          </a:p>
          <a:p>
            <a:r>
              <a:rPr lang="en-GB" dirty="0"/>
              <a:t>Consider Mae’s points in the video. How do they relate to teaching today?</a:t>
            </a:r>
          </a:p>
        </p:txBody>
      </p:sp>
      <p:pic>
        <p:nvPicPr>
          <p:cNvPr id="6" name="Online Media 5" title="Mae Jemison on teaching arts and sciences together">
            <a:hlinkClick r:id="" action="ppaction://media"/>
            <a:extLst>
              <a:ext uri="{FF2B5EF4-FFF2-40B4-BE49-F238E27FC236}">
                <a16:creationId xmlns:a16="http://schemas.microsoft.com/office/drawing/2014/main" id="{0939D91E-878A-F0EF-B523-F244D8DD8A94}"/>
              </a:ext>
            </a:extLst>
          </p:cNvPr>
          <p:cNvPicPr>
            <a:picLocks noGrp="1" noRot="1" noChangeAspect="1"/>
          </p:cNvPicPr>
          <p:nvPr>
            <p:ph sz="half" idx="2"/>
            <a:videoFile r:link="rId1"/>
          </p:nvPr>
        </p:nvPicPr>
        <p:blipFill>
          <a:blip r:embed="rId4"/>
          <a:stretch>
            <a:fillRect/>
          </a:stretch>
        </p:blipFill>
        <p:spPr>
          <a:xfrm>
            <a:off x="4906851" y="862885"/>
            <a:ext cx="6537168" cy="4992892"/>
          </a:xfrm>
          <a:prstGeom prst="rect">
            <a:avLst/>
          </a:prstGeom>
        </p:spPr>
      </p:pic>
      <p:pic>
        <p:nvPicPr>
          <p:cNvPr id="8" name="Picture 7" descr="Clipart - Tango-styled video player icon">
            <a:extLst>
              <a:ext uri="{FF2B5EF4-FFF2-40B4-BE49-F238E27FC236}">
                <a16:creationId xmlns:a16="http://schemas.microsoft.com/office/drawing/2014/main" id="{9CB7043C-DF3E-7618-D33A-C07AE6833D8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7981" y="643934"/>
            <a:ext cx="930142" cy="929368"/>
          </a:xfrm>
          <a:prstGeom prst="rect">
            <a:avLst/>
          </a:prstGeom>
        </p:spPr>
      </p:pic>
    </p:spTree>
    <p:extLst>
      <p:ext uri="{BB962C8B-B14F-4D97-AF65-F5344CB8AC3E}">
        <p14:creationId xmlns:p14="http://schemas.microsoft.com/office/powerpoint/2010/main" val="900444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907321-7497-B04C-B1A6-814A0FE635EA}"/>
              </a:ext>
            </a:extLst>
          </p:cNvPr>
          <p:cNvSpPr>
            <a:spLocks noGrp="1"/>
          </p:cNvSpPr>
          <p:nvPr>
            <p:ph type="title"/>
          </p:nvPr>
        </p:nvSpPr>
        <p:spPr>
          <a:xfrm>
            <a:off x="1295402" y="982132"/>
            <a:ext cx="3843268" cy="1303867"/>
          </a:xfrm>
        </p:spPr>
        <p:txBody>
          <a:bodyPr/>
          <a:lstStyle/>
          <a:p>
            <a:r>
              <a:rPr lang="en-US" dirty="0"/>
              <a:t>Yoko Shimizu</a:t>
            </a:r>
          </a:p>
        </p:txBody>
      </p:sp>
      <p:sp>
        <p:nvSpPr>
          <p:cNvPr id="2" name="Content Placeholder 1">
            <a:extLst>
              <a:ext uri="{FF2B5EF4-FFF2-40B4-BE49-F238E27FC236}">
                <a16:creationId xmlns:a16="http://schemas.microsoft.com/office/drawing/2014/main" id="{5973C631-9B4C-FA48-9FF1-8E4C9FB22027}"/>
              </a:ext>
            </a:extLst>
          </p:cNvPr>
          <p:cNvSpPr>
            <a:spLocks noGrp="1"/>
          </p:cNvSpPr>
          <p:nvPr>
            <p:ph idx="1"/>
          </p:nvPr>
        </p:nvSpPr>
        <p:spPr>
          <a:xfrm>
            <a:off x="1295401" y="2556932"/>
            <a:ext cx="3843268" cy="3318936"/>
          </a:xfrm>
        </p:spPr>
        <p:txBody>
          <a:bodyPr>
            <a:normAutofit/>
          </a:bodyPr>
          <a:lstStyle/>
          <a:p>
            <a:r>
              <a:rPr lang="en-GB" dirty="0" err="1">
                <a:solidFill>
                  <a:srgbClr val="00B050"/>
                </a:solidFill>
              </a:rPr>
              <a:t>Ystyriwch</a:t>
            </a:r>
            <a:r>
              <a:rPr lang="en-GB" dirty="0">
                <a:solidFill>
                  <a:srgbClr val="00B050"/>
                </a:solidFill>
              </a:rPr>
              <a:t> </a:t>
            </a:r>
            <a:r>
              <a:rPr lang="en-GB" dirty="0" err="1">
                <a:solidFill>
                  <a:srgbClr val="00B050"/>
                </a:solidFill>
              </a:rPr>
              <a:t>negeseuon</a:t>
            </a:r>
            <a:r>
              <a:rPr lang="en-GB" dirty="0">
                <a:solidFill>
                  <a:srgbClr val="00B050"/>
                </a:solidFill>
              </a:rPr>
              <a:t> Yoko yn y </a:t>
            </a:r>
            <a:r>
              <a:rPr lang="en-GB" dirty="0" err="1">
                <a:solidFill>
                  <a:srgbClr val="00B050"/>
                </a:solidFill>
              </a:rPr>
              <a:t>fideo</a:t>
            </a:r>
            <a:r>
              <a:rPr lang="en-GB" dirty="0">
                <a:solidFill>
                  <a:srgbClr val="00B050"/>
                </a:solidFill>
              </a:rPr>
              <a:t> isod. Sut </a:t>
            </a:r>
            <a:r>
              <a:rPr lang="en-GB" dirty="0" err="1">
                <a:solidFill>
                  <a:srgbClr val="00B050"/>
                </a:solidFill>
              </a:rPr>
              <a:t>maent</a:t>
            </a:r>
            <a:r>
              <a:rPr lang="en-GB" dirty="0">
                <a:solidFill>
                  <a:srgbClr val="00B050"/>
                </a:solidFill>
              </a:rPr>
              <a:t> yn berthnasol </a:t>
            </a:r>
            <a:r>
              <a:rPr lang="en-GB" dirty="0" err="1">
                <a:solidFill>
                  <a:srgbClr val="00B050"/>
                </a:solidFill>
              </a:rPr>
              <a:t>i</a:t>
            </a:r>
            <a:r>
              <a:rPr lang="en-GB" dirty="0">
                <a:solidFill>
                  <a:srgbClr val="00B050"/>
                </a:solidFill>
              </a:rPr>
              <a:t> addysgu disgyblion </a:t>
            </a:r>
            <a:r>
              <a:rPr lang="en-GB" dirty="0" err="1">
                <a:solidFill>
                  <a:srgbClr val="00B050"/>
                </a:solidFill>
              </a:rPr>
              <a:t>cynradd</a:t>
            </a:r>
            <a:r>
              <a:rPr lang="en-GB" dirty="0">
                <a:solidFill>
                  <a:srgbClr val="00B050"/>
                </a:solidFill>
              </a:rPr>
              <a:t>?</a:t>
            </a:r>
          </a:p>
          <a:p>
            <a:r>
              <a:rPr lang="en-GB" dirty="0"/>
              <a:t>Consider Yoko’s points in the video. How do they relate to teaching today?</a:t>
            </a:r>
          </a:p>
        </p:txBody>
      </p:sp>
      <p:pic>
        <p:nvPicPr>
          <p:cNvPr id="6" name="Picture 5" descr="Clipart - Tango-styled video player icon">
            <a:extLst>
              <a:ext uri="{FF2B5EF4-FFF2-40B4-BE49-F238E27FC236}">
                <a16:creationId xmlns:a16="http://schemas.microsoft.com/office/drawing/2014/main" id="{40BF89FD-F233-A497-A131-D2C0B4CE2C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7981" y="643934"/>
            <a:ext cx="930142" cy="929368"/>
          </a:xfrm>
          <a:prstGeom prst="rect">
            <a:avLst/>
          </a:prstGeom>
        </p:spPr>
      </p:pic>
      <p:pic>
        <p:nvPicPr>
          <p:cNvPr id="4" name="Online Media 3" title="Integration of Art and Science | Yoko Shimizu | TEDxTokyo">
            <a:hlinkClick r:id="" action="ppaction://media"/>
            <a:extLst>
              <a:ext uri="{FF2B5EF4-FFF2-40B4-BE49-F238E27FC236}">
                <a16:creationId xmlns:a16="http://schemas.microsoft.com/office/drawing/2014/main" id="{2B9AC56B-4774-92FA-1F20-1774C6FB45C6}"/>
              </a:ext>
            </a:extLst>
          </p:cNvPr>
          <p:cNvPicPr>
            <a:picLocks noRot="1" noChangeAspect="1"/>
          </p:cNvPicPr>
          <p:nvPr>
            <a:videoFile r:link="rId1"/>
          </p:nvPr>
        </p:nvPicPr>
        <p:blipFill>
          <a:blip r:embed="rId4"/>
          <a:stretch>
            <a:fillRect/>
          </a:stretch>
        </p:blipFill>
        <p:spPr>
          <a:xfrm>
            <a:off x="4958366" y="1236372"/>
            <a:ext cx="6510988" cy="4778062"/>
          </a:xfrm>
          <a:prstGeom prst="rect">
            <a:avLst/>
          </a:prstGeom>
        </p:spPr>
      </p:pic>
    </p:spTree>
    <p:extLst>
      <p:ext uri="{BB962C8B-B14F-4D97-AF65-F5344CB8AC3E}">
        <p14:creationId xmlns:p14="http://schemas.microsoft.com/office/powerpoint/2010/main" val="201913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004472" y="2708920"/>
            <a:ext cx="5675704" cy="2160240"/>
          </a:xfrm>
        </p:spPr>
        <p:txBody>
          <a:bodyPr>
            <a:normAutofit fontScale="32500" lnSpcReduction="20000"/>
          </a:bodyPr>
          <a:lstStyle/>
          <a:p>
            <a:pPr marL="0" indent="0" algn="ctr">
              <a:buNone/>
            </a:pPr>
            <a:r>
              <a:rPr lang="en-GB" sz="5400" b="1" i="1" dirty="0">
                <a:solidFill>
                  <a:srgbClr val="00B050"/>
                </a:solidFill>
              </a:rPr>
              <a:t>Artist neu </a:t>
            </a:r>
            <a:r>
              <a:rPr lang="en-GB" sz="5400" b="1" i="1" dirty="0" err="1">
                <a:solidFill>
                  <a:srgbClr val="00B050"/>
                </a:solidFill>
              </a:rPr>
              <a:t>Wyddonydd</a:t>
            </a:r>
            <a:r>
              <a:rPr lang="en-GB" sz="5400" b="1" i="1" dirty="0">
                <a:solidFill>
                  <a:srgbClr val="00B050"/>
                </a:solidFill>
              </a:rPr>
              <a:t>?</a:t>
            </a:r>
          </a:p>
          <a:p>
            <a:pPr marL="0" indent="0" algn="ctr">
              <a:buNone/>
            </a:pPr>
            <a:r>
              <a:rPr lang="en-GB" sz="5400" b="1" dirty="0"/>
              <a:t>Artist or Scientist?</a:t>
            </a:r>
          </a:p>
          <a:p>
            <a:pPr marL="0" indent="0" algn="ctr">
              <a:buNone/>
            </a:pPr>
            <a:r>
              <a:rPr lang="en-GB" sz="4000" b="1" i="1" dirty="0">
                <a:solidFill>
                  <a:srgbClr val="00B050"/>
                </a:solidFill>
              </a:rPr>
              <a:t>Pam?</a:t>
            </a:r>
            <a:r>
              <a:rPr lang="en-GB" sz="4000" b="1" i="1" dirty="0"/>
              <a:t> </a:t>
            </a:r>
            <a:r>
              <a:rPr lang="en-GB" sz="4000" b="1" dirty="0"/>
              <a:t>/ Why?</a:t>
            </a:r>
          </a:p>
          <a:p>
            <a:pPr marL="0" indent="0" algn="ctr">
              <a:buNone/>
            </a:pPr>
            <a:endParaRPr lang="en-GB" sz="3200" b="1" dirty="0"/>
          </a:p>
          <a:p>
            <a:pPr marL="0" indent="0" algn="ctr">
              <a:buNone/>
            </a:pPr>
            <a:r>
              <a:rPr lang="en-GB" sz="5800" b="1" i="1" dirty="0" err="1">
                <a:solidFill>
                  <a:srgbClr val="00B050"/>
                </a:solidFill>
              </a:rPr>
              <a:t>Ymchwiliwch</a:t>
            </a:r>
            <a:r>
              <a:rPr lang="en-GB" sz="5800" b="1" i="1" dirty="0">
                <a:solidFill>
                  <a:srgbClr val="00B050"/>
                </a:solidFill>
              </a:rPr>
              <a:t> </a:t>
            </a:r>
            <a:r>
              <a:rPr lang="en-GB" sz="5800" b="1" i="1" dirty="0" err="1">
                <a:solidFill>
                  <a:srgbClr val="00B050"/>
                </a:solidFill>
              </a:rPr>
              <a:t>i</a:t>
            </a:r>
            <a:r>
              <a:rPr lang="en-GB" sz="5800" b="1" i="1" dirty="0">
                <a:solidFill>
                  <a:srgbClr val="00B050"/>
                </a:solidFill>
              </a:rPr>
              <a:t> </a:t>
            </a:r>
            <a:r>
              <a:rPr lang="en-GB" sz="5800" b="1" i="1" dirty="0" err="1">
                <a:solidFill>
                  <a:srgbClr val="00B050"/>
                </a:solidFill>
              </a:rPr>
              <a:t>geisio</a:t>
            </a:r>
            <a:r>
              <a:rPr lang="en-GB" sz="5800" b="1" i="1" dirty="0">
                <a:solidFill>
                  <a:srgbClr val="00B050"/>
                </a:solidFill>
              </a:rPr>
              <a:t> </a:t>
            </a:r>
            <a:r>
              <a:rPr lang="en-GB" sz="5800" b="1" i="1" dirty="0" err="1">
                <a:solidFill>
                  <a:srgbClr val="00B050"/>
                </a:solidFill>
              </a:rPr>
              <a:t>ddod</a:t>
            </a:r>
            <a:r>
              <a:rPr lang="en-GB" sz="5800" b="1" i="1" dirty="0">
                <a:solidFill>
                  <a:srgbClr val="00B050"/>
                </a:solidFill>
              </a:rPr>
              <a:t> </a:t>
            </a:r>
            <a:r>
              <a:rPr lang="en-GB" sz="5800" b="1" i="1" dirty="0" err="1">
                <a:solidFill>
                  <a:srgbClr val="00B050"/>
                </a:solidFill>
              </a:rPr>
              <a:t>i’ch</a:t>
            </a:r>
            <a:r>
              <a:rPr lang="en-GB" sz="5800" b="1" i="1" dirty="0">
                <a:solidFill>
                  <a:srgbClr val="00B050"/>
                </a:solidFill>
              </a:rPr>
              <a:t> barn eich </a:t>
            </a:r>
            <a:r>
              <a:rPr lang="en-GB" sz="5800" b="1" i="1" dirty="0" err="1">
                <a:solidFill>
                  <a:srgbClr val="00B050"/>
                </a:solidFill>
              </a:rPr>
              <a:t>hun</a:t>
            </a:r>
            <a:r>
              <a:rPr lang="en-GB" sz="5800" b="1" i="1" dirty="0">
                <a:solidFill>
                  <a:srgbClr val="00B050"/>
                </a:solidFill>
              </a:rPr>
              <a:t>. </a:t>
            </a:r>
          </a:p>
          <a:p>
            <a:pPr marL="0" indent="0" algn="ctr">
              <a:buNone/>
            </a:pPr>
            <a:r>
              <a:rPr lang="en-GB" sz="5800" b="1" dirty="0"/>
              <a:t>Research to make your own judgement. </a:t>
            </a:r>
          </a:p>
          <a:p>
            <a:endParaRPr lang="en-GB" dirty="0"/>
          </a:p>
        </p:txBody>
      </p:sp>
      <p:sp>
        <p:nvSpPr>
          <p:cNvPr id="3" name="Title 2"/>
          <p:cNvSpPr>
            <a:spLocks noGrp="1"/>
          </p:cNvSpPr>
          <p:nvPr>
            <p:ph type="title"/>
          </p:nvPr>
        </p:nvSpPr>
        <p:spPr/>
        <p:txBody>
          <a:bodyPr>
            <a:normAutofit fontScale="90000"/>
          </a:bodyPr>
          <a:lstStyle/>
          <a:p>
            <a:r>
              <a:rPr lang="en-GB" dirty="0"/>
              <a:t>Leonardo Da Vinci</a:t>
            </a:r>
            <a:br>
              <a:rPr lang="en-GB" dirty="0"/>
            </a:br>
            <a:r>
              <a:rPr lang="en-GB" dirty="0"/>
              <a:t>(1452 – 1519)</a:t>
            </a:r>
          </a:p>
        </p:txBody>
      </p:sp>
      <p:pic>
        <p:nvPicPr>
          <p:cNvPr id="2050" name="Picture 2" descr="http://t0.gstatic.com/images?q=tbn:ANd9GcRXsAz9q5GWPM1Op09XQB8kcYq1xa_8vx5aOlDIqXFn1yKW9avAeQ">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96884" y="2636912"/>
            <a:ext cx="1473936" cy="223224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Why da Vinci was a Scientist First | I, Science"/>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85329" y="4752612"/>
            <a:ext cx="1871410" cy="1325444"/>
          </a:xfrm>
          <a:prstGeom prst="rect">
            <a:avLst/>
          </a:prstGeom>
        </p:spPr>
      </p:pic>
      <p:pic>
        <p:nvPicPr>
          <p:cNvPr id="5" name="Picture 4" descr="Leonardo da Vinci, Italian artist and inventor - Stock ..."/>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69675" y="663396"/>
            <a:ext cx="1344478" cy="1670160"/>
          </a:xfrm>
          <a:prstGeom prst="rect">
            <a:avLst/>
          </a:prstGeom>
        </p:spPr>
      </p:pic>
      <p:pic>
        <p:nvPicPr>
          <p:cNvPr id="6" name="Picture 5" descr="Leonardo’s Human-powered Helicopter Realised | ITALY Magazine"/>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33852" y="860729"/>
            <a:ext cx="1730357" cy="1275494"/>
          </a:xfrm>
          <a:prstGeom prst="rect">
            <a:avLst/>
          </a:prstGeom>
        </p:spPr>
      </p:pic>
      <p:pic>
        <p:nvPicPr>
          <p:cNvPr id="7" name="Picture 6" descr="File:Vitruvian.jpg - Wikipedia"/>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187528" y="4388310"/>
            <a:ext cx="1196904" cy="1689746"/>
          </a:xfrm>
          <a:prstGeom prst="rect">
            <a:avLst/>
          </a:prstGeom>
        </p:spPr>
      </p:pic>
      <p:pic>
        <p:nvPicPr>
          <p:cNvPr id="8" name="Picture 7" descr="What Happened at the Last Supper? | Christian Questions ..."/>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96880" y="4752612"/>
            <a:ext cx="2834546" cy="1441992"/>
          </a:xfrm>
          <a:prstGeom prst="rect">
            <a:avLst/>
          </a:prstGeom>
        </p:spPr>
      </p:pic>
    </p:spTree>
    <p:extLst>
      <p:ext uri="{BB962C8B-B14F-4D97-AF65-F5344CB8AC3E}">
        <p14:creationId xmlns:p14="http://schemas.microsoft.com/office/powerpoint/2010/main" val="13297464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a:t>Leonardo Da Vinci</a:t>
            </a:r>
            <a:br>
              <a:rPr lang="en-GB" dirty="0"/>
            </a:br>
            <a:r>
              <a:rPr lang="en-GB" dirty="0"/>
              <a:t>(1452 – 1519) </a:t>
            </a:r>
          </a:p>
        </p:txBody>
      </p:sp>
      <p:sp>
        <p:nvSpPr>
          <p:cNvPr id="5" name="Content Placeholder 4"/>
          <p:cNvSpPr>
            <a:spLocks noGrp="1"/>
          </p:cNvSpPr>
          <p:nvPr>
            <p:ph sz="half" idx="1"/>
          </p:nvPr>
        </p:nvSpPr>
        <p:spPr/>
        <p:txBody>
          <a:bodyPr>
            <a:normAutofit fontScale="40000" lnSpcReduction="20000"/>
          </a:bodyPr>
          <a:lstStyle/>
          <a:p>
            <a:r>
              <a:rPr lang="cy-GB" altLang="en-US" sz="5000" dirty="0">
                <a:solidFill>
                  <a:srgbClr val="00B050"/>
                </a:solidFill>
              </a:rPr>
              <a:t>Gwyddoniaeth y cyfnod; daeth gwybodaeth wyddonol o </a:t>
            </a:r>
            <a:r>
              <a:rPr lang="cy-GB" altLang="en-US" sz="5000" dirty="0" err="1">
                <a:solidFill>
                  <a:srgbClr val="00B050"/>
                </a:solidFill>
              </a:rPr>
              <a:t>Feibl</a:t>
            </a:r>
            <a:r>
              <a:rPr lang="cy-GB" altLang="en-US" sz="5000" dirty="0">
                <a:solidFill>
                  <a:srgbClr val="00B050"/>
                </a:solidFill>
              </a:rPr>
              <a:t> neu waith gwyddonydd arall</a:t>
            </a:r>
          </a:p>
          <a:p>
            <a:r>
              <a:rPr lang="cy-GB" altLang="en-US" sz="5000" dirty="0">
                <a:solidFill>
                  <a:srgbClr val="00B050"/>
                </a:solidFill>
              </a:rPr>
              <a:t>Gwyddonydd cyntaf oedd yn cysylltu mathemateg a gwyddoniaeth </a:t>
            </a:r>
          </a:p>
          <a:p>
            <a:r>
              <a:rPr lang="cy-GB" altLang="en-US" sz="5000" dirty="0">
                <a:solidFill>
                  <a:srgbClr val="00B050"/>
                </a:solidFill>
              </a:rPr>
              <a:t>Dechreuodd chwyldro gwyddonol </a:t>
            </a:r>
          </a:p>
          <a:p>
            <a:r>
              <a:rPr lang="cy-GB" altLang="en-US" sz="5000" dirty="0">
                <a:solidFill>
                  <a:srgbClr val="00B050"/>
                </a:solidFill>
              </a:rPr>
              <a:t>Ei luniadau anatomegol yn dal i gael eu defnyddio gan feddygon heddiw </a:t>
            </a:r>
          </a:p>
          <a:p>
            <a:pPr marL="0" indent="0">
              <a:buNone/>
            </a:pPr>
            <a:r>
              <a:rPr lang="en-GB" sz="5000" dirty="0">
                <a:solidFill>
                  <a:srgbClr val="00B050"/>
                </a:solidFill>
              </a:rPr>
              <a:t>    </a:t>
            </a:r>
            <a:r>
              <a:rPr lang="en-GB" sz="5000" dirty="0" err="1">
                <a:solidFill>
                  <a:srgbClr val="00B050"/>
                </a:solidFill>
              </a:rPr>
              <a:t>Atalay</a:t>
            </a:r>
            <a:r>
              <a:rPr lang="en-GB" sz="5000" dirty="0">
                <a:solidFill>
                  <a:srgbClr val="00B050"/>
                </a:solidFill>
              </a:rPr>
              <a:t> (2014)</a:t>
            </a:r>
          </a:p>
          <a:p>
            <a:pPr marL="0" indent="0">
              <a:buNone/>
            </a:pPr>
            <a:endParaRPr lang="en-GB" b="1" dirty="0"/>
          </a:p>
        </p:txBody>
      </p:sp>
      <p:sp>
        <p:nvSpPr>
          <p:cNvPr id="2" name="Content Placeholder 1">
            <a:extLst>
              <a:ext uri="{FF2B5EF4-FFF2-40B4-BE49-F238E27FC236}">
                <a16:creationId xmlns:a16="http://schemas.microsoft.com/office/drawing/2014/main" id="{81498CBD-717F-9F4F-BD83-78AB231B4C98}"/>
              </a:ext>
            </a:extLst>
          </p:cNvPr>
          <p:cNvSpPr>
            <a:spLocks noGrp="1"/>
          </p:cNvSpPr>
          <p:nvPr>
            <p:ph sz="half" idx="2"/>
          </p:nvPr>
        </p:nvSpPr>
        <p:spPr/>
        <p:txBody>
          <a:bodyPr>
            <a:normAutofit fontScale="40000" lnSpcReduction="20000"/>
          </a:bodyPr>
          <a:lstStyle/>
          <a:p>
            <a:r>
              <a:rPr lang="en-GB" sz="5100" dirty="0"/>
              <a:t>Science of the time; scientific knowledge came from the Bible or work of another scientist</a:t>
            </a:r>
          </a:p>
          <a:p>
            <a:r>
              <a:rPr lang="en-GB" sz="5100" dirty="0"/>
              <a:t>First scientist that correlated maths and science</a:t>
            </a:r>
          </a:p>
          <a:p>
            <a:r>
              <a:rPr lang="en-GB" sz="5100" dirty="0"/>
              <a:t>Started a scientific revolution</a:t>
            </a:r>
          </a:p>
          <a:p>
            <a:r>
              <a:rPr lang="en-GB" sz="5100" dirty="0"/>
              <a:t>His anatomical drawings are still used by doctors today </a:t>
            </a:r>
          </a:p>
          <a:p>
            <a:pPr marL="0" indent="0">
              <a:buNone/>
            </a:pPr>
            <a:r>
              <a:rPr lang="en-GB" sz="5100" dirty="0"/>
              <a:t>     </a:t>
            </a:r>
            <a:r>
              <a:rPr lang="en-GB" sz="5100" dirty="0" err="1"/>
              <a:t>Atalay</a:t>
            </a:r>
            <a:r>
              <a:rPr lang="en-GB" sz="5100" dirty="0"/>
              <a:t> (2014)</a:t>
            </a:r>
          </a:p>
          <a:p>
            <a:endParaRPr lang="en-GB"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09776" y="633415"/>
            <a:ext cx="1303172" cy="1745620"/>
          </a:xfrm>
          <a:prstGeom prst="rect">
            <a:avLst/>
          </a:prstGeom>
        </p:spPr>
      </p:pic>
      <p:sp>
        <p:nvSpPr>
          <p:cNvPr id="7" name="Content Placeholder 4"/>
          <p:cNvSpPr txBox="1">
            <a:spLocks/>
          </p:cNvSpPr>
          <p:nvPr/>
        </p:nvSpPr>
        <p:spPr>
          <a:xfrm>
            <a:off x="6168008" y="2516195"/>
            <a:ext cx="3852416" cy="4240088"/>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None/>
            </a:pPr>
            <a:endParaRPr lang="en-GB" b="1" u="sng" dirty="0"/>
          </a:p>
          <a:p>
            <a:pPr marL="0" indent="0">
              <a:buNone/>
            </a:pPr>
            <a:endParaRPr lang="en-GB" b="1" dirty="0"/>
          </a:p>
        </p:txBody>
      </p:sp>
    </p:spTree>
    <p:extLst>
      <p:ext uri="{BB962C8B-B14F-4D97-AF65-F5344CB8AC3E}">
        <p14:creationId xmlns:p14="http://schemas.microsoft.com/office/powerpoint/2010/main" val="41027717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a:t>Leonardo Da Vinci</a:t>
            </a:r>
            <a:br>
              <a:rPr lang="en-GB" dirty="0"/>
            </a:br>
            <a:r>
              <a:rPr lang="en-GB" dirty="0"/>
              <a:t>(1452 – 1519) </a:t>
            </a:r>
          </a:p>
        </p:txBody>
      </p:sp>
      <p:sp>
        <p:nvSpPr>
          <p:cNvPr id="2" name="Content Placeholder 1"/>
          <p:cNvSpPr>
            <a:spLocks noGrp="1"/>
          </p:cNvSpPr>
          <p:nvPr>
            <p:ph sz="half" idx="1"/>
          </p:nvPr>
        </p:nvSpPr>
        <p:spPr/>
        <p:txBody>
          <a:bodyPr>
            <a:normAutofit fontScale="47500" lnSpcReduction="20000"/>
          </a:bodyPr>
          <a:lstStyle/>
          <a:p>
            <a:r>
              <a:rPr lang="en-GB" sz="2900" dirty="0" err="1">
                <a:solidFill>
                  <a:srgbClr val="00B050"/>
                </a:solidFill>
              </a:rPr>
              <a:t>Cysylltu</a:t>
            </a:r>
            <a:r>
              <a:rPr lang="en-GB" sz="2900" dirty="0">
                <a:solidFill>
                  <a:srgbClr val="00B050"/>
                </a:solidFill>
              </a:rPr>
              <a:t> </a:t>
            </a:r>
            <a:r>
              <a:rPr lang="en-GB" sz="2900" dirty="0" err="1">
                <a:solidFill>
                  <a:srgbClr val="00B050"/>
                </a:solidFill>
              </a:rPr>
              <a:t>Celf</a:t>
            </a:r>
            <a:r>
              <a:rPr lang="en-GB" sz="2900" dirty="0">
                <a:solidFill>
                  <a:srgbClr val="00B050"/>
                </a:solidFill>
              </a:rPr>
              <a:t> a </a:t>
            </a:r>
            <a:r>
              <a:rPr lang="en-GB" sz="2900" dirty="0" err="1">
                <a:solidFill>
                  <a:srgbClr val="00B050"/>
                </a:solidFill>
              </a:rPr>
              <a:t>Gwyddoniaeth</a:t>
            </a:r>
            <a:endParaRPr lang="en-GB" sz="2900" dirty="0">
              <a:solidFill>
                <a:srgbClr val="00B050"/>
              </a:solidFill>
            </a:endParaRPr>
          </a:p>
          <a:p>
            <a:pPr lvl="1"/>
            <a:r>
              <a:rPr lang="en-GB" sz="2900" dirty="0" err="1">
                <a:solidFill>
                  <a:srgbClr val="00B050"/>
                </a:solidFill>
              </a:rPr>
              <a:t>Anatomeg</a:t>
            </a:r>
            <a:r>
              <a:rPr lang="en-GB" sz="2900" dirty="0">
                <a:solidFill>
                  <a:srgbClr val="00B050"/>
                </a:solidFill>
              </a:rPr>
              <a:t>: Mae llawer o'r </a:t>
            </a:r>
            <a:r>
              <a:rPr lang="en-GB" sz="2900" dirty="0" err="1">
                <a:solidFill>
                  <a:srgbClr val="00B050"/>
                </a:solidFill>
              </a:rPr>
              <a:t>lluniadau</a:t>
            </a:r>
            <a:r>
              <a:rPr lang="en-GB" sz="2900" dirty="0">
                <a:solidFill>
                  <a:srgbClr val="00B050"/>
                </a:solidFill>
              </a:rPr>
              <a:t> mor gywir â </a:t>
            </a:r>
            <a:r>
              <a:rPr lang="en-GB" sz="2900" dirty="0" err="1">
                <a:solidFill>
                  <a:srgbClr val="00B050"/>
                </a:solidFill>
              </a:rPr>
              <a:t>delweddau</a:t>
            </a:r>
            <a:r>
              <a:rPr lang="en-GB" sz="2900" dirty="0">
                <a:solidFill>
                  <a:srgbClr val="00B050"/>
                </a:solidFill>
              </a:rPr>
              <a:t> </a:t>
            </a:r>
            <a:r>
              <a:rPr lang="en-GB" sz="2900" dirty="0" err="1">
                <a:solidFill>
                  <a:srgbClr val="00B050"/>
                </a:solidFill>
              </a:rPr>
              <a:t>technoleg</a:t>
            </a:r>
            <a:r>
              <a:rPr lang="en-GB" sz="2900" dirty="0">
                <a:solidFill>
                  <a:srgbClr val="00B050"/>
                </a:solidFill>
              </a:rPr>
              <a:t> </a:t>
            </a:r>
            <a:r>
              <a:rPr lang="en-GB" sz="2900" dirty="0" err="1">
                <a:solidFill>
                  <a:srgbClr val="00B050"/>
                </a:solidFill>
              </a:rPr>
              <a:t>digidol</a:t>
            </a:r>
            <a:r>
              <a:rPr lang="en-GB" sz="2900" dirty="0">
                <a:solidFill>
                  <a:srgbClr val="00B050"/>
                </a:solidFill>
              </a:rPr>
              <a:t> heddiw. </a:t>
            </a:r>
          </a:p>
          <a:p>
            <a:pPr lvl="1"/>
            <a:r>
              <a:rPr lang="en-GB" sz="2900" dirty="0">
                <a:solidFill>
                  <a:srgbClr val="00B050"/>
                </a:solidFill>
              </a:rPr>
              <a:t>Mae rhai </a:t>
            </a:r>
            <a:r>
              <a:rPr lang="en-GB" sz="2900" dirty="0" err="1">
                <a:solidFill>
                  <a:srgbClr val="00B050"/>
                </a:solidFill>
              </a:rPr>
              <a:t>lluniadau</a:t>
            </a:r>
            <a:r>
              <a:rPr lang="en-GB" sz="2900" dirty="0">
                <a:solidFill>
                  <a:srgbClr val="00B050"/>
                </a:solidFill>
              </a:rPr>
              <a:t> yn dal </a:t>
            </a:r>
            <a:r>
              <a:rPr lang="en-GB" sz="2900" dirty="0" err="1">
                <a:solidFill>
                  <a:srgbClr val="00B050"/>
                </a:solidFill>
              </a:rPr>
              <a:t>i</a:t>
            </a:r>
            <a:r>
              <a:rPr lang="en-GB" sz="2900" dirty="0">
                <a:solidFill>
                  <a:srgbClr val="00B050"/>
                </a:solidFill>
              </a:rPr>
              <a:t> </a:t>
            </a:r>
            <a:r>
              <a:rPr lang="en-GB" sz="2900" dirty="0" err="1">
                <a:solidFill>
                  <a:srgbClr val="00B050"/>
                </a:solidFill>
              </a:rPr>
              <a:t>gael</a:t>
            </a:r>
            <a:r>
              <a:rPr lang="en-GB" sz="2900" dirty="0">
                <a:solidFill>
                  <a:srgbClr val="00B050"/>
                </a:solidFill>
              </a:rPr>
              <a:t> </a:t>
            </a:r>
            <a:r>
              <a:rPr lang="en-GB" sz="2900" dirty="0" err="1">
                <a:solidFill>
                  <a:srgbClr val="00B050"/>
                </a:solidFill>
              </a:rPr>
              <a:t>eu</a:t>
            </a:r>
            <a:r>
              <a:rPr lang="en-GB" sz="2900" dirty="0">
                <a:solidFill>
                  <a:srgbClr val="00B050"/>
                </a:solidFill>
              </a:rPr>
              <a:t> </a:t>
            </a:r>
            <a:r>
              <a:rPr lang="en-GB" sz="2900" dirty="0" err="1">
                <a:solidFill>
                  <a:srgbClr val="00B050"/>
                </a:solidFill>
              </a:rPr>
              <a:t>defnyddio</a:t>
            </a:r>
            <a:r>
              <a:rPr lang="en-GB" sz="2900" dirty="0">
                <a:solidFill>
                  <a:srgbClr val="00B050"/>
                </a:solidFill>
              </a:rPr>
              <a:t> gan y </a:t>
            </a:r>
            <a:r>
              <a:rPr lang="en-GB" sz="2900" dirty="0" err="1">
                <a:solidFill>
                  <a:srgbClr val="00B050"/>
                </a:solidFill>
              </a:rPr>
              <a:t>proffesiwn</a:t>
            </a:r>
            <a:r>
              <a:rPr lang="en-GB" sz="2900" dirty="0">
                <a:solidFill>
                  <a:srgbClr val="00B050"/>
                </a:solidFill>
              </a:rPr>
              <a:t> </a:t>
            </a:r>
            <a:r>
              <a:rPr lang="en-GB" sz="2900" dirty="0" err="1">
                <a:solidFill>
                  <a:srgbClr val="00B050"/>
                </a:solidFill>
              </a:rPr>
              <a:t>meddygol</a:t>
            </a:r>
            <a:r>
              <a:rPr lang="en-GB" sz="2900" dirty="0">
                <a:solidFill>
                  <a:srgbClr val="00B050"/>
                </a:solidFill>
              </a:rPr>
              <a:t> heddiw. </a:t>
            </a:r>
          </a:p>
          <a:p>
            <a:r>
              <a:rPr lang="en-GB" sz="2900" dirty="0" err="1">
                <a:solidFill>
                  <a:srgbClr val="00B050"/>
                </a:solidFill>
              </a:rPr>
              <a:t>Dyfeisiadau</a:t>
            </a:r>
            <a:r>
              <a:rPr lang="en-GB" sz="2900" dirty="0">
                <a:solidFill>
                  <a:srgbClr val="00B050"/>
                </a:solidFill>
              </a:rPr>
              <a:t> </a:t>
            </a:r>
          </a:p>
          <a:p>
            <a:pPr lvl="1"/>
            <a:r>
              <a:rPr lang="en-GB" sz="2900" dirty="0" err="1">
                <a:solidFill>
                  <a:srgbClr val="00B050"/>
                </a:solidFill>
              </a:rPr>
              <a:t>Roedd</a:t>
            </a:r>
            <a:r>
              <a:rPr lang="en-GB" sz="2900" dirty="0">
                <a:solidFill>
                  <a:srgbClr val="00B050"/>
                </a:solidFill>
              </a:rPr>
              <a:t> yn </a:t>
            </a:r>
            <a:r>
              <a:rPr lang="en-GB" sz="2900" dirty="0" err="1">
                <a:solidFill>
                  <a:srgbClr val="00B050"/>
                </a:solidFill>
              </a:rPr>
              <a:t>dymuno</a:t>
            </a:r>
            <a:r>
              <a:rPr lang="en-GB" sz="2900" dirty="0">
                <a:solidFill>
                  <a:srgbClr val="00B050"/>
                </a:solidFill>
              </a:rPr>
              <a:t> </a:t>
            </a:r>
            <a:r>
              <a:rPr lang="en-GB" sz="2900" dirty="0" err="1">
                <a:solidFill>
                  <a:srgbClr val="00B050"/>
                </a:solidFill>
              </a:rPr>
              <a:t>hedfan</a:t>
            </a:r>
            <a:r>
              <a:rPr lang="en-GB" sz="2900" dirty="0">
                <a:solidFill>
                  <a:srgbClr val="00B050"/>
                </a:solidFill>
              </a:rPr>
              <a:t>….felly </a:t>
            </a:r>
            <a:r>
              <a:rPr lang="en-GB" sz="2900" dirty="0" err="1">
                <a:solidFill>
                  <a:srgbClr val="00B050"/>
                </a:solidFill>
              </a:rPr>
              <a:t>ddyfeisiodd</a:t>
            </a:r>
            <a:r>
              <a:rPr lang="en-GB" sz="2900" dirty="0">
                <a:solidFill>
                  <a:srgbClr val="00B050"/>
                </a:solidFill>
              </a:rPr>
              <a:t> </a:t>
            </a:r>
            <a:r>
              <a:rPr lang="en-GB" sz="2900" dirty="0" err="1">
                <a:solidFill>
                  <a:srgbClr val="00B050"/>
                </a:solidFill>
              </a:rPr>
              <a:t>beiriant</a:t>
            </a:r>
            <a:r>
              <a:rPr lang="en-GB" sz="2900" dirty="0">
                <a:solidFill>
                  <a:srgbClr val="00B050"/>
                </a:solidFill>
              </a:rPr>
              <a:t> </a:t>
            </a:r>
            <a:r>
              <a:rPr lang="en-GB" sz="2900" dirty="0" err="1">
                <a:solidFill>
                  <a:srgbClr val="00B050"/>
                </a:solidFill>
              </a:rPr>
              <a:t>hedfan</a:t>
            </a:r>
            <a:r>
              <a:rPr lang="en-GB" sz="2900" dirty="0">
                <a:solidFill>
                  <a:srgbClr val="00B050"/>
                </a:solidFill>
              </a:rPr>
              <a:t>.</a:t>
            </a:r>
          </a:p>
          <a:p>
            <a:pPr lvl="1"/>
            <a:r>
              <a:rPr lang="en-GB" sz="2900" dirty="0" err="1">
                <a:solidFill>
                  <a:srgbClr val="00B050"/>
                </a:solidFill>
              </a:rPr>
              <a:t>Cynhyrchodd</a:t>
            </a:r>
            <a:r>
              <a:rPr lang="en-GB" sz="2900" dirty="0">
                <a:solidFill>
                  <a:srgbClr val="00B050"/>
                </a:solidFill>
              </a:rPr>
              <a:t> fwy </a:t>
            </a:r>
            <a:r>
              <a:rPr lang="en-GB" sz="2900" dirty="0" err="1">
                <a:solidFill>
                  <a:srgbClr val="00B050"/>
                </a:solidFill>
              </a:rPr>
              <a:t>na</a:t>
            </a:r>
            <a:r>
              <a:rPr lang="en-GB" sz="2900" dirty="0">
                <a:solidFill>
                  <a:srgbClr val="00B050"/>
                </a:solidFill>
              </a:rPr>
              <a:t> 35,000 o </a:t>
            </a:r>
            <a:r>
              <a:rPr lang="en-GB" sz="2900" dirty="0" err="1">
                <a:solidFill>
                  <a:srgbClr val="00B050"/>
                </a:solidFill>
              </a:rPr>
              <a:t>eiriau</a:t>
            </a:r>
            <a:r>
              <a:rPr lang="en-GB" sz="2900" dirty="0">
                <a:solidFill>
                  <a:srgbClr val="00B050"/>
                </a:solidFill>
              </a:rPr>
              <a:t> a 500 o </a:t>
            </a:r>
            <a:r>
              <a:rPr lang="en-GB" sz="2900" dirty="0" err="1">
                <a:solidFill>
                  <a:srgbClr val="00B050"/>
                </a:solidFill>
              </a:rPr>
              <a:t>frasluniau</a:t>
            </a:r>
            <a:r>
              <a:rPr lang="en-GB" sz="2900" dirty="0">
                <a:solidFill>
                  <a:srgbClr val="00B050"/>
                </a:solidFill>
              </a:rPr>
              <a:t> yn ymwneud â </a:t>
            </a:r>
            <a:r>
              <a:rPr lang="en-GB" sz="2900" dirty="0" err="1">
                <a:solidFill>
                  <a:srgbClr val="00B050"/>
                </a:solidFill>
              </a:rPr>
              <a:t>pheiriannau</a:t>
            </a:r>
            <a:r>
              <a:rPr lang="en-GB" sz="2900" dirty="0">
                <a:solidFill>
                  <a:srgbClr val="00B050"/>
                </a:solidFill>
              </a:rPr>
              <a:t> </a:t>
            </a:r>
            <a:r>
              <a:rPr lang="en-GB" sz="2900" dirty="0" err="1">
                <a:solidFill>
                  <a:srgbClr val="00B050"/>
                </a:solidFill>
              </a:rPr>
              <a:t>hedfan</a:t>
            </a:r>
            <a:r>
              <a:rPr lang="en-GB" sz="2900" dirty="0">
                <a:solidFill>
                  <a:srgbClr val="00B050"/>
                </a:solidFill>
              </a:rPr>
              <a:t>.</a:t>
            </a:r>
          </a:p>
          <a:p>
            <a:pPr lvl="1"/>
            <a:r>
              <a:rPr lang="en-GB" sz="2900" dirty="0">
                <a:solidFill>
                  <a:srgbClr val="00B050"/>
                </a:solidFill>
              </a:rPr>
              <a:t>Mae’r ‘Codex on the Flight of Birds’ yn </a:t>
            </a:r>
            <a:r>
              <a:rPr lang="en-GB" sz="2900" dirty="0" err="1">
                <a:solidFill>
                  <a:srgbClr val="00B050"/>
                </a:solidFill>
              </a:rPr>
              <a:t>amlinellu</a:t>
            </a:r>
            <a:r>
              <a:rPr lang="en-GB" sz="2900" dirty="0">
                <a:solidFill>
                  <a:srgbClr val="00B050"/>
                </a:solidFill>
              </a:rPr>
              <a:t> </a:t>
            </a:r>
            <a:r>
              <a:rPr lang="en-GB" sz="2900" dirty="0" err="1">
                <a:solidFill>
                  <a:srgbClr val="00B050"/>
                </a:solidFill>
              </a:rPr>
              <a:t>nifer</a:t>
            </a:r>
            <a:r>
              <a:rPr lang="en-GB" sz="2900" dirty="0">
                <a:solidFill>
                  <a:srgbClr val="00B050"/>
                </a:solidFill>
              </a:rPr>
              <a:t> o </a:t>
            </a:r>
            <a:r>
              <a:rPr lang="en-GB" sz="2900" dirty="0" err="1">
                <a:solidFill>
                  <a:srgbClr val="00B050"/>
                </a:solidFill>
              </a:rPr>
              <a:t>arsylwadau</a:t>
            </a:r>
            <a:r>
              <a:rPr lang="en-GB" sz="2900" dirty="0">
                <a:solidFill>
                  <a:srgbClr val="00B050"/>
                </a:solidFill>
              </a:rPr>
              <a:t> a </a:t>
            </a:r>
            <a:r>
              <a:rPr lang="en-GB" sz="2900" dirty="0" err="1">
                <a:solidFill>
                  <a:srgbClr val="00B050"/>
                </a:solidFill>
              </a:rPr>
              <a:t>chysyniadau</a:t>
            </a:r>
            <a:r>
              <a:rPr lang="en-GB" sz="2900" dirty="0">
                <a:solidFill>
                  <a:srgbClr val="00B050"/>
                </a:solidFill>
              </a:rPr>
              <a:t> </a:t>
            </a:r>
            <a:r>
              <a:rPr lang="en-GB" sz="2900" dirty="0" err="1">
                <a:solidFill>
                  <a:srgbClr val="00B050"/>
                </a:solidFill>
              </a:rPr>
              <a:t>cychwynnol</a:t>
            </a:r>
            <a:r>
              <a:rPr lang="en-GB" sz="2900" dirty="0">
                <a:solidFill>
                  <a:srgbClr val="00B050"/>
                </a:solidFill>
              </a:rPr>
              <a:t> a </a:t>
            </a:r>
            <a:r>
              <a:rPr lang="en-GB" sz="2900" dirty="0" err="1">
                <a:solidFill>
                  <a:srgbClr val="00B050"/>
                </a:solidFill>
              </a:rPr>
              <a:t>fyddai’n</a:t>
            </a:r>
            <a:r>
              <a:rPr lang="en-GB" sz="2900" dirty="0">
                <a:solidFill>
                  <a:srgbClr val="00B050"/>
                </a:solidFill>
              </a:rPr>
              <a:t> </a:t>
            </a:r>
            <a:r>
              <a:rPr lang="en-GB" sz="2900" dirty="0" err="1">
                <a:solidFill>
                  <a:srgbClr val="00B050"/>
                </a:solidFill>
              </a:rPr>
              <a:t>dod</a:t>
            </a:r>
            <a:r>
              <a:rPr lang="en-GB" sz="2900" dirty="0">
                <a:solidFill>
                  <a:srgbClr val="00B050"/>
                </a:solidFill>
              </a:rPr>
              <a:t> o </a:t>
            </a:r>
            <a:r>
              <a:rPr lang="en-GB" sz="2900" dirty="0" err="1">
                <a:solidFill>
                  <a:srgbClr val="00B050"/>
                </a:solidFill>
              </a:rPr>
              <a:t>hyd</a:t>
            </a:r>
            <a:r>
              <a:rPr lang="en-GB" sz="2900" dirty="0">
                <a:solidFill>
                  <a:srgbClr val="00B050"/>
                </a:solidFill>
              </a:rPr>
              <a:t> </a:t>
            </a:r>
            <a:r>
              <a:rPr lang="en-GB" sz="2900" dirty="0" err="1">
                <a:solidFill>
                  <a:srgbClr val="00B050"/>
                </a:solidFill>
              </a:rPr>
              <a:t>i</a:t>
            </a:r>
            <a:r>
              <a:rPr lang="en-GB" sz="2900" dirty="0">
                <a:solidFill>
                  <a:srgbClr val="00B050"/>
                </a:solidFill>
              </a:rPr>
              <a:t> le yn </a:t>
            </a:r>
            <a:r>
              <a:rPr lang="en-GB" sz="2900" dirty="0" err="1">
                <a:solidFill>
                  <a:srgbClr val="00B050"/>
                </a:solidFill>
              </a:rPr>
              <a:t>natblygiad</a:t>
            </a:r>
            <a:r>
              <a:rPr lang="en-GB" sz="2900" dirty="0">
                <a:solidFill>
                  <a:srgbClr val="00B050"/>
                </a:solidFill>
              </a:rPr>
              <a:t> </a:t>
            </a:r>
            <a:r>
              <a:rPr lang="en-GB" sz="2900" dirty="0" err="1">
                <a:solidFill>
                  <a:srgbClr val="00B050"/>
                </a:solidFill>
              </a:rPr>
              <a:t>awyren</a:t>
            </a:r>
            <a:r>
              <a:rPr lang="en-GB" sz="2900" dirty="0">
                <a:solidFill>
                  <a:srgbClr val="00B050"/>
                </a:solidFill>
              </a:rPr>
              <a:t> </a:t>
            </a:r>
            <a:r>
              <a:rPr lang="en-GB" sz="2900" dirty="0" err="1">
                <a:solidFill>
                  <a:srgbClr val="00B050"/>
                </a:solidFill>
              </a:rPr>
              <a:t>lwyddiannus</a:t>
            </a:r>
            <a:r>
              <a:rPr lang="en-GB" sz="2900" dirty="0">
                <a:solidFill>
                  <a:srgbClr val="00B050"/>
                </a:solidFill>
              </a:rPr>
              <a:t> </a:t>
            </a:r>
            <a:r>
              <a:rPr lang="en-GB" sz="2900" dirty="0" err="1">
                <a:solidFill>
                  <a:srgbClr val="00B050"/>
                </a:solidFill>
              </a:rPr>
              <a:t>ar</a:t>
            </a:r>
            <a:r>
              <a:rPr lang="en-GB" sz="2900" dirty="0">
                <a:solidFill>
                  <a:srgbClr val="00B050"/>
                </a:solidFill>
              </a:rPr>
              <a:t> </a:t>
            </a:r>
            <a:r>
              <a:rPr lang="en-GB" sz="2900" dirty="0" err="1">
                <a:solidFill>
                  <a:srgbClr val="00B050"/>
                </a:solidFill>
              </a:rPr>
              <a:t>ddechrau’r</a:t>
            </a:r>
            <a:r>
              <a:rPr lang="en-GB" sz="2900" dirty="0">
                <a:solidFill>
                  <a:srgbClr val="00B050"/>
                </a:solidFill>
              </a:rPr>
              <a:t> </a:t>
            </a:r>
            <a:r>
              <a:rPr lang="en-GB" sz="2900" dirty="0" err="1">
                <a:solidFill>
                  <a:srgbClr val="00B050"/>
                </a:solidFill>
              </a:rPr>
              <a:t>ugeinfed</a:t>
            </a:r>
            <a:r>
              <a:rPr lang="en-GB" sz="2900" dirty="0">
                <a:solidFill>
                  <a:srgbClr val="00B050"/>
                </a:solidFill>
              </a:rPr>
              <a:t> </a:t>
            </a:r>
            <a:r>
              <a:rPr lang="en-GB" sz="2900" dirty="0" err="1">
                <a:solidFill>
                  <a:srgbClr val="00B050"/>
                </a:solidFill>
              </a:rPr>
              <a:t>ganrif</a:t>
            </a:r>
            <a:r>
              <a:rPr lang="en-GB" sz="2900" dirty="0">
                <a:solidFill>
                  <a:srgbClr val="00B050"/>
                </a:solidFill>
              </a:rPr>
              <a:t>.</a:t>
            </a:r>
          </a:p>
          <a:p>
            <a:endParaRPr lang="en-GB" dirty="0"/>
          </a:p>
        </p:txBody>
      </p:sp>
      <p:sp>
        <p:nvSpPr>
          <p:cNvPr id="7" name="Content Placeholder 6">
            <a:extLst>
              <a:ext uri="{FF2B5EF4-FFF2-40B4-BE49-F238E27FC236}">
                <a16:creationId xmlns:a16="http://schemas.microsoft.com/office/drawing/2014/main" id="{47AF6011-4461-80F4-FA44-13C471AC1747}"/>
              </a:ext>
            </a:extLst>
          </p:cNvPr>
          <p:cNvSpPr>
            <a:spLocks noGrp="1"/>
          </p:cNvSpPr>
          <p:nvPr>
            <p:ph sz="half" idx="2"/>
          </p:nvPr>
        </p:nvSpPr>
        <p:spPr/>
        <p:txBody>
          <a:bodyPr>
            <a:noAutofit/>
          </a:bodyPr>
          <a:lstStyle/>
          <a:p>
            <a:r>
              <a:rPr lang="en-GB" sz="1400" dirty="0"/>
              <a:t>Linking Art and Science</a:t>
            </a:r>
          </a:p>
          <a:p>
            <a:pPr lvl="1"/>
            <a:r>
              <a:rPr lang="en-GB" sz="1400" dirty="0"/>
              <a:t>Anatomy: Many of his drawings are as accurate as digital imaging technology today.</a:t>
            </a:r>
          </a:p>
          <a:p>
            <a:pPr lvl="1"/>
            <a:r>
              <a:rPr lang="en-GB" sz="1400" dirty="0"/>
              <a:t>Some drawings are still used by those in the medical profession. </a:t>
            </a:r>
          </a:p>
          <a:p>
            <a:r>
              <a:rPr lang="en-GB" sz="1400" dirty="0"/>
              <a:t>Inventions </a:t>
            </a:r>
          </a:p>
          <a:p>
            <a:pPr lvl="1"/>
            <a:r>
              <a:rPr lang="en-GB" sz="1400" dirty="0"/>
              <a:t>Desired to fly….so invented a flying machine.</a:t>
            </a:r>
          </a:p>
          <a:p>
            <a:pPr lvl="1"/>
            <a:r>
              <a:rPr lang="en-GB" sz="1400" dirty="0"/>
              <a:t>He produced more than 35,000 words and 500 sketches related to flying machines.</a:t>
            </a:r>
          </a:p>
          <a:p>
            <a:pPr lvl="1"/>
            <a:r>
              <a:rPr lang="en-GB" sz="1400" dirty="0"/>
              <a:t>the Codex on the Flight of Birds outlines a number of observations and beginning concepts that would find a place in the development of a successful airplane in the early twentieth century.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02180" y="3853496"/>
            <a:ext cx="982744" cy="723776"/>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8617" y="777065"/>
            <a:ext cx="1202216" cy="144949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19560" y="777065"/>
            <a:ext cx="1368270" cy="1508934"/>
          </a:xfrm>
          <a:prstGeom prst="rect">
            <a:avLst/>
          </a:prstGeom>
        </p:spPr>
      </p:pic>
    </p:spTree>
    <p:extLst>
      <p:ext uri="{BB962C8B-B14F-4D97-AF65-F5344CB8AC3E}">
        <p14:creationId xmlns:p14="http://schemas.microsoft.com/office/powerpoint/2010/main" val="36537426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0" y="2557463"/>
            <a:ext cx="9601200" cy="3317875"/>
          </a:xfrm>
        </p:spPr>
        <p:txBody>
          <a:bodyPr>
            <a:normAutofit/>
          </a:bodyPr>
          <a:lstStyle/>
          <a:p>
            <a:endParaRPr lang="en-GB" dirty="0"/>
          </a:p>
          <a:p>
            <a:endParaRPr lang="en-GB" dirty="0"/>
          </a:p>
          <a:p>
            <a:endParaRPr lang="en-GB" dirty="0"/>
          </a:p>
        </p:txBody>
      </p:sp>
      <p:pic>
        <p:nvPicPr>
          <p:cNvPr id="7" name="Online Media 6" title="Leonardo da Vinci the Scientist: New Show Reveals Anatomy of a Genius">
            <a:hlinkClick r:id="" action="ppaction://media"/>
            <a:extLst>
              <a:ext uri="{FF2B5EF4-FFF2-40B4-BE49-F238E27FC236}">
                <a16:creationId xmlns:a16="http://schemas.microsoft.com/office/drawing/2014/main" id="{6A6092C2-3E45-47DE-D582-93FAA61E53D5}"/>
              </a:ext>
            </a:extLst>
          </p:cNvPr>
          <p:cNvPicPr>
            <a:picLocks noRot="1" noChangeAspect="1"/>
          </p:cNvPicPr>
          <p:nvPr>
            <a:videoFile r:link="rId1"/>
          </p:nvPr>
        </p:nvPicPr>
        <p:blipFill>
          <a:blip r:embed="rId3"/>
          <a:stretch>
            <a:fillRect/>
          </a:stretch>
        </p:blipFill>
        <p:spPr>
          <a:xfrm>
            <a:off x="1242811" y="686948"/>
            <a:ext cx="9706378" cy="5484104"/>
          </a:xfrm>
          <a:prstGeom prst="rect">
            <a:avLst/>
          </a:prstGeom>
        </p:spPr>
      </p:pic>
    </p:spTree>
    <p:extLst>
      <p:ext uri="{BB962C8B-B14F-4D97-AF65-F5344CB8AC3E}">
        <p14:creationId xmlns:p14="http://schemas.microsoft.com/office/powerpoint/2010/main" val="2829492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2800" dirty="0">
                <a:solidFill>
                  <a:srgbClr val="00B050"/>
                </a:solidFill>
              </a:rPr>
              <a:t>Y </a:t>
            </a:r>
            <a:r>
              <a:rPr lang="en-GB" sz="2800" dirty="0" err="1">
                <a:solidFill>
                  <a:srgbClr val="00B050"/>
                </a:solidFill>
              </a:rPr>
              <a:t>cysylltiad</a:t>
            </a:r>
            <a:r>
              <a:rPr lang="en-GB" sz="2800" dirty="0">
                <a:solidFill>
                  <a:srgbClr val="00B050"/>
                </a:solidFill>
              </a:rPr>
              <a:t> rhwng y </a:t>
            </a:r>
            <a:r>
              <a:rPr lang="en-GB" sz="2800" dirty="0" err="1">
                <a:solidFill>
                  <a:srgbClr val="00B050"/>
                </a:solidFill>
              </a:rPr>
              <a:t>celfyddydau</a:t>
            </a:r>
            <a:r>
              <a:rPr lang="en-GB" sz="2800" dirty="0">
                <a:solidFill>
                  <a:srgbClr val="00B050"/>
                </a:solidFill>
              </a:rPr>
              <a:t> a’r </a:t>
            </a:r>
            <a:r>
              <a:rPr lang="en-GB" sz="2800" dirty="0" err="1">
                <a:solidFill>
                  <a:srgbClr val="00B050"/>
                </a:solidFill>
              </a:rPr>
              <a:t>gwyddorau</a:t>
            </a:r>
            <a:r>
              <a:rPr lang="en-GB" sz="2800" dirty="0">
                <a:solidFill>
                  <a:srgbClr val="00B050"/>
                </a:solidFill>
              </a:rPr>
              <a:t> mewn </a:t>
            </a:r>
            <a:r>
              <a:rPr lang="en-GB" sz="2800" dirty="0" err="1">
                <a:solidFill>
                  <a:srgbClr val="00B050"/>
                </a:solidFill>
              </a:rPr>
              <a:t>addysg</a:t>
            </a:r>
            <a:br>
              <a:rPr lang="en-GB" sz="2800" dirty="0"/>
            </a:br>
            <a:r>
              <a:rPr lang="en-GB" sz="2800" dirty="0"/>
              <a:t>The link between art and sciences in education</a:t>
            </a:r>
          </a:p>
        </p:txBody>
      </p:sp>
      <p:sp>
        <p:nvSpPr>
          <p:cNvPr id="7" name="Text Placeholder 6">
            <a:extLst>
              <a:ext uri="{FF2B5EF4-FFF2-40B4-BE49-F238E27FC236}">
                <a16:creationId xmlns:a16="http://schemas.microsoft.com/office/drawing/2014/main" id="{1A36F386-65B6-C6B3-9019-7656F48E4491}"/>
              </a:ext>
            </a:extLst>
          </p:cNvPr>
          <p:cNvSpPr>
            <a:spLocks noGrp="1"/>
          </p:cNvSpPr>
          <p:nvPr>
            <p:ph type="body" idx="1"/>
          </p:nvPr>
        </p:nvSpPr>
        <p:spPr>
          <a:xfrm>
            <a:off x="1295399" y="2658533"/>
            <a:ext cx="9896341" cy="576262"/>
          </a:xfrm>
        </p:spPr>
        <p:txBody>
          <a:bodyPr/>
          <a:lstStyle/>
          <a:p>
            <a:r>
              <a:rPr lang="en-GB" sz="2400" dirty="0"/>
              <a:t>“to develop a complex mind, study the science of art, study the art of science, learn how to see.” (Leonardo Da Vinci). </a:t>
            </a:r>
          </a:p>
        </p:txBody>
      </p:sp>
      <p:sp>
        <p:nvSpPr>
          <p:cNvPr id="2" name="Content Placeholder 1"/>
          <p:cNvSpPr>
            <a:spLocks noGrp="1"/>
          </p:cNvSpPr>
          <p:nvPr>
            <p:ph sz="half" idx="2"/>
          </p:nvPr>
        </p:nvSpPr>
        <p:spPr/>
        <p:txBody>
          <a:bodyPr>
            <a:normAutofit fontScale="62500" lnSpcReduction="20000"/>
          </a:bodyPr>
          <a:lstStyle/>
          <a:p>
            <a:r>
              <a:rPr lang="cy-GB" altLang="en-US" dirty="0">
                <a:solidFill>
                  <a:srgbClr val="00B050"/>
                </a:solidFill>
              </a:rPr>
              <a:t>Mae Celf a Gwyddoniaeth yn rhannu ‘chwilfrydedd’ cynhenid ​​i wybod, i ddeall a mynegi. </a:t>
            </a:r>
          </a:p>
          <a:p>
            <a:r>
              <a:rPr lang="cy-GB" altLang="en-US" dirty="0">
                <a:solidFill>
                  <a:srgbClr val="00B050"/>
                </a:solidFill>
              </a:rPr>
              <a:t>Pum prif gategori o gyffredinedd:</a:t>
            </a:r>
          </a:p>
          <a:p>
            <a:pPr lvl="1"/>
            <a:r>
              <a:rPr lang="cy-GB" altLang="en-US" dirty="0">
                <a:solidFill>
                  <a:srgbClr val="00B050"/>
                </a:solidFill>
              </a:rPr>
              <a:t>Dulliau Ymholi </a:t>
            </a:r>
          </a:p>
          <a:p>
            <a:r>
              <a:rPr lang="cy-GB" altLang="en-US" dirty="0">
                <a:solidFill>
                  <a:srgbClr val="00B050"/>
                </a:solidFill>
              </a:rPr>
              <a:t>Meysydd Astudio </a:t>
            </a:r>
          </a:p>
          <a:p>
            <a:pPr lvl="1"/>
            <a:r>
              <a:rPr lang="cy-GB" altLang="en-US" dirty="0">
                <a:solidFill>
                  <a:srgbClr val="00B050"/>
                </a:solidFill>
              </a:rPr>
              <a:t>Arbrofi; </a:t>
            </a:r>
          </a:p>
          <a:p>
            <a:pPr lvl="1"/>
            <a:r>
              <a:rPr lang="cy-GB" altLang="en-US" dirty="0">
                <a:solidFill>
                  <a:srgbClr val="00B050"/>
                </a:solidFill>
              </a:rPr>
              <a:t>Creadigrwydd </a:t>
            </a:r>
          </a:p>
          <a:p>
            <a:pPr lvl="1"/>
            <a:r>
              <a:rPr lang="cy-GB" altLang="en-US" dirty="0">
                <a:solidFill>
                  <a:srgbClr val="00B050"/>
                </a:solidFill>
              </a:rPr>
              <a:t>Dychymyg</a:t>
            </a:r>
          </a:p>
          <a:p>
            <a:pPr algn="r"/>
            <a:r>
              <a:rPr lang="cy-GB" dirty="0">
                <a:solidFill>
                  <a:srgbClr val="00B050"/>
                </a:solidFill>
              </a:rPr>
              <a:t>     </a:t>
            </a:r>
            <a:r>
              <a:rPr lang="en-GB" dirty="0">
                <a:solidFill>
                  <a:srgbClr val="00B050"/>
                </a:solidFill>
              </a:rPr>
              <a:t>Robson et al (2005)</a:t>
            </a:r>
          </a:p>
          <a:p>
            <a:endParaRPr lang="en-GB" dirty="0"/>
          </a:p>
        </p:txBody>
      </p:sp>
      <p:sp>
        <p:nvSpPr>
          <p:cNvPr id="6" name="Content Placeholder 5">
            <a:extLst>
              <a:ext uri="{FF2B5EF4-FFF2-40B4-BE49-F238E27FC236}">
                <a16:creationId xmlns:a16="http://schemas.microsoft.com/office/drawing/2014/main" id="{F59B5575-745C-48BA-9570-172DC33E2AB3}"/>
              </a:ext>
            </a:extLst>
          </p:cNvPr>
          <p:cNvSpPr>
            <a:spLocks noGrp="1"/>
          </p:cNvSpPr>
          <p:nvPr>
            <p:ph sz="quarter" idx="4"/>
          </p:nvPr>
        </p:nvSpPr>
        <p:spPr/>
        <p:txBody>
          <a:bodyPr>
            <a:normAutofit fontScale="62500" lnSpcReduction="20000"/>
          </a:bodyPr>
          <a:lstStyle/>
          <a:p>
            <a:r>
              <a:rPr lang="en-GB" dirty="0"/>
              <a:t>Art and Science share an inherent ‘curiosity’ to know, to understand and express. </a:t>
            </a:r>
          </a:p>
          <a:p>
            <a:r>
              <a:rPr lang="en-GB" dirty="0"/>
              <a:t>Five main categories of commonality: </a:t>
            </a:r>
          </a:p>
          <a:p>
            <a:pPr lvl="1"/>
            <a:r>
              <a:rPr lang="en-GB" dirty="0"/>
              <a:t>Modes of inquiry</a:t>
            </a:r>
          </a:p>
          <a:p>
            <a:r>
              <a:rPr lang="en-GB" dirty="0"/>
              <a:t> 	Fields Of Study</a:t>
            </a:r>
          </a:p>
          <a:p>
            <a:pPr lvl="1"/>
            <a:r>
              <a:rPr lang="en-GB" dirty="0"/>
              <a:t>Experimentation; </a:t>
            </a:r>
          </a:p>
          <a:p>
            <a:pPr lvl="1"/>
            <a:r>
              <a:rPr lang="en-GB" dirty="0"/>
              <a:t>Creativity</a:t>
            </a:r>
          </a:p>
          <a:p>
            <a:pPr lvl="1"/>
            <a:r>
              <a:rPr lang="en-GB" dirty="0"/>
              <a:t>Imagination		</a:t>
            </a:r>
          </a:p>
          <a:p>
            <a:pPr algn="r"/>
            <a:r>
              <a:rPr lang="en-GB" dirty="0"/>
              <a:t>      Robson et al (2005)</a:t>
            </a:r>
          </a:p>
          <a:p>
            <a:endParaRPr lang="en-GB" dirty="0"/>
          </a:p>
        </p:txBody>
      </p:sp>
    </p:spTree>
    <p:extLst>
      <p:ext uri="{BB962C8B-B14F-4D97-AF65-F5344CB8AC3E}">
        <p14:creationId xmlns:p14="http://schemas.microsoft.com/office/powerpoint/2010/main" val="675762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r>
              <a:rPr lang="en-GB" dirty="0"/>
              <a:t>Effaith Leonardo</a:t>
            </a:r>
            <a:br>
              <a:rPr lang="en-GB" dirty="0"/>
            </a:br>
            <a:r>
              <a:rPr lang="en-GB" dirty="0"/>
              <a:t>The Leonardo Effect</a:t>
            </a:r>
          </a:p>
        </p:txBody>
      </p:sp>
      <p:sp>
        <p:nvSpPr>
          <p:cNvPr id="2" name="Content Placeholder 1"/>
          <p:cNvSpPr>
            <a:spLocks noGrp="1"/>
          </p:cNvSpPr>
          <p:nvPr>
            <p:ph sz="half" idx="1"/>
          </p:nvPr>
        </p:nvSpPr>
        <p:spPr/>
        <p:txBody>
          <a:bodyPr>
            <a:normAutofit fontScale="55000" lnSpcReduction="20000"/>
          </a:bodyPr>
          <a:lstStyle/>
          <a:p>
            <a:r>
              <a:rPr lang="en-GB" sz="2400" dirty="0" err="1"/>
              <a:t>Methodoleg</a:t>
            </a:r>
            <a:r>
              <a:rPr lang="en-GB" sz="2400" dirty="0"/>
              <a:t> </a:t>
            </a:r>
            <a:r>
              <a:rPr lang="en-GB" sz="2400" dirty="0" err="1"/>
              <a:t>addysgu</a:t>
            </a:r>
            <a:r>
              <a:rPr lang="en-GB" sz="2400" dirty="0"/>
              <a:t> </a:t>
            </a:r>
            <a:r>
              <a:rPr lang="en-GB" sz="2400" dirty="0" err="1"/>
              <a:t>sy'n</a:t>
            </a:r>
            <a:r>
              <a:rPr lang="en-GB" sz="2400" dirty="0"/>
              <a:t> </a:t>
            </a:r>
            <a:r>
              <a:rPr lang="en-GB" sz="2400" dirty="0" err="1"/>
              <a:t>integreiddio</a:t>
            </a:r>
            <a:r>
              <a:rPr lang="en-GB" sz="2400" dirty="0"/>
              <a:t> </a:t>
            </a:r>
            <a:r>
              <a:rPr lang="en-GB" sz="2400" dirty="0" err="1"/>
              <a:t>pynciau</a:t>
            </a:r>
            <a:r>
              <a:rPr lang="en-GB" sz="2400" dirty="0"/>
              <a:t> ac </a:t>
            </a:r>
            <a:r>
              <a:rPr lang="en-GB" sz="2400" dirty="0" err="1"/>
              <a:t>yn</a:t>
            </a:r>
            <a:r>
              <a:rPr lang="en-GB" sz="2400" dirty="0"/>
              <a:t> </a:t>
            </a:r>
            <a:r>
              <a:rPr lang="en-GB" sz="2400" dirty="0" err="1"/>
              <a:t>datblygu</a:t>
            </a:r>
            <a:r>
              <a:rPr lang="en-GB" sz="2400" dirty="0"/>
              <a:t> </a:t>
            </a:r>
            <a:r>
              <a:rPr lang="en-GB" sz="2400" dirty="0" err="1"/>
              <a:t>sgiliau</a:t>
            </a:r>
            <a:r>
              <a:rPr lang="en-GB" sz="2400" dirty="0"/>
              <a:t> </a:t>
            </a:r>
            <a:r>
              <a:rPr lang="en-GB" sz="2400" dirty="0" err="1"/>
              <a:t>disgyblion</a:t>
            </a:r>
            <a:endParaRPr lang="en-GB" sz="2400" dirty="0"/>
          </a:p>
          <a:p>
            <a:r>
              <a:rPr lang="en-GB" sz="2400" dirty="0" err="1"/>
              <a:t>Llenyddiaeth</a:t>
            </a:r>
            <a:r>
              <a:rPr lang="en-GB" sz="2400" dirty="0"/>
              <a:t> </a:t>
            </a:r>
            <a:r>
              <a:rPr lang="en-GB" sz="2400" dirty="0" err="1"/>
              <a:t>yn</a:t>
            </a:r>
            <a:r>
              <a:rPr lang="en-GB" sz="2400" dirty="0"/>
              <a:t> </a:t>
            </a:r>
            <a:r>
              <a:rPr lang="en-GB" sz="2400" dirty="0" err="1"/>
              <a:t>ysgrifennu</a:t>
            </a:r>
            <a:r>
              <a:rPr lang="en-GB" sz="2400" dirty="0"/>
              <a:t> am y </a:t>
            </a:r>
            <a:r>
              <a:rPr lang="en-GB" sz="2400" dirty="0" err="1"/>
              <a:t>tebygrwydd</a:t>
            </a:r>
            <a:r>
              <a:rPr lang="en-GB" sz="2400" dirty="0"/>
              <a:t> </a:t>
            </a:r>
            <a:r>
              <a:rPr lang="en-GB" sz="2400" dirty="0" err="1"/>
              <a:t>rhwng</a:t>
            </a:r>
            <a:r>
              <a:rPr lang="en-GB" sz="2400" dirty="0"/>
              <a:t> </a:t>
            </a:r>
            <a:r>
              <a:rPr lang="en-GB" sz="2400" dirty="0" err="1"/>
              <a:t>celf</a:t>
            </a:r>
            <a:r>
              <a:rPr lang="en-GB" sz="2400" dirty="0"/>
              <a:t> a </a:t>
            </a:r>
            <a:r>
              <a:rPr lang="en-GB" sz="2400" dirty="0" err="1"/>
              <a:t>gwyddoniaeth</a:t>
            </a:r>
            <a:r>
              <a:rPr lang="en-GB" sz="2400" dirty="0"/>
              <a:t>, </a:t>
            </a:r>
            <a:r>
              <a:rPr lang="en-GB" sz="2400" dirty="0" err="1"/>
              <a:t>mae</a:t>
            </a:r>
            <a:r>
              <a:rPr lang="en-GB" sz="2400" dirty="0"/>
              <a:t> </a:t>
            </a:r>
            <a:r>
              <a:rPr lang="en-GB" sz="2400" dirty="0" err="1"/>
              <a:t>Effaith</a:t>
            </a:r>
            <a:r>
              <a:rPr lang="en-GB" sz="2400" dirty="0"/>
              <a:t> Leonardo </a:t>
            </a:r>
            <a:r>
              <a:rPr lang="en-GB" sz="2400" dirty="0" err="1"/>
              <a:t>yn</a:t>
            </a:r>
            <a:r>
              <a:rPr lang="en-GB" sz="2400" dirty="0"/>
              <a:t> </a:t>
            </a:r>
            <a:r>
              <a:rPr lang="en-GB" sz="2400" dirty="0" err="1"/>
              <a:t>dangos</a:t>
            </a:r>
            <a:r>
              <a:rPr lang="en-GB" sz="2400" dirty="0"/>
              <a:t> </a:t>
            </a:r>
            <a:r>
              <a:rPr lang="en-GB" sz="2400" dirty="0" err="1"/>
              <a:t>hyn</a:t>
            </a:r>
            <a:r>
              <a:rPr lang="en-GB" sz="2400" dirty="0"/>
              <a:t> </a:t>
            </a:r>
            <a:r>
              <a:rPr lang="en-GB" sz="2400" dirty="0" err="1"/>
              <a:t>ar</a:t>
            </a:r>
            <a:r>
              <a:rPr lang="en-GB" sz="2400" dirty="0"/>
              <a:t> </a:t>
            </a:r>
            <a:r>
              <a:rPr lang="en-GB" sz="2400" dirty="0" err="1"/>
              <a:t>lefel</a:t>
            </a:r>
            <a:r>
              <a:rPr lang="en-GB" sz="2400" dirty="0"/>
              <a:t> </a:t>
            </a:r>
            <a:r>
              <a:rPr lang="en-GB" sz="2400" dirty="0" err="1"/>
              <a:t>gwricwlwm</a:t>
            </a:r>
            <a:endParaRPr lang="en-GB" sz="2400" dirty="0"/>
          </a:p>
          <a:p>
            <a:r>
              <a:rPr lang="en-GB" sz="2400" dirty="0" err="1"/>
              <a:t>Athroniaeth</a:t>
            </a:r>
            <a:r>
              <a:rPr lang="en-GB" sz="2400" dirty="0"/>
              <a:t> = </a:t>
            </a:r>
            <a:r>
              <a:rPr lang="en-GB" sz="2400" dirty="0" err="1"/>
              <a:t>i</a:t>
            </a:r>
            <a:r>
              <a:rPr lang="en-GB" sz="2400" dirty="0"/>
              <a:t> </a:t>
            </a:r>
            <a:r>
              <a:rPr lang="en-GB" sz="2400" dirty="0" err="1"/>
              <a:t>ganiatáu</a:t>
            </a:r>
            <a:r>
              <a:rPr lang="en-GB" sz="2400" dirty="0"/>
              <a:t> </a:t>
            </a:r>
            <a:r>
              <a:rPr lang="en-GB" sz="2400" dirty="0" err="1"/>
              <a:t>i</a:t>
            </a:r>
            <a:r>
              <a:rPr lang="en-GB" sz="2400" dirty="0"/>
              <a:t> </a:t>
            </a:r>
            <a:r>
              <a:rPr lang="en-GB" sz="2400" dirty="0" err="1"/>
              <a:t>blant</a:t>
            </a:r>
            <a:r>
              <a:rPr lang="en-GB" sz="2400" dirty="0"/>
              <a:t> </a:t>
            </a:r>
            <a:r>
              <a:rPr lang="en-GB" sz="2400" dirty="0" err="1"/>
              <a:t>gymryd</a:t>
            </a:r>
            <a:r>
              <a:rPr lang="en-GB" sz="2400" dirty="0"/>
              <a:t> </a:t>
            </a:r>
            <a:r>
              <a:rPr lang="en-GB" sz="2400" dirty="0" err="1"/>
              <a:t>rhan</a:t>
            </a:r>
            <a:r>
              <a:rPr lang="en-GB" sz="2400" dirty="0"/>
              <a:t> lawn </a:t>
            </a:r>
            <a:r>
              <a:rPr lang="en-GB" sz="2400" dirty="0" err="1"/>
              <a:t>yn</a:t>
            </a:r>
            <a:r>
              <a:rPr lang="en-GB" sz="2400" dirty="0"/>
              <a:t> y broses </a:t>
            </a:r>
            <a:r>
              <a:rPr lang="en-GB" sz="2400" dirty="0" err="1"/>
              <a:t>gynllunio</a:t>
            </a:r>
            <a:endParaRPr lang="en-GB" sz="2400" dirty="0"/>
          </a:p>
          <a:p>
            <a:r>
              <a:rPr lang="en-GB" sz="2400" dirty="0" err="1"/>
              <a:t>Pwyslais</a:t>
            </a:r>
            <a:r>
              <a:rPr lang="en-GB" sz="2400" dirty="0"/>
              <a:t> </a:t>
            </a:r>
            <a:r>
              <a:rPr lang="en-GB" sz="2400" dirty="0" err="1"/>
              <a:t>ar</a:t>
            </a:r>
            <a:r>
              <a:rPr lang="en-GB" sz="2400" dirty="0"/>
              <a:t> </a:t>
            </a:r>
            <a:r>
              <a:rPr lang="en-GB" sz="2400" dirty="0" err="1"/>
              <a:t>chwarae</a:t>
            </a:r>
            <a:endParaRPr lang="en-GB" sz="2400" dirty="0"/>
          </a:p>
          <a:p>
            <a:r>
              <a:rPr lang="en-GB" sz="2400" dirty="0" err="1"/>
              <a:t>Mae'r</a:t>
            </a:r>
            <a:r>
              <a:rPr lang="en-GB" sz="2400" dirty="0"/>
              <a:t> </a:t>
            </a:r>
            <a:r>
              <a:rPr lang="en-GB" sz="2400" dirty="0" err="1"/>
              <a:t>athro</a:t>
            </a:r>
            <a:r>
              <a:rPr lang="en-GB" sz="2400" dirty="0"/>
              <a:t> </a:t>
            </a:r>
            <a:r>
              <a:rPr lang="en-GB" sz="2400" dirty="0" err="1"/>
              <a:t>yn</a:t>
            </a:r>
            <a:r>
              <a:rPr lang="en-GB" sz="2400" dirty="0"/>
              <a:t> </a:t>
            </a:r>
            <a:r>
              <a:rPr lang="en-GB" sz="2400" dirty="0" err="1"/>
              <a:t>hwylusydd</a:t>
            </a:r>
            <a:r>
              <a:rPr lang="en-GB" sz="2400" dirty="0"/>
              <a:t> </a:t>
            </a:r>
            <a:r>
              <a:rPr lang="en-GB" sz="2400" dirty="0" err="1"/>
              <a:t>sy'n</a:t>
            </a:r>
            <a:r>
              <a:rPr lang="en-GB" sz="2400" dirty="0"/>
              <a:t> </a:t>
            </a:r>
            <a:r>
              <a:rPr lang="en-GB" sz="2400" dirty="0" err="1"/>
              <a:t>arwain</a:t>
            </a:r>
            <a:endParaRPr lang="en-GB" sz="2400" dirty="0"/>
          </a:p>
          <a:p>
            <a:pPr marL="109728" indent="0" algn="r">
              <a:buNone/>
            </a:pPr>
            <a:r>
              <a:rPr lang="en-GB" sz="2000" dirty="0"/>
              <a:t>Hickey and Robinson (2013) </a:t>
            </a:r>
          </a:p>
          <a:p>
            <a:r>
              <a:rPr lang="en-GB" sz="2800" dirty="0" err="1">
                <a:hlinkClick r:id="rId3"/>
              </a:rPr>
              <a:t>Effaith</a:t>
            </a:r>
            <a:r>
              <a:rPr lang="en-GB" sz="2800" dirty="0">
                <a:hlinkClick r:id="rId3"/>
              </a:rPr>
              <a:t> Leonardo - </a:t>
            </a:r>
            <a:r>
              <a:rPr lang="en-GB" sz="2800" dirty="0" err="1">
                <a:hlinkClick r:id="rId3"/>
              </a:rPr>
              <a:t>Ynystawe</a:t>
            </a:r>
            <a:endParaRPr lang="en-GB" sz="2800" dirty="0"/>
          </a:p>
          <a:p>
            <a:endParaRPr lang="en-GB" dirty="0"/>
          </a:p>
          <a:p>
            <a:endParaRPr lang="en-GB" dirty="0"/>
          </a:p>
          <a:p>
            <a:endParaRPr lang="en-GB" dirty="0"/>
          </a:p>
          <a:p>
            <a:endParaRPr lang="en-GB" dirty="0"/>
          </a:p>
          <a:p>
            <a:endParaRPr lang="en-GB" dirty="0"/>
          </a:p>
        </p:txBody>
      </p:sp>
      <p:sp>
        <p:nvSpPr>
          <p:cNvPr id="4" name="Content Placeholder 3">
            <a:extLst>
              <a:ext uri="{FF2B5EF4-FFF2-40B4-BE49-F238E27FC236}">
                <a16:creationId xmlns:a16="http://schemas.microsoft.com/office/drawing/2014/main" id="{D814D299-24EA-35AD-81C0-22DBD1D08A52}"/>
              </a:ext>
            </a:extLst>
          </p:cNvPr>
          <p:cNvSpPr>
            <a:spLocks noGrp="1"/>
          </p:cNvSpPr>
          <p:nvPr>
            <p:ph sz="half" idx="2"/>
          </p:nvPr>
        </p:nvSpPr>
        <p:spPr/>
        <p:txBody>
          <a:bodyPr>
            <a:normAutofit fontScale="55000" lnSpcReduction="20000"/>
          </a:bodyPr>
          <a:lstStyle/>
          <a:p>
            <a:r>
              <a:rPr lang="en-GB" sz="2400" dirty="0"/>
              <a:t>A teaching methodology that integrates subjects and develops pupils skills</a:t>
            </a:r>
          </a:p>
          <a:p>
            <a:r>
              <a:rPr lang="en-GB" sz="2400" dirty="0"/>
              <a:t>Literature writes about the similarities between art and science, the Leonardo Effect demonstrates this at curricular level</a:t>
            </a:r>
          </a:p>
          <a:p>
            <a:r>
              <a:rPr lang="en-GB" sz="2400" dirty="0"/>
              <a:t>Philosophy = to allow children to fully participate in the planning process</a:t>
            </a:r>
          </a:p>
          <a:p>
            <a:r>
              <a:rPr lang="en-GB" sz="2400" dirty="0"/>
              <a:t>Emphasis on play</a:t>
            </a:r>
          </a:p>
          <a:p>
            <a:r>
              <a:rPr lang="en-GB" sz="2400" dirty="0"/>
              <a:t>Teacher is a facilitator that guides</a:t>
            </a:r>
          </a:p>
          <a:p>
            <a:pPr marL="109728" indent="0" algn="r">
              <a:buNone/>
            </a:pPr>
            <a:r>
              <a:rPr lang="en-GB" sz="2000" dirty="0"/>
              <a:t>Hickey and Robinson (2013) </a:t>
            </a:r>
          </a:p>
          <a:p>
            <a:endParaRPr lang="en-GB" sz="2800" dirty="0"/>
          </a:p>
          <a:p>
            <a:r>
              <a:rPr lang="en-GB" sz="2800" dirty="0">
                <a:hlinkClick r:id="rId4"/>
              </a:rPr>
              <a:t>Leonardo Effect - </a:t>
            </a:r>
            <a:r>
              <a:rPr lang="en-GB" sz="2800" dirty="0" err="1">
                <a:hlinkClick r:id="rId4"/>
              </a:rPr>
              <a:t>Ynystawe</a:t>
            </a:r>
            <a:endParaRPr lang="en-GB" sz="2800" dirty="0"/>
          </a:p>
          <a:p>
            <a:r>
              <a:rPr lang="en-GB" dirty="0">
                <a:hlinkClick r:id="rId5"/>
              </a:rPr>
              <a:t>The Leonardo Effect</a:t>
            </a:r>
            <a:endParaRPr lang="en-GB" dirty="0"/>
          </a:p>
        </p:txBody>
      </p:sp>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28248" y="260648"/>
            <a:ext cx="1512168" cy="1512168"/>
          </a:xfrm>
          <a:prstGeom prst="rect">
            <a:avLst/>
          </a:prstGeom>
        </p:spPr>
      </p:pic>
    </p:spTree>
    <p:extLst>
      <p:ext uri="{BB962C8B-B14F-4D97-AF65-F5344CB8AC3E}">
        <p14:creationId xmlns:p14="http://schemas.microsoft.com/office/powerpoint/2010/main" val="32702061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GB" sz="3400" dirty="0"/>
              <a:t>Effaith Leonardo/The Leonardo Effect</a:t>
            </a:r>
          </a:p>
        </p:txBody>
      </p:sp>
      <p:sp>
        <p:nvSpPr>
          <p:cNvPr id="2" name="Content Placeholder 1"/>
          <p:cNvSpPr>
            <a:spLocks noGrp="1"/>
          </p:cNvSpPr>
          <p:nvPr>
            <p:ph sz="half" idx="1"/>
          </p:nvPr>
        </p:nvSpPr>
        <p:spPr/>
        <p:txBody>
          <a:bodyPr>
            <a:normAutofit fontScale="62500" lnSpcReduction="20000"/>
          </a:bodyPr>
          <a:lstStyle/>
          <a:p>
            <a:r>
              <a:rPr lang="en-GB" dirty="0"/>
              <a:t>Mae’n </a:t>
            </a:r>
            <a:r>
              <a:rPr lang="en-GB" dirty="0" err="1"/>
              <a:t>hybu</a:t>
            </a:r>
            <a:r>
              <a:rPr lang="en-GB" dirty="0"/>
              <a:t> dysgu </a:t>
            </a:r>
            <a:r>
              <a:rPr lang="en-GB" dirty="0" err="1"/>
              <a:t>annibynnol</a:t>
            </a:r>
            <a:r>
              <a:rPr lang="en-GB" dirty="0"/>
              <a:t>, drwy sicrhau </a:t>
            </a:r>
            <a:r>
              <a:rPr lang="en-GB" dirty="0" err="1"/>
              <a:t>cyfleoedd</a:t>
            </a:r>
            <a:r>
              <a:rPr lang="en-GB" dirty="0"/>
              <a:t> </a:t>
            </a:r>
            <a:r>
              <a:rPr lang="en-GB" dirty="0" err="1"/>
              <a:t>i</a:t>
            </a:r>
            <a:r>
              <a:rPr lang="en-GB" dirty="0"/>
              <a:t> </a:t>
            </a:r>
            <a:r>
              <a:rPr lang="en-GB" dirty="0" err="1"/>
              <a:t>ddisgyblion</a:t>
            </a:r>
            <a:r>
              <a:rPr lang="en-GB" dirty="0"/>
              <a:t> wneud </a:t>
            </a:r>
            <a:r>
              <a:rPr lang="en-GB" dirty="0" err="1"/>
              <a:t>cysylltiadau</a:t>
            </a:r>
            <a:r>
              <a:rPr lang="en-GB" dirty="0"/>
              <a:t> </a:t>
            </a:r>
            <a:r>
              <a:rPr lang="en-GB" dirty="0" err="1"/>
              <a:t>ar</a:t>
            </a:r>
            <a:r>
              <a:rPr lang="en-GB" dirty="0"/>
              <a:t> draws y </a:t>
            </a:r>
            <a:r>
              <a:rPr lang="en-GB" dirty="0" err="1"/>
              <a:t>cwricwlwm</a:t>
            </a:r>
            <a:r>
              <a:rPr lang="en-GB" dirty="0"/>
              <a:t> a </a:t>
            </a:r>
            <a:r>
              <a:rPr lang="en-GB" dirty="0" err="1"/>
              <a:t>thu</a:t>
            </a:r>
            <a:r>
              <a:rPr lang="en-GB" dirty="0"/>
              <a:t> </a:t>
            </a:r>
            <a:r>
              <a:rPr lang="en-GB" dirty="0" err="1"/>
              <a:t>hwnt</a:t>
            </a:r>
            <a:r>
              <a:rPr lang="en-GB" dirty="0"/>
              <a:t>.</a:t>
            </a:r>
          </a:p>
          <a:p>
            <a:r>
              <a:rPr lang="en-GB" b="1" u="sng" dirty="0"/>
              <a:t>4 cam</a:t>
            </a:r>
            <a:r>
              <a:rPr lang="en-GB" b="1" dirty="0"/>
              <a:t>:</a:t>
            </a:r>
          </a:p>
          <a:p>
            <a:r>
              <a:rPr lang="en-GB" dirty="0"/>
              <a:t>1. Cam </a:t>
            </a:r>
            <a:r>
              <a:rPr lang="en-GB" dirty="0" err="1"/>
              <a:t>ymchwilio</a:t>
            </a:r>
            <a:r>
              <a:rPr lang="en-GB" dirty="0"/>
              <a:t>/</a:t>
            </a:r>
            <a:r>
              <a:rPr lang="en-GB" dirty="0" err="1"/>
              <a:t>arsylwi</a:t>
            </a:r>
            <a:r>
              <a:rPr lang="en-GB" dirty="0"/>
              <a:t> </a:t>
            </a:r>
            <a:r>
              <a:rPr lang="en-GB" dirty="0" err="1"/>
              <a:t>thema</a:t>
            </a:r>
            <a:r>
              <a:rPr lang="en-GB" dirty="0"/>
              <a:t> newydd</a:t>
            </a:r>
          </a:p>
          <a:p>
            <a:r>
              <a:rPr lang="en-GB" dirty="0"/>
              <a:t>2. Cam </a:t>
            </a:r>
            <a:r>
              <a:rPr lang="en-GB" dirty="0" err="1"/>
              <a:t>arbrofi</a:t>
            </a:r>
            <a:r>
              <a:rPr lang="en-GB" dirty="0"/>
              <a:t>/</a:t>
            </a:r>
            <a:r>
              <a:rPr lang="en-GB" dirty="0" err="1"/>
              <a:t>delweddu</a:t>
            </a:r>
            <a:r>
              <a:rPr lang="en-GB" dirty="0"/>
              <a:t>/</a:t>
            </a:r>
          </a:p>
          <a:p>
            <a:r>
              <a:rPr lang="en-GB" dirty="0" err="1"/>
              <a:t>dychmygu</a:t>
            </a:r>
            <a:endParaRPr lang="en-GB" dirty="0"/>
          </a:p>
          <a:p>
            <a:r>
              <a:rPr lang="en-GB" dirty="0"/>
              <a:t>3. </a:t>
            </a:r>
            <a:r>
              <a:rPr lang="en-GB" dirty="0" err="1"/>
              <a:t>Cymhwuso</a:t>
            </a:r>
            <a:r>
              <a:rPr lang="en-GB" dirty="0"/>
              <a:t> gwybodaeth a sgiliau </a:t>
            </a:r>
            <a:r>
              <a:rPr lang="en-GB" dirty="0" err="1"/>
              <a:t>blaenorol</a:t>
            </a:r>
            <a:r>
              <a:rPr lang="en-GB" dirty="0"/>
              <a:t> </a:t>
            </a:r>
            <a:r>
              <a:rPr lang="en-GB" dirty="0" err="1"/>
              <a:t>i</a:t>
            </a:r>
            <a:r>
              <a:rPr lang="en-GB" dirty="0"/>
              <a:t> dasg newydd a </a:t>
            </a:r>
            <a:r>
              <a:rPr lang="en-GB" dirty="0" err="1"/>
              <a:t>galluogi</a:t>
            </a:r>
            <a:r>
              <a:rPr lang="en-GB" dirty="0"/>
              <a:t> disgyblion </a:t>
            </a:r>
            <a:r>
              <a:rPr lang="en-GB" dirty="0" err="1"/>
              <a:t>i</a:t>
            </a:r>
            <a:r>
              <a:rPr lang="en-GB" dirty="0"/>
              <a:t> </a:t>
            </a:r>
            <a:r>
              <a:rPr lang="en-GB" dirty="0" err="1"/>
              <a:t>fynegi</a:t>
            </a:r>
            <a:r>
              <a:rPr lang="en-GB" dirty="0"/>
              <a:t> </a:t>
            </a:r>
            <a:r>
              <a:rPr lang="en-GB" dirty="0" err="1"/>
              <a:t>eu</a:t>
            </a:r>
            <a:r>
              <a:rPr lang="en-GB" dirty="0"/>
              <a:t> </a:t>
            </a:r>
            <a:r>
              <a:rPr lang="en-GB" dirty="0" err="1"/>
              <a:t>hunain</a:t>
            </a:r>
            <a:r>
              <a:rPr lang="en-GB" dirty="0"/>
              <a:t> mewn </a:t>
            </a:r>
            <a:r>
              <a:rPr lang="en-GB" dirty="0" err="1"/>
              <a:t>ffyrdd</a:t>
            </a:r>
            <a:r>
              <a:rPr lang="en-GB" dirty="0"/>
              <a:t> gwahanol</a:t>
            </a:r>
          </a:p>
          <a:p>
            <a:r>
              <a:rPr lang="en-GB" dirty="0"/>
              <a:t>4. </a:t>
            </a:r>
            <a:r>
              <a:rPr lang="en-GB" dirty="0" err="1"/>
              <a:t>Gwerthusiad</a:t>
            </a:r>
            <a:r>
              <a:rPr lang="en-GB" dirty="0"/>
              <a:t> beirniadol o </a:t>
            </a:r>
            <a:r>
              <a:rPr lang="en-GB" dirty="0" err="1"/>
              <a:t>berfformiad</a:t>
            </a:r>
            <a:r>
              <a:rPr lang="en-GB" dirty="0"/>
              <a:t> gan </a:t>
            </a:r>
            <a:r>
              <a:rPr lang="en-GB" dirty="0" err="1"/>
              <a:t>ddisgyblion</a:t>
            </a:r>
            <a:r>
              <a:rPr lang="en-GB" dirty="0"/>
              <a:t> ac </a:t>
            </a:r>
            <a:r>
              <a:rPr lang="en-GB" dirty="0" err="1"/>
              <a:t>adnabyddiaeth</a:t>
            </a:r>
            <a:r>
              <a:rPr lang="en-GB" dirty="0"/>
              <a:t> o sgiliau newydd a </a:t>
            </a:r>
            <a:r>
              <a:rPr lang="en-GB" dirty="0" err="1"/>
              <a:t>ddatblygwyd</a:t>
            </a:r>
            <a:endParaRPr lang="en-GB" dirty="0"/>
          </a:p>
        </p:txBody>
      </p:sp>
      <p:sp>
        <p:nvSpPr>
          <p:cNvPr id="5" name="Content Placeholder 4">
            <a:extLst>
              <a:ext uri="{FF2B5EF4-FFF2-40B4-BE49-F238E27FC236}">
                <a16:creationId xmlns:a16="http://schemas.microsoft.com/office/drawing/2014/main" id="{A3144CDC-9901-F479-D2B4-D8F30541B405}"/>
              </a:ext>
            </a:extLst>
          </p:cNvPr>
          <p:cNvSpPr>
            <a:spLocks noGrp="1"/>
          </p:cNvSpPr>
          <p:nvPr>
            <p:ph sz="half" idx="2"/>
          </p:nvPr>
        </p:nvSpPr>
        <p:spPr/>
        <p:txBody>
          <a:bodyPr>
            <a:normAutofit fontScale="62500" lnSpcReduction="20000"/>
          </a:bodyPr>
          <a:lstStyle/>
          <a:p>
            <a:r>
              <a:rPr lang="en-GB" dirty="0"/>
              <a:t>Stimulates autonomous learning, critically enabling children to make connections across the learning landscape. </a:t>
            </a:r>
          </a:p>
          <a:p>
            <a:endParaRPr lang="en-GB" dirty="0"/>
          </a:p>
          <a:p>
            <a:r>
              <a:rPr lang="en-GB" b="1" u="sng" dirty="0"/>
              <a:t>4 stages</a:t>
            </a:r>
            <a:r>
              <a:rPr lang="en-GB" b="1" dirty="0"/>
              <a:t>:</a:t>
            </a:r>
          </a:p>
          <a:p>
            <a:r>
              <a:rPr lang="en-GB" dirty="0"/>
              <a:t>1. Research/observation of new topic stage </a:t>
            </a:r>
          </a:p>
          <a:p>
            <a:r>
              <a:rPr lang="en-GB" dirty="0"/>
              <a:t>2. Experimentation stage to experiment, visualise, imagine</a:t>
            </a:r>
          </a:p>
          <a:p>
            <a:r>
              <a:rPr lang="en-GB" dirty="0"/>
              <a:t>3. Applying previous knowledge and skills to new task allowing pupils to express themselves in different ways</a:t>
            </a:r>
          </a:p>
          <a:p>
            <a:r>
              <a:rPr lang="en-GB" dirty="0"/>
              <a:t>4. Critical evaluation of performance by pupils and identification of new skills developed</a:t>
            </a:r>
          </a:p>
          <a:p>
            <a:endParaRPr lang="en-GB" dirty="0"/>
          </a:p>
        </p:txBody>
      </p:sp>
      <p:sp>
        <p:nvSpPr>
          <p:cNvPr id="4" name="Content Placeholder 1"/>
          <p:cNvSpPr txBox="1">
            <a:spLocks/>
          </p:cNvSpPr>
          <p:nvPr/>
        </p:nvSpPr>
        <p:spPr>
          <a:xfrm>
            <a:off x="5715501" y="1340768"/>
            <a:ext cx="4762872" cy="5661248"/>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endParaRPr lang="en-GB" dirty="0"/>
          </a:p>
        </p:txBody>
      </p:sp>
    </p:spTree>
    <p:extLst>
      <p:ext uri="{BB962C8B-B14F-4D97-AF65-F5344CB8AC3E}">
        <p14:creationId xmlns:p14="http://schemas.microsoft.com/office/powerpoint/2010/main" val="4990967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r>
              <a:rPr lang="en-GB" dirty="0" err="1"/>
              <a:t>Astudiaeth</a:t>
            </a:r>
            <a:r>
              <a:rPr lang="en-GB" dirty="0"/>
              <a:t> </a:t>
            </a:r>
            <a:r>
              <a:rPr lang="en-GB" dirty="0" err="1"/>
              <a:t>Rhagarweiniol</a:t>
            </a:r>
            <a:br>
              <a:rPr lang="en-GB" dirty="0"/>
            </a:br>
            <a:r>
              <a:rPr lang="en-GB" dirty="0"/>
              <a:t>Preliminary Study</a:t>
            </a:r>
          </a:p>
        </p:txBody>
      </p:sp>
      <p:sp>
        <p:nvSpPr>
          <p:cNvPr id="2" name="Content Placeholder 1"/>
          <p:cNvSpPr>
            <a:spLocks noGrp="1"/>
          </p:cNvSpPr>
          <p:nvPr>
            <p:ph sz="half" idx="1"/>
          </p:nvPr>
        </p:nvSpPr>
        <p:spPr/>
        <p:txBody>
          <a:bodyPr>
            <a:normAutofit fontScale="47500" lnSpcReduction="20000"/>
          </a:bodyPr>
          <a:lstStyle/>
          <a:p>
            <a:r>
              <a:rPr lang="en-GB" i="1" dirty="0" err="1"/>
              <a:t>Methodoleg</a:t>
            </a:r>
            <a:r>
              <a:rPr lang="en-GB" i="1" dirty="0"/>
              <a:t> wedi ei </a:t>
            </a:r>
            <a:r>
              <a:rPr lang="en-GB" i="1" dirty="0" err="1"/>
              <a:t>brofi</a:t>
            </a:r>
            <a:r>
              <a:rPr lang="en-GB" i="1" dirty="0"/>
              <a:t> </a:t>
            </a:r>
            <a:r>
              <a:rPr lang="en-GB" i="1" dirty="0" err="1"/>
              <a:t>gyntaf</a:t>
            </a:r>
            <a:r>
              <a:rPr lang="en-GB" i="1" dirty="0"/>
              <a:t> ym </a:t>
            </a:r>
            <a:r>
              <a:rPr lang="en-GB" i="1" dirty="0" err="1"/>
              <a:t>Melfast</a:t>
            </a:r>
            <a:r>
              <a:rPr lang="en-GB" i="1" dirty="0"/>
              <a:t> yn ystod  2004-2005 (Flights of Imagination: Synchronised Integration of Art and Science in the Primary School)   </a:t>
            </a:r>
          </a:p>
          <a:p>
            <a:pPr marL="109728" indent="0">
              <a:buNone/>
            </a:pPr>
            <a:endParaRPr lang="en-GB" i="1" dirty="0"/>
          </a:p>
          <a:p>
            <a:r>
              <a:rPr lang="en-GB" i="1" dirty="0"/>
              <a:t>Wedi </a:t>
            </a:r>
            <a:r>
              <a:rPr lang="en-GB" i="1" dirty="0" err="1"/>
              <a:t>peilota</a:t>
            </a:r>
            <a:r>
              <a:rPr lang="en-GB" i="1" dirty="0"/>
              <a:t> wedyn ym </a:t>
            </a:r>
            <a:r>
              <a:rPr lang="en-GB" i="1" dirty="0" err="1"/>
              <a:t>Mhrydain</a:t>
            </a:r>
            <a:r>
              <a:rPr lang="en-GB" i="1" dirty="0"/>
              <a:t> rhwng 2006-2007</a:t>
            </a:r>
          </a:p>
          <a:p>
            <a:endParaRPr lang="en-GB" i="1" dirty="0"/>
          </a:p>
          <a:p>
            <a:r>
              <a:rPr lang="en-GB" i="1" dirty="0"/>
              <a:t>Y </a:t>
            </a:r>
            <a:r>
              <a:rPr lang="en-GB" i="1" dirty="0" err="1"/>
              <a:t>peilot</a:t>
            </a:r>
            <a:r>
              <a:rPr lang="en-GB" i="1" dirty="0"/>
              <a:t> wedi cynnwys 1100 </a:t>
            </a:r>
            <a:r>
              <a:rPr lang="en-GB" i="1" dirty="0" err="1"/>
              <a:t>disbybl</a:t>
            </a:r>
            <a:r>
              <a:rPr lang="en-GB" i="1" dirty="0"/>
              <a:t> o 18 ysgol </a:t>
            </a:r>
            <a:r>
              <a:rPr lang="en-GB" i="1" dirty="0" err="1"/>
              <a:t>gynradd</a:t>
            </a:r>
            <a:r>
              <a:rPr lang="en-GB" i="1" dirty="0"/>
              <a:t> a 179 </a:t>
            </a:r>
            <a:r>
              <a:rPr lang="en-GB" i="1" dirty="0" err="1"/>
              <a:t>disgybl</a:t>
            </a:r>
            <a:r>
              <a:rPr lang="en-GB" i="1" dirty="0"/>
              <a:t> o un ysgol </a:t>
            </a:r>
            <a:r>
              <a:rPr lang="en-GB" i="1" dirty="0" err="1"/>
              <a:t>uwchradd</a:t>
            </a:r>
            <a:endParaRPr lang="en-GB" i="1" dirty="0"/>
          </a:p>
          <a:p>
            <a:pPr marL="109728" indent="0">
              <a:buNone/>
            </a:pPr>
            <a:endParaRPr lang="en-GB" i="1" dirty="0"/>
          </a:p>
          <a:p>
            <a:r>
              <a:rPr lang="en-GB" i="1" dirty="0" err="1"/>
              <a:t>Deilliannau</a:t>
            </a:r>
            <a:r>
              <a:rPr lang="en-GB" i="1" dirty="0"/>
              <a:t> </a:t>
            </a:r>
            <a:r>
              <a:rPr lang="en-GB" i="1" dirty="0" err="1"/>
              <a:t>positif</a:t>
            </a:r>
            <a:r>
              <a:rPr lang="en-GB" i="1" dirty="0"/>
              <a:t> iawn wedi </a:t>
            </a:r>
            <a:r>
              <a:rPr lang="en-GB" i="1" dirty="0" err="1"/>
              <a:t>eu</a:t>
            </a:r>
            <a:r>
              <a:rPr lang="en-GB" i="1" dirty="0"/>
              <a:t> </a:t>
            </a:r>
            <a:r>
              <a:rPr lang="en-GB" i="1" dirty="0" err="1"/>
              <a:t>harddangos</a:t>
            </a:r>
            <a:r>
              <a:rPr lang="en-GB" i="1" dirty="0"/>
              <a:t> am </a:t>
            </a:r>
            <a:r>
              <a:rPr lang="en-GB" i="1" dirty="0" err="1"/>
              <a:t>gynnydd</a:t>
            </a:r>
            <a:r>
              <a:rPr lang="en-GB" i="1" dirty="0"/>
              <a:t> disgyblion gyda un </a:t>
            </a:r>
            <a:r>
              <a:rPr lang="en-GB" i="1" dirty="0" err="1"/>
              <a:t>pennaeth</a:t>
            </a:r>
            <a:r>
              <a:rPr lang="en-GB" i="1" dirty="0"/>
              <a:t> yn awgrymu </a:t>
            </a:r>
            <a:r>
              <a:rPr lang="en-GB" i="1" dirty="0" err="1"/>
              <a:t>cynnydd</a:t>
            </a:r>
            <a:r>
              <a:rPr lang="en-GB" i="1" dirty="0"/>
              <a:t> mewn wythnos </a:t>
            </a:r>
            <a:r>
              <a:rPr lang="en-GB" i="1" dirty="0" err="1"/>
              <a:t>cystal</a:t>
            </a:r>
            <a:r>
              <a:rPr lang="en-GB" i="1" dirty="0"/>
              <a:t> a </a:t>
            </a:r>
            <a:r>
              <a:rPr lang="en-GB" i="1" dirty="0" err="1"/>
              <a:t>chynnydd</a:t>
            </a:r>
            <a:r>
              <a:rPr lang="en-GB" i="1" dirty="0"/>
              <a:t> dros </a:t>
            </a:r>
            <a:r>
              <a:rPr lang="en-GB" i="1" dirty="0" err="1"/>
              <a:t>tymor</a:t>
            </a:r>
            <a:r>
              <a:rPr lang="en-GB" i="1" dirty="0"/>
              <a:t> yn </a:t>
            </a:r>
            <a:r>
              <a:rPr lang="en-GB" i="1" dirty="0" err="1"/>
              <a:t>flaenorol</a:t>
            </a:r>
            <a:r>
              <a:rPr lang="en-GB" i="1" dirty="0"/>
              <a:t>.</a:t>
            </a:r>
          </a:p>
          <a:p>
            <a:endParaRPr lang="en-GB" dirty="0"/>
          </a:p>
          <a:p>
            <a:r>
              <a:rPr lang="en-GB" dirty="0"/>
              <a:t>      (Hickey and Robinson 2013)</a:t>
            </a:r>
          </a:p>
          <a:p>
            <a:endParaRPr lang="en-GB" dirty="0"/>
          </a:p>
          <a:p>
            <a:endParaRPr lang="en-GB" dirty="0"/>
          </a:p>
        </p:txBody>
      </p:sp>
      <p:sp>
        <p:nvSpPr>
          <p:cNvPr id="5" name="Content Placeholder 4">
            <a:extLst>
              <a:ext uri="{FF2B5EF4-FFF2-40B4-BE49-F238E27FC236}">
                <a16:creationId xmlns:a16="http://schemas.microsoft.com/office/drawing/2014/main" id="{2C3455FD-066C-848F-629A-7C6572160454}"/>
              </a:ext>
            </a:extLst>
          </p:cNvPr>
          <p:cNvSpPr>
            <a:spLocks noGrp="1"/>
          </p:cNvSpPr>
          <p:nvPr>
            <p:ph sz="half" idx="2"/>
          </p:nvPr>
        </p:nvSpPr>
        <p:spPr/>
        <p:txBody>
          <a:bodyPr>
            <a:normAutofit fontScale="47500" lnSpcReduction="20000"/>
          </a:bodyPr>
          <a:lstStyle/>
          <a:p>
            <a:r>
              <a:rPr lang="en-GB" dirty="0"/>
              <a:t>Methodology first tested in Belfast during 2004-2005 (entitled – Flights of Imagination: Synchronised Integration of Art and Science in the Primary School)   </a:t>
            </a:r>
          </a:p>
          <a:p>
            <a:pPr marL="109728" indent="0">
              <a:buNone/>
            </a:pPr>
            <a:endParaRPr lang="en-GB" dirty="0"/>
          </a:p>
          <a:p>
            <a:r>
              <a:rPr lang="en-GB" dirty="0"/>
              <a:t>Subsequently piloted in Britain in 2006-2007</a:t>
            </a:r>
          </a:p>
          <a:p>
            <a:endParaRPr lang="en-GB" dirty="0"/>
          </a:p>
          <a:p>
            <a:r>
              <a:rPr lang="en-GB" dirty="0"/>
              <a:t>The pilot involved 1100 pupils from 18 primary schools and 179 pupils from one secondary school</a:t>
            </a:r>
          </a:p>
          <a:p>
            <a:pPr marL="109728" indent="0">
              <a:buNone/>
            </a:pPr>
            <a:endParaRPr lang="en-GB" dirty="0"/>
          </a:p>
          <a:p>
            <a:r>
              <a:rPr lang="en-GB" dirty="0"/>
              <a:t>Very positive outcomes demonstrated regarding pupil progress with one headteacher suggesting progress in 1 week equivalent to previous progress over a term.</a:t>
            </a:r>
          </a:p>
          <a:p>
            <a:pPr marL="109728" indent="0">
              <a:buNone/>
            </a:pPr>
            <a:endParaRPr lang="en-GB" dirty="0"/>
          </a:p>
          <a:p>
            <a:pPr marL="109728" indent="0">
              <a:buNone/>
            </a:pPr>
            <a:r>
              <a:rPr lang="en-GB" dirty="0"/>
              <a:t>      (Hickey and Robinson 2013)</a:t>
            </a:r>
          </a:p>
          <a:p>
            <a:endParaRPr lang="en-GB" dirty="0"/>
          </a:p>
        </p:txBody>
      </p:sp>
      <p:sp>
        <p:nvSpPr>
          <p:cNvPr id="4" name="Content Placeholder 1"/>
          <p:cNvSpPr txBox="1">
            <a:spLocks/>
          </p:cNvSpPr>
          <p:nvPr/>
        </p:nvSpPr>
        <p:spPr>
          <a:xfrm>
            <a:off x="5900089" y="1486812"/>
            <a:ext cx="4536504" cy="4966525"/>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endParaRPr lang="en-GB" dirty="0"/>
          </a:p>
          <a:p>
            <a:endParaRPr lang="en-GB" dirty="0"/>
          </a:p>
        </p:txBody>
      </p:sp>
    </p:spTree>
    <p:extLst>
      <p:ext uri="{BB962C8B-B14F-4D97-AF65-F5344CB8AC3E}">
        <p14:creationId xmlns:p14="http://schemas.microsoft.com/office/powerpoint/2010/main" val="12055902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GB" sz="2800" i="1" dirty="0" err="1"/>
              <a:t>Darllenwch</a:t>
            </a:r>
            <a:r>
              <a:rPr lang="en-GB" sz="2800" i="1" dirty="0"/>
              <a:t> a </a:t>
            </a:r>
            <a:r>
              <a:rPr lang="en-GB" sz="2800" i="1" dirty="0" err="1"/>
              <a:t>thrafodwch</a:t>
            </a:r>
            <a:r>
              <a:rPr lang="en-GB" sz="2800" i="1" dirty="0"/>
              <a:t> y </a:t>
            </a:r>
            <a:r>
              <a:rPr lang="en-GB" sz="2800" i="1" dirty="0" err="1"/>
              <a:t>buddiannau</a:t>
            </a:r>
            <a:r>
              <a:rPr lang="en-GB" sz="2800" i="1" dirty="0"/>
              <a:t> a’r </a:t>
            </a:r>
            <a:r>
              <a:rPr lang="en-GB" sz="2800" i="1" dirty="0" err="1"/>
              <a:t>heriau</a:t>
            </a:r>
            <a:r>
              <a:rPr lang="en-GB" sz="2800" i="1" dirty="0"/>
              <a:t> o’r dull yma. </a:t>
            </a:r>
            <a:r>
              <a:rPr lang="en-GB" sz="2800" i="1" dirty="0" err="1"/>
              <a:t>Byddwch</a:t>
            </a:r>
            <a:r>
              <a:rPr lang="en-GB" sz="2800" i="1" dirty="0"/>
              <a:t> yn </a:t>
            </a:r>
            <a:r>
              <a:rPr lang="en-GB" sz="2800" i="1" dirty="0" err="1"/>
              <a:t>barod</a:t>
            </a:r>
            <a:r>
              <a:rPr lang="en-GB" sz="2800" i="1" dirty="0"/>
              <a:t> </a:t>
            </a:r>
            <a:r>
              <a:rPr lang="en-GB" sz="2800" i="1" dirty="0" err="1"/>
              <a:t>i</a:t>
            </a:r>
            <a:r>
              <a:rPr lang="en-GB" sz="2800" i="1" dirty="0"/>
              <a:t> </a:t>
            </a:r>
            <a:r>
              <a:rPr lang="en-GB" sz="2800" i="1" dirty="0" err="1"/>
              <a:t>roi</a:t>
            </a:r>
            <a:r>
              <a:rPr lang="en-GB" sz="2800" i="1" dirty="0"/>
              <a:t> adborth.</a:t>
            </a:r>
            <a:br>
              <a:rPr lang="en-GB" sz="2800" dirty="0"/>
            </a:br>
            <a:r>
              <a:rPr lang="en-GB" sz="2800" dirty="0"/>
              <a:t>Read and discuss the benefits and challenges of this approach. Prepare to provide feedback.</a:t>
            </a:r>
          </a:p>
        </p:txBody>
      </p:sp>
      <p:sp>
        <p:nvSpPr>
          <p:cNvPr id="2" name="Content Placeholder 1"/>
          <p:cNvSpPr>
            <a:spLocks noGrp="1"/>
          </p:cNvSpPr>
          <p:nvPr>
            <p:ph sz="half" idx="1"/>
          </p:nvPr>
        </p:nvSpPr>
        <p:spPr/>
        <p:txBody>
          <a:bodyPr/>
          <a:lstStyle/>
          <a:p>
            <a:r>
              <a:rPr lang="en-GB" dirty="0">
                <a:hlinkClick r:id="rId2"/>
              </a:rPr>
              <a:t>The Leonardo Effect Takes Flight (Hepburn, 2008)</a:t>
            </a:r>
            <a:endParaRPr lang="en-GB" dirty="0"/>
          </a:p>
          <a:p>
            <a:endParaRPr lang="en-GB" dirty="0"/>
          </a:p>
          <a:p>
            <a:endParaRPr lang="en-GB" dirty="0"/>
          </a:p>
        </p:txBody>
      </p:sp>
      <p:sp>
        <p:nvSpPr>
          <p:cNvPr id="6" name="Content Placeholder 5">
            <a:extLst>
              <a:ext uri="{FF2B5EF4-FFF2-40B4-BE49-F238E27FC236}">
                <a16:creationId xmlns:a16="http://schemas.microsoft.com/office/drawing/2014/main" id="{7C96861E-5BBD-BBE0-8AE5-03DEFBD245F7}"/>
              </a:ext>
            </a:extLst>
          </p:cNvPr>
          <p:cNvSpPr>
            <a:spLocks noGrp="1"/>
          </p:cNvSpPr>
          <p:nvPr>
            <p:ph sz="half" idx="2"/>
          </p:nvPr>
        </p:nvSpPr>
        <p:spPr/>
        <p:txBody>
          <a:bodyPr/>
          <a:lstStyle/>
          <a:p>
            <a:endParaRPr lang="en-GB"/>
          </a:p>
        </p:txBody>
      </p:sp>
      <p:pic>
        <p:nvPicPr>
          <p:cNvPr id="4" name="Picture 3" descr="Times Educational Supplement’s Support Team of the year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0016" y="4272290"/>
            <a:ext cx="2895600" cy="1581150"/>
          </a:xfrm>
          <a:prstGeom prst="rect">
            <a:avLst/>
          </a:prstGeom>
        </p:spPr>
      </p:pic>
      <p:sp>
        <p:nvSpPr>
          <p:cNvPr id="5" name="TextBox 4"/>
          <p:cNvSpPr txBox="1"/>
          <p:nvPr/>
        </p:nvSpPr>
        <p:spPr>
          <a:xfrm>
            <a:off x="6023992" y="5949280"/>
            <a:ext cx="4032448" cy="369332"/>
          </a:xfrm>
          <a:prstGeom prst="rect">
            <a:avLst/>
          </a:prstGeom>
          <a:noFill/>
        </p:spPr>
        <p:txBody>
          <a:bodyPr wrap="square" rtlCol="0">
            <a:spAutoFit/>
          </a:bodyPr>
          <a:lstStyle/>
          <a:p>
            <a:r>
              <a:rPr lang="en-GB" dirty="0"/>
              <a:t>The Times Education Supplement</a:t>
            </a:r>
          </a:p>
        </p:txBody>
      </p:sp>
    </p:spTree>
    <p:extLst>
      <p:ext uri="{BB962C8B-B14F-4D97-AF65-F5344CB8AC3E}">
        <p14:creationId xmlns:p14="http://schemas.microsoft.com/office/powerpoint/2010/main" val="38355320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err="1"/>
              <a:t>Tasg</a:t>
            </a:r>
            <a:r>
              <a:rPr lang="en-GB" dirty="0"/>
              <a:t> / Task</a:t>
            </a:r>
          </a:p>
        </p:txBody>
      </p:sp>
      <p:sp>
        <p:nvSpPr>
          <p:cNvPr id="2" name="Content Placeholder 1"/>
          <p:cNvSpPr>
            <a:spLocks noGrp="1"/>
          </p:cNvSpPr>
          <p:nvPr>
            <p:ph idx="1"/>
          </p:nvPr>
        </p:nvSpPr>
        <p:spPr/>
        <p:txBody>
          <a:bodyPr/>
          <a:lstStyle/>
          <a:p>
            <a:r>
              <a:rPr lang="en-GB" dirty="0"/>
              <a:t>Find one piece of research that links the teaching of art and science in education</a:t>
            </a:r>
          </a:p>
          <a:p>
            <a:endParaRPr lang="en-GB" dirty="0"/>
          </a:p>
          <a:p>
            <a:r>
              <a:rPr lang="en-GB" dirty="0"/>
              <a:t>Prepare a creative task that blends art and science that can be used in the classroom.</a:t>
            </a:r>
          </a:p>
        </p:txBody>
      </p:sp>
      <p:pic>
        <p:nvPicPr>
          <p:cNvPr id="6" name="Picture 5" descr="Inquiry-Based Learning vs Content-Based Learning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07768" y="5069411"/>
            <a:ext cx="3707904" cy="1056753"/>
          </a:xfrm>
          <a:prstGeom prst="rect">
            <a:avLst/>
          </a:prstGeom>
        </p:spPr>
      </p:pic>
    </p:spTree>
    <p:extLst>
      <p:ext uri="{BB962C8B-B14F-4D97-AF65-F5344CB8AC3E}">
        <p14:creationId xmlns:p14="http://schemas.microsoft.com/office/powerpoint/2010/main" val="40913225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GB" sz="2800" dirty="0" err="1">
                <a:solidFill>
                  <a:schemeClr val="tx1"/>
                </a:solidFill>
              </a:rPr>
              <a:t>Ystyriwch</a:t>
            </a:r>
            <a:r>
              <a:rPr lang="en-GB" sz="2800" dirty="0">
                <a:solidFill>
                  <a:schemeClr val="tx1"/>
                </a:solidFill>
              </a:rPr>
              <a:t> </a:t>
            </a:r>
            <a:r>
              <a:rPr lang="en-GB" sz="2800" dirty="0" err="1">
                <a:solidFill>
                  <a:schemeClr val="tx1"/>
                </a:solidFill>
              </a:rPr>
              <a:t>ddyfyniad</a:t>
            </a:r>
            <a:r>
              <a:rPr lang="en-GB" sz="2800" dirty="0">
                <a:solidFill>
                  <a:schemeClr val="tx1"/>
                </a:solidFill>
              </a:rPr>
              <a:t> Albert Einstein </a:t>
            </a:r>
            <a:r>
              <a:rPr lang="en-GB" sz="2800" dirty="0" err="1">
                <a:solidFill>
                  <a:schemeClr val="tx1"/>
                </a:solidFill>
              </a:rPr>
              <a:t>mewn</a:t>
            </a:r>
            <a:r>
              <a:rPr lang="en-GB" sz="2800" dirty="0">
                <a:solidFill>
                  <a:schemeClr val="tx1"/>
                </a:solidFill>
              </a:rPr>
              <a:t> </a:t>
            </a:r>
            <a:r>
              <a:rPr lang="en-GB" sz="2800" dirty="0" err="1">
                <a:solidFill>
                  <a:schemeClr val="tx1"/>
                </a:solidFill>
              </a:rPr>
              <a:t>perthynas</a:t>
            </a:r>
            <a:r>
              <a:rPr lang="en-GB" sz="2800" dirty="0">
                <a:solidFill>
                  <a:schemeClr val="tx1"/>
                </a:solidFill>
              </a:rPr>
              <a:t> â </a:t>
            </a:r>
            <a:r>
              <a:rPr lang="en-GB" sz="2800" dirty="0" err="1">
                <a:solidFill>
                  <a:schemeClr val="tx1"/>
                </a:solidFill>
              </a:rPr>
              <a:t>chynnwys</a:t>
            </a:r>
            <a:r>
              <a:rPr lang="en-GB" sz="2800" dirty="0">
                <a:solidFill>
                  <a:schemeClr val="tx1"/>
                </a:solidFill>
              </a:rPr>
              <a:t> y </a:t>
            </a:r>
            <a:r>
              <a:rPr lang="en-GB" sz="2800" dirty="0" err="1">
                <a:solidFill>
                  <a:schemeClr val="tx1"/>
                </a:solidFill>
              </a:rPr>
              <a:t>sesiwn</a:t>
            </a:r>
            <a:r>
              <a:rPr lang="en-GB" sz="2800" dirty="0">
                <a:solidFill>
                  <a:schemeClr val="tx1"/>
                </a:solidFill>
              </a:rPr>
              <a:t> hon. Sut </a:t>
            </a:r>
            <a:r>
              <a:rPr lang="en-GB" sz="2800" dirty="0" err="1">
                <a:solidFill>
                  <a:schemeClr val="tx1"/>
                </a:solidFill>
              </a:rPr>
              <a:t>mae'n</a:t>
            </a:r>
            <a:r>
              <a:rPr lang="en-GB" sz="2800" dirty="0">
                <a:solidFill>
                  <a:schemeClr val="tx1"/>
                </a:solidFill>
              </a:rPr>
              <a:t> </a:t>
            </a:r>
            <a:r>
              <a:rPr lang="en-GB" sz="2800" dirty="0" err="1">
                <a:solidFill>
                  <a:schemeClr val="tx1"/>
                </a:solidFill>
              </a:rPr>
              <a:t>berthnasol</a:t>
            </a:r>
            <a:r>
              <a:rPr lang="en-GB" sz="2800" dirty="0">
                <a:solidFill>
                  <a:schemeClr val="tx1"/>
                </a:solidFill>
              </a:rPr>
              <a:t> </a:t>
            </a:r>
            <a:r>
              <a:rPr lang="en-GB" sz="2800" dirty="0" err="1">
                <a:solidFill>
                  <a:schemeClr val="tx1"/>
                </a:solidFill>
              </a:rPr>
              <a:t>i</a:t>
            </a:r>
            <a:r>
              <a:rPr lang="en-GB" sz="2800" dirty="0">
                <a:solidFill>
                  <a:schemeClr val="tx1"/>
                </a:solidFill>
              </a:rPr>
              <a:t> </a:t>
            </a:r>
            <a:r>
              <a:rPr lang="en-GB" sz="2800" dirty="0" err="1">
                <a:solidFill>
                  <a:schemeClr val="tx1"/>
                </a:solidFill>
              </a:rPr>
              <a:t>addysg</a:t>
            </a:r>
            <a:r>
              <a:rPr lang="en-GB" sz="2800" dirty="0">
                <a:solidFill>
                  <a:schemeClr val="tx1"/>
                </a:solidFill>
              </a:rPr>
              <a:t>?</a:t>
            </a:r>
            <a:br>
              <a:rPr lang="en-GB" sz="2800" dirty="0">
                <a:solidFill>
                  <a:schemeClr val="tx1"/>
                </a:solidFill>
              </a:rPr>
            </a:br>
            <a:r>
              <a:rPr lang="en-GB" sz="2800" dirty="0"/>
              <a:t>Consider Albert Einstein’s quote in relation to the content of this session. How does this relate to education?</a:t>
            </a:r>
          </a:p>
        </p:txBody>
      </p:sp>
      <p:sp>
        <p:nvSpPr>
          <p:cNvPr id="2" name="Content Placeholder 1"/>
          <p:cNvSpPr>
            <a:spLocks noGrp="1"/>
          </p:cNvSpPr>
          <p:nvPr>
            <p:ph type="body" idx="1"/>
          </p:nvPr>
        </p:nvSpPr>
        <p:spPr/>
        <p:txBody>
          <a:bodyPr/>
          <a:lstStyle/>
          <a:p>
            <a:r>
              <a:rPr lang="en-GB" dirty="0"/>
              <a:t>“The most beautiful thing that we can experience is the mysterious. It is the source of all true art and science.” (Einstein, </a:t>
            </a:r>
            <a:r>
              <a:rPr lang="en-GB" dirty="0" err="1"/>
              <a:t>n.d.</a:t>
            </a:r>
            <a:r>
              <a:rPr lang="en-GB" dirty="0"/>
              <a:t>) </a:t>
            </a:r>
          </a:p>
        </p:txBody>
      </p:sp>
      <p:sp>
        <p:nvSpPr>
          <p:cNvPr id="4" name="Title 2"/>
          <p:cNvSpPr txBox="1">
            <a:spLocks/>
          </p:cNvSpPr>
          <p:nvPr/>
        </p:nvSpPr>
        <p:spPr>
          <a:xfrm>
            <a:off x="1420413" y="4216840"/>
            <a:ext cx="8733656" cy="125272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2500" dirty="0">
              <a:solidFill>
                <a:schemeClr val="tx1"/>
              </a:solidFill>
            </a:endParaRPr>
          </a:p>
        </p:txBody>
      </p:sp>
      <p:pic>
        <p:nvPicPr>
          <p:cNvPr id="5" name="Picture 4" descr="Albert Einstein PNG Transparent Images | PNG Al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669666" y="4378210"/>
            <a:ext cx="1913409" cy="1700808"/>
          </a:xfrm>
          <a:prstGeom prst="rect">
            <a:avLst/>
          </a:prstGeom>
        </p:spPr>
      </p:pic>
    </p:spTree>
    <p:extLst>
      <p:ext uri="{BB962C8B-B14F-4D97-AF65-F5344CB8AC3E}">
        <p14:creationId xmlns:p14="http://schemas.microsoft.com/office/powerpoint/2010/main" val="13538163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r>
              <a:rPr lang="en-GB" dirty="0">
                <a:solidFill>
                  <a:srgbClr val="00B050"/>
                </a:solidFill>
              </a:rPr>
              <a:t>Beth </a:t>
            </a:r>
            <a:r>
              <a:rPr lang="en-GB" dirty="0" err="1">
                <a:solidFill>
                  <a:srgbClr val="00B050"/>
                </a:solidFill>
              </a:rPr>
              <a:t>yw</a:t>
            </a:r>
            <a:r>
              <a:rPr lang="en-GB" dirty="0">
                <a:solidFill>
                  <a:srgbClr val="00B050"/>
                </a:solidFill>
              </a:rPr>
              <a:t> </a:t>
            </a:r>
            <a:r>
              <a:rPr lang="en-GB" dirty="0" err="1">
                <a:solidFill>
                  <a:srgbClr val="00B050"/>
                </a:solidFill>
              </a:rPr>
              <a:t>ymholiad</a:t>
            </a:r>
            <a:r>
              <a:rPr lang="en-GB" dirty="0">
                <a:solidFill>
                  <a:srgbClr val="00B050"/>
                </a:solidFill>
              </a:rPr>
              <a:t>?</a:t>
            </a:r>
            <a:br>
              <a:rPr lang="en-GB" dirty="0">
                <a:solidFill>
                  <a:srgbClr val="00B050"/>
                </a:solidFill>
              </a:rPr>
            </a:br>
            <a:r>
              <a:rPr lang="en-GB" dirty="0"/>
              <a:t>What is enquiry?</a:t>
            </a:r>
          </a:p>
        </p:txBody>
      </p:sp>
      <p:sp>
        <p:nvSpPr>
          <p:cNvPr id="4" name="Content Placeholder 3">
            <a:extLst>
              <a:ext uri="{FF2B5EF4-FFF2-40B4-BE49-F238E27FC236}">
                <a16:creationId xmlns:a16="http://schemas.microsoft.com/office/drawing/2014/main" id="{EB2F43EF-A607-17FE-5E0C-ADF15FEC6636}"/>
              </a:ext>
            </a:extLst>
          </p:cNvPr>
          <p:cNvSpPr>
            <a:spLocks noGrp="1"/>
          </p:cNvSpPr>
          <p:nvPr>
            <p:ph idx="1"/>
          </p:nvPr>
        </p:nvSpPr>
        <p:spPr/>
        <p:txBody>
          <a:bodyPr>
            <a:normAutofit/>
          </a:bodyPr>
          <a:lstStyle/>
          <a:p>
            <a:r>
              <a:rPr lang="en-GB" dirty="0"/>
              <a:t>Children need to experience paradox and uncertainty, they need lessons that produce an effective surprise. (Fisher and Williams, 2004)</a:t>
            </a:r>
          </a:p>
          <a:p>
            <a:pPr marL="109728" indent="0">
              <a:buNone/>
            </a:pPr>
            <a:endParaRPr lang="en-GB" dirty="0"/>
          </a:p>
          <a:p>
            <a:r>
              <a:rPr lang="en-GB" dirty="0"/>
              <a:t> Enquiry is the way that children explore and experience the environment around them. (Jeffrey, 2006)</a:t>
            </a:r>
          </a:p>
          <a:p>
            <a:endParaRPr lang="en-GB" dirty="0"/>
          </a:p>
        </p:txBody>
      </p:sp>
    </p:spTree>
    <p:extLst>
      <p:ext uri="{BB962C8B-B14F-4D97-AF65-F5344CB8AC3E}">
        <p14:creationId xmlns:p14="http://schemas.microsoft.com/office/powerpoint/2010/main" val="14626913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r>
              <a:rPr lang="en-GB" dirty="0" err="1">
                <a:solidFill>
                  <a:srgbClr val="00B050"/>
                </a:solidFill>
              </a:rPr>
              <a:t>Ymholiad</a:t>
            </a:r>
            <a:r>
              <a:rPr lang="en-GB" dirty="0">
                <a:solidFill>
                  <a:srgbClr val="00B050"/>
                </a:solidFill>
              </a:rPr>
              <a:t> </a:t>
            </a:r>
            <a:r>
              <a:rPr lang="en-GB" dirty="0" err="1">
                <a:solidFill>
                  <a:srgbClr val="00B050"/>
                </a:solidFill>
              </a:rPr>
              <a:t>Creadigol</a:t>
            </a:r>
            <a:br>
              <a:rPr lang="en-GB" dirty="0"/>
            </a:br>
            <a:r>
              <a:rPr lang="en-GB" dirty="0"/>
              <a:t>Creative Enquiry</a:t>
            </a:r>
          </a:p>
        </p:txBody>
      </p:sp>
      <p:sp>
        <p:nvSpPr>
          <p:cNvPr id="2" name="Content Placeholder 1"/>
          <p:cNvSpPr>
            <a:spLocks noGrp="1"/>
          </p:cNvSpPr>
          <p:nvPr>
            <p:ph idx="1"/>
          </p:nvPr>
        </p:nvSpPr>
        <p:spPr/>
        <p:txBody>
          <a:bodyPr>
            <a:normAutofit/>
          </a:bodyPr>
          <a:lstStyle/>
          <a:p>
            <a:endParaRPr lang="en-GB" dirty="0"/>
          </a:p>
          <a:p>
            <a:endParaRPr lang="en-GB" dirty="0"/>
          </a:p>
        </p:txBody>
      </p:sp>
      <p:sp>
        <p:nvSpPr>
          <p:cNvPr id="4" name="Content Placeholder 3">
            <a:extLst>
              <a:ext uri="{FF2B5EF4-FFF2-40B4-BE49-F238E27FC236}">
                <a16:creationId xmlns:a16="http://schemas.microsoft.com/office/drawing/2014/main" id="{BF2575F7-0D7B-893C-67B0-D984FF3D75F6}"/>
              </a:ext>
            </a:extLst>
          </p:cNvPr>
          <p:cNvSpPr>
            <a:spLocks noGrp="1"/>
          </p:cNvSpPr>
          <p:nvPr>
            <p:ph sz="half" idx="4294967295"/>
          </p:nvPr>
        </p:nvSpPr>
        <p:spPr>
          <a:xfrm>
            <a:off x="1459149" y="2569652"/>
            <a:ext cx="8777591" cy="3309937"/>
          </a:xfrm>
        </p:spPr>
        <p:txBody>
          <a:bodyPr>
            <a:normAutofit fontScale="92500" lnSpcReduction="20000"/>
          </a:bodyPr>
          <a:lstStyle/>
          <a:p>
            <a:r>
              <a:rPr lang="en-GB" sz="2400" dirty="0"/>
              <a:t>Pupils encouraged to actively ‘take control’ of their own learning (Fisher, 2003) </a:t>
            </a:r>
          </a:p>
          <a:p>
            <a:pPr marL="109728" indent="0">
              <a:buNone/>
            </a:pPr>
            <a:endParaRPr lang="en-GB" sz="2400" dirty="0"/>
          </a:p>
          <a:p>
            <a:r>
              <a:rPr lang="en-GB" altLang="en-US" sz="2400" dirty="0"/>
              <a:t>Enquiries should be about something that students don’t know the answer to. Following rigid instructions in order to arrive at a desired result doesn’t develop enquiry skills (Jones and Carter, 2009) </a:t>
            </a:r>
          </a:p>
          <a:p>
            <a:pPr marL="109728" indent="0">
              <a:buNone/>
            </a:pPr>
            <a:endParaRPr lang="en-GB" sz="2400" dirty="0"/>
          </a:p>
          <a:p>
            <a:r>
              <a:rPr lang="en-GB" sz="2400" dirty="0"/>
              <a:t>Creativity involves both practitioner and children participating in risk taking activities (Jones and Wyse, 2012) </a:t>
            </a:r>
          </a:p>
          <a:p>
            <a:endParaRPr lang="en-GB" dirty="0"/>
          </a:p>
        </p:txBody>
      </p:sp>
    </p:spTree>
    <p:extLst>
      <p:ext uri="{BB962C8B-B14F-4D97-AF65-F5344CB8AC3E}">
        <p14:creationId xmlns:p14="http://schemas.microsoft.com/office/powerpoint/2010/main" val="29906130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89144" y="775261"/>
            <a:ext cx="7223342" cy="5379208"/>
          </a:xfrm>
          <a:prstGeom prst="rect">
            <a:avLst/>
          </a:prstGeom>
        </p:spPr>
      </p:pic>
      <p:sp>
        <p:nvSpPr>
          <p:cNvPr id="2" name="TextBox 1"/>
          <p:cNvSpPr txBox="1"/>
          <p:nvPr/>
        </p:nvSpPr>
        <p:spPr>
          <a:xfrm>
            <a:off x="5895758" y="1619635"/>
            <a:ext cx="1728192" cy="307777"/>
          </a:xfrm>
          <a:prstGeom prst="rect">
            <a:avLst/>
          </a:prstGeom>
          <a:noFill/>
        </p:spPr>
        <p:txBody>
          <a:bodyPr wrap="square" rtlCol="0">
            <a:spAutoFit/>
          </a:bodyPr>
          <a:lstStyle/>
          <a:p>
            <a:r>
              <a:rPr lang="en-GB" sz="1400" b="1" dirty="0" err="1">
                <a:solidFill>
                  <a:srgbClr val="FF0000"/>
                </a:solidFill>
              </a:rPr>
              <a:t>cyfeiriadedd</a:t>
            </a:r>
            <a:endParaRPr lang="en-GB" sz="1400" b="1" dirty="0">
              <a:solidFill>
                <a:srgbClr val="FF0000"/>
              </a:solidFill>
            </a:endParaRPr>
          </a:p>
        </p:txBody>
      </p:sp>
      <p:sp>
        <p:nvSpPr>
          <p:cNvPr id="3" name="TextBox 2"/>
          <p:cNvSpPr txBox="1"/>
          <p:nvPr/>
        </p:nvSpPr>
        <p:spPr>
          <a:xfrm>
            <a:off x="7199724" y="2771786"/>
            <a:ext cx="1656184" cy="307777"/>
          </a:xfrm>
          <a:prstGeom prst="rect">
            <a:avLst/>
          </a:prstGeom>
          <a:noFill/>
        </p:spPr>
        <p:txBody>
          <a:bodyPr wrap="square" rtlCol="0">
            <a:spAutoFit/>
          </a:bodyPr>
          <a:lstStyle/>
          <a:p>
            <a:r>
              <a:rPr lang="en-GB" sz="1400" b="1" dirty="0" err="1">
                <a:solidFill>
                  <a:srgbClr val="FF0000"/>
                </a:solidFill>
              </a:rPr>
              <a:t>rhagfynegiad</a:t>
            </a:r>
            <a:endParaRPr lang="en-GB" sz="1400" b="1" dirty="0">
              <a:solidFill>
                <a:srgbClr val="FF0000"/>
              </a:solidFill>
            </a:endParaRPr>
          </a:p>
        </p:txBody>
      </p:sp>
      <p:sp>
        <p:nvSpPr>
          <p:cNvPr id="5" name="TextBox 4"/>
          <p:cNvSpPr txBox="1"/>
          <p:nvPr/>
        </p:nvSpPr>
        <p:spPr>
          <a:xfrm>
            <a:off x="6860006" y="4711568"/>
            <a:ext cx="1440160" cy="307777"/>
          </a:xfrm>
          <a:prstGeom prst="rect">
            <a:avLst/>
          </a:prstGeom>
          <a:noFill/>
        </p:spPr>
        <p:txBody>
          <a:bodyPr wrap="square" rtlCol="0">
            <a:spAutoFit/>
          </a:bodyPr>
          <a:lstStyle/>
          <a:p>
            <a:r>
              <a:rPr lang="en-GB" sz="1400" b="1" dirty="0" err="1">
                <a:solidFill>
                  <a:srgbClr val="FF0000"/>
                </a:solidFill>
              </a:rPr>
              <a:t>paratoad</a:t>
            </a:r>
            <a:endParaRPr lang="en-GB" sz="1400" b="1" dirty="0">
              <a:solidFill>
                <a:srgbClr val="FF0000"/>
              </a:solidFill>
            </a:endParaRPr>
          </a:p>
        </p:txBody>
      </p:sp>
      <p:sp>
        <p:nvSpPr>
          <p:cNvPr id="6" name="TextBox 5"/>
          <p:cNvSpPr txBox="1"/>
          <p:nvPr/>
        </p:nvSpPr>
        <p:spPr>
          <a:xfrm>
            <a:off x="5103670" y="4711569"/>
            <a:ext cx="1584176" cy="307777"/>
          </a:xfrm>
          <a:prstGeom prst="rect">
            <a:avLst/>
          </a:prstGeom>
          <a:noFill/>
        </p:spPr>
        <p:txBody>
          <a:bodyPr wrap="square" rtlCol="0">
            <a:spAutoFit/>
          </a:bodyPr>
          <a:lstStyle/>
          <a:p>
            <a:r>
              <a:rPr lang="en-GB" sz="1400" b="1" dirty="0" err="1">
                <a:solidFill>
                  <a:srgbClr val="FF0000"/>
                </a:solidFill>
              </a:rPr>
              <a:t>ymchwiliad</a:t>
            </a:r>
            <a:endParaRPr lang="en-GB" sz="1400" b="1" dirty="0">
              <a:solidFill>
                <a:srgbClr val="FF0000"/>
              </a:solidFill>
            </a:endParaRPr>
          </a:p>
        </p:txBody>
      </p:sp>
      <p:sp>
        <p:nvSpPr>
          <p:cNvPr id="7" name="TextBox 6"/>
          <p:cNvSpPr txBox="1"/>
          <p:nvPr/>
        </p:nvSpPr>
        <p:spPr>
          <a:xfrm>
            <a:off x="4536488" y="2750815"/>
            <a:ext cx="1464815" cy="307777"/>
          </a:xfrm>
          <a:prstGeom prst="rect">
            <a:avLst/>
          </a:prstGeom>
          <a:noFill/>
        </p:spPr>
        <p:txBody>
          <a:bodyPr wrap="square" rtlCol="0">
            <a:spAutoFit/>
          </a:bodyPr>
          <a:lstStyle/>
          <a:p>
            <a:r>
              <a:rPr lang="en-GB" sz="1400" b="1" dirty="0" err="1">
                <a:solidFill>
                  <a:srgbClr val="FF0000"/>
                </a:solidFill>
              </a:rPr>
              <a:t>gwerthusiad</a:t>
            </a:r>
            <a:endParaRPr lang="en-GB" sz="1400" b="1" dirty="0">
              <a:solidFill>
                <a:srgbClr val="FF0000"/>
              </a:solidFill>
            </a:endParaRPr>
          </a:p>
        </p:txBody>
      </p:sp>
    </p:spTree>
    <p:extLst>
      <p:ext uri="{BB962C8B-B14F-4D97-AF65-F5344CB8AC3E}">
        <p14:creationId xmlns:p14="http://schemas.microsoft.com/office/powerpoint/2010/main" val="36101631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err="1"/>
              <a:t>Tasg</a:t>
            </a:r>
            <a:r>
              <a:rPr lang="en-GB" dirty="0"/>
              <a:t> / Task</a:t>
            </a:r>
          </a:p>
        </p:txBody>
      </p:sp>
      <p:sp>
        <p:nvSpPr>
          <p:cNvPr id="2" name="Content Placeholder 1"/>
          <p:cNvSpPr>
            <a:spLocks noGrp="1"/>
          </p:cNvSpPr>
          <p:nvPr>
            <p:ph sz="half" idx="1"/>
          </p:nvPr>
        </p:nvSpPr>
        <p:spPr/>
        <p:txBody>
          <a:bodyPr>
            <a:normAutofit/>
          </a:bodyPr>
          <a:lstStyle/>
          <a:p>
            <a:r>
              <a:rPr lang="en-GB" dirty="0" err="1">
                <a:solidFill>
                  <a:srgbClr val="00B050"/>
                </a:solidFill>
              </a:rPr>
              <a:t>Meddyliwch</a:t>
            </a:r>
            <a:r>
              <a:rPr lang="en-GB" dirty="0">
                <a:solidFill>
                  <a:srgbClr val="00B050"/>
                </a:solidFill>
              </a:rPr>
              <a:t> am </a:t>
            </a:r>
            <a:r>
              <a:rPr lang="en-GB" dirty="0" err="1">
                <a:solidFill>
                  <a:srgbClr val="00B050"/>
                </a:solidFill>
              </a:rPr>
              <a:t>weithgaredd</a:t>
            </a:r>
            <a:r>
              <a:rPr lang="en-GB" dirty="0">
                <a:solidFill>
                  <a:srgbClr val="00B050"/>
                </a:solidFill>
              </a:rPr>
              <a:t> (</a:t>
            </a:r>
            <a:r>
              <a:rPr lang="en-GB" dirty="0" err="1">
                <a:solidFill>
                  <a:srgbClr val="00B050"/>
                </a:solidFill>
              </a:rPr>
              <a:t>rhywbeth</a:t>
            </a:r>
            <a:r>
              <a:rPr lang="en-GB" dirty="0">
                <a:solidFill>
                  <a:srgbClr val="00B050"/>
                </a:solidFill>
              </a:rPr>
              <a:t> y </a:t>
            </a:r>
            <a:r>
              <a:rPr lang="en-GB" dirty="0" err="1">
                <a:solidFill>
                  <a:srgbClr val="00B050"/>
                </a:solidFill>
              </a:rPr>
              <a:t>mae</a:t>
            </a:r>
            <a:r>
              <a:rPr lang="en-GB" dirty="0">
                <a:solidFill>
                  <a:srgbClr val="00B050"/>
                </a:solidFill>
              </a:rPr>
              <a:t> angen </a:t>
            </a:r>
            <a:r>
              <a:rPr lang="en-GB" dirty="0" err="1">
                <a:solidFill>
                  <a:srgbClr val="00B050"/>
                </a:solidFill>
              </a:rPr>
              <a:t>i</a:t>
            </a:r>
            <a:r>
              <a:rPr lang="en-GB" dirty="0">
                <a:solidFill>
                  <a:srgbClr val="00B050"/>
                </a:solidFill>
              </a:rPr>
              <a:t> chi </a:t>
            </a:r>
            <a:r>
              <a:rPr lang="en-GB" dirty="0" err="1">
                <a:solidFill>
                  <a:srgbClr val="00B050"/>
                </a:solidFill>
              </a:rPr>
              <a:t>ymchwilio</a:t>
            </a:r>
            <a:r>
              <a:rPr lang="en-GB" dirty="0">
                <a:solidFill>
                  <a:srgbClr val="00B050"/>
                </a:solidFill>
              </a:rPr>
              <a:t> </a:t>
            </a:r>
            <a:r>
              <a:rPr lang="en-GB" dirty="0" err="1">
                <a:solidFill>
                  <a:srgbClr val="00B050"/>
                </a:solidFill>
              </a:rPr>
              <a:t>ar</a:t>
            </a:r>
            <a:r>
              <a:rPr lang="en-GB" dirty="0">
                <a:solidFill>
                  <a:srgbClr val="00B050"/>
                </a:solidFill>
              </a:rPr>
              <a:t> ei gyfer </a:t>
            </a:r>
            <a:r>
              <a:rPr lang="en-GB" dirty="0" err="1">
                <a:solidFill>
                  <a:srgbClr val="00B050"/>
                </a:solidFill>
              </a:rPr>
              <a:t>e.e</a:t>
            </a:r>
            <a:r>
              <a:rPr lang="en-GB" dirty="0">
                <a:solidFill>
                  <a:srgbClr val="00B050"/>
                </a:solidFill>
              </a:rPr>
              <a:t>. </a:t>
            </a:r>
            <a:r>
              <a:rPr lang="en-GB" dirty="0" err="1">
                <a:solidFill>
                  <a:srgbClr val="00B050"/>
                </a:solidFill>
              </a:rPr>
              <a:t>pobi</a:t>
            </a:r>
            <a:r>
              <a:rPr lang="en-GB" dirty="0">
                <a:solidFill>
                  <a:srgbClr val="00B050"/>
                </a:solidFill>
              </a:rPr>
              <a:t> </a:t>
            </a:r>
            <a:r>
              <a:rPr lang="en-GB" dirty="0" err="1">
                <a:solidFill>
                  <a:srgbClr val="00B050"/>
                </a:solidFill>
              </a:rPr>
              <a:t>cacen</a:t>
            </a:r>
            <a:r>
              <a:rPr lang="en-GB" dirty="0">
                <a:solidFill>
                  <a:srgbClr val="00B050"/>
                </a:solidFill>
              </a:rPr>
              <a:t>, ysgrifennu </a:t>
            </a:r>
            <a:r>
              <a:rPr lang="en-GB" dirty="0" err="1">
                <a:solidFill>
                  <a:srgbClr val="00B050"/>
                </a:solidFill>
              </a:rPr>
              <a:t>aseiniad</a:t>
            </a:r>
            <a:r>
              <a:rPr lang="en-GB" dirty="0">
                <a:solidFill>
                  <a:srgbClr val="00B050"/>
                </a:solidFill>
              </a:rPr>
              <a:t>)</a:t>
            </a:r>
          </a:p>
          <a:p>
            <a:endParaRPr lang="en-GB" dirty="0">
              <a:solidFill>
                <a:srgbClr val="00B050"/>
              </a:solidFill>
            </a:endParaRPr>
          </a:p>
          <a:p>
            <a:r>
              <a:rPr lang="en-GB" dirty="0" err="1">
                <a:solidFill>
                  <a:srgbClr val="00B050"/>
                </a:solidFill>
              </a:rPr>
              <a:t>Cwblhewch</a:t>
            </a:r>
            <a:r>
              <a:rPr lang="en-GB" dirty="0">
                <a:solidFill>
                  <a:srgbClr val="00B050"/>
                </a:solidFill>
              </a:rPr>
              <a:t> eich diagram </a:t>
            </a:r>
            <a:r>
              <a:rPr lang="en-GB" dirty="0" err="1">
                <a:solidFill>
                  <a:srgbClr val="00B050"/>
                </a:solidFill>
              </a:rPr>
              <a:t>ymholiad</a:t>
            </a:r>
            <a:r>
              <a:rPr lang="en-GB" dirty="0">
                <a:solidFill>
                  <a:srgbClr val="00B050"/>
                </a:solidFill>
              </a:rPr>
              <a:t> </a:t>
            </a:r>
            <a:r>
              <a:rPr lang="en-GB" dirty="0" err="1">
                <a:solidFill>
                  <a:srgbClr val="00B050"/>
                </a:solidFill>
              </a:rPr>
              <a:t>gwyddonol</a:t>
            </a:r>
            <a:r>
              <a:rPr lang="en-GB" dirty="0">
                <a:solidFill>
                  <a:srgbClr val="00B050"/>
                </a:solidFill>
              </a:rPr>
              <a:t> eich </a:t>
            </a:r>
            <a:r>
              <a:rPr lang="en-GB" dirty="0" err="1">
                <a:solidFill>
                  <a:srgbClr val="00B050"/>
                </a:solidFill>
              </a:rPr>
              <a:t>hun</a:t>
            </a:r>
            <a:r>
              <a:rPr lang="en-GB" dirty="0">
                <a:solidFill>
                  <a:srgbClr val="00B050"/>
                </a:solidFill>
              </a:rPr>
              <a:t>  </a:t>
            </a:r>
          </a:p>
        </p:txBody>
      </p:sp>
      <p:sp>
        <p:nvSpPr>
          <p:cNvPr id="5" name="Content Placeholder 4">
            <a:extLst>
              <a:ext uri="{FF2B5EF4-FFF2-40B4-BE49-F238E27FC236}">
                <a16:creationId xmlns:a16="http://schemas.microsoft.com/office/drawing/2014/main" id="{36D363A6-8F94-ED25-22F6-DD946C2C6911}"/>
              </a:ext>
            </a:extLst>
          </p:cNvPr>
          <p:cNvSpPr>
            <a:spLocks noGrp="1"/>
          </p:cNvSpPr>
          <p:nvPr>
            <p:ph sz="half" idx="2"/>
          </p:nvPr>
        </p:nvSpPr>
        <p:spPr/>
        <p:txBody>
          <a:bodyPr/>
          <a:lstStyle/>
          <a:p>
            <a:r>
              <a:rPr lang="en-GB" dirty="0"/>
              <a:t>Think of an activity (anything you have to research for </a:t>
            </a:r>
            <a:r>
              <a:rPr lang="en-GB" dirty="0" err="1"/>
              <a:t>e.g</a:t>
            </a:r>
            <a:r>
              <a:rPr lang="en-GB" dirty="0"/>
              <a:t> baking a cake, writing an assignment)</a:t>
            </a:r>
          </a:p>
          <a:p>
            <a:endParaRPr lang="en-GB" dirty="0"/>
          </a:p>
          <a:p>
            <a:r>
              <a:rPr lang="en-GB" dirty="0"/>
              <a:t>Complete your own diagram of scientific enquiry  </a:t>
            </a:r>
          </a:p>
          <a:p>
            <a:endParaRPr lang="en-GB" dirty="0"/>
          </a:p>
        </p:txBody>
      </p:sp>
      <p:sp>
        <p:nvSpPr>
          <p:cNvPr id="4" name="Content Placeholder 1"/>
          <p:cNvSpPr txBox="1">
            <a:spLocks/>
          </p:cNvSpPr>
          <p:nvPr/>
        </p:nvSpPr>
        <p:spPr>
          <a:xfrm>
            <a:off x="6536432" y="1633729"/>
            <a:ext cx="3826768" cy="4525963"/>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endParaRPr lang="en-GB" dirty="0"/>
          </a:p>
        </p:txBody>
      </p:sp>
    </p:spTree>
    <p:extLst>
      <p:ext uri="{BB962C8B-B14F-4D97-AF65-F5344CB8AC3E}">
        <p14:creationId xmlns:p14="http://schemas.microsoft.com/office/powerpoint/2010/main" val="3304620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r>
              <a:rPr lang="en-GB" dirty="0" err="1">
                <a:solidFill>
                  <a:srgbClr val="00B050"/>
                </a:solidFill>
              </a:rPr>
              <a:t>Ymholiad</a:t>
            </a:r>
            <a:r>
              <a:rPr lang="en-GB" dirty="0">
                <a:solidFill>
                  <a:srgbClr val="00B050"/>
                </a:solidFill>
              </a:rPr>
              <a:t> </a:t>
            </a:r>
            <a:r>
              <a:rPr lang="en-GB" dirty="0" err="1">
                <a:solidFill>
                  <a:srgbClr val="00B050"/>
                </a:solidFill>
              </a:rPr>
              <a:t>Gwyddonol</a:t>
            </a:r>
            <a:br>
              <a:rPr lang="en-GB" dirty="0"/>
            </a:br>
            <a:r>
              <a:rPr lang="en-GB" dirty="0"/>
              <a:t>Scientific Enquiry</a:t>
            </a:r>
          </a:p>
        </p:txBody>
      </p:sp>
      <p:sp>
        <p:nvSpPr>
          <p:cNvPr id="2" name="Content Placeholder 1"/>
          <p:cNvSpPr>
            <a:spLocks noGrp="1"/>
          </p:cNvSpPr>
          <p:nvPr>
            <p:ph sz="half" idx="1"/>
          </p:nvPr>
        </p:nvSpPr>
        <p:spPr>
          <a:xfrm>
            <a:off x="1298448" y="2560320"/>
            <a:ext cx="4718304" cy="3634418"/>
          </a:xfrm>
        </p:spPr>
        <p:txBody>
          <a:bodyPr>
            <a:normAutofit fontScale="70000" lnSpcReduction="20000"/>
          </a:bodyPr>
          <a:lstStyle/>
          <a:p>
            <a:r>
              <a:rPr lang="en-GB" dirty="0" err="1">
                <a:solidFill>
                  <a:srgbClr val="00B050"/>
                </a:solidFill>
              </a:rPr>
              <a:t>Mathau</a:t>
            </a:r>
            <a:r>
              <a:rPr lang="en-GB" dirty="0">
                <a:solidFill>
                  <a:srgbClr val="00B050"/>
                </a:solidFill>
              </a:rPr>
              <a:t> o </a:t>
            </a:r>
            <a:r>
              <a:rPr lang="en-GB" dirty="0" err="1">
                <a:solidFill>
                  <a:srgbClr val="00B050"/>
                </a:solidFill>
              </a:rPr>
              <a:t>Ymholiad</a:t>
            </a:r>
            <a:r>
              <a:rPr lang="en-GB" dirty="0">
                <a:solidFill>
                  <a:srgbClr val="00B050"/>
                </a:solidFill>
              </a:rPr>
              <a:t>: </a:t>
            </a:r>
          </a:p>
          <a:p>
            <a:pPr lvl="1"/>
            <a:r>
              <a:rPr lang="en-GB" dirty="0" err="1">
                <a:solidFill>
                  <a:srgbClr val="00B050"/>
                </a:solidFill>
              </a:rPr>
              <a:t>Archwilio</a:t>
            </a:r>
            <a:r>
              <a:rPr lang="en-GB" dirty="0">
                <a:solidFill>
                  <a:srgbClr val="00B050"/>
                </a:solidFill>
              </a:rPr>
              <a:t>, </a:t>
            </a:r>
          </a:p>
          <a:p>
            <a:pPr lvl="1"/>
            <a:r>
              <a:rPr lang="en-GB" dirty="0" err="1">
                <a:solidFill>
                  <a:srgbClr val="00B050"/>
                </a:solidFill>
              </a:rPr>
              <a:t>Profi</a:t>
            </a:r>
            <a:r>
              <a:rPr lang="en-GB" dirty="0">
                <a:solidFill>
                  <a:srgbClr val="00B050"/>
                </a:solidFill>
              </a:rPr>
              <a:t> Teg, </a:t>
            </a:r>
          </a:p>
          <a:p>
            <a:pPr lvl="1"/>
            <a:r>
              <a:rPr lang="en-GB" dirty="0" err="1">
                <a:solidFill>
                  <a:srgbClr val="00B050"/>
                </a:solidFill>
              </a:rPr>
              <a:t>Dosbarthu</a:t>
            </a:r>
            <a:r>
              <a:rPr lang="en-GB" dirty="0">
                <a:solidFill>
                  <a:srgbClr val="00B050"/>
                </a:solidFill>
              </a:rPr>
              <a:t>/</a:t>
            </a:r>
            <a:r>
              <a:rPr lang="en-GB" dirty="0" err="1">
                <a:solidFill>
                  <a:srgbClr val="00B050"/>
                </a:solidFill>
              </a:rPr>
              <a:t>Adnabod</a:t>
            </a:r>
            <a:r>
              <a:rPr lang="en-GB" dirty="0">
                <a:solidFill>
                  <a:srgbClr val="00B050"/>
                </a:solidFill>
              </a:rPr>
              <a:t>, </a:t>
            </a:r>
          </a:p>
          <a:p>
            <a:pPr lvl="1"/>
            <a:r>
              <a:rPr lang="en-GB" dirty="0" err="1">
                <a:solidFill>
                  <a:srgbClr val="00B050"/>
                </a:solidFill>
              </a:rPr>
              <a:t>Chwilio</a:t>
            </a:r>
            <a:r>
              <a:rPr lang="en-GB" dirty="0">
                <a:solidFill>
                  <a:srgbClr val="00B050"/>
                </a:solidFill>
              </a:rPr>
              <a:t> </a:t>
            </a:r>
            <a:r>
              <a:rPr lang="en-GB" dirty="0" err="1">
                <a:solidFill>
                  <a:srgbClr val="00B050"/>
                </a:solidFill>
              </a:rPr>
              <a:t>Patrymau</a:t>
            </a:r>
            <a:r>
              <a:rPr lang="en-GB" dirty="0">
                <a:solidFill>
                  <a:srgbClr val="00B050"/>
                </a:solidFill>
              </a:rPr>
              <a:t>, </a:t>
            </a:r>
          </a:p>
          <a:p>
            <a:pPr lvl="1"/>
            <a:r>
              <a:rPr lang="en-GB" dirty="0" err="1">
                <a:solidFill>
                  <a:srgbClr val="00B050"/>
                </a:solidFill>
              </a:rPr>
              <a:t>Ymchwilio</a:t>
            </a:r>
            <a:r>
              <a:rPr lang="en-GB" dirty="0">
                <a:solidFill>
                  <a:srgbClr val="00B050"/>
                </a:solidFill>
              </a:rPr>
              <a:t> </a:t>
            </a:r>
            <a:r>
              <a:rPr lang="en-GB" dirty="0" err="1">
                <a:solidFill>
                  <a:srgbClr val="00B050"/>
                </a:solidFill>
              </a:rPr>
              <a:t>Modelau</a:t>
            </a:r>
            <a:endParaRPr lang="en-GB" dirty="0">
              <a:solidFill>
                <a:srgbClr val="00B050"/>
              </a:solidFill>
            </a:endParaRPr>
          </a:p>
          <a:p>
            <a:pPr lvl="1"/>
            <a:r>
              <a:rPr lang="en-GB" dirty="0" err="1">
                <a:solidFill>
                  <a:srgbClr val="00B050"/>
                </a:solidFill>
              </a:rPr>
              <a:t>Gweithio</a:t>
            </a:r>
            <a:r>
              <a:rPr lang="en-GB" dirty="0">
                <a:solidFill>
                  <a:srgbClr val="00B050"/>
                </a:solidFill>
              </a:rPr>
              <a:t> </a:t>
            </a:r>
            <a:r>
              <a:rPr lang="en-GB" dirty="0" err="1">
                <a:solidFill>
                  <a:srgbClr val="00B050"/>
                </a:solidFill>
              </a:rPr>
              <a:t>Pethau</a:t>
            </a:r>
            <a:r>
              <a:rPr lang="en-GB" dirty="0">
                <a:solidFill>
                  <a:srgbClr val="00B050"/>
                </a:solidFill>
              </a:rPr>
              <a:t> </a:t>
            </a:r>
          </a:p>
          <a:p>
            <a:pPr lvl="1" algn="r"/>
            <a:r>
              <a:rPr lang="en-GB" dirty="0">
                <a:solidFill>
                  <a:srgbClr val="00B050"/>
                </a:solidFill>
              </a:rPr>
              <a:t>(Watson et al, 1998).</a:t>
            </a:r>
          </a:p>
          <a:p>
            <a:r>
              <a:rPr lang="en-GB" dirty="0">
                <a:solidFill>
                  <a:srgbClr val="FF0000"/>
                </a:solidFill>
              </a:rPr>
              <a:t>A process of investigation and observation</a:t>
            </a:r>
            <a:r>
              <a:rPr lang="en-GB" dirty="0">
                <a:solidFill>
                  <a:srgbClr val="00B050"/>
                </a:solidFill>
              </a:rPr>
              <a:t> (Phipps, 2000)</a:t>
            </a:r>
          </a:p>
          <a:p>
            <a:r>
              <a:rPr lang="en-GB" dirty="0">
                <a:solidFill>
                  <a:srgbClr val="00B050"/>
                </a:solidFill>
              </a:rPr>
              <a:t>Mae </a:t>
            </a:r>
            <a:r>
              <a:rPr lang="en-GB" dirty="0" err="1">
                <a:solidFill>
                  <a:srgbClr val="00B050"/>
                </a:solidFill>
              </a:rPr>
              <a:t>cystadleuaeth</a:t>
            </a:r>
            <a:r>
              <a:rPr lang="en-GB" dirty="0">
                <a:solidFill>
                  <a:srgbClr val="00B050"/>
                </a:solidFill>
              </a:rPr>
              <a:t> </a:t>
            </a:r>
            <a:r>
              <a:rPr lang="en-GB" dirty="0" err="1">
                <a:solidFill>
                  <a:srgbClr val="00B050"/>
                </a:solidFill>
              </a:rPr>
              <a:t>economaidd</a:t>
            </a:r>
            <a:r>
              <a:rPr lang="en-GB" dirty="0">
                <a:solidFill>
                  <a:srgbClr val="00B050"/>
                </a:solidFill>
              </a:rPr>
              <a:t> </a:t>
            </a:r>
            <a:r>
              <a:rPr lang="en-GB" dirty="0" err="1">
                <a:solidFill>
                  <a:srgbClr val="00B050"/>
                </a:solidFill>
              </a:rPr>
              <a:t>a'r</a:t>
            </a:r>
            <a:r>
              <a:rPr lang="en-GB" dirty="0">
                <a:solidFill>
                  <a:srgbClr val="00B050"/>
                </a:solidFill>
              </a:rPr>
              <a:t> </a:t>
            </a:r>
            <a:r>
              <a:rPr lang="en-GB" dirty="0" err="1">
                <a:solidFill>
                  <a:srgbClr val="00B050"/>
                </a:solidFill>
              </a:rPr>
              <a:t>gallu</a:t>
            </a:r>
            <a:r>
              <a:rPr lang="en-GB" dirty="0">
                <a:solidFill>
                  <a:srgbClr val="00B050"/>
                </a:solidFill>
              </a:rPr>
              <a:t> </a:t>
            </a:r>
            <a:r>
              <a:rPr lang="en-GB" dirty="0" err="1">
                <a:solidFill>
                  <a:srgbClr val="00B050"/>
                </a:solidFill>
              </a:rPr>
              <a:t>i</a:t>
            </a:r>
            <a:r>
              <a:rPr lang="en-GB" dirty="0">
                <a:solidFill>
                  <a:srgbClr val="00B050"/>
                </a:solidFill>
              </a:rPr>
              <a:t> </a:t>
            </a:r>
            <a:r>
              <a:rPr lang="en-GB" dirty="0" err="1">
                <a:solidFill>
                  <a:srgbClr val="00B050"/>
                </a:solidFill>
              </a:rPr>
              <a:t>arloesi</a:t>
            </a:r>
            <a:r>
              <a:rPr lang="en-GB" dirty="0">
                <a:solidFill>
                  <a:srgbClr val="00B050"/>
                </a:solidFill>
              </a:rPr>
              <a:t> </a:t>
            </a:r>
            <a:r>
              <a:rPr lang="en-GB" dirty="0" err="1">
                <a:solidFill>
                  <a:srgbClr val="00B050"/>
                </a:solidFill>
              </a:rPr>
              <a:t>yn</a:t>
            </a:r>
            <a:r>
              <a:rPr lang="en-GB" dirty="0">
                <a:solidFill>
                  <a:srgbClr val="00B050"/>
                </a:solidFill>
              </a:rPr>
              <a:t> </a:t>
            </a:r>
            <a:r>
              <a:rPr lang="en-GB" dirty="0" err="1">
                <a:solidFill>
                  <a:srgbClr val="00B050"/>
                </a:solidFill>
              </a:rPr>
              <a:t>dibynnu</a:t>
            </a:r>
            <a:r>
              <a:rPr lang="en-GB" dirty="0">
                <a:solidFill>
                  <a:srgbClr val="00B050"/>
                </a:solidFill>
              </a:rPr>
              <a:t> </a:t>
            </a:r>
            <a:r>
              <a:rPr lang="en-GB" dirty="0" err="1">
                <a:solidFill>
                  <a:srgbClr val="00B050"/>
                </a:solidFill>
              </a:rPr>
              <a:t>arno</a:t>
            </a:r>
            <a:r>
              <a:rPr lang="en-GB" dirty="0">
                <a:solidFill>
                  <a:srgbClr val="00B050"/>
                </a:solidFill>
              </a:rPr>
              <a:t>.</a:t>
            </a:r>
          </a:p>
          <a:p>
            <a:pPr marL="109728" indent="0">
              <a:buNone/>
            </a:pPr>
            <a:endParaRPr lang="en-GB" dirty="0">
              <a:solidFill>
                <a:srgbClr val="00B050"/>
              </a:solidFill>
            </a:endParaRPr>
          </a:p>
          <a:p>
            <a:endParaRPr lang="en-GB" dirty="0"/>
          </a:p>
          <a:p>
            <a:endParaRPr lang="en-GB" dirty="0"/>
          </a:p>
          <a:p>
            <a:endParaRPr lang="en-GB" dirty="0"/>
          </a:p>
          <a:p>
            <a:endParaRPr lang="en-GB" dirty="0"/>
          </a:p>
        </p:txBody>
      </p:sp>
      <p:sp>
        <p:nvSpPr>
          <p:cNvPr id="6" name="Content Placeholder 5">
            <a:extLst>
              <a:ext uri="{FF2B5EF4-FFF2-40B4-BE49-F238E27FC236}">
                <a16:creationId xmlns:a16="http://schemas.microsoft.com/office/drawing/2014/main" id="{EDD587AE-D27E-1E62-5718-171031C963B3}"/>
              </a:ext>
            </a:extLst>
          </p:cNvPr>
          <p:cNvSpPr>
            <a:spLocks noGrp="1"/>
          </p:cNvSpPr>
          <p:nvPr>
            <p:ph sz="half" idx="2"/>
          </p:nvPr>
        </p:nvSpPr>
        <p:spPr>
          <a:xfrm>
            <a:off x="6181344" y="2560320"/>
            <a:ext cx="4718304" cy="3634418"/>
          </a:xfrm>
        </p:spPr>
        <p:txBody>
          <a:bodyPr>
            <a:normAutofit fontScale="70000" lnSpcReduction="20000"/>
          </a:bodyPr>
          <a:lstStyle/>
          <a:p>
            <a:r>
              <a:rPr lang="en-GB" dirty="0"/>
              <a:t>Types of Enquiry: </a:t>
            </a:r>
          </a:p>
          <a:p>
            <a:pPr lvl="1"/>
            <a:r>
              <a:rPr lang="en-GB" dirty="0"/>
              <a:t>Exploring, </a:t>
            </a:r>
          </a:p>
          <a:p>
            <a:pPr lvl="1"/>
            <a:r>
              <a:rPr lang="en-GB" dirty="0"/>
              <a:t>Fair Testing, </a:t>
            </a:r>
          </a:p>
          <a:p>
            <a:pPr lvl="1"/>
            <a:r>
              <a:rPr lang="en-GB" dirty="0"/>
              <a:t>Classifying/Identifying, </a:t>
            </a:r>
          </a:p>
          <a:p>
            <a:pPr lvl="1"/>
            <a:r>
              <a:rPr lang="en-GB" dirty="0"/>
              <a:t>Pattern Seeking, </a:t>
            </a:r>
          </a:p>
          <a:p>
            <a:pPr lvl="1"/>
            <a:r>
              <a:rPr lang="en-GB" dirty="0"/>
              <a:t>Investigating Models</a:t>
            </a:r>
          </a:p>
          <a:p>
            <a:pPr lvl="1"/>
            <a:r>
              <a:rPr lang="en-GB" dirty="0"/>
              <a:t>Making things </a:t>
            </a:r>
          </a:p>
          <a:p>
            <a:pPr lvl="1" algn="r"/>
            <a:r>
              <a:rPr lang="en-GB" dirty="0"/>
              <a:t>(</a:t>
            </a:r>
            <a:r>
              <a:rPr lang="en-GB" dirty="0" err="1"/>
              <a:t>watson</a:t>
            </a:r>
            <a:r>
              <a:rPr lang="en-GB" dirty="0"/>
              <a:t> et al1998).</a:t>
            </a:r>
          </a:p>
          <a:p>
            <a:r>
              <a:rPr lang="en-GB" dirty="0"/>
              <a:t>A process of investigation and observation (Phipps 2000)</a:t>
            </a:r>
          </a:p>
          <a:p>
            <a:r>
              <a:rPr lang="en-GB" dirty="0"/>
              <a:t>Economic competitiveness and capacity for innovation depends on it.  </a:t>
            </a:r>
          </a:p>
          <a:p>
            <a:endParaRPr lang="en-GB" dirty="0"/>
          </a:p>
        </p:txBody>
      </p:sp>
      <p:sp>
        <p:nvSpPr>
          <p:cNvPr id="4" name="Content Placeholder 1"/>
          <p:cNvSpPr txBox="1">
            <a:spLocks/>
          </p:cNvSpPr>
          <p:nvPr/>
        </p:nvSpPr>
        <p:spPr>
          <a:xfrm>
            <a:off x="2053208" y="1556793"/>
            <a:ext cx="4042792" cy="4525963"/>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728" indent="0">
              <a:buNone/>
            </a:pPr>
            <a:endParaRPr lang="en-GB" dirty="0"/>
          </a:p>
          <a:p>
            <a:endParaRPr lang="en-GB" dirty="0"/>
          </a:p>
          <a:p>
            <a:endParaRPr lang="en-GB" dirty="0"/>
          </a:p>
          <a:p>
            <a:endParaRPr lang="en-GB" dirty="0"/>
          </a:p>
          <a:p>
            <a:endParaRPr lang="en-GB" dirty="0"/>
          </a:p>
          <a:p>
            <a:endParaRPr lang="en-GB" dirty="0"/>
          </a:p>
        </p:txBody>
      </p:sp>
      <p:sp>
        <p:nvSpPr>
          <p:cNvPr id="5" name="Rectangle 1"/>
          <p:cNvSpPr>
            <a:spLocks noChangeArrowheads="1"/>
          </p:cNvSpPr>
          <p:nvPr/>
        </p:nvSpPr>
        <p:spPr bwMode="auto">
          <a:xfrm>
            <a:off x="1524001" y="99716"/>
            <a:ext cx="65" cy="25776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9522" rIns="0" bIns="-9522" numCol="1" anchor="ctr" anchorCtr="0" compatLnSpc="1">
            <a:prstTxWarp prst="textNoShape">
              <a:avLst/>
            </a:prstTxWarp>
            <a:spAutoFit/>
          </a:bodyPr>
          <a:lstStyle/>
          <a:p>
            <a:pPr defTabSz="914400" eaLnBrk="0" fontAlgn="base" hangingPunct="0">
              <a:spcBef>
                <a:spcPct val="0"/>
              </a:spcBef>
              <a:spcAft>
                <a:spcPct val="0"/>
              </a:spcAft>
            </a:pPr>
            <a:endParaRPr lang="cy-GB" altLang="en-US" dirty="0">
              <a:latin typeface="Arial" panose="020B0604020202020204" pitchFamily="34" charset="0"/>
            </a:endParaRPr>
          </a:p>
        </p:txBody>
      </p:sp>
    </p:spTree>
    <p:extLst>
      <p:ext uri="{BB962C8B-B14F-4D97-AF65-F5344CB8AC3E}">
        <p14:creationId xmlns:p14="http://schemas.microsoft.com/office/powerpoint/2010/main" val="10866431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1031" name="Group 1030">
            <a:extLst>
              <a:ext uri="{FF2B5EF4-FFF2-40B4-BE49-F238E27FC236}">
                <a16:creationId xmlns:a16="http://schemas.microsoft.com/office/drawing/2014/main" id="{749C117F-F390-437B-ADB0-57E87EFF34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934" y="0"/>
            <a:ext cx="12231160" cy="6856214"/>
            <a:chOff x="-16934" y="0"/>
            <a:chExt cx="12231160" cy="6856214"/>
          </a:xfrm>
        </p:grpSpPr>
        <p:pic>
          <p:nvPicPr>
            <p:cNvPr id="1032" name="Picture 1031">
              <a:extLst>
                <a:ext uri="{FF2B5EF4-FFF2-40B4-BE49-F238E27FC236}">
                  <a16:creationId xmlns:a16="http://schemas.microsoft.com/office/drawing/2014/main" id="{A7EF42F8-2417-49A6-95CE-DE9503B0AA6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033" name="Rectangle 1032">
              <a:extLst>
                <a:ext uri="{FF2B5EF4-FFF2-40B4-BE49-F238E27FC236}">
                  <a16:creationId xmlns:a16="http://schemas.microsoft.com/office/drawing/2014/main" id="{AC6F623B-2003-4AED-B02F-541A150EC1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034" name="Picture 1033">
              <a:extLst>
                <a:ext uri="{FF2B5EF4-FFF2-40B4-BE49-F238E27FC236}">
                  <a16:creationId xmlns:a16="http://schemas.microsoft.com/office/drawing/2014/main" id="{CD11837A-4F3D-419F-ACE2-E80B1EA2846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1035" name="Picture 1034">
              <a:extLst>
                <a:ext uri="{FF2B5EF4-FFF2-40B4-BE49-F238E27FC236}">
                  <a16:creationId xmlns:a16="http://schemas.microsoft.com/office/drawing/2014/main" id="{B9411D1A-7E2C-4A36-BE32-BF7A8E13072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cxnSp>
        <p:nvCxnSpPr>
          <p:cNvPr id="1037" name="Straight Connector 1036">
            <a:extLst>
              <a:ext uri="{FF2B5EF4-FFF2-40B4-BE49-F238E27FC236}">
                <a16:creationId xmlns:a16="http://schemas.microsoft.com/office/drawing/2014/main" id="{20742BC3-654B-4E41-9A6A-73A42E47763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p:nvSpPr>
          <p:cNvPr id="1039" name="Rectangle 1038">
            <a:extLst>
              <a:ext uri="{FF2B5EF4-FFF2-40B4-BE49-F238E27FC236}">
                <a16:creationId xmlns:a16="http://schemas.microsoft.com/office/drawing/2014/main" id="{9401732C-37EE-4B98-A709-9530173F3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grpSp>
        <p:nvGrpSpPr>
          <p:cNvPr id="1041" name="Group 1040">
            <a:extLst>
              <a:ext uri="{FF2B5EF4-FFF2-40B4-BE49-F238E27FC236}">
                <a16:creationId xmlns:a16="http://schemas.microsoft.com/office/drawing/2014/main" id="{654E48C8-2A00-4C54-BC9C-B18EE49E9C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786"/>
            <a:ext cx="12229962" cy="6856214"/>
            <a:chOff x="-15736" y="0"/>
            <a:chExt cx="12229962" cy="6856214"/>
          </a:xfrm>
        </p:grpSpPr>
        <p:pic>
          <p:nvPicPr>
            <p:cNvPr id="1042" name="Picture 1041">
              <a:extLst>
                <a:ext uri="{FF2B5EF4-FFF2-40B4-BE49-F238E27FC236}">
                  <a16:creationId xmlns:a16="http://schemas.microsoft.com/office/drawing/2014/main" id="{CE0A0544-8F52-43F0-AC3E-DF683908B56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043" name="Rectangle 1042">
              <a:extLst>
                <a:ext uri="{FF2B5EF4-FFF2-40B4-BE49-F238E27FC236}">
                  <a16:creationId xmlns:a16="http://schemas.microsoft.com/office/drawing/2014/main" id="{2F4057D3-A680-4443-9E51-ED920A691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44" name="Picture 1043">
              <a:extLst>
                <a:ext uri="{FF2B5EF4-FFF2-40B4-BE49-F238E27FC236}">
                  <a16:creationId xmlns:a16="http://schemas.microsoft.com/office/drawing/2014/main" id="{2F6853A4-7B38-4FDE-B024-AE8BA71E738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045" name="Picture 1044">
              <a:extLst>
                <a:ext uri="{FF2B5EF4-FFF2-40B4-BE49-F238E27FC236}">
                  <a16:creationId xmlns:a16="http://schemas.microsoft.com/office/drawing/2014/main" id="{86ADF4DB-4290-4441-8F8E-04152FE6063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6E96A71F-1969-D17D-9151-1B1B7BC759D6}"/>
              </a:ext>
            </a:extLst>
          </p:cNvPr>
          <p:cNvSpPr>
            <a:spLocks noGrp="1"/>
          </p:cNvSpPr>
          <p:nvPr>
            <p:ph type="title"/>
          </p:nvPr>
        </p:nvSpPr>
        <p:spPr>
          <a:xfrm>
            <a:off x="997528" y="982132"/>
            <a:ext cx="4094017" cy="2823880"/>
          </a:xfrm>
        </p:spPr>
        <p:txBody>
          <a:bodyPr vert="horz" lIns="91440" tIns="45720" rIns="91440" bIns="45720" rtlCol="0" anchor="b">
            <a:normAutofit/>
          </a:bodyPr>
          <a:lstStyle/>
          <a:p>
            <a:r>
              <a:rPr lang="en-US" sz="4800" dirty="0">
                <a:solidFill>
                  <a:srgbClr val="262626"/>
                </a:solidFill>
              </a:rPr>
              <a:t>Mantle of the Expert</a:t>
            </a:r>
          </a:p>
        </p:txBody>
      </p:sp>
      <p:sp>
        <p:nvSpPr>
          <p:cNvPr id="3" name="Text Placeholder 2">
            <a:extLst>
              <a:ext uri="{FF2B5EF4-FFF2-40B4-BE49-F238E27FC236}">
                <a16:creationId xmlns:a16="http://schemas.microsoft.com/office/drawing/2014/main" id="{550CB01B-CA76-42C6-FA6D-9121E487604E}"/>
              </a:ext>
            </a:extLst>
          </p:cNvPr>
          <p:cNvSpPr>
            <a:spLocks noGrp="1"/>
          </p:cNvSpPr>
          <p:nvPr>
            <p:ph type="body" idx="1"/>
          </p:nvPr>
        </p:nvSpPr>
        <p:spPr>
          <a:xfrm>
            <a:off x="997528" y="4076944"/>
            <a:ext cx="4094017" cy="1679620"/>
          </a:xfrm>
        </p:spPr>
        <p:txBody>
          <a:bodyPr vert="horz" lIns="91440" tIns="45720" rIns="91440" bIns="45720" rtlCol="0" anchor="t">
            <a:normAutofit/>
          </a:bodyPr>
          <a:lstStyle/>
          <a:p>
            <a:endParaRPr lang="en-US" sz="2100" kern="1200" cap="none">
              <a:solidFill>
                <a:srgbClr val="000000"/>
              </a:solidFill>
              <a:effectLst/>
              <a:latin typeface="+mn-lt"/>
              <a:ea typeface="+mn-ea"/>
              <a:cs typeface="+mn-cs"/>
            </a:endParaRPr>
          </a:p>
        </p:txBody>
      </p:sp>
      <p:pic>
        <p:nvPicPr>
          <p:cNvPr id="1026" name="Picture 2" descr="Mantle Of The Expert">
            <a:extLst>
              <a:ext uri="{FF2B5EF4-FFF2-40B4-BE49-F238E27FC236}">
                <a16:creationId xmlns:a16="http://schemas.microsoft.com/office/drawing/2014/main" id="{32937328-5548-6162-4379-14F40E987BDD}"/>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5418668" y="1152333"/>
            <a:ext cx="5469466" cy="4553330"/>
          </a:xfrm>
          <a:prstGeom prst="rect">
            <a:avLst/>
          </a:prstGeom>
          <a:noFill/>
          <a:ln w="57150" cmpd="thickThin">
            <a:solidFill>
              <a:srgbClr val="7F7F7F"/>
            </a:solidFill>
            <a:miter lim="800000"/>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7945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27958" y="1755130"/>
            <a:ext cx="2260339" cy="1303867"/>
          </a:xfrm>
        </p:spPr>
        <p:txBody>
          <a:bodyPr>
            <a:normAutofit fontScale="90000"/>
          </a:bodyPr>
          <a:lstStyle/>
          <a:p>
            <a:r>
              <a:rPr lang="en-GB" dirty="0" err="1"/>
              <a:t>Gwyliwch</a:t>
            </a:r>
            <a:r>
              <a:rPr lang="en-GB" dirty="0"/>
              <a:t> / Watch</a:t>
            </a:r>
          </a:p>
        </p:txBody>
      </p:sp>
      <p:pic>
        <p:nvPicPr>
          <p:cNvPr id="4" name="Online Media 3" title="Introduction to Mantle of the Expert">
            <a:hlinkClick r:id="" action="ppaction://media"/>
            <a:extLst>
              <a:ext uri="{FF2B5EF4-FFF2-40B4-BE49-F238E27FC236}">
                <a16:creationId xmlns:a16="http://schemas.microsoft.com/office/drawing/2014/main" id="{B4F611D3-842C-EC81-C87F-E53DC83BCFAF}"/>
              </a:ext>
            </a:extLst>
          </p:cNvPr>
          <p:cNvPicPr>
            <a:picLocks noRot="1" noChangeAspect="1"/>
          </p:cNvPicPr>
          <p:nvPr>
            <a:videoFile r:link="rId1"/>
          </p:nvPr>
        </p:nvPicPr>
        <p:blipFill>
          <a:blip r:embed="rId3"/>
          <a:stretch>
            <a:fillRect/>
          </a:stretch>
        </p:blipFill>
        <p:spPr>
          <a:xfrm>
            <a:off x="2896122" y="1145146"/>
            <a:ext cx="8567920" cy="4840874"/>
          </a:xfrm>
          <a:prstGeom prst="rect">
            <a:avLst/>
          </a:prstGeom>
        </p:spPr>
      </p:pic>
      <p:pic>
        <p:nvPicPr>
          <p:cNvPr id="6" name="Picture 5" descr="Press Play: Using Video for Meetings and Events | Smart ...">
            <a:extLst>
              <a:ext uri="{FF2B5EF4-FFF2-40B4-BE49-F238E27FC236}">
                <a16:creationId xmlns:a16="http://schemas.microsoft.com/office/drawing/2014/main" id="{9889DA4C-9673-B280-0A8F-E856FA3DDEC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5347" y="3795998"/>
            <a:ext cx="1845560" cy="836306"/>
          </a:xfrm>
          <a:prstGeom prst="rect">
            <a:avLst/>
          </a:prstGeom>
        </p:spPr>
      </p:pic>
    </p:spTree>
    <p:extLst>
      <p:ext uri="{BB962C8B-B14F-4D97-AF65-F5344CB8AC3E}">
        <p14:creationId xmlns:p14="http://schemas.microsoft.com/office/powerpoint/2010/main" val="3967488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r>
              <a:rPr lang="en-GB" dirty="0" err="1"/>
              <a:t>Mantell</a:t>
            </a:r>
            <a:r>
              <a:rPr lang="en-GB" dirty="0"/>
              <a:t> </a:t>
            </a:r>
            <a:r>
              <a:rPr lang="en-GB" dirty="0" err="1"/>
              <a:t>yr</a:t>
            </a:r>
            <a:r>
              <a:rPr lang="en-GB" dirty="0"/>
              <a:t> </a:t>
            </a:r>
            <a:r>
              <a:rPr lang="en-GB" dirty="0" err="1"/>
              <a:t>Arbenigwr</a:t>
            </a:r>
            <a:br>
              <a:rPr lang="en-GB" dirty="0"/>
            </a:br>
            <a:r>
              <a:rPr lang="en-GB" dirty="0"/>
              <a:t>The Mantle of the Expert</a:t>
            </a:r>
          </a:p>
        </p:txBody>
      </p:sp>
      <p:sp>
        <p:nvSpPr>
          <p:cNvPr id="2" name="Content Placeholder 1"/>
          <p:cNvSpPr>
            <a:spLocks noGrp="1"/>
          </p:cNvSpPr>
          <p:nvPr>
            <p:ph sz="half" idx="1"/>
          </p:nvPr>
        </p:nvSpPr>
        <p:spPr/>
        <p:txBody>
          <a:bodyPr>
            <a:normAutofit fontScale="77500" lnSpcReduction="20000"/>
          </a:bodyPr>
          <a:lstStyle/>
          <a:p>
            <a:r>
              <a:rPr lang="en-GB" dirty="0"/>
              <a:t>Dull </a:t>
            </a:r>
            <a:r>
              <a:rPr lang="en-GB" dirty="0" err="1"/>
              <a:t>dramatig</a:t>
            </a:r>
            <a:r>
              <a:rPr lang="en-GB" dirty="0"/>
              <a:t> </a:t>
            </a:r>
            <a:r>
              <a:rPr lang="en-GB" dirty="0" err="1"/>
              <a:t>sy'n</a:t>
            </a:r>
            <a:r>
              <a:rPr lang="en-GB" dirty="0"/>
              <a:t> </a:t>
            </a:r>
            <a:r>
              <a:rPr lang="en-GB" dirty="0" err="1"/>
              <a:t>seiliedig</a:t>
            </a:r>
            <a:r>
              <a:rPr lang="en-GB" dirty="0"/>
              <a:t> </a:t>
            </a:r>
            <a:r>
              <a:rPr lang="en-GB" dirty="0" err="1"/>
              <a:t>ar</a:t>
            </a:r>
            <a:r>
              <a:rPr lang="en-GB" dirty="0"/>
              <a:t> </a:t>
            </a:r>
            <a:r>
              <a:rPr lang="en-GB" dirty="0" err="1"/>
              <a:t>addysgu</a:t>
            </a:r>
            <a:r>
              <a:rPr lang="en-GB" dirty="0"/>
              <a:t> </a:t>
            </a:r>
            <a:r>
              <a:rPr lang="en-GB" dirty="0" err="1"/>
              <a:t>drwy</a:t>
            </a:r>
            <a:r>
              <a:rPr lang="en-GB" dirty="0"/>
              <a:t> </a:t>
            </a:r>
            <a:r>
              <a:rPr lang="en-GB" dirty="0" err="1"/>
              <a:t>ymholiad</a:t>
            </a:r>
            <a:endParaRPr lang="en-GB" dirty="0"/>
          </a:p>
          <a:p>
            <a:endParaRPr lang="en-GB" dirty="0"/>
          </a:p>
          <a:p>
            <a:r>
              <a:rPr lang="en-GB" dirty="0" err="1"/>
              <a:t>Dyfeisiwyd</a:t>
            </a:r>
            <a:r>
              <a:rPr lang="en-GB" dirty="0"/>
              <a:t> a </a:t>
            </a:r>
            <a:r>
              <a:rPr lang="en-GB" dirty="0" err="1"/>
              <a:t>datblygwyd</a:t>
            </a:r>
            <a:r>
              <a:rPr lang="en-GB" dirty="0"/>
              <a:t> </a:t>
            </a:r>
            <a:r>
              <a:rPr lang="en-GB" dirty="0" err="1"/>
              <a:t>gan</a:t>
            </a:r>
            <a:r>
              <a:rPr lang="en-GB" dirty="0"/>
              <a:t> </a:t>
            </a:r>
            <a:r>
              <a:rPr lang="en-GB" dirty="0" err="1"/>
              <a:t>yr</a:t>
            </a:r>
            <a:r>
              <a:rPr lang="en-GB" dirty="0"/>
              <a:t> </a:t>
            </a:r>
            <a:r>
              <a:rPr lang="en-GB" dirty="0" err="1"/>
              <a:t>Athro</a:t>
            </a:r>
            <a:r>
              <a:rPr lang="en-GB" dirty="0"/>
              <a:t> Dorothy Heathcote </a:t>
            </a:r>
            <a:r>
              <a:rPr lang="en-GB" dirty="0" err="1"/>
              <a:t>yn</a:t>
            </a:r>
            <a:r>
              <a:rPr lang="en-GB" dirty="0"/>
              <a:t> </a:t>
            </a:r>
            <a:r>
              <a:rPr lang="en-GB" dirty="0" err="1"/>
              <a:t>yr</a:t>
            </a:r>
            <a:r>
              <a:rPr lang="en-GB" dirty="0"/>
              <a:t> 1980au</a:t>
            </a:r>
          </a:p>
          <a:p>
            <a:endParaRPr lang="en-GB" dirty="0"/>
          </a:p>
          <a:p>
            <a:r>
              <a:rPr lang="en-GB" dirty="0" err="1"/>
              <a:t>Prif</a:t>
            </a:r>
            <a:r>
              <a:rPr lang="en-GB" dirty="0"/>
              <a:t> </a:t>
            </a:r>
            <a:r>
              <a:rPr lang="en-GB" dirty="0" err="1"/>
              <a:t>gysyniad</a:t>
            </a:r>
            <a:r>
              <a:rPr lang="en-GB" dirty="0"/>
              <a:t>: </a:t>
            </a:r>
            <a:r>
              <a:rPr lang="en-GB" dirty="0" err="1"/>
              <a:t>disgyblion</a:t>
            </a:r>
            <a:r>
              <a:rPr lang="en-GB" dirty="0"/>
              <a:t> </a:t>
            </a:r>
            <a:r>
              <a:rPr lang="en-GB" dirty="0" err="1"/>
              <a:t>yn</a:t>
            </a:r>
            <a:r>
              <a:rPr lang="en-GB" dirty="0"/>
              <a:t> </a:t>
            </a:r>
            <a:r>
              <a:rPr lang="en-GB" dirty="0" err="1"/>
              <a:t>gwneud</a:t>
            </a:r>
            <a:r>
              <a:rPr lang="en-GB" dirty="0"/>
              <a:t> </a:t>
            </a:r>
            <a:r>
              <a:rPr lang="en-GB" dirty="0" err="1"/>
              <a:t>eu</a:t>
            </a:r>
            <a:r>
              <a:rPr lang="en-GB" dirty="0"/>
              <a:t> </a:t>
            </a:r>
            <a:r>
              <a:rPr lang="en-GB" dirty="0" err="1"/>
              <a:t>holl</a:t>
            </a:r>
            <a:r>
              <a:rPr lang="en-GB" dirty="0"/>
              <a:t> </a:t>
            </a:r>
            <a:r>
              <a:rPr lang="en-GB" dirty="0" err="1"/>
              <a:t>waith</a:t>
            </a:r>
            <a:r>
              <a:rPr lang="en-GB" dirty="0"/>
              <a:t> </a:t>
            </a:r>
            <a:r>
              <a:rPr lang="en-GB" dirty="0" err="1"/>
              <a:t>cwricwlwm</a:t>
            </a:r>
            <a:r>
              <a:rPr lang="en-GB" dirty="0"/>
              <a:t> </a:t>
            </a:r>
            <a:r>
              <a:rPr lang="en-GB" dirty="0" err="1"/>
              <a:t>fel</a:t>
            </a:r>
            <a:r>
              <a:rPr lang="en-GB" dirty="0"/>
              <a:t> '</a:t>
            </a:r>
            <a:r>
              <a:rPr lang="en-GB" dirty="0" err="1"/>
              <a:t>arbenigwyr</a:t>
            </a:r>
            <a:r>
              <a:rPr lang="en-GB" dirty="0"/>
              <a:t>' </a:t>
            </a:r>
            <a:r>
              <a:rPr lang="en-GB" dirty="0" err="1"/>
              <a:t>dychmygol</a:t>
            </a:r>
            <a:r>
              <a:rPr lang="en-GB" dirty="0"/>
              <a:t> </a:t>
            </a:r>
          </a:p>
          <a:p>
            <a:endParaRPr lang="en-GB" dirty="0"/>
          </a:p>
          <a:p>
            <a:r>
              <a:rPr lang="en-GB" dirty="0" err="1"/>
              <a:t>Yn</a:t>
            </a:r>
            <a:r>
              <a:rPr lang="en-GB" dirty="0"/>
              <a:t> </a:t>
            </a:r>
            <a:r>
              <a:rPr lang="en-GB" dirty="0" err="1"/>
              <a:t>ymwneud</a:t>
            </a:r>
            <a:r>
              <a:rPr lang="en-GB" dirty="0"/>
              <a:t> â </a:t>
            </a:r>
            <a:r>
              <a:rPr lang="en-GB" dirty="0" err="1"/>
              <a:t>meddwl</a:t>
            </a:r>
            <a:r>
              <a:rPr lang="en-GB" dirty="0"/>
              <a:t> '</a:t>
            </a:r>
            <a:r>
              <a:rPr lang="en-GB" dirty="0" err="1"/>
              <a:t>byd</a:t>
            </a:r>
            <a:r>
              <a:rPr lang="en-GB" dirty="0"/>
              <a:t> go </a:t>
            </a:r>
            <a:r>
              <a:rPr lang="en-GB" dirty="0" err="1"/>
              <a:t>iawn</a:t>
            </a:r>
            <a:r>
              <a:rPr lang="en-GB" dirty="0"/>
              <a:t>'</a:t>
            </a:r>
          </a:p>
          <a:p>
            <a:endParaRPr lang="en-GB" dirty="0"/>
          </a:p>
        </p:txBody>
      </p:sp>
      <p:sp>
        <p:nvSpPr>
          <p:cNvPr id="5" name="Content Placeholder 4">
            <a:extLst>
              <a:ext uri="{FF2B5EF4-FFF2-40B4-BE49-F238E27FC236}">
                <a16:creationId xmlns:a16="http://schemas.microsoft.com/office/drawing/2014/main" id="{F35D8019-054E-2D23-B205-B6C043AE6D2D}"/>
              </a:ext>
            </a:extLst>
          </p:cNvPr>
          <p:cNvSpPr>
            <a:spLocks noGrp="1"/>
          </p:cNvSpPr>
          <p:nvPr>
            <p:ph sz="half" idx="2"/>
          </p:nvPr>
        </p:nvSpPr>
        <p:spPr/>
        <p:txBody>
          <a:bodyPr>
            <a:normAutofit fontScale="77500" lnSpcReduction="20000"/>
          </a:bodyPr>
          <a:lstStyle/>
          <a:p>
            <a:r>
              <a:rPr lang="en-GB" dirty="0"/>
              <a:t>A dramatic enquiry based approach to teaching</a:t>
            </a:r>
          </a:p>
          <a:p>
            <a:pPr marL="109728" indent="0">
              <a:buNone/>
            </a:pPr>
            <a:endParaRPr lang="en-GB" dirty="0"/>
          </a:p>
          <a:p>
            <a:r>
              <a:rPr lang="en-GB" dirty="0"/>
              <a:t>Invented and developed by Professor Dorothy Heathcote in 1980’s</a:t>
            </a:r>
          </a:p>
          <a:p>
            <a:endParaRPr lang="en-GB" dirty="0"/>
          </a:p>
          <a:p>
            <a:r>
              <a:rPr lang="en-GB" dirty="0"/>
              <a:t>Main concept: pupils do all their curriculum work as imagined ‘experts’ </a:t>
            </a:r>
          </a:p>
          <a:p>
            <a:endParaRPr lang="en-GB" dirty="0"/>
          </a:p>
          <a:p>
            <a:r>
              <a:rPr lang="en-GB" dirty="0"/>
              <a:t>Relates to ‘real world’ thinking</a:t>
            </a:r>
          </a:p>
          <a:p>
            <a:endParaRPr lang="en-GB" dirty="0"/>
          </a:p>
        </p:txBody>
      </p:sp>
      <p:sp>
        <p:nvSpPr>
          <p:cNvPr id="4" name="Content Placeholder 1"/>
          <p:cNvSpPr txBox="1">
            <a:spLocks/>
          </p:cNvSpPr>
          <p:nvPr/>
        </p:nvSpPr>
        <p:spPr>
          <a:xfrm>
            <a:off x="2207568" y="1628801"/>
            <a:ext cx="4042792" cy="4525963"/>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endParaRPr lang="en-GB" dirty="0"/>
          </a:p>
        </p:txBody>
      </p:sp>
      <p:pic>
        <p:nvPicPr>
          <p:cNvPr id="2050" name="Picture 2" descr="Mantle Of The Expert">
            <a:extLst>
              <a:ext uri="{FF2B5EF4-FFF2-40B4-BE49-F238E27FC236}">
                <a16:creationId xmlns:a16="http://schemas.microsoft.com/office/drawing/2014/main" id="{2311DECE-2CF6-9368-DA7E-5914AD7949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74255" y="847981"/>
            <a:ext cx="1783386" cy="1485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979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547931577"/>
              </p:ext>
            </p:extLst>
          </p:nvPr>
        </p:nvGraphicFramePr>
        <p:xfrm>
          <a:off x="4636851" y="1166019"/>
          <a:ext cx="6948792" cy="452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a:xfrm>
            <a:off x="526917" y="1735352"/>
            <a:ext cx="4959483" cy="1303867"/>
          </a:xfrm>
        </p:spPr>
        <p:txBody>
          <a:bodyPr>
            <a:normAutofit fontScale="90000"/>
          </a:bodyPr>
          <a:lstStyle/>
          <a:p>
            <a:pPr algn="ctr"/>
            <a:r>
              <a:rPr lang="en-GB" dirty="0" err="1"/>
              <a:t>Strwythur</a:t>
            </a:r>
            <a:r>
              <a:rPr lang="en-GB" dirty="0"/>
              <a:t> </a:t>
            </a:r>
            <a:r>
              <a:rPr lang="en-GB" dirty="0" err="1"/>
              <a:t>Addysgegol</a:t>
            </a:r>
            <a:br>
              <a:rPr lang="en-GB" dirty="0"/>
            </a:br>
            <a:r>
              <a:rPr lang="en-GB" dirty="0"/>
              <a:t>Pedagogical Structure </a:t>
            </a:r>
          </a:p>
        </p:txBody>
      </p:sp>
      <p:sp>
        <p:nvSpPr>
          <p:cNvPr id="2" name="TextBox 1"/>
          <p:cNvSpPr txBox="1"/>
          <p:nvPr/>
        </p:nvSpPr>
        <p:spPr>
          <a:xfrm>
            <a:off x="6105437" y="1823551"/>
            <a:ext cx="1337624" cy="646331"/>
          </a:xfrm>
          <a:prstGeom prst="rect">
            <a:avLst/>
          </a:prstGeom>
          <a:noFill/>
        </p:spPr>
        <p:txBody>
          <a:bodyPr wrap="square" rtlCol="0">
            <a:spAutoFit/>
          </a:bodyPr>
          <a:lstStyle/>
          <a:p>
            <a:r>
              <a:rPr lang="en-GB" i="1" dirty="0"/>
              <a:t>Dysgu drwy </a:t>
            </a:r>
            <a:r>
              <a:rPr lang="en-GB" i="1" dirty="0" err="1"/>
              <a:t>Ymholiad</a:t>
            </a:r>
            <a:endParaRPr lang="en-GB" i="1" dirty="0"/>
          </a:p>
        </p:txBody>
      </p:sp>
      <p:sp>
        <p:nvSpPr>
          <p:cNvPr id="5" name="TextBox 4"/>
          <p:cNvSpPr txBox="1"/>
          <p:nvPr/>
        </p:nvSpPr>
        <p:spPr>
          <a:xfrm>
            <a:off x="8754338" y="1740954"/>
            <a:ext cx="1520027" cy="646331"/>
          </a:xfrm>
          <a:prstGeom prst="rect">
            <a:avLst/>
          </a:prstGeom>
          <a:noFill/>
        </p:spPr>
        <p:txBody>
          <a:bodyPr wrap="square" rtlCol="0">
            <a:spAutoFit/>
          </a:bodyPr>
          <a:lstStyle/>
          <a:p>
            <a:r>
              <a:rPr lang="en-GB" i="1" dirty="0"/>
              <a:t>Drama </a:t>
            </a:r>
            <a:r>
              <a:rPr lang="en-GB" i="1" dirty="0" err="1"/>
              <a:t>ar</a:t>
            </a:r>
            <a:r>
              <a:rPr lang="en-GB" i="1" dirty="0"/>
              <a:t> gyfer Dysgu</a:t>
            </a:r>
          </a:p>
        </p:txBody>
      </p:sp>
      <p:sp>
        <p:nvSpPr>
          <p:cNvPr id="6" name="TextBox 5"/>
          <p:cNvSpPr txBox="1"/>
          <p:nvPr/>
        </p:nvSpPr>
        <p:spPr>
          <a:xfrm>
            <a:off x="7572472" y="4470716"/>
            <a:ext cx="1398425" cy="646331"/>
          </a:xfrm>
          <a:prstGeom prst="rect">
            <a:avLst/>
          </a:prstGeom>
          <a:noFill/>
        </p:spPr>
        <p:txBody>
          <a:bodyPr wrap="square" rtlCol="0">
            <a:spAutoFit/>
          </a:bodyPr>
          <a:lstStyle/>
          <a:p>
            <a:r>
              <a:rPr lang="en-GB" i="1" dirty="0" err="1"/>
              <a:t>Fframio’r</a:t>
            </a:r>
            <a:r>
              <a:rPr lang="en-GB" i="1" dirty="0"/>
              <a:t> </a:t>
            </a:r>
            <a:r>
              <a:rPr lang="en-GB" i="1" dirty="0" err="1"/>
              <a:t>Arbenigwr</a:t>
            </a:r>
            <a:endParaRPr lang="en-GB" i="1" dirty="0"/>
          </a:p>
        </p:txBody>
      </p:sp>
    </p:spTree>
    <p:extLst>
      <p:ext uri="{BB962C8B-B14F-4D97-AF65-F5344CB8AC3E}">
        <p14:creationId xmlns:p14="http://schemas.microsoft.com/office/powerpoint/2010/main" val="27890076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r>
              <a:rPr lang="en-GB" dirty="0"/>
              <a:t>Y </a:t>
            </a:r>
            <a:r>
              <a:rPr lang="en-GB" dirty="0" err="1"/>
              <a:t>prif</a:t>
            </a:r>
            <a:r>
              <a:rPr lang="en-GB" dirty="0"/>
              <a:t> gysyniadau</a:t>
            </a:r>
            <a:br>
              <a:rPr lang="en-GB" dirty="0"/>
            </a:br>
            <a:r>
              <a:rPr lang="en-GB" dirty="0"/>
              <a:t>The main concepts</a:t>
            </a:r>
          </a:p>
        </p:txBody>
      </p:sp>
      <p:sp>
        <p:nvSpPr>
          <p:cNvPr id="2" name="Content Placeholder 1"/>
          <p:cNvSpPr>
            <a:spLocks noGrp="1"/>
          </p:cNvSpPr>
          <p:nvPr>
            <p:ph sz="half" idx="1"/>
          </p:nvPr>
        </p:nvSpPr>
        <p:spPr/>
        <p:txBody>
          <a:bodyPr>
            <a:normAutofit fontScale="62500" lnSpcReduction="20000"/>
          </a:bodyPr>
          <a:lstStyle/>
          <a:p>
            <a:r>
              <a:rPr lang="en-GB" sz="2600" dirty="0" err="1"/>
              <a:t>Defnyddir</a:t>
            </a:r>
            <a:r>
              <a:rPr lang="en-GB" sz="2600" dirty="0"/>
              <a:t> </a:t>
            </a:r>
            <a:r>
              <a:rPr lang="en-GB" sz="2600" dirty="0" err="1"/>
              <a:t>fel</a:t>
            </a:r>
            <a:r>
              <a:rPr lang="en-GB" sz="2600" dirty="0"/>
              <a:t> dull o </a:t>
            </a:r>
            <a:r>
              <a:rPr lang="en-GB" sz="2600" dirty="0" err="1"/>
              <a:t>ymdrin</a:t>
            </a:r>
            <a:r>
              <a:rPr lang="en-GB" sz="2600" dirty="0"/>
              <a:t> </a:t>
            </a:r>
            <a:r>
              <a:rPr lang="en-GB" sz="2600" dirty="0" err="1"/>
              <a:t>â'r</a:t>
            </a:r>
            <a:r>
              <a:rPr lang="en-GB" sz="2600" dirty="0"/>
              <a:t> </a:t>
            </a:r>
            <a:r>
              <a:rPr lang="en-GB" sz="2600" dirty="0" err="1"/>
              <a:t>cwricwlwm</a:t>
            </a:r>
            <a:r>
              <a:rPr lang="en-GB" sz="2600" dirty="0"/>
              <a:t> </a:t>
            </a:r>
            <a:r>
              <a:rPr lang="en-GB" sz="2600" dirty="0" err="1"/>
              <a:t>cyfan</a:t>
            </a:r>
            <a:endParaRPr lang="en-GB" sz="2600" dirty="0"/>
          </a:p>
          <a:p>
            <a:endParaRPr lang="en-GB" sz="2600" dirty="0"/>
          </a:p>
          <a:p>
            <a:r>
              <a:rPr lang="en-GB" sz="2600" dirty="0" err="1"/>
              <a:t>Mae'n</a:t>
            </a:r>
            <a:r>
              <a:rPr lang="en-GB" sz="2600" dirty="0"/>
              <a:t> </a:t>
            </a:r>
            <a:r>
              <a:rPr lang="en-GB" sz="2600" dirty="0" err="1"/>
              <a:t>dod</a:t>
            </a:r>
            <a:r>
              <a:rPr lang="en-GB" sz="2600" dirty="0"/>
              <a:t> </a:t>
            </a:r>
            <a:r>
              <a:rPr lang="en-GB" sz="2600" dirty="0" err="1"/>
              <a:t>ar</a:t>
            </a:r>
            <a:r>
              <a:rPr lang="en-GB" sz="2600" dirty="0"/>
              <a:t> draws </a:t>
            </a:r>
            <a:r>
              <a:rPr lang="en-GB" sz="2600" dirty="0" err="1"/>
              <a:t>sawl</a:t>
            </a:r>
            <a:r>
              <a:rPr lang="en-GB" sz="2600" dirty="0"/>
              <a:t> </a:t>
            </a:r>
            <a:r>
              <a:rPr lang="en-GB" sz="2600" dirty="0" err="1"/>
              <a:t>agwedd</a:t>
            </a:r>
            <a:r>
              <a:rPr lang="en-GB" sz="2600" dirty="0"/>
              <a:t> </a:t>
            </a:r>
            <a:r>
              <a:rPr lang="en-GB" sz="2600" dirty="0" err="1"/>
              <a:t>ar</a:t>
            </a:r>
            <a:r>
              <a:rPr lang="en-GB" sz="2600" dirty="0"/>
              <a:t> </a:t>
            </a:r>
            <a:r>
              <a:rPr lang="en-GB" sz="2600" dirty="0" err="1"/>
              <a:t>gwricwlwm</a:t>
            </a:r>
            <a:r>
              <a:rPr lang="en-GB" sz="2600" dirty="0"/>
              <a:t> </a:t>
            </a:r>
            <a:r>
              <a:rPr lang="en-GB" sz="2600" dirty="0" err="1"/>
              <a:t>ysgolion</a:t>
            </a:r>
            <a:endParaRPr lang="en-GB" sz="2600" dirty="0"/>
          </a:p>
          <a:p>
            <a:endParaRPr lang="en-GB" sz="2600" dirty="0"/>
          </a:p>
          <a:p>
            <a:r>
              <a:rPr lang="en-GB" sz="2600" dirty="0" err="1"/>
              <a:t>Canolbwyntio</a:t>
            </a:r>
            <a:r>
              <a:rPr lang="en-GB" sz="2600" dirty="0"/>
              <a:t> </a:t>
            </a:r>
            <a:r>
              <a:rPr lang="en-GB" sz="2600" dirty="0" err="1"/>
              <a:t>ar</a:t>
            </a:r>
            <a:r>
              <a:rPr lang="en-GB" sz="2600" dirty="0"/>
              <a:t> '</a:t>
            </a:r>
            <a:r>
              <a:rPr lang="en-GB" sz="2600" dirty="0" err="1"/>
              <a:t>fenter</a:t>
            </a:r>
            <a:r>
              <a:rPr lang="en-GB" sz="2600" dirty="0"/>
              <a:t>' </a:t>
            </a:r>
          </a:p>
          <a:p>
            <a:endParaRPr lang="en-GB" sz="2600" dirty="0"/>
          </a:p>
          <a:p>
            <a:r>
              <a:rPr lang="en-GB" sz="2600" dirty="0" err="1"/>
              <a:t>Disgybl</a:t>
            </a:r>
            <a:r>
              <a:rPr lang="en-GB" sz="2600" dirty="0"/>
              <a:t> </a:t>
            </a:r>
            <a:r>
              <a:rPr lang="en-GB" sz="2600" dirty="0" err="1"/>
              <a:t>yng</a:t>
            </a:r>
            <a:r>
              <a:rPr lang="en-GB" sz="2600" dirty="0"/>
              <a:t> </a:t>
            </a:r>
            <a:r>
              <a:rPr lang="en-GB" sz="2600" dirty="0" err="1"/>
              <a:t>nghanol</a:t>
            </a:r>
            <a:r>
              <a:rPr lang="en-GB" sz="2600" dirty="0"/>
              <a:t> y </a:t>
            </a:r>
            <a:r>
              <a:rPr lang="en-GB" sz="2600" dirty="0" err="1"/>
              <a:t>dysgu</a:t>
            </a:r>
            <a:endParaRPr lang="en-GB" sz="2600" dirty="0"/>
          </a:p>
          <a:p>
            <a:pPr marL="109728" indent="0">
              <a:buNone/>
            </a:pPr>
            <a:endParaRPr lang="en-GB" sz="1600" dirty="0"/>
          </a:p>
          <a:p>
            <a:pPr marL="109728" indent="0" algn="r">
              <a:buNone/>
            </a:pPr>
            <a:r>
              <a:rPr lang="en-GB" sz="1900" dirty="0"/>
              <a:t>(Prendiville and Toye 2013)</a:t>
            </a:r>
          </a:p>
        </p:txBody>
      </p:sp>
      <p:sp>
        <p:nvSpPr>
          <p:cNvPr id="5" name="Content Placeholder 4">
            <a:extLst>
              <a:ext uri="{FF2B5EF4-FFF2-40B4-BE49-F238E27FC236}">
                <a16:creationId xmlns:a16="http://schemas.microsoft.com/office/drawing/2014/main" id="{A8CC1E48-6288-2AB4-3570-6A3C90A38E42}"/>
              </a:ext>
            </a:extLst>
          </p:cNvPr>
          <p:cNvSpPr>
            <a:spLocks noGrp="1"/>
          </p:cNvSpPr>
          <p:nvPr>
            <p:ph sz="half" idx="2"/>
          </p:nvPr>
        </p:nvSpPr>
        <p:spPr/>
        <p:txBody>
          <a:bodyPr>
            <a:normAutofit fontScale="62500" lnSpcReduction="20000"/>
          </a:bodyPr>
          <a:lstStyle/>
          <a:p>
            <a:r>
              <a:rPr lang="en-GB" sz="2600" dirty="0"/>
              <a:t>Used as an approach to the whole curriculum</a:t>
            </a:r>
          </a:p>
          <a:p>
            <a:endParaRPr lang="en-GB" sz="2600" dirty="0"/>
          </a:p>
          <a:p>
            <a:r>
              <a:rPr lang="en-GB" sz="2600" dirty="0"/>
              <a:t>It encounters many aspects of school curriculum</a:t>
            </a:r>
          </a:p>
          <a:p>
            <a:endParaRPr lang="en-GB" sz="2600" dirty="0"/>
          </a:p>
          <a:p>
            <a:r>
              <a:rPr lang="en-GB" sz="2600" dirty="0"/>
              <a:t>Focus on ‘enterprise’ </a:t>
            </a:r>
          </a:p>
          <a:p>
            <a:endParaRPr lang="en-GB" sz="2600" dirty="0"/>
          </a:p>
          <a:p>
            <a:r>
              <a:rPr lang="en-GB" sz="2600" dirty="0"/>
              <a:t>Pupil at centre of learning</a:t>
            </a:r>
          </a:p>
          <a:p>
            <a:pPr marL="109728" indent="0">
              <a:buNone/>
            </a:pPr>
            <a:endParaRPr lang="en-GB" dirty="0"/>
          </a:p>
          <a:p>
            <a:pPr marL="109728" indent="0" algn="r">
              <a:buNone/>
            </a:pPr>
            <a:r>
              <a:rPr lang="en-GB" sz="1900" dirty="0"/>
              <a:t>(Prendiville and Toye 2013) </a:t>
            </a:r>
          </a:p>
        </p:txBody>
      </p:sp>
      <p:sp>
        <p:nvSpPr>
          <p:cNvPr id="4" name="Content Placeholder 1"/>
          <p:cNvSpPr txBox="1">
            <a:spLocks/>
          </p:cNvSpPr>
          <p:nvPr/>
        </p:nvSpPr>
        <p:spPr>
          <a:xfrm>
            <a:off x="2063552" y="1556793"/>
            <a:ext cx="3907006" cy="4525963"/>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endParaRPr lang="en-GB" sz="1900" dirty="0"/>
          </a:p>
        </p:txBody>
      </p:sp>
    </p:spTree>
    <p:extLst>
      <p:ext uri="{BB962C8B-B14F-4D97-AF65-F5344CB8AC3E}">
        <p14:creationId xmlns:p14="http://schemas.microsoft.com/office/powerpoint/2010/main" val="26744514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a:t>Mewn Ymarfer / In Practice</a:t>
            </a:r>
          </a:p>
        </p:txBody>
      </p:sp>
      <p:sp>
        <p:nvSpPr>
          <p:cNvPr id="2" name="Content Placeholder 1"/>
          <p:cNvSpPr>
            <a:spLocks noGrp="1"/>
          </p:cNvSpPr>
          <p:nvPr>
            <p:ph sz="half" idx="1"/>
          </p:nvPr>
        </p:nvSpPr>
        <p:spPr/>
        <p:txBody>
          <a:bodyPr>
            <a:normAutofit fontScale="77500" lnSpcReduction="20000"/>
          </a:bodyPr>
          <a:lstStyle/>
          <a:p>
            <a:r>
              <a:rPr lang="en-GB" dirty="0" err="1"/>
              <a:t>Cynyddu</a:t>
            </a:r>
            <a:r>
              <a:rPr lang="en-GB" dirty="0"/>
              <a:t> </a:t>
            </a:r>
            <a:r>
              <a:rPr lang="en-GB" dirty="0" err="1"/>
              <a:t>lefelau</a:t>
            </a:r>
            <a:r>
              <a:rPr lang="en-GB" dirty="0"/>
              <a:t> </a:t>
            </a:r>
            <a:r>
              <a:rPr lang="en-GB" dirty="0" err="1"/>
              <a:t>ymgysylltu</a:t>
            </a:r>
            <a:r>
              <a:rPr lang="en-GB" dirty="0"/>
              <a:t> – plant </a:t>
            </a:r>
            <a:r>
              <a:rPr lang="en-GB" dirty="0" err="1"/>
              <a:t>yn</a:t>
            </a:r>
            <a:r>
              <a:rPr lang="en-GB" dirty="0"/>
              <a:t> </a:t>
            </a:r>
            <a:r>
              <a:rPr lang="en-GB" dirty="0" err="1"/>
              <a:t>gyfrifol</a:t>
            </a:r>
            <a:r>
              <a:rPr lang="en-GB" dirty="0"/>
              <a:t> am </a:t>
            </a:r>
            <a:r>
              <a:rPr lang="en-GB" dirty="0" err="1"/>
              <a:t>reoli</a:t>
            </a:r>
            <a:r>
              <a:rPr lang="en-GB" dirty="0"/>
              <a:t> </a:t>
            </a:r>
            <a:r>
              <a:rPr lang="en-GB" dirty="0" err="1"/>
              <a:t>eu</a:t>
            </a:r>
            <a:r>
              <a:rPr lang="en-GB" dirty="0"/>
              <a:t> </a:t>
            </a:r>
            <a:r>
              <a:rPr lang="en-GB" dirty="0" err="1"/>
              <a:t>llwybr</a:t>
            </a:r>
            <a:r>
              <a:rPr lang="en-GB" dirty="0"/>
              <a:t> </a:t>
            </a:r>
            <a:r>
              <a:rPr lang="en-GB" dirty="0" err="1"/>
              <a:t>dysgu</a:t>
            </a:r>
            <a:r>
              <a:rPr lang="en-GB" dirty="0"/>
              <a:t> </a:t>
            </a:r>
            <a:r>
              <a:rPr lang="en-GB" dirty="0" err="1"/>
              <a:t>eu</a:t>
            </a:r>
            <a:r>
              <a:rPr lang="en-GB" dirty="0"/>
              <a:t> </a:t>
            </a:r>
            <a:r>
              <a:rPr lang="en-GB" dirty="0" err="1"/>
              <a:t>hunain</a:t>
            </a:r>
            <a:r>
              <a:rPr lang="en-GB" dirty="0"/>
              <a:t>.  </a:t>
            </a:r>
          </a:p>
          <a:p>
            <a:endParaRPr lang="en-GB" dirty="0"/>
          </a:p>
          <a:p>
            <a:r>
              <a:rPr lang="en-GB" dirty="0" err="1"/>
              <a:t>Gwella</a:t>
            </a:r>
            <a:r>
              <a:rPr lang="en-GB" dirty="0"/>
              <a:t> </a:t>
            </a:r>
            <a:r>
              <a:rPr lang="en-GB" dirty="0" err="1"/>
              <a:t>medrau</a:t>
            </a:r>
            <a:r>
              <a:rPr lang="en-GB" dirty="0"/>
              <a:t> </a:t>
            </a:r>
            <a:r>
              <a:rPr lang="en-GB" dirty="0" err="1"/>
              <a:t>allweddol</a:t>
            </a:r>
            <a:endParaRPr lang="en-GB" dirty="0"/>
          </a:p>
          <a:p>
            <a:endParaRPr lang="en-GB" dirty="0"/>
          </a:p>
          <a:p>
            <a:r>
              <a:rPr lang="en-GB" dirty="0" err="1"/>
              <a:t>Gwella</a:t>
            </a:r>
            <a:r>
              <a:rPr lang="en-GB" dirty="0"/>
              <a:t> </a:t>
            </a:r>
            <a:r>
              <a:rPr lang="en-GB" dirty="0" err="1"/>
              <a:t>cyrhaeddiad</a:t>
            </a:r>
            <a:r>
              <a:rPr lang="en-GB" dirty="0"/>
              <a:t> </a:t>
            </a:r>
            <a:r>
              <a:rPr lang="en-GB" dirty="0" err="1"/>
              <a:t>disgyblion</a:t>
            </a:r>
            <a:endParaRPr lang="en-GB" dirty="0"/>
          </a:p>
          <a:p>
            <a:endParaRPr lang="en-GB" dirty="0"/>
          </a:p>
          <a:p>
            <a:endParaRPr lang="en-GB" dirty="0"/>
          </a:p>
          <a:p>
            <a:pPr marL="109728" indent="0">
              <a:buNone/>
            </a:pPr>
            <a:r>
              <a:rPr lang="en-GB" dirty="0"/>
              <a:t>(McGuinn 2014)</a:t>
            </a:r>
          </a:p>
          <a:p>
            <a:endParaRPr lang="en-GB" dirty="0"/>
          </a:p>
          <a:p>
            <a:endParaRPr lang="en-GB" dirty="0"/>
          </a:p>
          <a:p>
            <a:endParaRPr lang="en-GB" dirty="0"/>
          </a:p>
          <a:p>
            <a:endParaRPr lang="en-GB" dirty="0"/>
          </a:p>
          <a:p>
            <a:endParaRPr lang="en-GB" dirty="0"/>
          </a:p>
        </p:txBody>
      </p:sp>
      <p:sp>
        <p:nvSpPr>
          <p:cNvPr id="5" name="Content Placeholder 4">
            <a:extLst>
              <a:ext uri="{FF2B5EF4-FFF2-40B4-BE49-F238E27FC236}">
                <a16:creationId xmlns:a16="http://schemas.microsoft.com/office/drawing/2014/main" id="{386399F1-D7A7-3D89-80BA-24B50B23F644}"/>
              </a:ext>
            </a:extLst>
          </p:cNvPr>
          <p:cNvSpPr>
            <a:spLocks noGrp="1"/>
          </p:cNvSpPr>
          <p:nvPr>
            <p:ph sz="half" idx="2"/>
          </p:nvPr>
        </p:nvSpPr>
        <p:spPr/>
        <p:txBody>
          <a:bodyPr>
            <a:normAutofit fontScale="77500" lnSpcReduction="20000"/>
          </a:bodyPr>
          <a:lstStyle/>
          <a:p>
            <a:r>
              <a:rPr lang="en-GB" dirty="0"/>
              <a:t>Increases levels of engagement – children are in charge of controlling their own learning path.  </a:t>
            </a:r>
          </a:p>
          <a:p>
            <a:pPr marL="109728" indent="0">
              <a:buNone/>
            </a:pPr>
            <a:endParaRPr lang="en-GB" dirty="0"/>
          </a:p>
          <a:p>
            <a:r>
              <a:rPr lang="en-GB" dirty="0"/>
              <a:t>Improves key skills</a:t>
            </a:r>
          </a:p>
          <a:p>
            <a:endParaRPr lang="en-GB" dirty="0"/>
          </a:p>
          <a:p>
            <a:r>
              <a:rPr lang="en-GB" dirty="0"/>
              <a:t>Enhances pupil attainment</a:t>
            </a:r>
          </a:p>
          <a:p>
            <a:endParaRPr lang="en-GB" dirty="0"/>
          </a:p>
          <a:p>
            <a:pPr marL="109728" indent="0">
              <a:buNone/>
            </a:pPr>
            <a:r>
              <a:rPr lang="en-GB" dirty="0"/>
              <a:t>(McGuinn 2014)</a:t>
            </a:r>
          </a:p>
          <a:p>
            <a:endParaRPr lang="en-GB" dirty="0"/>
          </a:p>
        </p:txBody>
      </p:sp>
      <p:sp>
        <p:nvSpPr>
          <p:cNvPr id="4" name="Content Placeholder 1"/>
          <p:cNvSpPr txBox="1">
            <a:spLocks/>
          </p:cNvSpPr>
          <p:nvPr/>
        </p:nvSpPr>
        <p:spPr>
          <a:xfrm>
            <a:off x="2135560" y="1556793"/>
            <a:ext cx="3898776" cy="4525963"/>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9393956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endParaRPr lang="en-GB" dirty="0"/>
          </a:p>
          <a:p>
            <a:pPr marL="109728" indent="0">
              <a:buNone/>
            </a:pPr>
            <a:r>
              <a:rPr lang="en-GB" dirty="0">
                <a:hlinkClick r:id="rId3"/>
              </a:rPr>
              <a:t>http://www.youtube.com/watch?v=bBzSYEY9eQs</a:t>
            </a:r>
            <a:endParaRPr lang="en-GB" dirty="0"/>
          </a:p>
          <a:p>
            <a:pPr marL="109728" indent="0">
              <a:buNone/>
            </a:pPr>
            <a:endParaRPr lang="en-GB" dirty="0"/>
          </a:p>
          <a:p>
            <a:pPr marL="109728" indent="0">
              <a:buNone/>
            </a:pPr>
            <a:r>
              <a:rPr lang="en-GB">
                <a:hlinkClick r:id="rId4"/>
              </a:rPr>
              <a:t>https://www.youtube.com/watch?v=jGvOuEan6go</a:t>
            </a:r>
            <a:endParaRPr lang="en-GB"/>
          </a:p>
          <a:p>
            <a:pPr marL="109728" indent="0">
              <a:buNone/>
            </a:pPr>
            <a:endParaRPr lang="en-GB" dirty="0"/>
          </a:p>
        </p:txBody>
      </p:sp>
      <p:sp>
        <p:nvSpPr>
          <p:cNvPr id="3" name="Title 2"/>
          <p:cNvSpPr>
            <a:spLocks noGrp="1"/>
          </p:cNvSpPr>
          <p:nvPr>
            <p:ph type="title"/>
          </p:nvPr>
        </p:nvSpPr>
        <p:spPr/>
        <p:txBody>
          <a:bodyPr>
            <a:normAutofit/>
          </a:bodyPr>
          <a:lstStyle/>
          <a:p>
            <a:pPr algn="ctr"/>
            <a:r>
              <a:rPr lang="en-GB" dirty="0"/>
              <a:t>Y </a:t>
            </a:r>
            <a:r>
              <a:rPr lang="en-GB" dirty="0" err="1"/>
              <a:t>ffatri</a:t>
            </a:r>
            <a:r>
              <a:rPr lang="en-GB" dirty="0"/>
              <a:t> </a:t>
            </a:r>
            <a:r>
              <a:rPr lang="en-GB" dirty="0" err="1"/>
              <a:t>esgidiau</a:t>
            </a:r>
            <a:r>
              <a:rPr lang="en-GB" dirty="0"/>
              <a:t>/The shoe factory</a:t>
            </a:r>
          </a:p>
        </p:txBody>
      </p:sp>
      <p:pic>
        <p:nvPicPr>
          <p:cNvPr id="1026" name="Picture 2" descr="C:\Users\ss-lp\AppData\Local\Microsoft\Windows\Temporary Internet Files\Content.IE5\PY3X2WI4\MC900440231[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96201" y="4568568"/>
            <a:ext cx="1768475" cy="152082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ss-lp\AppData\Local\Microsoft\Windows\Temporary Internet Files\Content.IE5\EDIMDMAM\MC900440227[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75897" y="4625976"/>
            <a:ext cx="1768475" cy="15208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ss-lp\AppData\Local\Microsoft\Windows\Temporary Internet Files\Content.IE5\LXJBG6H9\MC900440229[1].wm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097615" y="4600575"/>
            <a:ext cx="1822450" cy="1571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74205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Y 4 Cam / The Four Stages</a:t>
            </a:r>
          </a:p>
        </p:txBody>
      </p:sp>
      <p:sp>
        <p:nvSpPr>
          <p:cNvPr id="2" name="Content Placeholder 1"/>
          <p:cNvSpPr>
            <a:spLocks noGrp="1"/>
          </p:cNvSpPr>
          <p:nvPr>
            <p:ph sz="half" idx="1"/>
          </p:nvPr>
        </p:nvSpPr>
        <p:spPr>
          <a:xfrm>
            <a:off x="1089498" y="2443589"/>
            <a:ext cx="4921159" cy="3801568"/>
          </a:xfrm>
        </p:spPr>
        <p:txBody>
          <a:bodyPr>
            <a:noAutofit/>
          </a:bodyPr>
          <a:lstStyle/>
          <a:p>
            <a:r>
              <a:rPr lang="en-GB" sz="2200" dirty="0" err="1"/>
              <a:t>Cyn-gynllunio</a:t>
            </a:r>
            <a:r>
              <a:rPr lang="en-GB" sz="2200" dirty="0"/>
              <a:t>: </a:t>
            </a:r>
            <a:r>
              <a:rPr lang="en-GB" sz="2200" dirty="0" err="1"/>
              <a:t>casglu</a:t>
            </a:r>
            <a:r>
              <a:rPr lang="en-GB" sz="2200" dirty="0"/>
              <a:t> </a:t>
            </a:r>
            <a:r>
              <a:rPr lang="en-GB" sz="2200" dirty="0" err="1"/>
              <a:t>syniadau</a:t>
            </a:r>
            <a:r>
              <a:rPr lang="en-GB" sz="2200" dirty="0"/>
              <a:t> </a:t>
            </a:r>
            <a:r>
              <a:rPr lang="en-GB" sz="2200" dirty="0" err="1"/>
              <a:t>i</a:t>
            </a:r>
            <a:r>
              <a:rPr lang="en-GB" sz="2200" dirty="0"/>
              <a:t> </a:t>
            </a:r>
            <a:r>
              <a:rPr lang="en-GB" sz="2200" dirty="0" err="1"/>
              <a:t>sicrhau</a:t>
            </a:r>
            <a:r>
              <a:rPr lang="en-GB" sz="2200" dirty="0"/>
              <a:t> bod </a:t>
            </a:r>
            <a:r>
              <a:rPr lang="en-GB" sz="2200" dirty="0" err="1"/>
              <a:t>elfennau</a:t>
            </a:r>
            <a:r>
              <a:rPr lang="en-GB" sz="2200" dirty="0"/>
              <a:t> </a:t>
            </a:r>
            <a:r>
              <a:rPr lang="en-GB" sz="2200" dirty="0" err="1"/>
              <a:t>craidd</a:t>
            </a:r>
            <a:r>
              <a:rPr lang="en-GB" sz="2200" dirty="0"/>
              <a:t> </a:t>
            </a:r>
            <a:r>
              <a:rPr lang="en-GB" sz="2200" dirty="0" err="1"/>
              <a:t>MoE</a:t>
            </a:r>
            <a:r>
              <a:rPr lang="en-GB" sz="2200" dirty="0"/>
              <a:t> </a:t>
            </a:r>
            <a:r>
              <a:rPr lang="en-GB" sz="2200" dirty="0" err="1"/>
              <a:t>yn</a:t>
            </a:r>
            <a:r>
              <a:rPr lang="en-GB" sz="2200" dirty="0"/>
              <a:t> </a:t>
            </a:r>
            <a:r>
              <a:rPr lang="en-GB" sz="2200" dirty="0" err="1"/>
              <a:t>eu</a:t>
            </a:r>
            <a:r>
              <a:rPr lang="en-GB" sz="2200" dirty="0"/>
              <a:t> </a:t>
            </a:r>
            <a:r>
              <a:rPr lang="en-GB" sz="2200" dirty="0" err="1"/>
              <a:t>lle</a:t>
            </a:r>
            <a:endParaRPr lang="en-GB" sz="2200" dirty="0"/>
          </a:p>
          <a:p>
            <a:r>
              <a:rPr lang="en-GB" sz="2200" dirty="0" err="1"/>
              <a:t>Mapio</a:t>
            </a:r>
            <a:r>
              <a:rPr lang="en-GB" sz="2200" dirty="0"/>
              <a:t>: </a:t>
            </a:r>
            <a:r>
              <a:rPr lang="en-GB" sz="2200" dirty="0" err="1"/>
              <a:t>cynllunio</a:t>
            </a:r>
            <a:r>
              <a:rPr lang="en-GB" sz="2200" dirty="0"/>
              <a:t> </a:t>
            </a:r>
            <a:r>
              <a:rPr lang="en-GB" sz="2200" dirty="0" err="1"/>
              <a:t>trosolwg</a:t>
            </a:r>
            <a:r>
              <a:rPr lang="en-GB" sz="2200" dirty="0"/>
              <a:t> o </a:t>
            </a:r>
            <a:r>
              <a:rPr lang="en-GB" sz="2200" dirty="0" err="1"/>
              <a:t>ble</a:t>
            </a:r>
            <a:r>
              <a:rPr lang="en-GB" sz="2200" dirty="0"/>
              <a:t> </a:t>
            </a:r>
            <a:r>
              <a:rPr lang="en-GB" sz="2200" dirty="0" err="1"/>
              <a:t>allai’r</a:t>
            </a:r>
            <a:r>
              <a:rPr lang="en-GB" sz="2200" dirty="0"/>
              <a:t> Mantle </a:t>
            </a:r>
            <a:r>
              <a:rPr lang="en-GB" sz="2200" dirty="0" err="1"/>
              <a:t>fynd</a:t>
            </a:r>
            <a:endParaRPr lang="en-GB" sz="2200" dirty="0"/>
          </a:p>
          <a:p>
            <a:r>
              <a:rPr lang="en-GB" sz="2200" dirty="0" err="1"/>
              <a:t>Meicro</a:t>
            </a:r>
            <a:r>
              <a:rPr lang="en-GB" sz="2200" dirty="0"/>
              <a:t> </a:t>
            </a:r>
            <a:r>
              <a:rPr lang="en-GB" sz="2200" dirty="0" err="1"/>
              <a:t>gynllunio</a:t>
            </a:r>
            <a:r>
              <a:rPr lang="en-GB" sz="2200" dirty="0"/>
              <a:t>: </a:t>
            </a:r>
            <a:r>
              <a:rPr lang="en-GB" sz="2200" dirty="0" err="1"/>
              <a:t>confensiynau</a:t>
            </a:r>
            <a:r>
              <a:rPr lang="en-GB" sz="2200" dirty="0"/>
              <a:t> drama, </a:t>
            </a:r>
            <a:r>
              <a:rPr lang="en-GB" sz="2200" dirty="0" err="1"/>
              <a:t>cwestiynau</a:t>
            </a:r>
            <a:r>
              <a:rPr lang="en-GB" sz="2200" dirty="0"/>
              <a:t> a </a:t>
            </a:r>
            <a:r>
              <a:rPr lang="en-GB" sz="2200" dirty="0" err="1"/>
              <a:t>strategaethau</a:t>
            </a:r>
            <a:r>
              <a:rPr lang="en-GB" sz="2200" dirty="0"/>
              <a:t> </a:t>
            </a:r>
            <a:r>
              <a:rPr lang="en-GB" sz="2200" dirty="0" err="1"/>
              <a:t>yn</a:t>
            </a:r>
            <a:r>
              <a:rPr lang="en-GB" sz="2200" dirty="0"/>
              <a:t> </a:t>
            </a:r>
            <a:r>
              <a:rPr lang="en-GB" sz="2200" dirty="0" err="1"/>
              <a:t>cael</a:t>
            </a:r>
            <a:r>
              <a:rPr lang="en-GB" sz="2200" dirty="0"/>
              <a:t> </a:t>
            </a:r>
            <a:r>
              <a:rPr lang="en-GB" sz="2200" dirty="0" err="1"/>
              <a:t>eu</a:t>
            </a:r>
            <a:r>
              <a:rPr lang="en-GB" sz="2200" dirty="0"/>
              <a:t> </a:t>
            </a:r>
            <a:r>
              <a:rPr lang="en-GB" sz="2200" dirty="0" err="1"/>
              <a:t>dewis</a:t>
            </a:r>
            <a:endParaRPr lang="en-GB" sz="2200" dirty="0"/>
          </a:p>
          <a:p>
            <a:r>
              <a:rPr lang="en-GB" sz="2200" dirty="0"/>
              <a:t>Storia: </a:t>
            </a:r>
            <a:r>
              <a:rPr lang="en-GB" sz="2200" dirty="0" err="1"/>
              <a:t>helpu</a:t>
            </a:r>
            <a:r>
              <a:rPr lang="en-GB" sz="2200" dirty="0"/>
              <a:t> </a:t>
            </a:r>
            <a:r>
              <a:rPr lang="en-GB" sz="2200" dirty="0" err="1"/>
              <a:t>cyfranogwyr</a:t>
            </a:r>
            <a:r>
              <a:rPr lang="en-GB" sz="2200" dirty="0"/>
              <a:t> </a:t>
            </a:r>
            <a:r>
              <a:rPr lang="en-GB" sz="2200" dirty="0" err="1"/>
              <a:t>i</a:t>
            </a:r>
            <a:r>
              <a:rPr lang="en-GB" sz="2200" dirty="0"/>
              <a:t> </a:t>
            </a:r>
            <a:r>
              <a:rPr lang="en-GB" sz="2200" dirty="0" err="1"/>
              <a:t>ddilyn</a:t>
            </a:r>
            <a:r>
              <a:rPr lang="en-GB" sz="2200" dirty="0"/>
              <a:t> </a:t>
            </a:r>
            <a:r>
              <a:rPr lang="en-GB" sz="2200" dirty="0" err="1"/>
              <a:t>llwybr</a:t>
            </a:r>
            <a:r>
              <a:rPr lang="en-GB" sz="2200" dirty="0"/>
              <a:t> </a:t>
            </a:r>
            <a:r>
              <a:rPr lang="en-GB" sz="2200" dirty="0" err="1"/>
              <a:t>yr</a:t>
            </a:r>
            <a:r>
              <a:rPr lang="en-GB" sz="2200" dirty="0"/>
              <a:t> </a:t>
            </a:r>
            <a:r>
              <a:rPr lang="en-GB" sz="2200" dirty="0" err="1"/>
              <a:t>antur</a:t>
            </a:r>
            <a:r>
              <a:rPr lang="en-GB" sz="2200" dirty="0"/>
              <a:t> </a:t>
            </a:r>
            <a:r>
              <a:rPr lang="en-GB" sz="2200" dirty="0" err="1"/>
              <a:t>sy’n</a:t>
            </a:r>
            <a:r>
              <a:rPr lang="en-GB" sz="2200" dirty="0"/>
              <a:t> </a:t>
            </a:r>
            <a:r>
              <a:rPr lang="en-GB" sz="2200" dirty="0" err="1"/>
              <a:t>datblygu</a:t>
            </a:r>
            <a:endParaRPr lang="en-GB" sz="2200" dirty="0"/>
          </a:p>
          <a:p>
            <a:endParaRPr lang="en-GB" sz="2200" dirty="0"/>
          </a:p>
        </p:txBody>
      </p:sp>
      <p:sp>
        <p:nvSpPr>
          <p:cNvPr id="5" name="Content Placeholder 4">
            <a:extLst>
              <a:ext uri="{FF2B5EF4-FFF2-40B4-BE49-F238E27FC236}">
                <a16:creationId xmlns:a16="http://schemas.microsoft.com/office/drawing/2014/main" id="{E3D01F9B-9068-BEF1-10EE-DFFC3E83B04E}"/>
              </a:ext>
            </a:extLst>
          </p:cNvPr>
          <p:cNvSpPr>
            <a:spLocks noGrp="1"/>
          </p:cNvSpPr>
          <p:nvPr>
            <p:ph sz="half" idx="2"/>
          </p:nvPr>
        </p:nvSpPr>
        <p:spPr>
          <a:xfrm>
            <a:off x="6181344" y="2560320"/>
            <a:ext cx="4921158" cy="3310128"/>
          </a:xfrm>
        </p:spPr>
        <p:txBody>
          <a:bodyPr>
            <a:normAutofit fontScale="92500" lnSpcReduction="20000"/>
          </a:bodyPr>
          <a:lstStyle/>
          <a:p>
            <a:r>
              <a:rPr lang="en-GB" sz="2400" dirty="0"/>
              <a:t>Pre-planning: ideas are gathered to ensure that core elements of </a:t>
            </a:r>
            <a:r>
              <a:rPr lang="en-GB" sz="2400" dirty="0" err="1"/>
              <a:t>MoE</a:t>
            </a:r>
            <a:r>
              <a:rPr lang="en-GB" sz="2400" dirty="0"/>
              <a:t> are in place</a:t>
            </a:r>
          </a:p>
          <a:p>
            <a:r>
              <a:rPr lang="en-GB" sz="2400" dirty="0"/>
              <a:t>Mapping: plan an overall sense of where the Mantle might go</a:t>
            </a:r>
          </a:p>
          <a:p>
            <a:r>
              <a:rPr lang="en-GB" sz="2400" dirty="0"/>
              <a:t>Micro planning: drama conventions, questions and strategies are selected</a:t>
            </a:r>
          </a:p>
          <a:p>
            <a:r>
              <a:rPr lang="en-GB" sz="2400" dirty="0"/>
              <a:t>Storying: helps participants to follow the flow of the unfolding adventure</a:t>
            </a:r>
          </a:p>
          <a:p>
            <a:endParaRPr lang="en-GB" dirty="0"/>
          </a:p>
        </p:txBody>
      </p:sp>
      <p:sp>
        <p:nvSpPr>
          <p:cNvPr id="4" name="Content Placeholder 1"/>
          <p:cNvSpPr txBox="1">
            <a:spLocks/>
          </p:cNvSpPr>
          <p:nvPr/>
        </p:nvSpPr>
        <p:spPr>
          <a:xfrm>
            <a:off x="1775520" y="1268760"/>
            <a:ext cx="4139952" cy="5116024"/>
          </a:xfrm>
          <a:prstGeom prst="rect">
            <a:avLst/>
          </a:prstGeom>
        </p:spPr>
        <p:txBody>
          <a:bodyPr vert="horz">
            <a:no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endParaRPr lang="en-GB" sz="2200" dirty="0"/>
          </a:p>
        </p:txBody>
      </p:sp>
    </p:spTree>
    <p:extLst>
      <p:ext uri="{BB962C8B-B14F-4D97-AF65-F5344CB8AC3E}">
        <p14:creationId xmlns:p14="http://schemas.microsoft.com/office/powerpoint/2010/main" val="23296570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31" name="Group 1030">
            <a:extLst>
              <a:ext uri="{FF2B5EF4-FFF2-40B4-BE49-F238E27FC236}">
                <a16:creationId xmlns:a16="http://schemas.microsoft.com/office/drawing/2014/main" id="{749C117F-F390-437B-ADB0-57E87EFF34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934" y="0"/>
            <a:ext cx="12231160" cy="6856214"/>
            <a:chOff x="-16934" y="0"/>
            <a:chExt cx="12231160" cy="6856214"/>
          </a:xfrm>
        </p:grpSpPr>
        <p:pic>
          <p:nvPicPr>
            <p:cNvPr id="1032" name="Picture 1031">
              <a:extLst>
                <a:ext uri="{FF2B5EF4-FFF2-40B4-BE49-F238E27FC236}">
                  <a16:creationId xmlns:a16="http://schemas.microsoft.com/office/drawing/2014/main" id="{A7EF42F8-2417-49A6-95CE-DE9503B0AA6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033" name="Rectangle 1032">
              <a:extLst>
                <a:ext uri="{FF2B5EF4-FFF2-40B4-BE49-F238E27FC236}">
                  <a16:creationId xmlns:a16="http://schemas.microsoft.com/office/drawing/2014/main" id="{AC6F623B-2003-4AED-B02F-541A150EC1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034" name="Picture 1033">
              <a:extLst>
                <a:ext uri="{FF2B5EF4-FFF2-40B4-BE49-F238E27FC236}">
                  <a16:creationId xmlns:a16="http://schemas.microsoft.com/office/drawing/2014/main" id="{CD11837A-4F3D-419F-ACE2-E80B1EA2846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1035" name="Picture 1034">
              <a:extLst>
                <a:ext uri="{FF2B5EF4-FFF2-40B4-BE49-F238E27FC236}">
                  <a16:creationId xmlns:a16="http://schemas.microsoft.com/office/drawing/2014/main" id="{B9411D1A-7E2C-4A36-BE32-BF7A8E13072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cxnSp>
        <p:nvCxnSpPr>
          <p:cNvPr id="1037" name="Straight Connector 1036">
            <a:extLst>
              <a:ext uri="{FF2B5EF4-FFF2-40B4-BE49-F238E27FC236}">
                <a16:creationId xmlns:a16="http://schemas.microsoft.com/office/drawing/2014/main" id="{20742BC3-654B-4E41-9A6A-73A42E47763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p:nvSpPr>
          <p:cNvPr id="1039" name="Rectangle 1038">
            <a:extLst>
              <a:ext uri="{FF2B5EF4-FFF2-40B4-BE49-F238E27FC236}">
                <a16:creationId xmlns:a16="http://schemas.microsoft.com/office/drawing/2014/main" id="{1CD07172-CD61-45EB-BEE3-F644503E5C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041" name="Rectangle 1040">
            <a:extLst>
              <a:ext uri="{FF2B5EF4-FFF2-40B4-BE49-F238E27FC236}">
                <a16:creationId xmlns:a16="http://schemas.microsoft.com/office/drawing/2014/main" id="{1EADA5DB-ED12-413A-AAB5-6A8D1152E6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90"/>
            <a:ext cx="3823215" cy="5883295"/>
          </a:xfrm>
          <a:prstGeom prst="rect">
            <a:avLst/>
          </a:prstGeom>
          <a:blipFill dpi="0" rotWithShape="1">
            <a:blip r:embed="rId4"/>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3" name="Rectangle 1042">
            <a:extLst>
              <a:ext uri="{FF2B5EF4-FFF2-40B4-BE49-F238E27FC236}">
                <a16:creationId xmlns:a16="http://schemas.microsoft.com/office/drawing/2014/main" id="{8BA45E5C-ACB9-49E8-B4DB-5255C2376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2"/>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3" name="Title 2"/>
          <p:cNvSpPr>
            <a:spLocks noGrp="1"/>
          </p:cNvSpPr>
          <p:nvPr>
            <p:ph type="title"/>
          </p:nvPr>
        </p:nvSpPr>
        <p:spPr>
          <a:xfrm>
            <a:off x="826852" y="872061"/>
            <a:ext cx="3073940" cy="3436688"/>
          </a:xfrm>
        </p:spPr>
        <p:txBody>
          <a:bodyPr vert="horz" lIns="91440" tIns="45720" rIns="91440" bIns="45720" rtlCol="0" anchor="b">
            <a:normAutofit/>
          </a:bodyPr>
          <a:lstStyle/>
          <a:p>
            <a:pPr>
              <a:lnSpc>
                <a:spcPct val="90000"/>
              </a:lnSpc>
            </a:pPr>
            <a:r>
              <a:rPr lang="en-US">
                <a:solidFill>
                  <a:srgbClr val="262626"/>
                </a:solidFill>
              </a:rPr>
              <a:t>Yr elfennau craidd/</a:t>
            </a:r>
            <a:br>
              <a:rPr lang="en-US">
                <a:solidFill>
                  <a:srgbClr val="262626"/>
                </a:solidFill>
              </a:rPr>
            </a:br>
            <a:r>
              <a:rPr lang="en-US">
                <a:solidFill>
                  <a:srgbClr val="262626"/>
                </a:solidFill>
              </a:rPr>
              <a:t>                        The core elements</a:t>
            </a:r>
          </a:p>
        </p:txBody>
      </p:sp>
      <p:sp useBgFill="1">
        <p:nvSpPr>
          <p:cNvPr id="1045" name="Rectangle 1044">
            <a:extLst>
              <a:ext uri="{FF2B5EF4-FFF2-40B4-BE49-F238E27FC236}">
                <a16:creationId xmlns:a16="http://schemas.microsoft.com/office/drawing/2014/main" id="{857E618C-1D7B-4A51-90C1-6106CD8A1A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491" y="0"/>
            <a:ext cx="7396509"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ttps://mantleoftheexpert.co.nz/wp-content/uploads/2020/11/Mantle-planning-process.png"/>
          <p:cNvPicPr>
            <a:picLocks noGrp="1" noChangeAspect="1" noChangeArrowheads="1"/>
          </p:cNvPicPr>
          <p:nvPr>
            <p:ph idx="4294967295"/>
          </p:nvPr>
        </p:nvPicPr>
        <p:blipFill>
          <a:blip r:embed="rId5">
            <a:extLst>
              <a:ext uri="{28A0092B-C50C-407E-A947-70E740481C1C}">
                <a14:useLocalDpi xmlns:a14="http://schemas.microsoft.com/office/drawing/2010/main" val="0"/>
              </a:ext>
            </a:extLst>
          </a:blip>
          <a:stretch>
            <a:fillRect/>
          </a:stretch>
        </p:blipFill>
        <p:spPr bwMode="auto">
          <a:xfrm>
            <a:off x="4917205" y="609602"/>
            <a:ext cx="7135452" cy="5769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61454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r>
              <a:rPr lang="en-GB" dirty="0" err="1"/>
              <a:t>Tebygolrwydd</a:t>
            </a:r>
            <a:r>
              <a:rPr lang="en-GB" dirty="0"/>
              <a:t> a </a:t>
            </a:r>
            <a:r>
              <a:rPr lang="en-GB" dirty="0" err="1"/>
              <a:t>Gwahaniaethau</a:t>
            </a:r>
            <a:br>
              <a:rPr lang="en-GB" dirty="0"/>
            </a:br>
            <a:r>
              <a:rPr lang="en-GB" dirty="0"/>
              <a:t>Similarities and Differences </a:t>
            </a:r>
          </a:p>
        </p:txBody>
      </p:sp>
      <p:sp>
        <p:nvSpPr>
          <p:cNvPr id="2" name="Content Placeholder 1"/>
          <p:cNvSpPr>
            <a:spLocks noGrp="1"/>
          </p:cNvSpPr>
          <p:nvPr>
            <p:ph sz="half" idx="1"/>
          </p:nvPr>
        </p:nvSpPr>
        <p:spPr/>
        <p:txBody>
          <a:bodyPr>
            <a:normAutofit fontScale="92500" lnSpcReduction="10000"/>
          </a:bodyPr>
          <a:lstStyle/>
          <a:p>
            <a:pPr marL="109728" indent="0">
              <a:buNone/>
            </a:pPr>
            <a:r>
              <a:rPr lang="en-GB" dirty="0" err="1"/>
              <a:t>Mewn</a:t>
            </a:r>
            <a:r>
              <a:rPr lang="en-GB" dirty="0"/>
              <a:t> </a:t>
            </a:r>
            <a:r>
              <a:rPr lang="en-GB" dirty="0" err="1"/>
              <a:t>grwpiau</a:t>
            </a:r>
            <a:r>
              <a:rPr lang="en-GB" dirty="0"/>
              <a:t>:</a:t>
            </a:r>
          </a:p>
          <a:p>
            <a:pPr marL="109728" indent="0">
              <a:buNone/>
            </a:pPr>
            <a:endParaRPr lang="en-GB" dirty="0"/>
          </a:p>
          <a:p>
            <a:r>
              <a:rPr lang="en-GB" dirty="0" err="1"/>
              <a:t>Trafodwch</a:t>
            </a:r>
            <a:r>
              <a:rPr lang="en-GB" dirty="0"/>
              <a:t> y </a:t>
            </a:r>
            <a:r>
              <a:rPr lang="en-GB" dirty="0" err="1"/>
              <a:t>tebygolrwydd</a:t>
            </a:r>
            <a:r>
              <a:rPr lang="en-GB" dirty="0"/>
              <a:t> </a:t>
            </a:r>
            <a:r>
              <a:rPr lang="en-GB" dirty="0" err="1"/>
              <a:t>a’r</a:t>
            </a:r>
            <a:r>
              <a:rPr lang="en-GB" dirty="0"/>
              <a:t> </a:t>
            </a:r>
            <a:r>
              <a:rPr lang="en-GB" dirty="0" err="1"/>
              <a:t>gwahaniaethau</a:t>
            </a:r>
            <a:r>
              <a:rPr lang="en-GB" dirty="0"/>
              <a:t> </a:t>
            </a:r>
            <a:r>
              <a:rPr lang="en-GB" dirty="0" err="1"/>
              <a:t>rhwng</a:t>
            </a:r>
            <a:r>
              <a:rPr lang="en-GB" dirty="0"/>
              <a:t> y </a:t>
            </a:r>
            <a:r>
              <a:rPr lang="en-GB" dirty="0" err="1"/>
              <a:t>ddau</a:t>
            </a:r>
            <a:r>
              <a:rPr lang="en-GB" dirty="0"/>
              <a:t> </a:t>
            </a:r>
            <a:r>
              <a:rPr lang="en-GB" dirty="0" err="1"/>
              <a:t>ddull</a:t>
            </a:r>
            <a:r>
              <a:rPr lang="en-GB" dirty="0"/>
              <a:t> o </a:t>
            </a:r>
            <a:r>
              <a:rPr lang="en-GB" dirty="0" err="1"/>
              <a:t>ddysgu</a:t>
            </a:r>
            <a:endParaRPr lang="en-GB" dirty="0"/>
          </a:p>
          <a:p>
            <a:endParaRPr lang="en-GB" dirty="0"/>
          </a:p>
          <a:p>
            <a:r>
              <a:rPr lang="en-GB" dirty="0" err="1"/>
              <a:t>Paratowch</a:t>
            </a:r>
            <a:r>
              <a:rPr lang="en-GB" dirty="0"/>
              <a:t> </a:t>
            </a:r>
            <a:r>
              <a:rPr lang="en-GB" dirty="0" err="1"/>
              <a:t>i</a:t>
            </a:r>
            <a:r>
              <a:rPr lang="en-GB" dirty="0"/>
              <a:t> </a:t>
            </a:r>
            <a:r>
              <a:rPr lang="en-GB" dirty="0" err="1"/>
              <a:t>roi</a:t>
            </a:r>
            <a:r>
              <a:rPr lang="en-GB" dirty="0"/>
              <a:t> </a:t>
            </a:r>
            <a:r>
              <a:rPr lang="en-GB" dirty="0" err="1"/>
              <a:t>adborth</a:t>
            </a:r>
            <a:r>
              <a:rPr lang="en-GB" dirty="0"/>
              <a:t> </a:t>
            </a:r>
            <a:r>
              <a:rPr lang="en-GB" dirty="0" err="1"/>
              <a:t>i</a:t>
            </a:r>
            <a:r>
              <a:rPr lang="en-GB" dirty="0"/>
              <a:t> </a:t>
            </a:r>
            <a:r>
              <a:rPr lang="en-GB" dirty="0" err="1"/>
              <a:t>weddill</a:t>
            </a:r>
            <a:r>
              <a:rPr lang="en-GB" dirty="0"/>
              <a:t> y </a:t>
            </a:r>
            <a:r>
              <a:rPr lang="en-GB" dirty="0" err="1"/>
              <a:t>dosbarth</a:t>
            </a:r>
            <a:r>
              <a:rPr lang="en-GB" dirty="0"/>
              <a:t> </a:t>
            </a:r>
          </a:p>
          <a:p>
            <a:pPr marL="109728" indent="0">
              <a:buNone/>
            </a:pPr>
            <a:endParaRPr lang="en-GB" dirty="0"/>
          </a:p>
          <a:p>
            <a:endParaRPr lang="en-GB" dirty="0"/>
          </a:p>
          <a:p>
            <a:pPr marL="109728" indent="0">
              <a:buNone/>
            </a:pPr>
            <a:endParaRPr lang="en-GB" dirty="0"/>
          </a:p>
          <a:p>
            <a:pPr marL="109728" indent="0">
              <a:buNone/>
            </a:pPr>
            <a:endParaRPr lang="en-GB" dirty="0"/>
          </a:p>
        </p:txBody>
      </p:sp>
      <p:sp>
        <p:nvSpPr>
          <p:cNvPr id="5" name="Content Placeholder 4">
            <a:extLst>
              <a:ext uri="{FF2B5EF4-FFF2-40B4-BE49-F238E27FC236}">
                <a16:creationId xmlns:a16="http://schemas.microsoft.com/office/drawing/2014/main" id="{B54442D4-BFBA-210F-C3EE-37F10C692515}"/>
              </a:ext>
            </a:extLst>
          </p:cNvPr>
          <p:cNvSpPr>
            <a:spLocks noGrp="1"/>
          </p:cNvSpPr>
          <p:nvPr>
            <p:ph sz="half" idx="2"/>
          </p:nvPr>
        </p:nvSpPr>
        <p:spPr/>
        <p:txBody>
          <a:bodyPr>
            <a:normAutofit fontScale="92500" lnSpcReduction="10000"/>
          </a:bodyPr>
          <a:lstStyle/>
          <a:p>
            <a:pPr marL="109728" indent="0">
              <a:buNone/>
            </a:pPr>
            <a:r>
              <a:rPr lang="en-GB" dirty="0"/>
              <a:t>In groups:</a:t>
            </a:r>
          </a:p>
          <a:p>
            <a:pPr marL="109728" indent="0">
              <a:buNone/>
            </a:pPr>
            <a:endParaRPr lang="en-GB" dirty="0"/>
          </a:p>
          <a:p>
            <a:r>
              <a:rPr lang="en-GB" dirty="0"/>
              <a:t>Discuss the similarities and differences of the two approaches to learning</a:t>
            </a:r>
          </a:p>
          <a:p>
            <a:endParaRPr lang="en-GB" dirty="0"/>
          </a:p>
          <a:p>
            <a:r>
              <a:rPr lang="en-GB" dirty="0"/>
              <a:t>Feedback to rest of the class </a:t>
            </a:r>
          </a:p>
          <a:p>
            <a:endParaRPr lang="en-GB" dirty="0"/>
          </a:p>
        </p:txBody>
      </p:sp>
      <p:sp>
        <p:nvSpPr>
          <p:cNvPr id="4" name="Content Placeholder 1"/>
          <p:cNvSpPr txBox="1">
            <a:spLocks/>
          </p:cNvSpPr>
          <p:nvPr/>
        </p:nvSpPr>
        <p:spPr>
          <a:xfrm>
            <a:off x="2351584" y="1545019"/>
            <a:ext cx="3898776" cy="4525963"/>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endParaRPr lang="en-GB" dirty="0"/>
          </a:p>
          <a:p>
            <a:pPr marL="109728" indent="0">
              <a:buNone/>
            </a:pPr>
            <a:endParaRPr lang="en-GB" dirty="0"/>
          </a:p>
        </p:txBody>
      </p:sp>
    </p:spTree>
    <p:extLst>
      <p:ext uri="{BB962C8B-B14F-4D97-AF65-F5344CB8AC3E}">
        <p14:creationId xmlns:p14="http://schemas.microsoft.com/office/powerpoint/2010/main" val="12841406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49C117F-F390-437B-ADB0-57E87EFF34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934" y="0"/>
            <a:ext cx="12231160" cy="6856214"/>
            <a:chOff x="-16934" y="0"/>
            <a:chExt cx="12231160" cy="6856214"/>
          </a:xfrm>
        </p:grpSpPr>
        <p:pic>
          <p:nvPicPr>
            <p:cNvPr id="10" name="Picture 9">
              <a:extLst>
                <a:ext uri="{FF2B5EF4-FFF2-40B4-BE49-F238E27FC236}">
                  <a16:creationId xmlns:a16="http://schemas.microsoft.com/office/drawing/2014/main" id="{A7EF42F8-2417-49A6-95CE-DE9503B0AA6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1" name="Rectangle 10">
              <a:extLst>
                <a:ext uri="{FF2B5EF4-FFF2-40B4-BE49-F238E27FC236}">
                  <a16:creationId xmlns:a16="http://schemas.microsoft.com/office/drawing/2014/main" id="{AC6F623B-2003-4AED-B02F-541A150EC1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2" name="Picture 11">
              <a:extLst>
                <a:ext uri="{FF2B5EF4-FFF2-40B4-BE49-F238E27FC236}">
                  <a16:creationId xmlns:a16="http://schemas.microsoft.com/office/drawing/2014/main" id="{CD11837A-4F3D-419F-ACE2-E80B1EA2846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13" name="Picture 12">
              <a:extLst>
                <a:ext uri="{FF2B5EF4-FFF2-40B4-BE49-F238E27FC236}">
                  <a16:creationId xmlns:a16="http://schemas.microsoft.com/office/drawing/2014/main" id="{B9411D1A-7E2C-4A36-BE32-BF7A8E13072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cxnSp>
        <p:nvCxnSpPr>
          <p:cNvPr id="15" name="Straight Connector 14">
            <a:extLst>
              <a:ext uri="{FF2B5EF4-FFF2-40B4-BE49-F238E27FC236}">
                <a16:creationId xmlns:a16="http://schemas.microsoft.com/office/drawing/2014/main" id="{20742BC3-654B-4E41-9A6A-73A42E47763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p:nvSpPr>
          <p:cNvPr id="17" name="Rectangle 16">
            <a:extLst>
              <a:ext uri="{FF2B5EF4-FFF2-40B4-BE49-F238E27FC236}">
                <a16:creationId xmlns:a16="http://schemas.microsoft.com/office/drawing/2014/main" id="{1CD07172-CD61-45EB-BEE3-F644503E5C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EADA5DB-ED12-413A-AAB5-6A8D1152E6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90"/>
            <a:ext cx="3823215" cy="5883295"/>
          </a:xfrm>
          <a:prstGeom prst="rect">
            <a:avLst/>
          </a:prstGeom>
          <a:blipFill dpi="0" rotWithShape="1">
            <a:blip r:embed="rId5"/>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8BA45E5C-ACB9-49E8-B4DB-5255C2376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2"/>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3" name="Title 2"/>
          <p:cNvSpPr>
            <a:spLocks noGrp="1"/>
          </p:cNvSpPr>
          <p:nvPr>
            <p:ph type="title"/>
          </p:nvPr>
        </p:nvSpPr>
        <p:spPr>
          <a:xfrm>
            <a:off x="826852" y="872061"/>
            <a:ext cx="3073940" cy="3436688"/>
          </a:xfrm>
        </p:spPr>
        <p:txBody>
          <a:bodyPr vert="horz" lIns="91440" tIns="45720" rIns="91440" bIns="45720" rtlCol="0" anchor="b">
            <a:normAutofit/>
          </a:bodyPr>
          <a:lstStyle/>
          <a:p>
            <a:pPr>
              <a:lnSpc>
                <a:spcPct val="90000"/>
              </a:lnSpc>
            </a:pPr>
            <a:r>
              <a:rPr lang="en-US" sz="3700">
                <a:solidFill>
                  <a:srgbClr val="262626"/>
                </a:solidFill>
              </a:rPr>
              <a:t>Tebygrwydd a Gwahaniaethau</a:t>
            </a:r>
            <a:br>
              <a:rPr lang="en-US" sz="3700">
                <a:solidFill>
                  <a:srgbClr val="262626"/>
                </a:solidFill>
              </a:rPr>
            </a:br>
            <a:r>
              <a:rPr lang="en-US" sz="3700">
                <a:solidFill>
                  <a:srgbClr val="262626"/>
                </a:solidFill>
              </a:rPr>
              <a:t>Similarities and Differences </a:t>
            </a:r>
          </a:p>
        </p:txBody>
      </p:sp>
      <p:sp useBgFill="1">
        <p:nvSpPr>
          <p:cNvPr id="23" name="Rectangle 22">
            <a:extLst>
              <a:ext uri="{FF2B5EF4-FFF2-40B4-BE49-F238E27FC236}">
                <a16:creationId xmlns:a16="http://schemas.microsoft.com/office/drawing/2014/main" id="{857E618C-1D7B-4A51-90C1-6106CD8A1A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491" y="0"/>
            <a:ext cx="7396509"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p:cNvGraphicFramePr>
            <a:graphicFrameLocks noGrp="1"/>
          </p:cNvGraphicFramePr>
          <p:nvPr>
            <p:ph idx="4294967295"/>
            <p:extLst>
              <p:ext uri="{D42A27DB-BD31-4B8C-83A1-F6EECF244321}">
                <p14:modId xmlns:p14="http://schemas.microsoft.com/office/powerpoint/2010/main" val="715119771"/>
              </p:ext>
            </p:extLst>
          </p:nvPr>
        </p:nvGraphicFramePr>
        <p:xfrm>
          <a:off x="5438727" y="609602"/>
          <a:ext cx="6092407" cy="5587754"/>
        </p:xfrm>
        <a:graphic>
          <a:graphicData uri="http://schemas.openxmlformats.org/drawingml/2006/table">
            <a:tbl>
              <a:tblPr firstRow="1" bandRow="1">
                <a:tableStyleId>{5C22544A-7EE6-4342-B048-85BDC9FD1C3A}</a:tableStyleId>
              </a:tblPr>
              <a:tblGrid>
                <a:gridCol w="3082703">
                  <a:extLst>
                    <a:ext uri="{9D8B030D-6E8A-4147-A177-3AD203B41FA5}">
                      <a16:colId xmlns:a16="http://schemas.microsoft.com/office/drawing/2014/main" val="20000"/>
                    </a:ext>
                  </a:extLst>
                </a:gridCol>
                <a:gridCol w="3009704">
                  <a:extLst>
                    <a:ext uri="{9D8B030D-6E8A-4147-A177-3AD203B41FA5}">
                      <a16:colId xmlns:a16="http://schemas.microsoft.com/office/drawing/2014/main" val="20001"/>
                    </a:ext>
                  </a:extLst>
                </a:gridCol>
              </a:tblGrid>
              <a:tr h="1105598">
                <a:tc>
                  <a:txBody>
                    <a:bodyPr/>
                    <a:lstStyle/>
                    <a:p>
                      <a:pPr algn="ctr"/>
                      <a:r>
                        <a:rPr lang="en-GB" sz="2900" err="1"/>
                        <a:t>Tebygrwydd</a:t>
                      </a:r>
                      <a:r>
                        <a:rPr lang="en-GB" sz="2900"/>
                        <a:t> / Similarities</a:t>
                      </a:r>
                      <a:r>
                        <a:rPr lang="en-GB" sz="2900" baseline="0"/>
                        <a:t> </a:t>
                      </a:r>
                      <a:endParaRPr lang="en-GB" sz="2900"/>
                    </a:p>
                  </a:txBody>
                  <a:tcPr marL="149405" marR="149405" marT="74703" marB="74703"/>
                </a:tc>
                <a:tc>
                  <a:txBody>
                    <a:bodyPr/>
                    <a:lstStyle/>
                    <a:p>
                      <a:pPr algn="ctr"/>
                      <a:r>
                        <a:rPr lang="en-GB" sz="2900" dirty="0" err="1"/>
                        <a:t>Gwahaniaethau</a:t>
                      </a:r>
                      <a:r>
                        <a:rPr lang="en-GB" sz="2900" baseline="0" dirty="0"/>
                        <a:t> / </a:t>
                      </a:r>
                      <a:r>
                        <a:rPr lang="en-GB" sz="2900" dirty="0"/>
                        <a:t>Differences</a:t>
                      </a:r>
                    </a:p>
                  </a:txBody>
                  <a:tcPr marL="149405" marR="149405" marT="74703" marB="74703"/>
                </a:tc>
                <a:extLst>
                  <a:ext uri="{0D108BD9-81ED-4DB2-BD59-A6C34878D82A}">
                    <a16:rowId xmlns:a16="http://schemas.microsoft.com/office/drawing/2014/main" val="10000"/>
                  </a:ext>
                </a:extLst>
              </a:tr>
              <a:tr h="747026">
                <a:tc>
                  <a:txBody>
                    <a:bodyPr/>
                    <a:lstStyle/>
                    <a:p>
                      <a:endParaRPr lang="en-GB" sz="2900"/>
                    </a:p>
                  </a:txBody>
                  <a:tcPr marL="149405" marR="149405" marT="74703" marB="74703"/>
                </a:tc>
                <a:tc>
                  <a:txBody>
                    <a:bodyPr/>
                    <a:lstStyle/>
                    <a:p>
                      <a:endParaRPr lang="en-GB" sz="2900"/>
                    </a:p>
                  </a:txBody>
                  <a:tcPr marL="149405" marR="149405" marT="74703" marB="74703"/>
                </a:tc>
                <a:extLst>
                  <a:ext uri="{0D108BD9-81ED-4DB2-BD59-A6C34878D82A}">
                    <a16:rowId xmlns:a16="http://schemas.microsoft.com/office/drawing/2014/main" val="10001"/>
                  </a:ext>
                </a:extLst>
              </a:tr>
              <a:tr h="747026">
                <a:tc>
                  <a:txBody>
                    <a:bodyPr/>
                    <a:lstStyle/>
                    <a:p>
                      <a:endParaRPr lang="en-GB" sz="2900"/>
                    </a:p>
                  </a:txBody>
                  <a:tcPr marL="149405" marR="149405" marT="74703" marB="74703"/>
                </a:tc>
                <a:tc>
                  <a:txBody>
                    <a:bodyPr/>
                    <a:lstStyle/>
                    <a:p>
                      <a:endParaRPr lang="en-GB" sz="2900"/>
                    </a:p>
                  </a:txBody>
                  <a:tcPr marL="149405" marR="149405" marT="74703" marB="74703"/>
                </a:tc>
                <a:extLst>
                  <a:ext uri="{0D108BD9-81ED-4DB2-BD59-A6C34878D82A}">
                    <a16:rowId xmlns:a16="http://schemas.microsoft.com/office/drawing/2014/main" val="10002"/>
                  </a:ext>
                </a:extLst>
              </a:tr>
              <a:tr h="747026">
                <a:tc>
                  <a:txBody>
                    <a:bodyPr/>
                    <a:lstStyle/>
                    <a:p>
                      <a:endParaRPr lang="en-GB" sz="2900"/>
                    </a:p>
                  </a:txBody>
                  <a:tcPr marL="149405" marR="149405" marT="74703" marB="74703"/>
                </a:tc>
                <a:tc>
                  <a:txBody>
                    <a:bodyPr/>
                    <a:lstStyle/>
                    <a:p>
                      <a:endParaRPr lang="en-GB" sz="2900"/>
                    </a:p>
                  </a:txBody>
                  <a:tcPr marL="149405" marR="149405" marT="74703" marB="74703"/>
                </a:tc>
                <a:extLst>
                  <a:ext uri="{0D108BD9-81ED-4DB2-BD59-A6C34878D82A}">
                    <a16:rowId xmlns:a16="http://schemas.microsoft.com/office/drawing/2014/main" val="10003"/>
                  </a:ext>
                </a:extLst>
              </a:tr>
              <a:tr h="747026">
                <a:tc>
                  <a:txBody>
                    <a:bodyPr/>
                    <a:lstStyle/>
                    <a:p>
                      <a:endParaRPr lang="en-GB" sz="2900"/>
                    </a:p>
                  </a:txBody>
                  <a:tcPr marL="149405" marR="149405" marT="74703" marB="74703"/>
                </a:tc>
                <a:tc>
                  <a:txBody>
                    <a:bodyPr/>
                    <a:lstStyle/>
                    <a:p>
                      <a:endParaRPr lang="en-GB" sz="2900"/>
                    </a:p>
                  </a:txBody>
                  <a:tcPr marL="149405" marR="149405" marT="74703" marB="74703"/>
                </a:tc>
                <a:extLst>
                  <a:ext uri="{0D108BD9-81ED-4DB2-BD59-A6C34878D82A}">
                    <a16:rowId xmlns:a16="http://schemas.microsoft.com/office/drawing/2014/main" val="10004"/>
                  </a:ext>
                </a:extLst>
              </a:tr>
              <a:tr h="747026">
                <a:tc>
                  <a:txBody>
                    <a:bodyPr/>
                    <a:lstStyle/>
                    <a:p>
                      <a:endParaRPr lang="en-GB" sz="2900"/>
                    </a:p>
                  </a:txBody>
                  <a:tcPr marL="149405" marR="149405" marT="74703" marB="74703"/>
                </a:tc>
                <a:tc>
                  <a:txBody>
                    <a:bodyPr/>
                    <a:lstStyle/>
                    <a:p>
                      <a:endParaRPr lang="en-GB" sz="2900"/>
                    </a:p>
                  </a:txBody>
                  <a:tcPr marL="149405" marR="149405" marT="74703" marB="74703"/>
                </a:tc>
                <a:extLst>
                  <a:ext uri="{0D108BD9-81ED-4DB2-BD59-A6C34878D82A}">
                    <a16:rowId xmlns:a16="http://schemas.microsoft.com/office/drawing/2014/main" val="10005"/>
                  </a:ext>
                </a:extLst>
              </a:tr>
              <a:tr h="747026">
                <a:tc>
                  <a:txBody>
                    <a:bodyPr/>
                    <a:lstStyle/>
                    <a:p>
                      <a:endParaRPr lang="en-GB" sz="2900"/>
                    </a:p>
                  </a:txBody>
                  <a:tcPr marL="149405" marR="149405" marT="74703" marB="74703"/>
                </a:tc>
                <a:tc>
                  <a:txBody>
                    <a:bodyPr/>
                    <a:lstStyle/>
                    <a:p>
                      <a:endParaRPr lang="en-GB" sz="2900" dirty="0"/>
                    </a:p>
                  </a:txBody>
                  <a:tcPr marL="149405" marR="149405" marT="74703" marB="74703"/>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542068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33F0879-3DA0-4CB8-B35E-A0AD4255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24D2183-F388-476E-92A9-D6639D69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90"/>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43462E7-1698-4B21-BE89-AEFAC7C2F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2"/>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3" name="Title 2"/>
          <p:cNvSpPr>
            <a:spLocks noGrp="1"/>
          </p:cNvSpPr>
          <p:nvPr>
            <p:ph type="title"/>
          </p:nvPr>
        </p:nvSpPr>
        <p:spPr>
          <a:xfrm>
            <a:off x="929140" y="972766"/>
            <a:ext cx="2835464" cy="1254868"/>
          </a:xfrm>
        </p:spPr>
        <p:txBody>
          <a:bodyPr anchor="b">
            <a:normAutofit/>
          </a:bodyPr>
          <a:lstStyle/>
          <a:p>
            <a:pPr>
              <a:lnSpc>
                <a:spcPct val="90000"/>
              </a:lnSpc>
            </a:pPr>
            <a:r>
              <a:rPr lang="en-GB" sz="2800">
                <a:solidFill>
                  <a:srgbClr val="262626"/>
                </a:solidFill>
              </a:rPr>
              <a:t>Darllen Pellach/Further Reading</a:t>
            </a:r>
          </a:p>
        </p:txBody>
      </p:sp>
      <p:sp>
        <p:nvSpPr>
          <p:cNvPr id="2" name="Content Placeholder 1"/>
          <p:cNvSpPr>
            <a:spLocks noGrp="1"/>
          </p:cNvSpPr>
          <p:nvPr>
            <p:ph idx="1"/>
          </p:nvPr>
        </p:nvSpPr>
        <p:spPr>
          <a:xfrm>
            <a:off x="929141" y="2430471"/>
            <a:ext cx="2835464" cy="3552039"/>
          </a:xfrm>
        </p:spPr>
        <p:txBody>
          <a:bodyPr>
            <a:normAutofit/>
          </a:bodyPr>
          <a:lstStyle/>
          <a:p>
            <a:r>
              <a:rPr lang="en-GB" sz="1800">
                <a:solidFill>
                  <a:srgbClr val="262626"/>
                </a:solidFill>
                <a:hlinkClick r:id="rId3"/>
              </a:rPr>
              <a:t>The Paradox of Mantle of the Expert</a:t>
            </a:r>
            <a:endParaRPr lang="en-GB" sz="1800">
              <a:solidFill>
                <a:srgbClr val="262626"/>
              </a:solidFill>
            </a:endParaRPr>
          </a:p>
          <a:p>
            <a:endParaRPr lang="en-GB" sz="1800">
              <a:solidFill>
                <a:srgbClr val="262626"/>
              </a:solidFill>
            </a:endParaRPr>
          </a:p>
          <a:p>
            <a:r>
              <a:rPr lang="en-GB" sz="1800" i="1">
                <a:solidFill>
                  <a:srgbClr val="262626"/>
                </a:solidFill>
              </a:rPr>
              <a:t>Sut gall blant fod yn arbenigwyr?</a:t>
            </a:r>
          </a:p>
          <a:p>
            <a:endParaRPr lang="en-GB" sz="1800" i="1">
              <a:solidFill>
                <a:srgbClr val="262626"/>
              </a:solidFill>
            </a:endParaRPr>
          </a:p>
          <a:p>
            <a:r>
              <a:rPr lang="en-GB" sz="1800">
                <a:solidFill>
                  <a:srgbClr val="262626"/>
                </a:solidFill>
              </a:rPr>
              <a:t>How can children be experts?</a:t>
            </a:r>
          </a:p>
        </p:txBody>
      </p:sp>
      <p:sp useBgFill="1">
        <p:nvSpPr>
          <p:cNvPr id="15" name="Rectangle 14">
            <a:extLst>
              <a:ext uri="{FF2B5EF4-FFF2-40B4-BE49-F238E27FC236}">
                <a16:creationId xmlns:a16="http://schemas.microsoft.com/office/drawing/2014/main" id="{6C22FCAC-D7EC-4A52-B153-FF761E223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491" y="0"/>
            <a:ext cx="7396509"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File:Emblem-question.svg - Wikipedia"/>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91056" y="609602"/>
            <a:ext cx="5587749" cy="5587749"/>
          </a:xfrm>
          <a:prstGeom prst="rect">
            <a:avLst/>
          </a:prstGeom>
        </p:spPr>
      </p:pic>
    </p:spTree>
    <p:extLst>
      <p:ext uri="{BB962C8B-B14F-4D97-AF65-F5344CB8AC3E}">
        <p14:creationId xmlns:p14="http://schemas.microsoft.com/office/powerpoint/2010/main" val="1287168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81200" y="1268761"/>
            <a:ext cx="8229600" cy="4525963"/>
          </a:xfrm>
        </p:spPr>
        <p:txBody>
          <a:bodyPr>
            <a:normAutofit/>
          </a:bodyPr>
          <a:lstStyle/>
          <a:p>
            <a:pPr marL="109728" indent="0">
              <a:buNone/>
            </a:pPr>
            <a:endParaRPr lang="en-GB" dirty="0"/>
          </a:p>
          <a:p>
            <a:r>
              <a:rPr lang="en-GB" dirty="0"/>
              <a:t>Hickey, I. and Robinson, D. </a:t>
            </a:r>
            <a:r>
              <a:rPr lang="en-GB" i="1" dirty="0"/>
              <a:t>The Leonardo Effect, </a:t>
            </a:r>
            <a:r>
              <a:rPr lang="en-GB" dirty="0" err="1"/>
              <a:t>Oxon:Routledge</a:t>
            </a:r>
            <a:endParaRPr lang="en-GB" dirty="0"/>
          </a:p>
          <a:p>
            <a:pPr marL="109728" indent="0">
              <a:buNone/>
            </a:pPr>
            <a:endParaRPr lang="en-GB" dirty="0"/>
          </a:p>
          <a:p>
            <a:r>
              <a:rPr lang="en-GB" dirty="0" err="1"/>
              <a:t>McGuinn</a:t>
            </a:r>
            <a:r>
              <a:rPr lang="en-GB" dirty="0"/>
              <a:t>, N. (2014) </a:t>
            </a:r>
            <a:r>
              <a:rPr lang="en-GB" i="1" dirty="0"/>
              <a:t>The English Drama Teacher’s Book, </a:t>
            </a:r>
            <a:r>
              <a:rPr lang="en-GB" dirty="0" err="1"/>
              <a:t>Oxon:Routledge</a:t>
            </a:r>
            <a:endParaRPr lang="en-GB" dirty="0"/>
          </a:p>
          <a:p>
            <a:pPr marL="109728" indent="0">
              <a:buNone/>
            </a:pPr>
            <a:endParaRPr lang="en-GB" dirty="0"/>
          </a:p>
          <a:p>
            <a:r>
              <a:rPr lang="en-GB" dirty="0" err="1"/>
              <a:t>Prendiville</a:t>
            </a:r>
            <a:r>
              <a:rPr lang="en-GB" dirty="0"/>
              <a:t>, F. and </a:t>
            </a:r>
            <a:r>
              <a:rPr lang="en-GB" dirty="0" err="1"/>
              <a:t>Toye</a:t>
            </a:r>
            <a:r>
              <a:rPr lang="en-GB" dirty="0"/>
              <a:t>, N. (2000) </a:t>
            </a:r>
            <a:r>
              <a:rPr lang="en-GB" i="1" dirty="0"/>
              <a:t>Drama and Traditional Story for the Early Years. </a:t>
            </a:r>
            <a:r>
              <a:rPr lang="en-GB" dirty="0"/>
              <a:t>Oxon: Routledge</a:t>
            </a:r>
          </a:p>
          <a:p>
            <a:endParaRPr lang="en-GB" dirty="0"/>
          </a:p>
          <a:p>
            <a:endParaRPr lang="en-GB" dirty="0"/>
          </a:p>
        </p:txBody>
      </p:sp>
      <p:sp>
        <p:nvSpPr>
          <p:cNvPr id="3" name="Title 2"/>
          <p:cNvSpPr>
            <a:spLocks noGrp="1"/>
          </p:cNvSpPr>
          <p:nvPr>
            <p:ph type="title"/>
          </p:nvPr>
        </p:nvSpPr>
        <p:spPr/>
        <p:txBody>
          <a:bodyPr>
            <a:normAutofit/>
          </a:bodyPr>
          <a:lstStyle/>
          <a:p>
            <a:pPr algn="ctr"/>
            <a:r>
              <a:rPr lang="en-GB" dirty="0"/>
              <a:t>Rhestr Gyfeirnodi/Reference List</a:t>
            </a:r>
          </a:p>
        </p:txBody>
      </p:sp>
    </p:spTree>
    <p:extLst>
      <p:ext uri="{BB962C8B-B14F-4D97-AF65-F5344CB8AC3E}">
        <p14:creationId xmlns:p14="http://schemas.microsoft.com/office/powerpoint/2010/main" val="6401485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84</TotalTime>
  <Words>4484</Words>
  <Application>Microsoft Office PowerPoint</Application>
  <PresentationFormat>Widescreen</PresentationFormat>
  <Paragraphs>527</Paragraphs>
  <Slides>40</Slides>
  <Notes>28</Notes>
  <HiddenSlides>0</HiddenSlides>
  <MMClips>4</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Organic</vt:lpstr>
      <vt:lpstr>Ysgogwyr Newid: Creadigrwydd a Gwerth Changemakers:  Creativity and Value</vt:lpstr>
      <vt:lpstr>Recap</vt:lpstr>
      <vt:lpstr>Nod ac Amcanion Aim and Objectives </vt:lpstr>
      <vt:lpstr>Y Ddadl Celf v Gwyddoniaeth The Art v Science Debate</vt:lpstr>
      <vt:lpstr>Tasg / Task</vt:lpstr>
      <vt:lpstr>Nodau celf / The aims of art</vt:lpstr>
      <vt:lpstr>Nodau gwyddoniaeth  The aims of science (DfE, 2013)</vt:lpstr>
      <vt:lpstr>Gwyddoniaeth a thechnoleg Science and technology</vt:lpstr>
      <vt:lpstr>Ystyrir Gwyddoniaeth fel… Science is viewed as…</vt:lpstr>
      <vt:lpstr>Mae Jemison</vt:lpstr>
      <vt:lpstr>Yoko Shimizu</vt:lpstr>
      <vt:lpstr>Leonardo Da Vinci (1452 – 1519)</vt:lpstr>
      <vt:lpstr>Leonardo Da Vinci (1452 – 1519) </vt:lpstr>
      <vt:lpstr>Leonardo Da Vinci (1452 – 1519) </vt:lpstr>
      <vt:lpstr>PowerPoint Presentation</vt:lpstr>
      <vt:lpstr>Y cysylltiad rhwng y celfyddydau a’r gwyddorau mewn addysg The link between art and sciences in education</vt:lpstr>
      <vt:lpstr>Effaith Leonardo The Leonardo Effect</vt:lpstr>
      <vt:lpstr>Effaith Leonardo/The Leonardo Effect</vt:lpstr>
      <vt:lpstr>Astudiaeth Rhagarweiniol Preliminary Study</vt:lpstr>
      <vt:lpstr>Darllenwch a thrafodwch y buddiannau a’r heriau o’r dull yma. Byddwch yn barod i roi adborth. Read and discuss the benefits and challenges of this approach. Prepare to provide feedback.</vt:lpstr>
      <vt:lpstr>Tasg / Task</vt:lpstr>
      <vt:lpstr>Ystyriwch ddyfyniad Albert Einstein mewn perthynas â chynnwys y sesiwn hon. Sut mae'n berthnasol i addysg? Consider Albert Einstein’s quote in relation to the content of this session. How does this relate to education?</vt:lpstr>
      <vt:lpstr>Beth yw ymholiad? What is enquiry?</vt:lpstr>
      <vt:lpstr>Ymholiad Creadigol Creative Enquiry</vt:lpstr>
      <vt:lpstr>PowerPoint Presentation</vt:lpstr>
      <vt:lpstr>Tasg / Task</vt:lpstr>
      <vt:lpstr>Ymholiad Gwyddonol Scientific Enquiry</vt:lpstr>
      <vt:lpstr>Mantle of the Expert</vt:lpstr>
      <vt:lpstr>Gwyliwch / Watch</vt:lpstr>
      <vt:lpstr>Mantell yr Arbenigwr The Mantle of the Expert</vt:lpstr>
      <vt:lpstr>Strwythur Addysgegol Pedagogical Structure </vt:lpstr>
      <vt:lpstr>Y prif gysyniadau The main concepts</vt:lpstr>
      <vt:lpstr>Mewn Ymarfer / In Practice</vt:lpstr>
      <vt:lpstr>Y ffatri esgidiau/The shoe factory</vt:lpstr>
      <vt:lpstr>Y 4 Cam / The Four Stages</vt:lpstr>
      <vt:lpstr>Yr elfennau craidd/                         The core elements</vt:lpstr>
      <vt:lpstr>Tebygolrwydd a Gwahaniaethau Similarities and Differences </vt:lpstr>
      <vt:lpstr>Tebygrwydd a Gwahaniaethau Similarities and Differences </vt:lpstr>
      <vt:lpstr>Darllen Pellach/Further Reading</vt:lpstr>
      <vt:lpstr>Rhestr Gyfeirnodi/Reference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Ross Phillips</cp:lastModifiedBy>
  <cp:revision>14</cp:revision>
  <dcterms:created xsi:type="dcterms:W3CDTF">2022-08-09T12:56:42Z</dcterms:created>
  <dcterms:modified xsi:type="dcterms:W3CDTF">2026-01-20T09:53:34Z</dcterms:modified>
</cp:coreProperties>
</file>