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notesSlides/notesSlide1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1pPr>
    <a:lvl2pPr marL="0" marR="0" indent="3429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2pPr>
    <a:lvl3pPr marL="0" marR="0" indent="6858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3pPr>
    <a:lvl4pPr marL="0" marR="0" indent="10287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4pPr>
    <a:lvl5pPr marL="0" marR="0" indent="13716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5pPr>
    <a:lvl6pPr marL="0" marR="0" indent="17145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6pPr>
    <a:lvl7pPr marL="0" marR="0" indent="20574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7pPr>
    <a:lvl8pPr marL="0" marR="0" indent="24003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8pPr>
    <a:lvl9pPr marL="0" marR="0" indent="274320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1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Iowan Old Style Roman"/>
        <a:ea typeface="Iowan Old Style Roman"/>
        <a:cs typeface="Iowan Old Style Roman"/>
        <a:sym typeface="Iowan Old Style Roman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C5C5C"/>
              </a:solidFill>
              <a:prstDash val="solid"/>
              <a:miter lim="400000"/>
            </a:ln>
          </a:top>
          <a:bottom>
            <a:ln w="12700" cap="flat">
              <a:solidFill>
                <a:srgbClr val="5C5C5C"/>
              </a:solidFill>
              <a:prstDash val="solid"/>
              <a:miter lim="400000"/>
            </a:ln>
          </a:bottom>
          <a:insideH>
            <a:ln w="12700" cap="flat">
              <a:solidFill>
                <a:srgbClr val="5C5C5C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CBCBCB">
              <a:alpha val="25000"/>
            </a:srgbClr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C5C5C"/>
              </a:solidFill>
              <a:prstDash val="solid"/>
              <a:miter lim="400000"/>
            </a:ln>
          </a:top>
          <a:bottom>
            <a:ln w="12700" cap="flat">
              <a:solidFill>
                <a:srgbClr val="5C5C5C"/>
              </a:solidFill>
              <a:prstDash val="solid"/>
              <a:miter lim="400000"/>
            </a:ln>
          </a:bottom>
          <a:insideH>
            <a:ln w="12700" cap="flat">
              <a:solidFill>
                <a:srgbClr val="5C5C5C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CBCBCB">
              <a:alpha val="36000"/>
            </a:srgbClr>
          </a:solidFill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C5C5C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5C5C5C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solidFill>
                <a:srgbClr val="EBEBE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-522454"/>
              <a:satOff val="1153"/>
              <a:lumOff val="13444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chemeClr val="accent2">
          <a:satOff val="-3676"/>
          <a:lumOff val="-12171"/>
        </a:schemeClr>
      </a:tcTxStyle>
      <a:tcStyle>
        <a:tcBdr>
          <a:left>
            <a:ln w="12700" cap="flat">
              <a:solidFill>
                <a:srgbClr val="808251"/>
              </a:solidFill>
              <a:prstDash val="solid"/>
              <a:miter lim="400000"/>
            </a:ln>
          </a:left>
          <a:right>
            <a:ln w="12700" cap="flat">
              <a:solidFill>
                <a:srgbClr val="808251"/>
              </a:solidFill>
              <a:prstDash val="solid"/>
              <a:miter lim="400000"/>
            </a:ln>
          </a:right>
          <a:top>
            <a:ln w="12700" cap="flat">
              <a:solidFill>
                <a:srgbClr val="808251"/>
              </a:solidFill>
              <a:prstDash val="solid"/>
              <a:miter lim="400000"/>
            </a:ln>
          </a:top>
          <a:bottom>
            <a:ln w="12700" cap="flat">
              <a:solidFill>
                <a:srgbClr val="808251"/>
              </a:solidFill>
              <a:prstDash val="solid"/>
              <a:miter lim="400000"/>
            </a:ln>
          </a:bottom>
          <a:insideH>
            <a:ln w="12700" cap="flat">
              <a:solidFill>
                <a:srgbClr val="808251"/>
              </a:solidFill>
              <a:prstDash val="solid"/>
              <a:miter lim="400000"/>
            </a:ln>
          </a:insideH>
          <a:insideV>
            <a:ln w="12700" cap="flat">
              <a:solidFill>
                <a:srgbClr val="808251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A8A861">
              <a:alpha val="27000"/>
            </a:srgbClr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solidFill>
                <a:srgbClr val="808251"/>
              </a:solidFill>
              <a:prstDash val="solid"/>
              <a:miter lim="400000"/>
            </a:ln>
          </a:left>
          <a:right>
            <a:ln w="12700" cap="flat">
              <a:solidFill>
                <a:srgbClr val="808251"/>
              </a:solidFill>
              <a:prstDash val="solid"/>
              <a:miter lim="400000"/>
            </a:ln>
          </a:right>
          <a:top>
            <a:ln w="12700" cap="flat">
              <a:solidFill>
                <a:srgbClr val="808251"/>
              </a:solidFill>
              <a:prstDash val="solid"/>
              <a:miter lim="400000"/>
            </a:ln>
          </a:top>
          <a:bottom>
            <a:ln w="12700" cap="flat">
              <a:solidFill>
                <a:srgbClr val="808251"/>
              </a:solidFill>
              <a:prstDash val="solid"/>
              <a:miter lim="400000"/>
            </a:ln>
          </a:bottom>
          <a:insideH>
            <a:ln w="12700" cap="flat">
              <a:solidFill>
                <a:srgbClr val="808251"/>
              </a:solidFill>
              <a:prstDash val="solid"/>
              <a:miter lim="400000"/>
            </a:ln>
          </a:insideH>
          <a:insideV>
            <a:ln w="12700" cap="flat">
              <a:solidFill>
                <a:srgbClr val="808251"/>
              </a:solidFill>
              <a:prstDash val="solid"/>
              <a:miter lim="400000"/>
            </a:ln>
          </a:insideV>
        </a:tcBdr>
        <a:fill>
          <a:solidFill>
            <a:srgbClr val="8F9541">
              <a:alpha val="75000"/>
            </a:srgbClr>
          </a:solidFill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chemeClr val="accent2">
          <a:satOff val="-3676"/>
          <a:lumOff val="-12171"/>
        </a:schemeClr>
      </a:tcTxStyle>
      <a:tcStyle>
        <a:tcBdr>
          <a:left>
            <a:ln w="12700" cap="flat">
              <a:solidFill>
                <a:srgbClr val="808251"/>
              </a:solidFill>
              <a:prstDash val="solid"/>
              <a:miter lim="400000"/>
            </a:ln>
          </a:left>
          <a:right>
            <a:ln w="12700" cap="flat">
              <a:solidFill>
                <a:srgbClr val="808251"/>
              </a:solidFill>
              <a:prstDash val="solid"/>
              <a:miter lim="400000"/>
            </a:ln>
          </a:right>
          <a:top>
            <a:ln w="50800" cap="flat">
              <a:solidFill>
                <a:srgbClr val="808251"/>
              </a:solidFill>
              <a:prstDash val="solid"/>
              <a:miter lim="400000"/>
            </a:ln>
          </a:top>
          <a:bottom>
            <a:ln w="12700" cap="flat">
              <a:solidFill>
                <a:srgbClr val="808251"/>
              </a:solidFill>
              <a:prstDash val="solid"/>
              <a:miter lim="400000"/>
            </a:ln>
          </a:bottom>
          <a:insideH>
            <a:ln w="12700" cap="flat">
              <a:solidFill>
                <a:srgbClr val="808251"/>
              </a:solidFill>
              <a:prstDash val="solid"/>
              <a:miter lim="400000"/>
            </a:ln>
          </a:insideH>
          <a:insideV>
            <a:ln w="12700" cap="flat">
              <a:solidFill>
                <a:srgbClr val="808251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solidFill>
                <a:srgbClr val="808251"/>
              </a:solidFill>
              <a:prstDash val="solid"/>
              <a:miter lim="400000"/>
            </a:ln>
          </a:left>
          <a:right>
            <a:ln w="12700" cap="flat">
              <a:solidFill>
                <a:srgbClr val="808251"/>
              </a:solidFill>
              <a:prstDash val="solid"/>
              <a:miter lim="400000"/>
            </a:ln>
          </a:right>
          <a:top>
            <a:ln w="12700" cap="flat">
              <a:solidFill>
                <a:srgbClr val="808251"/>
              </a:solidFill>
              <a:prstDash val="solid"/>
              <a:miter lim="400000"/>
            </a:ln>
          </a:top>
          <a:bottom>
            <a:ln w="12700" cap="flat">
              <a:solidFill>
                <a:srgbClr val="808251"/>
              </a:solidFill>
              <a:prstDash val="solid"/>
              <a:miter lim="400000"/>
            </a:ln>
          </a:bottom>
          <a:insideH>
            <a:ln w="12700" cap="flat">
              <a:solidFill>
                <a:srgbClr val="808251"/>
              </a:solidFill>
              <a:prstDash val="solid"/>
              <a:miter lim="400000"/>
            </a:ln>
          </a:insideH>
          <a:insideV>
            <a:ln w="12700" cap="flat">
              <a:solidFill>
                <a:srgbClr val="808251"/>
              </a:solidFill>
              <a:prstDash val="solid"/>
              <a:miter lim="400000"/>
            </a:ln>
          </a:insideV>
        </a:tcBdr>
        <a:fill>
          <a:solidFill>
            <a:srgbClr val="8F9541">
              <a:alpha val="75000"/>
            </a:srgb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DEF"/>
              </a:solidFill>
              <a:prstDash val="solid"/>
              <a:miter lim="400000"/>
            </a:ln>
          </a:top>
          <a:bottom>
            <a:ln w="12700" cap="flat">
              <a:solidFill>
                <a:srgbClr val="FFFDEF"/>
              </a:solidFill>
              <a:prstDash val="solid"/>
              <a:miter lim="400000"/>
            </a:ln>
          </a:bottom>
          <a:insideH>
            <a:ln w="12700" cap="flat">
              <a:solidFill>
                <a:srgbClr val="FFFDE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A8A861">
              <a:alpha val="27000"/>
            </a:srgbClr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solidFill>
                <a:srgbClr val="FFFDEF"/>
              </a:solidFill>
              <a:prstDash val="solid"/>
              <a:miter lim="400000"/>
            </a:ln>
          </a:left>
          <a:right>
            <a:ln w="12700" cap="flat">
              <a:solidFill>
                <a:srgbClr val="FFFDEF"/>
              </a:solidFill>
              <a:prstDash val="solid"/>
              <a:miter lim="400000"/>
            </a:ln>
          </a:right>
          <a:top>
            <a:ln w="12700" cap="flat">
              <a:solidFill>
                <a:srgbClr val="FFFDEF"/>
              </a:solidFill>
              <a:prstDash val="solid"/>
              <a:miter lim="400000"/>
            </a:ln>
          </a:top>
          <a:bottom>
            <a:ln w="12700" cap="flat">
              <a:solidFill>
                <a:srgbClr val="FFFDEF"/>
              </a:solidFill>
              <a:prstDash val="solid"/>
              <a:miter lim="400000"/>
            </a:ln>
          </a:bottom>
          <a:insideH>
            <a:ln w="12700" cap="flat">
              <a:solidFill>
                <a:srgbClr val="FFFDE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DEF"/>
              </a:solidFill>
              <a:prstDash val="solid"/>
              <a:miter lim="400000"/>
            </a:ln>
          </a:top>
          <a:bottom>
            <a:ln w="12700" cap="flat">
              <a:solidFill>
                <a:srgbClr val="FFFDEF"/>
              </a:solidFill>
              <a:prstDash val="solid"/>
              <a:miter lim="400000"/>
            </a:ln>
          </a:bottom>
          <a:insideH>
            <a:ln w="12700" cap="flat">
              <a:solidFill>
                <a:srgbClr val="FFFDE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DEF"/>
              </a:solidFill>
              <a:prstDash val="solid"/>
              <a:miter lim="400000"/>
            </a:ln>
          </a:top>
          <a:bottom>
            <a:ln w="12700" cap="flat">
              <a:solidFill>
                <a:srgbClr val="FFFDEF"/>
              </a:solidFill>
              <a:prstDash val="solid"/>
              <a:miter lim="400000"/>
            </a:ln>
          </a:bottom>
          <a:insideH>
            <a:ln w="12700" cap="flat">
              <a:solidFill>
                <a:srgbClr val="FFFDE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top>
          <a:bottom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bottom>
          <a:insideH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CBCBCB">
              <a:alpha val="36000"/>
            </a:srgbClr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right>
          <a:top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top>
          <a:bottom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bottom>
          <a:insideH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bottom>
          <a:insideH>
            <a:ln w="25400" cap="flat">
              <a:solidFill>
                <a:schemeClr val="accent3">
                  <a:hueOff val="-256224"/>
                  <a:satOff val="-13732"/>
                  <a:lumOff val="-19712"/>
                  <a:alpha val="61000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CBCBCB">
              <a:alpha val="25000"/>
            </a:srgbClr>
          </a:solidFill>
        </a:fill>
      </a:tcStyle>
    </a:wholeTbl>
    <a:band2H>
      <a:tcTxStyle b="def" i="def"/>
      <a:tcStyle>
        <a:tcBdr/>
        <a:fill>
          <a:solidFill>
            <a:srgbClr val="AEAEAE">
              <a:alpha val="25000"/>
            </a:srgbClr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797B80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CBCBCB">
              <a:alpha val="25000"/>
            </a:srgbClr>
          </a:solidFill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1504B">
              <a:alpha val="80000"/>
            </a:srgbClr>
          </a:solidFill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1504B">
              <a:alpha val="80000"/>
            </a:srgb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Iowan Old Style Roman"/>
          <a:ea typeface="Iowan Old Style Roman"/>
          <a:cs typeface="Iowan Old Style Roman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5C5C5C"/>
              </a:solidFill>
              <a:prstDash val="solid"/>
              <a:miter lim="400000"/>
            </a:ln>
          </a:right>
          <a:top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C5C5C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DIN Alternate Bold"/>
          <a:ea typeface="DIN Alternate Bold"/>
          <a:cs typeface="DIN Alternate Bol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5C5C5C"/>
              </a:solidFill>
              <a:prstDash val="solid"/>
              <a:miter lim="400000"/>
            </a:ln>
          </a:bottom>
          <a:insideH>
            <a:ln w="12700" cap="flat">
              <a:solidFill>
                <a:srgbClr val="5C5C5C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4" name="Shape 144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31.xml"/><Relationship Id="rId2" Type="http://schemas.openxmlformats.org/officeDocument/2006/relationships/notesMaster" Target="../notesMasters/notesMaster1.xml"/></Relationships>
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Shape 316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17" name="Shape 317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indent="39687" defTabSz="914400">
              <a:lnSpc>
                <a:spcPct val="100000"/>
              </a:lnSpc>
              <a:defRPr sz="1200"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pPr/>
            <a:r>
              <a:t>Homologous corresponding in structure and in origin, but not necessarily in function</a:t>
            </a: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Line"/>
          <p:cNvSpPr/>
          <p:nvPr/>
        </p:nvSpPr>
        <p:spPr>
          <a:xfrm>
            <a:off x="571500" y="5588000"/>
            <a:ext cx="11875780" cy="3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2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" name="Body Level One…"/>
          <p:cNvSpPr txBox="1"/>
          <p:nvPr>
            <p:ph type="body" sz="half" idx="1"/>
          </p:nvPr>
        </p:nvSpPr>
        <p:spPr>
          <a:xfrm>
            <a:off x="571500" y="5676900"/>
            <a:ext cx="11861800" cy="326390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1pPr>
            <a:lvl2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2pPr>
            <a:lvl3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3pPr>
            <a:lvl4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4pPr>
            <a:lvl5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88552" y="9189156"/>
            <a:ext cx="309365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118295074_2675x2907.jpeg"/>
          <p:cNvSpPr/>
          <p:nvPr>
            <p:ph type="pic" idx="13"/>
          </p:nvPr>
        </p:nvSpPr>
        <p:spPr>
          <a:xfrm>
            <a:off x="-25400" y="-1130300"/>
            <a:ext cx="13045441" cy="1417332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Rectangle"/>
          <p:cNvSpPr/>
          <p:nvPr>
            <p:ph type="body" sz="half" idx="14"/>
          </p:nvPr>
        </p:nvSpPr>
        <p:spPr>
          <a:xfrm>
            <a:off x="0" y="5422900"/>
            <a:ext cx="13004800" cy="3606800"/>
          </a:xfrm>
          <a:prstGeom prst="rect">
            <a:avLst/>
          </a:prstGeom>
          <a:solidFill>
            <a:srgbClr val="FFFFFF"/>
          </a:solidFill>
        </p:spPr>
        <p:txBody>
          <a:bodyPr anchor="ctr">
            <a:no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2400">
                <a:latin typeface="DIN Alternate Bold"/>
                <a:ea typeface="DIN Alternate Bold"/>
                <a:cs typeface="DIN Alternate Bold"/>
                <a:sym typeface="DIN Alternate Bold"/>
              </a:defRPr>
            </a:pPr>
          </a:p>
        </p:txBody>
      </p:sp>
      <p:sp>
        <p:nvSpPr>
          <p:cNvPr id="23" name="Line"/>
          <p:cNvSpPr/>
          <p:nvPr/>
        </p:nvSpPr>
        <p:spPr>
          <a:xfrm flipV="1">
            <a:off x="571500" y="7619996"/>
            <a:ext cx="11874500" cy="4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571500" y="5562600"/>
            <a:ext cx="11861800" cy="22098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"/>
          </p:nvPr>
        </p:nvSpPr>
        <p:spPr>
          <a:xfrm>
            <a:off x="571500" y="7670800"/>
            <a:ext cx="11861800" cy="1231900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1pPr>
            <a:lvl2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2pPr>
            <a:lvl3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3pPr>
            <a:lvl4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4pPr>
            <a:lvl5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5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" name="Slide Number"/>
          <p:cNvSpPr txBox="1"/>
          <p:nvPr>
            <p:ph type="sldNum" sz="quarter" idx="2"/>
          </p:nvPr>
        </p:nvSpPr>
        <p:spPr>
          <a:xfrm>
            <a:off x="12083465" y="9189156"/>
            <a:ext cx="309365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182429520_1646x1646.jpeg"/>
          <p:cNvSpPr/>
          <p:nvPr>
            <p:ph type="pic" idx="13"/>
          </p:nvPr>
        </p:nvSpPr>
        <p:spPr>
          <a:xfrm>
            <a:off x="4191000" y="-12700"/>
            <a:ext cx="9779000" cy="977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2" name="Line"/>
          <p:cNvSpPr/>
          <p:nvPr/>
        </p:nvSpPr>
        <p:spPr>
          <a:xfrm flipV="1">
            <a:off x="571500" y="7619998"/>
            <a:ext cx="6451600" cy="3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3" name="Title Text"/>
          <p:cNvSpPr txBox="1"/>
          <p:nvPr>
            <p:ph type="title"/>
          </p:nvPr>
        </p:nvSpPr>
        <p:spPr>
          <a:xfrm>
            <a:off x="571500" y="571500"/>
            <a:ext cx="6451600" cy="72136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" name="Body Level One…"/>
          <p:cNvSpPr txBox="1"/>
          <p:nvPr>
            <p:ph type="body" sz="quarter" idx="1"/>
          </p:nvPr>
        </p:nvSpPr>
        <p:spPr>
          <a:xfrm>
            <a:off x="571500" y="7670800"/>
            <a:ext cx="6451600" cy="1358900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1pPr>
            <a:lvl2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2pPr>
            <a:lvl3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3pPr>
            <a:lvl4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4pPr>
            <a:lvl5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i="1" sz="4800">
                <a:solidFill>
                  <a:srgbClr val="747676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5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6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118295074_2675x2907.jpeg"/>
          <p:cNvSpPr/>
          <p:nvPr>
            <p:ph type="pic" idx="13"/>
          </p:nvPr>
        </p:nvSpPr>
        <p:spPr>
          <a:xfrm>
            <a:off x="-203200" y="-12700"/>
            <a:ext cx="9000805" cy="9779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72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7023100" y="723900"/>
            <a:ext cx="53975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4" name="Body Level One…"/>
          <p:cNvSpPr txBox="1"/>
          <p:nvPr>
            <p:ph type="body" sz="half" idx="1"/>
          </p:nvPr>
        </p:nvSpPr>
        <p:spPr>
          <a:xfrm>
            <a:off x="7023100" y="1803400"/>
            <a:ext cx="5397500" cy="7226300"/>
          </a:xfrm>
          <a:prstGeom prst="rect">
            <a:avLst/>
          </a:prstGeom>
        </p:spPr>
        <p:txBody>
          <a:bodyPr/>
          <a:lstStyle>
            <a:lvl1pPr marL="406400" indent="-406400">
              <a:defRPr sz="2800"/>
            </a:lvl1pPr>
            <a:lvl2pPr marL="812800" indent="-406400">
              <a:defRPr sz="2800"/>
            </a:lvl2pPr>
            <a:lvl3pPr marL="1219200" indent="-406400">
              <a:defRPr sz="2800"/>
            </a:lvl3pPr>
            <a:lvl4pPr marL="1625600" indent="-406400">
              <a:defRPr sz="2800"/>
            </a:lvl4pPr>
            <a:lvl5pPr marL="2032000" indent="-406400"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118295074_2675x2907.jpeg"/>
          <p:cNvSpPr/>
          <p:nvPr>
            <p:ph type="pic" idx="13"/>
          </p:nvPr>
        </p:nvSpPr>
        <p:spPr>
          <a:xfrm>
            <a:off x="571500" y="508000"/>
            <a:ext cx="7454900" cy="809943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1" name="182741592_1098x949.jpeg"/>
          <p:cNvSpPr/>
          <p:nvPr>
            <p:ph type="pic" sz="quarter" idx="14"/>
          </p:nvPr>
        </p:nvSpPr>
        <p:spPr>
          <a:xfrm>
            <a:off x="7944067" y="424462"/>
            <a:ext cx="5275146" cy="45593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2" name="182429520_1646x1646.jpeg"/>
          <p:cNvSpPr/>
          <p:nvPr>
            <p:ph type="pic" sz="quarter" idx="15"/>
          </p:nvPr>
        </p:nvSpPr>
        <p:spPr>
          <a:xfrm>
            <a:off x="8102600" y="4267200"/>
            <a:ext cx="4470400" cy="4470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571500" y="8051800"/>
            <a:ext cx="11861800" cy="13335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400"/>
              </a:spcBef>
              <a:buSzTx/>
              <a:buFontTx/>
              <a:buNone/>
              <a:defRPr i="1" spc="28" sz="2800"/>
            </a:lvl1pPr>
            <a:lvl2pPr marL="0" indent="0">
              <a:spcBef>
                <a:spcPts val="1400"/>
              </a:spcBef>
              <a:buSzTx/>
              <a:buFontTx/>
              <a:buNone/>
              <a:defRPr i="1" spc="28" sz="2800"/>
            </a:lvl2pPr>
            <a:lvl3pPr marL="0" indent="0">
              <a:spcBef>
                <a:spcPts val="1400"/>
              </a:spcBef>
              <a:buSzTx/>
              <a:buFontTx/>
              <a:buNone/>
              <a:defRPr i="1" spc="28" sz="2800"/>
            </a:lvl3pPr>
            <a:lvl4pPr marL="0" indent="0">
              <a:spcBef>
                <a:spcPts val="1400"/>
              </a:spcBef>
              <a:buSzTx/>
              <a:buFontTx/>
              <a:buNone/>
              <a:defRPr i="1" spc="28" sz="2800"/>
            </a:lvl4pPr>
            <a:lvl5pPr marL="0" indent="0">
              <a:spcBef>
                <a:spcPts val="1400"/>
              </a:spcBef>
              <a:buSzTx/>
              <a:buFontTx/>
              <a:buNone/>
              <a:defRPr i="1" spc="28"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“"/>
          <p:cNvSpPr txBox="1"/>
          <p:nvPr/>
        </p:nvSpPr>
        <p:spPr>
          <a:xfrm>
            <a:off x="508000" y="1771650"/>
            <a:ext cx="1697832" cy="317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8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b="1" i="0" spc="0" sz="21000">
                <a:solidFill>
                  <a:srgbClr val="E4E4E4"/>
                </a:solidFill>
                <a:latin typeface="Baskerville"/>
                <a:ea typeface="Baskerville"/>
                <a:cs typeface="Baskerville"/>
                <a:sym typeface="Baskerville"/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02" name="Type a quote here."/>
          <p:cNvSpPr txBox="1"/>
          <p:nvPr>
            <p:ph type="body" sz="quarter" idx="13"/>
          </p:nvPr>
        </p:nvSpPr>
        <p:spPr>
          <a:xfrm>
            <a:off x="1943100" y="3870536"/>
            <a:ext cx="10490200" cy="939801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spcBef>
                <a:spcPts val="1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lvl1pPr>
          </a:lstStyle>
          <a:p>
            <a:pPr/>
            <a:r>
              <a:t>Type a quote here.</a:t>
            </a:r>
          </a:p>
        </p:txBody>
      </p:sp>
      <p:sp>
        <p:nvSpPr>
          <p:cNvPr id="103" name="-Johnny Appleseed"/>
          <p:cNvSpPr txBox="1"/>
          <p:nvPr>
            <p:ph type="body" sz="quarter" idx="14"/>
          </p:nvPr>
        </p:nvSpPr>
        <p:spPr>
          <a:xfrm>
            <a:off x="1943100" y="7772400"/>
            <a:ext cx="10490200" cy="939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r">
              <a:lnSpc>
                <a:spcPct val="70000"/>
              </a:lnSpc>
              <a:spcBef>
                <a:spcPts val="1600"/>
              </a:spcBef>
              <a:buSzTx/>
              <a:buFontTx/>
              <a:buNone/>
              <a:defRPr i="1" sz="4800">
                <a:solidFill>
                  <a:srgbClr val="6B6D6D"/>
                </a:solidFill>
              </a:defRPr>
            </a:lvl1pPr>
          </a:lstStyle>
          <a:p>
            <a:pPr/>
            <a:r>
              <a:t>-Johnny Appleseed</a:t>
            </a: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118295074_2675x2907.jpeg"/>
          <p:cNvSpPr/>
          <p:nvPr>
            <p:ph type="pic" idx="13"/>
          </p:nvPr>
        </p:nvSpPr>
        <p:spPr>
          <a:xfrm>
            <a:off x="-63500" y="-139700"/>
            <a:ext cx="13144500" cy="142809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"/>
          <p:cNvSpPr txBox="1"/>
          <p:nvPr>
            <p:ph type="sldNum" sz="quarter" idx="2"/>
          </p:nvPr>
        </p:nvSpPr>
        <p:spPr>
          <a:xfrm>
            <a:off x="11053298" y="8048942"/>
            <a:ext cx="650216" cy="599441"/>
          </a:xfrm>
          <a:prstGeom prst="rect">
            <a:avLst/>
          </a:prstGeom>
        </p:spPr>
        <p:txBody>
          <a:bodyPr lIns="45719" tIns="45719" rIns="45719" bIns="45719" anchor="ctr"/>
          <a:lstStyle>
            <a:lvl1pPr algn="ctr" defTabSz="914400">
              <a:defRPr sz="3400">
                <a:solidFill>
                  <a:srgbClr val="262626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pPr/>
            <a:fld id="{86CB4B4D-7CA3-9044-876B-883B54F8677D}" type="slidenum"/>
          </a:p>
        </p:txBody>
      </p:sp>
      <p:sp>
        <p:nvSpPr>
          <p:cNvPr id="127" name="Title Text"/>
          <p:cNvSpPr txBox="1"/>
          <p:nvPr>
            <p:ph type="title"/>
          </p:nvPr>
        </p:nvSpPr>
        <p:spPr>
          <a:xfrm>
            <a:off x="1084262" y="6502400"/>
            <a:ext cx="9644063" cy="2276475"/>
          </a:xfrm>
          <a:prstGeom prst="rect">
            <a:avLst/>
          </a:prstGeom>
        </p:spPr>
        <p:txBody>
          <a:bodyPr lIns="63500" tIns="63500" rIns="63500" bIns="63500" anchor="b"/>
          <a:lstStyle>
            <a:lvl1pPr indent="1587" defTabSz="914400">
              <a:spcBef>
                <a:spcPts val="0"/>
              </a:spcBef>
              <a:defRPr cap="none" sz="7700">
                <a:solidFill>
                  <a:srgbClr val="262626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8" name="Body Level One…"/>
          <p:cNvSpPr txBox="1"/>
          <p:nvPr>
            <p:ph type="body" idx="1"/>
          </p:nvPr>
        </p:nvSpPr>
        <p:spPr>
          <a:xfrm>
            <a:off x="1084262" y="974725"/>
            <a:ext cx="10728326" cy="5527675"/>
          </a:xfrm>
          <a:prstGeom prst="rect">
            <a:avLst/>
          </a:prstGeom>
        </p:spPr>
        <p:txBody>
          <a:bodyPr lIns="63500" tIns="63500" rIns="63500" bIns="63500" anchor="ctr"/>
          <a:lstStyle>
            <a:lvl1pPr marL="390525" indent="-388937" defTabSz="914400">
              <a:spcBef>
                <a:spcPts val="800"/>
              </a:spcBef>
              <a:buClr>
                <a:srgbClr val="AD0101"/>
              </a:buClr>
              <a:buSzPct val="100000"/>
              <a:buFont typeface="Arial"/>
              <a:buChar char="•"/>
              <a:defRPr sz="3400">
                <a:solidFill>
                  <a:srgbClr val="303030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  <a:lvl2pPr marL="883776" indent="-426576" defTabSz="914400">
              <a:spcBef>
                <a:spcPts val="800"/>
              </a:spcBef>
              <a:buClr>
                <a:srgbClr val="AD0101"/>
              </a:buClr>
              <a:buSzPct val="100000"/>
              <a:buFont typeface="Arial"/>
              <a:buChar char="•"/>
              <a:defRPr sz="3400">
                <a:solidFill>
                  <a:srgbClr val="303030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2pPr>
            <a:lvl3pPr marL="1306058" indent="-393246" defTabSz="914400">
              <a:spcBef>
                <a:spcPts val="800"/>
              </a:spcBef>
              <a:buClr>
                <a:srgbClr val="AD0101"/>
              </a:buClr>
              <a:buSzPct val="100000"/>
              <a:buFont typeface="Arial"/>
              <a:buChar char="•"/>
              <a:defRPr sz="3400">
                <a:solidFill>
                  <a:srgbClr val="303030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3pPr>
            <a:lvl4pPr marL="1725246" indent="-423496" defTabSz="914400">
              <a:spcBef>
                <a:spcPts val="800"/>
              </a:spcBef>
              <a:buClr>
                <a:srgbClr val="AD0101"/>
              </a:buClr>
              <a:buSzPct val="100000"/>
              <a:buFont typeface="Arial"/>
              <a:buChar char="•"/>
              <a:defRPr sz="3400">
                <a:solidFill>
                  <a:srgbClr val="303030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4pPr>
            <a:lvl5pPr marL="2050683" indent="-423496" defTabSz="914400">
              <a:spcBef>
                <a:spcPts val="800"/>
              </a:spcBef>
              <a:buClr>
                <a:srgbClr val="AD0101"/>
              </a:buClr>
              <a:buSzPct val="100000"/>
              <a:buFont typeface="Arial"/>
              <a:buChar char="•"/>
              <a:defRPr sz="3400">
                <a:solidFill>
                  <a:srgbClr val="303030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bg>
      <p:bgPr>
        <a:gradFill flip="none" rotWithShape="1">
          <a:gsLst>
            <a:gs pos="0">
              <a:srgbClr val="5F6B75"/>
            </a:gs>
            <a:gs pos="100000">
              <a:srgbClr val="212930"/>
            </a:gs>
          </a:gsLst>
          <a:lin ang="1620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lide Number"/>
          <p:cNvSpPr txBox="1"/>
          <p:nvPr>
            <p:ph type="sldNum" sz="quarter" idx="2"/>
          </p:nvPr>
        </p:nvSpPr>
        <p:spPr>
          <a:xfrm>
            <a:off x="10911204" y="822642"/>
            <a:ext cx="320041" cy="345441"/>
          </a:xfrm>
          <a:prstGeom prst="rect">
            <a:avLst/>
          </a:prstGeom>
        </p:spPr>
        <p:txBody>
          <a:bodyPr lIns="45719" tIns="45719" rIns="45719" bIns="45719" anchor="ctr"/>
          <a:lstStyle>
            <a:lvl1pPr algn="ctr" defTabSz="914400">
              <a:defRPr sz="17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fld id="{86CB4B4D-7CA3-9044-876B-883B54F8677D}" type="slidenum"/>
          </a:p>
        </p:txBody>
      </p:sp>
      <p:sp>
        <p:nvSpPr>
          <p:cNvPr id="136" name="Title Text"/>
          <p:cNvSpPr txBox="1"/>
          <p:nvPr>
            <p:ph type="title"/>
          </p:nvPr>
        </p:nvSpPr>
        <p:spPr>
          <a:xfrm>
            <a:off x="1300162" y="0"/>
            <a:ext cx="10404476" cy="3838575"/>
          </a:xfrm>
          <a:prstGeom prst="rect">
            <a:avLst/>
          </a:prstGeom>
        </p:spPr>
        <p:txBody>
          <a:bodyPr lIns="63500" tIns="63500" rIns="63500" bIns="63500" anchor="b"/>
          <a:lstStyle>
            <a:lvl1pPr indent="1587" defTabSz="914400">
              <a:spcBef>
                <a:spcPts val="0"/>
              </a:spcBef>
              <a:defRPr cap="none" sz="5700">
                <a:solidFill>
                  <a:srgbClr val="E64AC9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7" name="Body Level One…"/>
          <p:cNvSpPr txBox="1"/>
          <p:nvPr>
            <p:ph type="body" idx="1"/>
          </p:nvPr>
        </p:nvSpPr>
        <p:spPr>
          <a:xfrm>
            <a:off x="1300162" y="3938587"/>
            <a:ext cx="10404476" cy="5815013"/>
          </a:xfrm>
          <a:prstGeom prst="rect">
            <a:avLst/>
          </a:prstGeom>
        </p:spPr>
        <p:txBody>
          <a:bodyPr lIns="63500" tIns="63500" rIns="63500" bIns="63500"/>
          <a:lstStyle>
            <a:lvl1pPr marL="261937" indent="-258762" defTabSz="914400">
              <a:spcBef>
                <a:spcPts val="700"/>
              </a:spcBef>
              <a:buClr>
                <a:srgbClr val="E64AC9"/>
              </a:buClr>
              <a:buSzPct val="100000"/>
              <a:buFontTx/>
              <a:buChar char="▪"/>
              <a:defRPr sz="2800">
                <a:solidFill>
                  <a:srgbClr val="FFFFFF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1pPr>
            <a:lvl2pPr marL="672367" indent="-278667" defTabSz="914400">
              <a:spcBef>
                <a:spcPts val="700"/>
              </a:spcBef>
              <a:buClr>
                <a:srgbClr val="E64AC9"/>
              </a:buClr>
              <a:buSzPct val="100000"/>
              <a:buFontTx/>
              <a:buChar char="▪"/>
              <a:defRPr sz="2800">
                <a:solidFill>
                  <a:srgbClr val="FFFFFF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2pPr>
            <a:lvl3pPr marL="969065" indent="-315015" defTabSz="914400">
              <a:spcBef>
                <a:spcPts val="700"/>
              </a:spcBef>
              <a:buClr>
                <a:srgbClr val="E64AC9"/>
              </a:buClr>
              <a:buSzPct val="100000"/>
              <a:buFontTx/>
              <a:buChar char="▪"/>
              <a:defRPr sz="2800">
                <a:solidFill>
                  <a:srgbClr val="FFFFFF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3pPr>
            <a:lvl4pPr marL="1341754" indent="-362267" defTabSz="914400">
              <a:spcBef>
                <a:spcPts val="700"/>
              </a:spcBef>
              <a:buClr>
                <a:srgbClr val="E64AC9"/>
              </a:buClr>
              <a:buSzPct val="100000"/>
              <a:buFontTx/>
              <a:buChar char="▪"/>
              <a:defRPr sz="2800">
                <a:solidFill>
                  <a:srgbClr val="FFFFFF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4pPr>
            <a:lvl5pPr marL="1665604" indent="-362267" defTabSz="914400">
              <a:spcBef>
                <a:spcPts val="700"/>
              </a:spcBef>
              <a:buClr>
                <a:srgbClr val="E64AC9"/>
              </a:buClr>
              <a:buSzPct val="100000"/>
              <a:buFontTx/>
              <a:buChar char="▪"/>
              <a:defRPr sz="2800">
                <a:solidFill>
                  <a:srgbClr val="FFFFFF"/>
                </a:solidFill>
                <a:latin typeface="Lucida Grande"/>
                <a:ea typeface="Lucida Grande"/>
                <a:cs typeface="Lucida Grande"/>
                <a:sym typeface="Lucida Grand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571500" y="1803400"/>
            <a:ext cx="11861800" cy="7226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81047" y="9194800"/>
            <a:ext cx="309365" cy="3429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spcBef>
                <a:spcPts val="0"/>
              </a:spcBef>
              <a:defRPr i="0" spc="0" sz="1600">
                <a:solidFill>
                  <a:srgbClr val="747676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transition xmlns:p14="http://schemas.microsoft.com/office/powerpoint/2010/main" spd="med" advClick="1"/>
  <p:txStyles>
    <p:titleStyle>
      <a:lvl1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1pPr>
      <a:lvl2pPr marL="0" marR="0" indent="3429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2pPr>
      <a:lvl3pPr marL="0" marR="0" indent="6858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3pPr>
      <a:lvl4pPr marL="0" marR="0" indent="10287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4pPr>
      <a:lvl5pPr marL="0" marR="0" indent="13716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5pPr>
      <a:lvl6pPr marL="0" marR="0" indent="17145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6pPr>
      <a:lvl7pPr marL="0" marR="0" indent="20574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7pPr>
      <a:lvl8pPr marL="0" marR="0" indent="24003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8pPr>
      <a:lvl9pPr marL="0" marR="0" indent="274320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solidFill>
            <a:srgbClr val="747676"/>
          </a:solidFill>
          <a:uFillTx/>
          <a:latin typeface="+mn-lt"/>
          <a:ea typeface="+mn-ea"/>
          <a:cs typeface="+mn-cs"/>
          <a:sym typeface="DIN Condensed Bold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1pPr>
      <a:lvl2pPr marL="9398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2pPr>
      <a:lvl3pPr marL="14097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3pPr>
      <a:lvl4pPr marL="18796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4pPr>
      <a:lvl5pPr marL="23495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5pPr>
      <a:lvl6pPr marL="28194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6pPr>
      <a:lvl7pPr marL="32893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7pPr>
      <a:lvl8pPr marL="37592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8pPr>
      <a:lvl9pPr marL="42291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9pPr>
    </p:bodyStyle>
    <p:otherStyle>
      <a:lvl1pPr marL="0" marR="0" indent="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1pPr>
      <a:lvl2pPr marL="0" marR="0" indent="2286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2pPr>
      <a:lvl3pPr marL="0" marR="0" indent="4572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3pPr>
      <a:lvl4pPr marL="0" marR="0" indent="6858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4pPr>
      <a:lvl5pPr marL="0" marR="0" indent="9144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5pPr>
      <a:lvl6pPr marL="0" marR="0" indent="11430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6pPr>
      <a:lvl7pPr marL="0" marR="0" indent="13716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7pPr>
      <a:lvl8pPr marL="0" marR="0" indent="16002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8pPr>
      <a:lvl9pPr marL="0" marR="0" indent="18288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Relationship Id="rId8" Type="http://schemas.openxmlformats.org/officeDocument/2006/relationships/image" Target="../media/image2.jpe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Relationship Id="rId3" Type="http://schemas.openxmlformats.org/officeDocument/2006/relationships/image" Target="../media/image10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jpe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Relationship Id="rId3" Type="http://schemas.openxmlformats.org/officeDocument/2006/relationships/image" Target="../media/image11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.xml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94" t="7974" r="116" b="23208"/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147" name="Rectangle"/>
          <p:cNvSpPr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2400">
                <a:latin typeface="DIN Alternate Bold"/>
                <a:ea typeface="DIN Alternate Bold"/>
                <a:cs typeface="DIN Alternate Bold"/>
                <a:sym typeface="DIN Alternate Bold"/>
              </a:defRPr>
            </a:pPr>
          </a:p>
        </p:txBody>
      </p:sp>
      <p:sp>
        <p:nvSpPr>
          <p:cNvPr id="148" name="Line"/>
          <p:cNvSpPr/>
          <p:nvPr/>
        </p:nvSpPr>
        <p:spPr>
          <a:xfrm flipV="1">
            <a:off x="571500" y="7619996"/>
            <a:ext cx="11874500" cy="4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49" name="Material Culture Studi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10648"/>
            </a:lvl1pPr>
          </a:lstStyle>
          <a:p>
            <a:pPr/>
            <a:r>
              <a:t>Material Culture Studies</a:t>
            </a:r>
          </a:p>
        </p:txBody>
      </p:sp>
      <p:sp>
        <p:nvSpPr>
          <p:cNvPr id="150" name="Dr Eloise Govier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297941">
              <a:lnSpc>
                <a:spcPct val="100000"/>
              </a:lnSpc>
              <a:spcBef>
                <a:spcPts val="1100"/>
              </a:spcBef>
              <a:defRPr cap="all" i="0" sz="2652">
                <a:latin typeface="+mn-lt"/>
                <a:ea typeface="+mn-ea"/>
                <a:cs typeface="+mn-cs"/>
                <a:sym typeface="DIN Condensed Bold"/>
              </a:defRPr>
            </a:pPr>
          </a:p>
          <a:p>
            <a:pPr defTabSz="297941">
              <a:lnSpc>
                <a:spcPct val="100000"/>
              </a:lnSpc>
              <a:spcBef>
                <a:spcPts val="1100"/>
              </a:spcBef>
              <a:defRPr cap="all" i="0" sz="4386">
                <a:latin typeface="+mn-lt"/>
                <a:ea typeface="+mn-ea"/>
                <a:cs typeface="+mn-cs"/>
                <a:sym typeface="DIN Condensed Bold"/>
              </a:defRPr>
            </a:pPr>
            <a:r>
              <a:t>Dr Eloise Govier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153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54" name="Theor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Theory</a:t>
            </a:r>
          </a:p>
        </p:txBody>
      </p:sp>
      <p:sp>
        <p:nvSpPr>
          <p:cNvPr id="155" name="This lecture will focus on concepts associated with materiality.…"/>
          <p:cNvSpPr txBox="1"/>
          <p:nvPr>
            <p:ph type="body" sz="half" idx="1"/>
          </p:nvPr>
        </p:nvSpPr>
        <p:spPr>
          <a:xfrm>
            <a:off x="6969218" y="1630362"/>
            <a:ext cx="5451382" cy="7177932"/>
          </a:xfrm>
          <a:prstGeom prst="rect">
            <a:avLst/>
          </a:prstGeom>
        </p:spPr>
        <p:txBody>
          <a:bodyPr/>
          <a:lstStyle/>
          <a:p>
            <a:pPr marL="471487"/>
            <a:r>
              <a:t>This lecture will focus on concepts associated with </a:t>
            </a:r>
            <a:r>
              <a:rPr i="1"/>
              <a:t>materiality</a:t>
            </a:r>
            <a:r>
              <a:t>.</a:t>
            </a:r>
          </a:p>
          <a:p>
            <a:pPr marL="471487"/>
            <a:r>
              <a:t>We will explore the following concepts: culture, material culture, materiality, and memory from an archaeological perspective.</a:t>
            </a:r>
          </a:p>
          <a:p>
            <a:pPr marL="471487"/>
            <a:r>
              <a:t>We will examine what these concepts are, how they have been contested, and why we use them in academic study.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4129" t="0" r="14129" b="0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158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59" name="CULTU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CULTURE</a:t>
            </a:r>
          </a:p>
        </p:txBody>
      </p:sp>
      <p:sp>
        <p:nvSpPr>
          <p:cNvPr id="160" name="What is Culture?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971550">
              <a:defRPr sz="3000"/>
            </a:pPr>
            <a:r>
              <a:t>What is Culture?</a:t>
            </a:r>
          </a:p>
          <a:p>
            <a:pPr marL="971550">
              <a:defRPr sz="3000"/>
            </a:pPr>
            <a:r>
              <a:t>The arts and other manifestations of human intellectual achievement regarded collectively.</a:t>
            </a:r>
          </a:p>
          <a:p>
            <a:pPr marL="971550">
              <a:defRPr sz="3000"/>
            </a:pPr>
            <a:r>
              <a:t>The customs, arts, social institutions, and achievements of a particular nation, people, or other social group.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163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64" name="WHAT IS Culture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WHAT IS Culture?</a:t>
            </a:r>
          </a:p>
        </p:txBody>
      </p:sp>
      <p:sp>
        <p:nvSpPr>
          <p:cNvPr id="165" name="Key text: Appadurai, A. 1986. The Social Life of Things: Commodities in Cultural Perspective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954087" indent="-388937">
              <a:defRPr sz="3200"/>
            </a:pPr>
            <a:r>
              <a:t>Key text: Appadurai, A. 1986. </a:t>
            </a:r>
            <a:r>
              <a:rPr i="1"/>
              <a:t>The Social Life of Things: Commodities in Cultural Perspective. </a:t>
            </a:r>
          </a:p>
          <a:p>
            <a:pPr marL="954087" indent="-388937">
              <a:defRPr sz="3200"/>
            </a:pPr>
            <a:r>
              <a:t>Key chapter in the above text: </a:t>
            </a:r>
            <a:r>
              <a:t>Kopytoff, I. 1986. ‘The cultural biography of things: commoditization as process’</a:t>
            </a:r>
            <a:r>
              <a:rPr i="1"/>
              <a:t>.</a:t>
            </a:r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Culture serves the mind by imposing a collectively shared order upon the world [by creating order amongst] an endless array of singular things."/>
          <p:cNvSpPr txBox="1"/>
          <p:nvPr>
            <p:ph type="body" idx="13"/>
          </p:nvPr>
        </p:nvSpPr>
        <p:spPr>
          <a:xfrm>
            <a:off x="1943100" y="3489536"/>
            <a:ext cx="10490200" cy="3454401"/>
          </a:xfrm>
          <a:prstGeom prst="rect">
            <a:avLst/>
          </a:prstGeom>
        </p:spPr>
        <p:txBody>
          <a:bodyPr/>
          <a:lstStyle/>
          <a:p>
            <a:pPr/>
            <a:r>
              <a:t>Culture serves the mind by imposing a collectively shared order upon the world [by creating order amongst] an endless array of singular things.</a:t>
            </a:r>
          </a:p>
        </p:txBody>
      </p:sp>
      <p:sp>
        <p:nvSpPr>
          <p:cNvPr id="168" name="-Kopytoff (1986)"/>
          <p:cNvSpPr txBox="1"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-Kopytoff (1986)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71" name="Social Life of Thing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Social Life of Things </a:t>
            </a:r>
          </a:p>
        </p:txBody>
      </p:sp>
      <p:sp>
        <p:nvSpPr>
          <p:cNvPr id="172" name="Reddy. W. 1986. ‘The structure of a cultural crisis: thinking about cloth in France before and after the Revolution’.…"/>
          <p:cNvSpPr txBox="1"/>
          <p:nvPr>
            <p:ph type="body" idx="1"/>
          </p:nvPr>
        </p:nvSpPr>
        <p:spPr>
          <a:xfrm>
            <a:off x="571500" y="1803400"/>
            <a:ext cx="11861800" cy="5919738"/>
          </a:xfrm>
          <a:prstGeom prst="rect">
            <a:avLst/>
          </a:prstGeom>
        </p:spPr>
        <p:txBody>
          <a:bodyPr/>
          <a:lstStyle/>
          <a:p>
            <a:pPr marL="454025" indent="-388937">
              <a:lnSpc>
                <a:spcPct val="80000"/>
              </a:lnSpc>
              <a:defRPr sz="2900"/>
            </a:pPr>
            <a:r>
              <a:t>Reddy. W. 1986. ‘The structure of a cultural crisis: thinking about cloth in France before and after the Revolution’. </a:t>
            </a:r>
          </a:p>
          <a:p>
            <a:pPr marL="454025" indent="-388937">
              <a:lnSpc>
                <a:spcPct val="80000"/>
              </a:lnSpc>
              <a:defRPr sz="2900"/>
            </a:pPr>
            <a:r>
              <a:t>Reddy a</a:t>
            </a:r>
            <a:r>
              <a:t>nalysed the cloth trade and how the tensions between ‘technical knowledge, taste, and political regulation’ played a role in the fall of the Ancien Régime (the political system in France prior to the French Revolution of 1789).  </a:t>
            </a:r>
          </a:p>
          <a:p>
            <a:pPr marL="454025" indent="-388937">
              <a:lnSpc>
                <a:spcPct val="80000"/>
              </a:lnSpc>
              <a:defRPr sz="2900"/>
            </a:pPr>
            <a:r>
              <a:t>According to Reddy, a distinctive culture means that the people were aware of how their cultural choices mark them as </a:t>
            </a:r>
            <a:r>
              <a:rPr b="1"/>
              <a:t>either members or non-members of the community.</a:t>
            </a:r>
          </a:p>
        </p:txBody>
      </p:sp>
      <p:pic>
        <p:nvPicPr>
          <p:cNvPr id="173" name="image.png" descr="image.png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 rot="21575178">
            <a:off x="6333596" y="7459799"/>
            <a:ext cx="6268507" cy="2275452"/>
          </a:xfrm>
          <a:prstGeom prst="rect">
            <a:avLst/>
          </a:prstGeom>
          <a:effectLst>
            <a:outerShdw sx="100000" sy="100000" kx="0" ky="0" algn="b" rotWithShape="0" blurRad="50800" dist="63500" dir="270000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o act coherently, persons must organise vast numbers of detail according to simple, overarching categories and principles [culture is a] profound structure of social thinking’."/>
          <p:cNvSpPr txBox="1"/>
          <p:nvPr>
            <p:ph type="body" idx="13"/>
          </p:nvPr>
        </p:nvSpPr>
        <p:spPr>
          <a:xfrm>
            <a:off x="2044700" y="3299036"/>
            <a:ext cx="10490200" cy="5130801"/>
          </a:xfrm>
          <a:prstGeom prst="rect">
            <a:avLst/>
          </a:prstGeom>
        </p:spPr>
        <p:txBody>
          <a:bodyPr/>
          <a:lstStyle/>
          <a:p>
            <a:pPr/>
            <a:r>
              <a:t>To act coherently, persons must organise vast numbers of detail according to simple, overarching categories and principles [culture is a] profound structure of social thinking’.</a:t>
            </a:r>
          </a:p>
        </p:txBody>
      </p:sp>
      <p:sp>
        <p:nvSpPr>
          <p:cNvPr id="176" name="-Reddy (1986)"/>
          <p:cNvSpPr txBox="1"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-Reddy (1986)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b88911728z1_20170810174338_000g2fo490o2-0-hlyga8fbok8ondg6qo2_t1880.jpg" descr="b88911728z1_20170810174338_000g2fo490o2-0-hlyga8fbok8ondg6qo2_t1880.jpg"/>
          <p:cNvPicPr>
            <a:picLocks noChangeAspect="0"/>
          </p:cNvPicPr>
          <p:nvPr>
            <p:ph type="pic" idx="13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444499" y="226683"/>
            <a:ext cx="6058249" cy="9122434"/>
          </a:xfrm>
          <a:prstGeom prst="rect">
            <a:avLst/>
          </a:prstGeom>
          <a:ln w="9525">
            <a:round/>
          </a:ln>
          <a:effectLst>
            <a:outerShdw sx="100000" sy="100000" kx="0" ky="0" algn="b" rotWithShape="0" blurRad="50800" dist="63500" dir="2700000">
              <a:srgbClr val="000000">
                <a:alpha val="50000"/>
              </a:srgbClr>
            </a:outerShdw>
          </a:effectLst>
        </p:spPr>
      </p:pic>
      <p:sp>
        <p:nvSpPr>
          <p:cNvPr id="179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80" name="Members or non-members?"/>
          <p:cNvSpPr txBox="1"/>
          <p:nvPr>
            <p:ph type="title"/>
          </p:nvPr>
        </p:nvSpPr>
        <p:spPr>
          <a:xfrm>
            <a:off x="7023100" y="523726"/>
            <a:ext cx="5397500" cy="1111548"/>
          </a:xfrm>
          <a:prstGeom prst="rect">
            <a:avLst/>
          </a:prstGeom>
        </p:spPr>
        <p:txBody>
          <a:bodyPr/>
          <a:lstStyle>
            <a:lvl1pPr indent="37750" algn="ctr" defTabSz="338835">
              <a:lnSpc>
                <a:spcPct val="80000"/>
              </a:lnSpc>
              <a:spcBef>
                <a:spcPts val="0"/>
              </a:spcBef>
              <a:defRPr sz="4292">
                <a:solidFill>
                  <a:srgbClr val="5C5C5C"/>
                </a:solidFill>
              </a:defRPr>
            </a:lvl1pPr>
          </a:lstStyle>
          <a:p>
            <a:pPr>
              <a:defRPr sz="7018"/>
            </a:pPr>
            <a:r>
              <a:rPr sz="4292"/>
              <a:t>Members or non-members?</a:t>
            </a:r>
          </a:p>
        </p:txBody>
      </p:sp>
      <p:sp>
        <p:nvSpPr>
          <p:cNvPr id="181" name="A point of tension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 lIns="12700" tIns="12700" rIns="12700" bIns="12700"/>
          <a:lstStyle/>
          <a:p>
            <a:pPr marL="249713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 A point of tension </a:t>
            </a:r>
          </a:p>
          <a:p>
            <a:pPr marL="249713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 A matter of ‘disobedience’?</a:t>
            </a:r>
          </a:p>
          <a:p>
            <a:pPr lvl="1" marL="500300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Do you drink coffee or pour it onto the street?</a:t>
            </a:r>
          </a:p>
          <a:p>
            <a:pPr lvl="1" marL="500300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Do you use paint to decorate your living room or to write your name on a train?</a:t>
            </a:r>
          </a:p>
          <a:p>
            <a:pPr lvl="3" marL="929878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These actions mark you as a member or non-member of a group.</a:t>
            </a:r>
          </a:p>
          <a:p>
            <a:pPr lvl="1" marL="500300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There are </a:t>
            </a:r>
            <a:r>
              <a:rPr i="1"/>
              <a:t>acceptable</a:t>
            </a:r>
            <a:r>
              <a:t> and </a:t>
            </a:r>
            <a:r>
              <a:rPr i="1"/>
              <a:t>unacceptable</a:t>
            </a:r>
            <a:r>
              <a:t> ways of interacting with our own material culture.</a:t>
            </a:r>
          </a:p>
          <a:p>
            <a:pPr lvl="1" marL="500300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Objects are intertwined with customs, behaviour, thoughts.</a:t>
            </a:r>
          </a:p>
          <a:p>
            <a:pPr lvl="1" marL="500300" indent="-213915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 ‘Social mores‘</a:t>
            </a:r>
          </a:p>
          <a:p>
            <a:pPr lvl="3" marL="894080" indent="-178117" defTabSz="321310">
              <a:lnSpc>
                <a:spcPct val="80000"/>
              </a:lnSpc>
              <a:spcBef>
                <a:spcPts val="900"/>
              </a:spcBef>
              <a:defRPr sz="2255"/>
            </a:pPr>
            <a:r>
              <a:t>The accepted traditional customs and usages of a particular social group.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84" name="google results: ’French’ cultu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45561" defTabSz="408940">
              <a:spcBef>
                <a:spcPts val="1600"/>
              </a:spcBef>
              <a:defRPr sz="4830"/>
            </a:lvl1pPr>
          </a:lstStyle>
          <a:p>
            <a:pPr/>
            <a:r>
              <a:t>google results: ’French’ culture </a:t>
            </a:r>
          </a:p>
        </p:txBody>
      </p:sp>
      <p:pic>
        <p:nvPicPr>
          <p:cNvPr id="18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164431" y="1561306"/>
            <a:ext cx="3554414" cy="28225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005013" y="4908000"/>
            <a:ext cx="4473602" cy="33402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image.png" descr="image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46436" y="7354887"/>
            <a:ext cx="2743201" cy="16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image.png" descr="image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75393" y="1793874"/>
            <a:ext cx="3406253" cy="25415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image.png" descr="image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245062" y="4681537"/>
            <a:ext cx="3393152" cy="254158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image.png" descr="image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75393" y="4690543"/>
            <a:ext cx="3406253" cy="23092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Unknown.jpeg" descr="Unknown.jpe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8005013" y="1547859"/>
            <a:ext cx="3033620" cy="30336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hirty years ago, most sociologists viewed culture as a “seamless web”, unitary and internally coherent across groups and situations…"/>
          <p:cNvSpPr txBox="1"/>
          <p:nvPr>
            <p:ph type="body" idx="13"/>
          </p:nvPr>
        </p:nvSpPr>
        <p:spPr>
          <a:xfrm>
            <a:off x="2057400" y="3362536"/>
            <a:ext cx="10490200" cy="3454401"/>
          </a:xfrm>
          <a:prstGeom prst="rect">
            <a:avLst/>
          </a:prstGeom>
        </p:spPr>
        <p:txBody>
          <a:bodyPr/>
          <a:lstStyle/>
          <a:p>
            <a:pPr/>
            <a:r>
              <a:t>Thirty years ago, most sociologists viewed culture as a “seamless web”, unitary and internally coherent across groups and situations…</a:t>
            </a:r>
          </a:p>
        </p:txBody>
      </p:sp>
      <p:sp>
        <p:nvSpPr>
          <p:cNvPr id="194" name="-Paul DiMaggio (1997)"/>
          <p:cNvSpPr txBox="1"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-Paul DiMaggio (1997)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97" name="Changes in the discours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48815" defTabSz="438150">
              <a:spcBef>
                <a:spcPts val="1700"/>
              </a:spcBef>
              <a:defRPr sz="4800"/>
            </a:lvl1pPr>
          </a:lstStyle>
          <a:p>
            <a:pPr/>
            <a:r>
              <a:t>Changes in the discourse </a:t>
            </a:r>
          </a:p>
        </p:txBody>
      </p:sp>
      <p:sp>
        <p:nvSpPr>
          <p:cNvPr id="198" name="Research in the 1990’s illustrated that culture was ‘fragmented’, ‘inconsistent’ and that people used culture ‘strategically’.…"/>
          <p:cNvSpPr txBox="1"/>
          <p:nvPr>
            <p:ph type="body" idx="1"/>
          </p:nvPr>
        </p:nvSpPr>
        <p:spPr>
          <a:xfrm>
            <a:off x="571500" y="1803400"/>
            <a:ext cx="11861800" cy="6773816"/>
          </a:xfrm>
          <a:prstGeom prst="rect">
            <a:avLst/>
          </a:prstGeom>
        </p:spPr>
        <p:txBody>
          <a:bodyPr/>
          <a:lstStyle/>
          <a:p>
            <a:pPr marL="944546" indent="-385048" defTabSz="578358">
              <a:spcBef>
                <a:spcPts val="1700"/>
              </a:spcBef>
              <a:defRPr sz="2871"/>
            </a:pPr>
            <a:r>
              <a:t>Research in the 1990’s illustrated that culture was ‘fragmented’, ‘inconsistent’ and that people used culture ‘strategically’.</a:t>
            </a:r>
          </a:p>
          <a:p>
            <a:pPr marL="944546" indent="-385048" defTabSz="578358">
              <a:spcBef>
                <a:spcPts val="1700"/>
              </a:spcBef>
              <a:defRPr sz="2871"/>
            </a:pPr>
            <a:r>
              <a:t>DiMaggio argued that there was a clear division in how culture was approached, one school of thought perceived culture as ‘a latent variable’ which was constituted of a structured network of abstract central themes which correlated with symbols, rituals and practices. </a:t>
            </a:r>
          </a:p>
          <a:p>
            <a:pPr marL="944546" indent="-385048" defTabSz="578358">
              <a:spcBef>
                <a:spcPts val="1700"/>
              </a:spcBef>
              <a:defRPr sz="2871"/>
            </a:pPr>
            <a:r>
              <a:t>This view is contrasted with thoughts outlined by Tilley (1992) and Swidler (1986) who presented culture as a ‘repertoire’ or ‘toolkit’. </a:t>
            </a:r>
          </a:p>
          <a:p>
            <a:pPr marL="944546" indent="-385048" defTabSz="578358">
              <a:spcBef>
                <a:spcPts val="1700"/>
              </a:spcBef>
              <a:defRPr sz="2871"/>
            </a:pPr>
            <a:r>
              <a:t>DiMaggio favoured: ‘a grab-bag of odds and ends: a pastiche of mediated representations.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201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02" name="Cultu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lIns="0" tIns="0" rIns="0" bIns="0"/>
          <a:lstStyle>
            <a:lvl1pPr indent="65087"/>
          </a:lstStyle>
          <a:p>
            <a:pPr/>
            <a:r>
              <a:t>Culture</a:t>
            </a:r>
          </a:p>
        </p:txBody>
      </p:sp>
      <p:sp>
        <p:nvSpPr>
          <p:cNvPr id="203" name="Culture… a structure of ‘social thinking’?…"/>
          <p:cNvSpPr txBox="1"/>
          <p:nvPr>
            <p:ph type="body" sz="half" idx="1"/>
          </p:nvPr>
        </p:nvSpPr>
        <p:spPr>
          <a:xfrm>
            <a:off x="7023100" y="1803400"/>
            <a:ext cx="5656858" cy="7226300"/>
          </a:xfrm>
          <a:prstGeom prst="rect">
            <a:avLst/>
          </a:prstGeom>
        </p:spPr>
        <p:txBody>
          <a:bodyPr/>
          <a:lstStyle/>
          <a:p>
            <a:pPr marL="454025" indent="-388937">
              <a:defRPr sz="4400"/>
            </a:pPr>
            <a:r>
              <a:t> Culture… a structure of ‘social thinking’?</a:t>
            </a:r>
          </a:p>
          <a:p>
            <a:pPr marL="454025" indent="-388937">
              <a:defRPr sz="4400"/>
            </a:pPr>
            <a:r>
              <a:t> </a:t>
            </a:r>
            <a:r>
              <a:t>Culture… a shared collective order?</a:t>
            </a:r>
          </a:p>
          <a:p>
            <a:pPr marL="454025" indent="-388937">
              <a:defRPr sz="4400"/>
            </a:pPr>
            <a:r>
              <a:t> </a:t>
            </a:r>
            <a:r>
              <a:t>Culture… a toolkit? </a:t>
            </a:r>
          </a:p>
        </p:txBody>
      </p:sp>
      <p:pic>
        <p:nvPicPr>
          <p:cNvPr id="204" name="image.jpeg" descr="image.jpeg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41156" y="2111375"/>
            <a:ext cx="3750100" cy="3691129"/>
          </a:xfrm>
          <a:prstGeom prst="rect">
            <a:avLst/>
          </a:prstGeom>
          <a:effectLst>
            <a:outerShdw sx="100000" sy="100000" kx="0" ky="0" algn="b" rotWithShape="0" blurRad="50800" dist="63500" dir="270000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207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08" name="MATERIAL CULTU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MATERIAL CULTURE</a:t>
            </a:r>
          </a:p>
        </p:txBody>
      </p:sp>
      <p:sp>
        <p:nvSpPr>
          <p:cNvPr id="209" name="Material culture refers to physical objects, resources, and spaces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952119" indent="-398272" defTabSz="572516">
              <a:spcBef>
                <a:spcPts val="1700"/>
              </a:spcBef>
              <a:defRPr sz="2744"/>
            </a:pPr>
            <a:r>
              <a:t>Material culture refers to physical objects, resources, and spaces. </a:t>
            </a:r>
          </a:p>
          <a:p>
            <a:pPr marL="952119" indent="-398272" defTabSz="572516">
              <a:spcBef>
                <a:spcPts val="1700"/>
              </a:spcBef>
              <a:defRPr sz="2744"/>
            </a:pPr>
            <a:r>
              <a:t>These are created by people and used to define their culture. </a:t>
            </a:r>
          </a:p>
          <a:p>
            <a:pPr lvl="1" marL="846327" indent="-398272" defTabSz="572516">
              <a:spcBef>
                <a:spcPts val="1700"/>
              </a:spcBef>
              <a:defRPr sz="2744"/>
            </a:pPr>
            <a:r>
              <a:t>examples: Homes, tools, amphitheatres, toys etc </a:t>
            </a:r>
          </a:p>
          <a:p>
            <a:pPr marL="952119" indent="-398272" defTabSz="572516">
              <a:spcBef>
                <a:spcPts val="1700"/>
              </a:spcBef>
              <a:defRPr sz="2744"/>
            </a:pPr>
            <a:r>
              <a:t>The material manifestations of a culture.  </a:t>
            </a:r>
          </a:p>
          <a:p>
            <a:pPr marL="952119" indent="-398272" defTabSz="572516">
              <a:spcBef>
                <a:spcPts val="1700"/>
              </a:spcBef>
              <a:defRPr sz="2744"/>
            </a:pPr>
            <a:r>
              <a:t>Which are used as tools to define the self &amp; the community.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212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13" name="Why do we study thi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Why do we study this?</a:t>
            </a:r>
          </a:p>
        </p:txBody>
      </p:sp>
      <p:sp>
        <p:nvSpPr>
          <p:cNvPr id="214" name="Material culture can show us what was important to people in the past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849137" indent="-346154" defTabSz="519937">
              <a:lnSpc>
                <a:spcPct val="80000"/>
              </a:lnSpc>
              <a:spcBef>
                <a:spcPts val="1600"/>
              </a:spcBef>
              <a:defRPr sz="4806"/>
            </a:pPr>
            <a:r>
              <a:t> Material culture can show us what was important to people in the past.</a:t>
            </a:r>
          </a:p>
          <a:p>
            <a:pPr marL="849137" indent="-346154" defTabSz="519937">
              <a:lnSpc>
                <a:spcPct val="80000"/>
              </a:lnSpc>
              <a:spcBef>
                <a:spcPts val="1600"/>
              </a:spcBef>
              <a:defRPr sz="4806"/>
            </a:pPr>
            <a:r>
              <a:t> </a:t>
            </a:r>
            <a:r>
              <a:t>Helps us understand how and what they prioritised.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17" name="How do we analyse material culture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45561" defTabSz="408940">
              <a:spcBef>
                <a:spcPts val="1600"/>
              </a:spcBef>
              <a:defRPr sz="4830"/>
            </a:lvl1pPr>
          </a:lstStyle>
          <a:p>
            <a:pPr/>
            <a:r>
              <a:t>How do we analyse material culture?</a:t>
            </a:r>
          </a:p>
        </p:txBody>
      </p:sp>
      <p:sp>
        <p:nvSpPr>
          <p:cNvPr id="218" name="We can consider the physical composition of the material.…"/>
          <p:cNvSpPr txBox="1"/>
          <p:nvPr>
            <p:ph type="body" idx="1"/>
          </p:nvPr>
        </p:nvSpPr>
        <p:spPr>
          <a:xfrm>
            <a:off x="571500" y="1803400"/>
            <a:ext cx="11861800" cy="6619875"/>
          </a:xfrm>
          <a:prstGeom prst="rect">
            <a:avLst/>
          </a:prstGeom>
        </p:spPr>
        <p:txBody>
          <a:bodyPr/>
          <a:lstStyle/>
          <a:p>
            <a:pPr lvl="1" marL="1423590" indent="-455215">
              <a:defRPr sz="3500"/>
            </a:pPr>
            <a:r>
              <a:t>We can consider the physical composition of the material.</a:t>
            </a:r>
          </a:p>
          <a:p>
            <a:pPr lvl="1" marL="1423590" indent="-455215">
              <a:defRPr sz="3500"/>
            </a:pPr>
            <a:r>
              <a:t>We can consider how it was made.</a:t>
            </a:r>
          </a:p>
          <a:p>
            <a:pPr lvl="1" marL="1423590" indent="-455215">
              <a:defRPr sz="3500"/>
            </a:pPr>
            <a:r>
              <a:t>We can consider how humans have interacted with it.</a:t>
            </a:r>
          </a:p>
          <a:p>
            <a:pPr lvl="1" marL="1423590" indent="-455215">
              <a:defRPr sz="3500"/>
            </a:pPr>
            <a:r>
              <a:t>We can consider how different groups of humans have interacted with the same material.</a:t>
            </a:r>
          </a:p>
          <a:p>
            <a:pPr lvl="1" marL="1423590" indent="-455215">
              <a:defRPr sz="3500"/>
            </a:pPr>
            <a:r>
              <a:t>We can map these differences and similarities spatially and historically.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6350" y="0"/>
            <a:ext cx="6438900" cy="9753600"/>
          </a:xfrm>
          <a:prstGeom prst="rect">
            <a:avLst/>
          </a:prstGeom>
        </p:spPr>
      </p:pic>
      <p:sp>
        <p:nvSpPr>
          <p:cNvPr id="221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22" name="Material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Materiality </a:t>
            </a:r>
          </a:p>
        </p:txBody>
      </p:sp>
      <p:sp>
        <p:nvSpPr>
          <p:cNvPr id="223" name="People and ‘Things’ are linked.…"/>
          <p:cNvSpPr txBox="1"/>
          <p:nvPr>
            <p:ph type="body" sz="half" idx="1"/>
          </p:nvPr>
        </p:nvSpPr>
        <p:spPr>
          <a:xfrm>
            <a:off x="6652369" y="1701800"/>
            <a:ext cx="6138962" cy="7448997"/>
          </a:xfrm>
          <a:prstGeom prst="rect">
            <a:avLst/>
          </a:prstGeom>
        </p:spPr>
        <p:txBody>
          <a:bodyPr/>
          <a:lstStyle/>
          <a:p>
            <a:pPr marL="740695" indent="-318928" defTabSz="479044">
              <a:spcBef>
                <a:spcPts val="1400"/>
              </a:spcBef>
              <a:defRPr b="1" sz="5904"/>
            </a:pPr>
            <a:r>
              <a:t> People and ‘Things’ are linked.</a:t>
            </a:r>
          </a:p>
          <a:p>
            <a:pPr marL="740695" indent="-318928" defTabSz="479044">
              <a:spcBef>
                <a:spcPts val="1400"/>
              </a:spcBef>
              <a:defRPr b="1" sz="5904"/>
            </a:pPr>
            <a:r>
              <a:t> Objects shape the human experience.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From the mid-2000s the notion of materiality has been increasingly articulated in the archeological literature… This reflects a move away from objects as passive entities awaiting humans to anoint them with meaning, instead recognising them as social and"/>
          <p:cNvSpPr txBox="1"/>
          <p:nvPr>
            <p:ph type="body" idx="13"/>
          </p:nvPr>
        </p:nvSpPr>
        <p:spPr>
          <a:xfrm>
            <a:off x="2120900" y="2816436"/>
            <a:ext cx="10490200" cy="4457701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pPr/>
            <a:r>
              <a:t>From the mid-2000s the notion of materiality has been increasingly articulated in the archeological literature… This reflects a move away from objects as passive entities awaiting humans to anoint them with meaning, instead recognising them as social and relational beings entangled in complex human-thing networks.</a:t>
            </a:r>
          </a:p>
        </p:txBody>
      </p:sp>
      <p:sp>
        <p:nvSpPr>
          <p:cNvPr id="226" name="-Govier and Steel (forthcoming)"/>
          <p:cNvSpPr txBox="1"/>
          <p:nvPr>
            <p:ph type="body" idx="14"/>
          </p:nvPr>
        </p:nvSpPr>
        <p:spPr>
          <a:xfrm>
            <a:off x="1943100" y="8013700"/>
            <a:ext cx="10490200" cy="939800"/>
          </a:xfrm>
          <a:prstGeom prst="rect">
            <a:avLst/>
          </a:prstGeom>
        </p:spPr>
        <p:txBody>
          <a:bodyPr/>
          <a:lstStyle/>
          <a:p>
            <a:pPr/>
            <a:r>
              <a:t>-Govier and Steel (forthcoming)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[The relationship between humans and things is] a set of cultural relationships […] imbued matter and embodied objects [that] exist in relationship to the specificities of temporality, spatiality, and sociality."/>
          <p:cNvSpPr txBox="1"/>
          <p:nvPr>
            <p:ph type="body" idx="13"/>
          </p:nvPr>
        </p:nvSpPr>
        <p:spPr>
          <a:xfrm>
            <a:off x="2044700" y="2943436"/>
            <a:ext cx="10490200" cy="5130801"/>
          </a:xfrm>
          <a:prstGeom prst="rect">
            <a:avLst/>
          </a:prstGeom>
        </p:spPr>
        <p:txBody>
          <a:bodyPr/>
          <a:lstStyle/>
          <a:p>
            <a:pPr/>
            <a:r>
              <a:t>[The relationship between humans and things is] a set of cultural relationships […] imbued matter and embodied objects [that] exist in relationship to the specificities of temporality, spatiality, and sociality.</a:t>
            </a:r>
          </a:p>
        </p:txBody>
      </p:sp>
      <p:sp>
        <p:nvSpPr>
          <p:cNvPr id="229" name="-Meskell (2005)"/>
          <p:cNvSpPr txBox="1"/>
          <p:nvPr>
            <p:ph type="body" idx="14"/>
          </p:nvPr>
        </p:nvSpPr>
        <p:spPr>
          <a:xfrm>
            <a:off x="1943100" y="8077200"/>
            <a:ext cx="10490200" cy="939800"/>
          </a:xfrm>
          <a:prstGeom prst="rect">
            <a:avLst/>
          </a:prstGeom>
        </p:spPr>
        <p:txBody>
          <a:bodyPr/>
          <a:lstStyle/>
          <a:p>
            <a:pPr/>
            <a:r>
              <a:t>-Meskell (2005)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32" name="Material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45561" defTabSz="408940">
              <a:spcBef>
                <a:spcPts val="1600"/>
              </a:spcBef>
              <a:defRPr sz="4830"/>
            </a:lvl1pPr>
          </a:lstStyle>
          <a:p>
            <a:pPr/>
            <a:r>
              <a:t>Materiality</a:t>
            </a:r>
          </a:p>
        </p:txBody>
      </p:sp>
      <p:sp>
        <p:nvSpPr>
          <p:cNvPr id="233" name="Daniel Miller (2005) ‘Materiality: An Introduction’ in Materiality.…"/>
          <p:cNvSpPr txBox="1"/>
          <p:nvPr>
            <p:ph type="body" idx="1"/>
          </p:nvPr>
        </p:nvSpPr>
        <p:spPr>
          <a:xfrm>
            <a:off x="571500" y="1803400"/>
            <a:ext cx="11861800" cy="6619875"/>
          </a:xfrm>
          <a:prstGeom prst="rect">
            <a:avLst/>
          </a:prstGeom>
        </p:spPr>
        <p:txBody>
          <a:bodyPr/>
          <a:lstStyle/>
          <a:p>
            <a:pPr marL="404082" indent="-346154" defTabSz="519937">
              <a:lnSpc>
                <a:spcPct val="90000"/>
              </a:lnSpc>
              <a:spcBef>
                <a:spcPts val="1600"/>
              </a:spcBef>
              <a:defRPr sz="2759"/>
            </a:pPr>
            <a:r>
              <a:t>Daniel Miller (2005) ‘Materiality: An Introduction’ in </a:t>
            </a:r>
            <a:r>
              <a:rPr i="1"/>
              <a:t>Materiality</a:t>
            </a:r>
            <a:r>
              <a:t>. 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759"/>
            </a:pPr>
            <a:r>
              <a:t>Materiality beyond the artefact: situates material culture within a larger conceptualisation of culture.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759"/>
            </a:pPr>
            <a:r>
              <a:t>“Much of what we are, exists not through our consciousness or body, but as an exterior environment that habituates and prompts us”.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581"/>
            </a:pPr>
            <a:r>
              <a:t>Objects can become invisible to us.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581"/>
            </a:pPr>
            <a:r>
              <a:t>They can shape our behaviour.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581"/>
            </a:pPr>
            <a:r>
              <a:t>They set the scene and ensure normative behaviour. </a:t>
            </a:r>
          </a:p>
          <a:p>
            <a:pPr marL="404082" indent="-346154" defTabSz="519937">
              <a:lnSpc>
                <a:spcPct val="90000"/>
              </a:lnSpc>
              <a:spcBef>
                <a:spcPts val="1600"/>
              </a:spcBef>
              <a:defRPr sz="2759"/>
            </a:pPr>
            <a:r>
              <a:t>Linked to our behaviour and identity: 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581"/>
            </a:pPr>
            <a:r>
              <a:t>How we are perceived.</a:t>
            </a:r>
          </a:p>
          <a:p>
            <a:pPr lvl="1" marL="809577" indent="-346154" defTabSz="519937">
              <a:lnSpc>
                <a:spcPct val="90000"/>
              </a:lnSpc>
              <a:spcBef>
                <a:spcPts val="1600"/>
              </a:spcBef>
              <a:defRPr sz="2581"/>
            </a:pPr>
            <a:r>
              <a:t>How we enact our identity and behaviour through things.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36" name="Object, Thing, OR Artefact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Object, Thing, OR Artefact? </a:t>
            </a:r>
          </a:p>
        </p:txBody>
      </p:sp>
      <p:sp>
        <p:nvSpPr>
          <p:cNvPr id="237" name="Object or Thing?…"/>
          <p:cNvSpPr txBox="1"/>
          <p:nvPr>
            <p:ph type="body" idx="1"/>
          </p:nvPr>
        </p:nvSpPr>
        <p:spPr>
          <a:xfrm>
            <a:off x="571500" y="1803400"/>
            <a:ext cx="11861800" cy="6521649"/>
          </a:xfrm>
          <a:prstGeom prst="rect">
            <a:avLst/>
          </a:prstGeom>
        </p:spPr>
        <p:txBody>
          <a:bodyPr/>
          <a:lstStyle/>
          <a:p>
            <a:pPr marL="395001" indent="-338375" defTabSz="508254">
              <a:spcBef>
                <a:spcPts val="1500"/>
              </a:spcBef>
              <a:defRPr sz="2436"/>
            </a:pPr>
            <a:r>
              <a:t>Object or Thing?</a:t>
            </a:r>
          </a:p>
          <a:p>
            <a:pPr marL="395001" indent="-338375" defTabSz="508254">
              <a:spcBef>
                <a:spcPts val="1500"/>
              </a:spcBef>
              <a:defRPr sz="2436"/>
            </a:pPr>
            <a:r>
              <a:t>Knappett argues that these terms are ‘relational registers’</a:t>
            </a:r>
          </a:p>
          <a:p>
            <a:pPr marL="395001" indent="-338375" defTabSz="508254">
              <a:spcBef>
                <a:spcPts val="1500"/>
              </a:spcBef>
              <a:defRPr sz="2436"/>
            </a:pPr>
            <a:r>
              <a:t>The s</a:t>
            </a:r>
            <a:r>
              <a:t>tatus of the ‘entity’ is partly contingent upon the perceiver.</a:t>
            </a:r>
          </a:p>
          <a:p>
            <a:pPr marL="395001" indent="-338375" defTabSz="508254">
              <a:spcBef>
                <a:spcPts val="1500"/>
              </a:spcBef>
              <a:defRPr sz="2436"/>
            </a:pPr>
            <a:r>
              <a:t>Theses terms are c</a:t>
            </a:r>
            <a:r>
              <a:t>ulturally specific.</a:t>
            </a:r>
          </a:p>
          <a:p>
            <a:pPr marL="395001" indent="-338375" defTabSz="508254">
              <a:spcBef>
                <a:spcPts val="1500"/>
              </a:spcBef>
              <a:defRPr sz="2436"/>
            </a:pPr>
            <a:r>
              <a:t>Material Engagement Theorist’s argue that the when we classify something external to us as a thing, object or artefact there is an intellectual process taking place through either perturbation, objectification, intentional use or modification.</a:t>
            </a:r>
          </a:p>
          <a:p>
            <a:pPr lvl="1" marL="736139" indent="-338375" defTabSz="508254">
              <a:spcBef>
                <a:spcPts val="1500"/>
              </a:spcBef>
              <a:defRPr sz="2436"/>
            </a:pPr>
            <a:r>
              <a:t>The mind is extended beyond the body: Externalism (Philosophy of Mind)</a:t>
            </a:r>
          </a:p>
          <a:p>
            <a:pPr lvl="1" marL="736139" indent="-338375" defTabSz="508254">
              <a:spcBef>
                <a:spcPts val="1500"/>
              </a:spcBef>
              <a:defRPr sz="2436"/>
            </a:pPr>
            <a:r>
              <a:t>An artefact is an object that has been qualified and quantified and likely to be understood in terms of value.</a:t>
            </a:r>
          </a:p>
          <a:p>
            <a:pPr lvl="1" marL="736139" indent="-338375" defTabSz="508254">
              <a:spcBef>
                <a:spcPts val="1500"/>
              </a:spcBef>
              <a:defRPr sz="2436"/>
            </a:pPr>
            <a:r>
              <a:t>A ‘thing’ is enigmatic it is likely to be the material that we understand least of all as a ‘thing’ is ‘ambiguous and undefined’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15492" r="0" b="15492"/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240" name="Line"/>
          <p:cNvSpPr/>
          <p:nvPr/>
        </p:nvSpPr>
        <p:spPr>
          <a:xfrm flipV="1">
            <a:off x="571500" y="7619996"/>
            <a:ext cx="11874500" cy="4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1" name="Oval"/>
          <p:cNvSpPr/>
          <p:nvPr/>
        </p:nvSpPr>
        <p:spPr>
          <a:xfrm>
            <a:off x="9753600" y="4800600"/>
            <a:ext cx="3074988" cy="3111500"/>
          </a:xfrm>
          <a:prstGeom prst="ellips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42" name="VALUE"/>
          <p:cNvSpPr txBox="1"/>
          <p:nvPr/>
        </p:nvSpPr>
        <p:spPr>
          <a:xfrm>
            <a:off x="10387114" y="6045200"/>
            <a:ext cx="1590472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VALUE</a:t>
            </a:r>
          </a:p>
        </p:txBody>
      </p:sp>
      <p:sp>
        <p:nvSpPr>
          <p:cNvPr id="243" name="Triangle"/>
          <p:cNvSpPr/>
          <p:nvPr/>
        </p:nvSpPr>
        <p:spPr>
          <a:xfrm>
            <a:off x="118920" y="4419766"/>
            <a:ext cx="2687638" cy="3414713"/>
          </a:xfrm>
          <a:prstGeom prst="triangl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44" name="OBJECT"/>
          <p:cNvSpPr txBox="1"/>
          <p:nvPr/>
        </p:nvSpPr>
        <p:spPr>
          <a:xfrm>
            <a:off x="514846" y="6938528"/>
            <a:ext cx="1895786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OBJECT</a:t>
            </a:r>
          </a:p>
        </p:txBody>
      </p:sp>
      <p:sp>
        <p:nvSpPr>
          <p:cNvPr id="245" name="Polygon"/>
          <p:cNvSpPr/>
          <p:nvPr/>
        </p:nvSpPr>
        <p:spPr>
          <a:xfrm>
            <a:off x="5058568" y="1489720"/>
            <a:ext cx="1270001" cy="1270001"/>
          </a:xfrm>
          <a:prstGeom prst="diamond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46" name="HUMANS ASCRIBE VALUE"/>
          <p:cNvSpPr txBox="1"/>
          <p:nvPr/>
        </p:nvSpPr>
        <p:spPr>
          <a:xfrm>
            <a:off x="2226763" y="2787172"/>
            <a:ext cx="6933612" cy="749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</a:defRPr>
            </a:lvl1pPr>
          </a:lstStyle>
          <a:p>
            <a:pPr/>
            <a:r>
              <a:t>HUMANS ASCRIBE VALUE</a:t>
            </a:r>
          </a:p>
        </p:txBody>
      </p:sp>
      <p:sp>
        <p:nvSpPr>
          <p:cNvPr id="247" name="Line"/>
          <p:cNvSpPr/>
          <p:nvPr/>
        </p:nvSpPr>
        <p:spPr>
          <a:xfrm flipH="1">
            <a:off x="2857499" y="7619805"/>
            <a:ext cx="6946902" cy="11115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48" name="EMOTIONAL"/>
          <p:cNvSpPr txBox="1"/>
          <p:nvPr/>
        </p:nvSpPr>
        <p:spPr>
          <a:xfrm>
            <a:off x="4143374" y="5815972"/>
            <a:ext cx="3100513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EMOTIONAL</a:t>
            </a:r>
          </a:p>
        </p:txBody>
      </p:sp>
      <p:sp>
        <p:nvSpPr>
          <p:cNvPr id="249" name="Line"/>
          <p:cNvSpPr/>
          <p:nvPr/>
        </p:nvSpPr>
        <p:spPr>
          <a:xfrm flipH="1">
            <a:off x="2813049" y="6397325"/>
            <a:ext cx="6794502" cy="50801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50" name="AESTHETIC"/>
          <p:cNvSpPr txBox="1"/>
          <p:nvPr/>
        </p:nvSpPr>
        <p:spPr>
          <a:xfrm>
            <a:off x="4152196" y="5002535"/>
            <a:ext cx="2754133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AESTHETIC</a:t>
            </a:r>
          </a:p>
        </p:txBody>
      </p:sp>
      <p:sp>
        <p:nvSpPr>
          <p:cNvPr id="251" name="Line"/>
          <p:cNvSpPr/>
          <p:nvPr/>
        </p:nvSpPr>
        <p:spPr>
          <a:xfrm flipH="1" flipV="1">
            <a:off x="2311400" y="5564764"/>
            <a:ext cx="7366001" cy="1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52" name="SPIRITUAL"/>
          <p:cNvSpPr txBox="1"/>
          <p:nvPr/>
        </p:nvSpPr>
        <p:spPr>
          <a:xfrm>
            <a:off x="4602525" y="4038888"/>
            <a:ext cx="2478950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SPIRITUAL</a:t>
            </a:r>
          </a:p>
        </p:txBody>
      </p:sp>
      <p:sp>
        <p:nvSpPr>
          <p:cNvPr id="253" name="KNOWLEDGE"/>
          <p:cNvSpPr txBox="1"/>
          <p:nvPr/>
        </p:nvSpPr>
        <p:spPr>
          <a:xfrm>
            <a:off x="4131220" y="6718965"/>
            <a:ext cx="3421560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KNOWLEDGE</a:t>
            </a:r>
          </a:p>
        </p:txBody>
      </p:sp>
      <p:sp>
        <p:nvSpPr>
          <p:cNvPr id="254" name="Line"/>
          <p:cNvSpPr/>
          <p:nvPr/>
        </p:nvSpPr>
        <p:spPr>
          <a:xfrm flipH="1" flipV="1">
            <a:off x="4908619" y="4852472"/>
            <a:ext cx="2844801" cy="25401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55" name="Line"/>
          <p:cNvSpPr/>
          <p:nvPr/>
        </p:nvSpPr>
        <p:spPr>
          <a:xfrm flipH="1">
            <a:off x="2755366" y="4840268"/>
            <a:ext cx="2184935" cy="1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56" name="US"/>
          <p:cNvSpPr txBox="1"/>
          <p:nvPr/>
        </p:nvSpPr>
        <p:spPr>
          <a:xfrm>
            <a:off x="5368838" y="1813570"/>
            <a:ext cx="649462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US</a:t>
            </a:r>
          </a:p>
        </p:txBody>
      </p:sp>
      <p:sp>
        <p:nvSpPr>
          <p:cNvPr id="257" name="VALUE IS CULTURALLY CONTINGENT"/>
          <p:cNvSpPr txBox="1"/>
          <p:nvPr/>
        </p:nvSpPr>
        <p:spPr>
          <a:xfrm>
            <a:off x="412750" y="390850"/>
            <a:ext cx="10858501" cy="749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</a:defRPr>
            </a:lvl1pPr>
          </a:lstStyle>
          <a:p>
            <a:pPr/>
            <a:r>
              <a:t>VALUE IS CULTURALLY CONTINGENT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483" t="978" r="579" b="30723"/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260" name="Rectangle"/>
          <p:cNvSpPr/>
          <p:nvPr/>
        </p:nvSpPr>
        <p:spPr>
          <a:xfrm>
            <a:off x="11996737" y="815975"/>
            <a:ext cx="122238" cy="814388"/>
          </a:xfrm>
          <a:prstGeom prst="rect">
            <a:avLst/>
          </a:prstGeom>
          <a:solidFill>
            <a:srgbClr val="E64AC9"/>
          </a:solidFill>
          <a:ln w="12700">
            <a:miter lim="400000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1" name="Rectangle"/>
          <p:cNvSpPr/>
          <p:nvPr/>
        </p:nvSpPr>
        <p:spPr>
          <a:xfrm>
            <a:off x="12187237" y="815975"/>
            <a:ext cx="819151" cy="814388"/>
          </a:xfrm>
          <a:prstGeom prst="rect">
            <a:avLst/>
          </a:prstGeom>
          <a:solidFill>
            <a:srgbClr val="E64AC9"/>
          </a:solidFill>
          <a:ln w="12700">
            <a:miter lim="400000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2" name="Oval"/>
          <p:cNvSpPr/>
          <p:nvPr/>
        </p:nvSpPr>
        <p:spPr>
          <a:xfrm>
            <a:off x="4419600" y="4330700"/>
            <a:ext cx="3238500" cy="3289300"/>
          </a:xfrm>
          <a:prstGeom prst="ellips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3" name="Object"/>
          <p:cNvSpPr txBox="1"/>
          <p:nvPr/>
        </p:nvSpPr>
        <p:spPr>
          <a:xfrm>
            <a:off x="5267631" y="5664200"/>
            <a:ext cx="1537675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Object</a:t>
            </a:r>
          </a:p>
        </p:txBody>
      </p:sp>
      <p:sp>
        <p:nvSpPr>
          <p:cNvPr id="264" name="Circle"/>
          <p:cNvSpPr/>
          <p:nvPr/>
        </p:nvSpPr>
        <p:spPr>
          <a:xfrm>
            <a:off x="10058400" y="2933700"/>
            <a:ext cx="1270000" cy="1270000"/>
          </a:xfrm>
          <a:prstGeom prst="ellips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5" name="Circle"/>
          <p:cNvSpPr/>
          <p:nvPr/>
        </p:nvSpPr>
        <p:spPr>
          <a:xfrm>
            <a:off x="1568450" y="3060700"/>
            <a:ext cx="1270000" cy="1270000"/>
          </a:xfrm>
          <a:prstGeom prst="ellips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6" name="Line"/>
          <p:cNvSpPr/>
          <p:nvPr/>
        </p:nvSpPr>
        <p:spPr>
          <a:xfrm flipV="1">
            <a:off x="7607299" y="3860799"/>
            <a:ext cx="2374901" cy="1333502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7" name="Line"/>
          <p:cNvSpPr/>
          <p:nvPr/>
        </p:nvSpPr>
        <p:spPr>
          <a:xfrm flipH="1" flipV="1">
            <a:off x="2838450" y="4084637"/>
            <a:ext cx="1589088" cy="1160464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68" name="Spiritual essence of producer…"/>
          <p:cNvSpPr txBox="1"/>
          <p:nvPr/>
        </p:nvSpPr>
        <p:spPr>
          <a:xfrm>
            <a:off x="6781800" y="4781550"/>
            <a:ext cx="6972300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algn="ctr" defTabSz="914400">
              <a:spcBef>
                <a:spcPts val="0"/>
              </a:spcBef>
              <a:defRPr i="0" spc="0" sz="24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pPr>
            <a:r>
              <a:t>Spiritual essence of producer </a:t>
            </a:r>
          </a:p>
          <a:p>
            <a:pPr algn="ctr" defTabSz="914400">
              <a:spcBef>
                <a:spcPts val="0"/>
              </a:spcBef>
              <a:defRPr i="0" spc="0" sz="24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pPr>
            <a:r>
              <a:t>imbued in object :. emotional value</a:t>
            </a:r>
          </a:p>
        </p:txBody>
      </p:sp>
      <p:sp>
        <p:nvSpPr>
          <p:cNvPr id="269" name="Human Labour creates economic value"/>
          <p:cNvSpPr txBox="1"/>
          <p:nvPr/>
        </p:nvSpPr>
        <p:spPr>
          <a:xfrm>
            <a:off x="747712" y="4933950"/>
            <a:ext cx="3138488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24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Human Labour creates economic value</a:t>
            </a:r>
          </a:p>
        </p:txBody>
      </p:sp>
      <p:sp>
        <p:nvSpPr>
          <p:cNvPr id="270" name="MARX"/>
          <p:cNvSpPr txBox="1"/>
          <p:nvPr/>
        </p:nvSpPr>
        <p:spPr>
          <a:xfrm>
            <a:off x="257683" y="2465387"/>
            <a:ext cx="1519809" cy="622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MARX</a:t>
            </a:r>
          </a:p>
        </p:txBody>
      </p:sp>
      <p:sp>
        <p:nvSpPr>
          <p:cNvPr id="271" name="US"/>
          <p:cNvSpPr txBox="1"/>
          <p:nvPr/>
        </p:nvSpPr>
        <p:spPr>
          <a:xfrm>
            <a:off x="1774738" y="3384550"/>
            <a:ext cx="649462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US</a:t>
            </a:r>
          </a:p>
        </p:txBody>
      </p:sp>
      <p:sp>
        <p:nvSpPr>
          <p:cNvPr id="272" name="US"/>
          <p:cNvSpPr txBox="1"/>
          <p:nvPr/>
        </p:nvSpPr>
        <p:spPr>
          <a:xfrm>
            <a:off x="10359938" y="3251200"/>
            <a:ext cx="649462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US</a:t>
            </a:r>
          </a:p>
        </p:txBody>
      </p:sp>
      <p:sp>
        <p:nvSpPr>
          <p:cNvPr id="273" name="MAUSS"/>
          <p:cNvSpPr txBox="1"/>
          <p:nvPr/>
        </p:nvSpPr>
        <p:spPr>
          <a:xfrm>
            <a:off x="10798330" y="2146300"/>
            <a:ext cx="1679265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MAUSS</a:t>
            </a:r>
          </a:p>
        </p:txBody>
      </p:sp>
      <p:sp>
        <p:nvSpPr>
          <p:cNvPr id="274" name="Circle"/>
          <p:cNvSpPr/>
          <p:nvPr/>
        </p:nvSpPr>
        <p:spPr>
          <a:xfrm>
            <a:off x="7378700" y="7315200"/>
            <a:ext cx="1270000" cy="1270000"/>
          </a:xfrm>
          <a:prstGeom prst="ellipse">
            <a:avLst/>
          </a:prstGeom>
          <a:ln w="25400">
            <a:solidFill>
              <a:srgbClr val="FFFFFF"/>
            </a:solidFill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75" name="QUEEN"/>
          <p:cNvSpPr txBox="1"/>
          <p:nvPr/>
        </p:nvSpPr>
        <p:spPr>
          <a:xfrm>
            <a:off x="7493868" y="7766049"/>
            <a:ext cx="1022202" cy="35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24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QUEEN</a:t>
            </a:r>
          </a:p>
        </p:txBody>
      </p:sp>
      <p:sp>
        <p:nvSpPr>
          <p:cNvPr id="276" name="Line"/>
          <p:cNvSpPr/>
          <p:nvPr/>
        </p:nvSpPr>
        <p:spPr>
          <a:xfrm flipH="1" flipV="1">
            <a:off x="7238999" y="7175500"/>
            <a:ext cx="330201" cy="254000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  <p:sp>
        <p:nvSpPr>
          <p:cNvPr id="277" name="Value"/>
          <p:cNvSpPr txBox="1"/>
          <p:nvPr/>
        </p:nvSpPr>
        <p:spPr>
          <a:xfrm>
            <a:off x="9147081" y="8585200"/>
            <a:ext cx="1197163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Value</a:t>
            </a:r>
          </a:p>
        </p:txBody>
      </p:sp>
      <p:sp>
        <p:nvSpPr>
          <p:cNvPr id="278" name="BOURDIEU"/>
          <p:cNvSpPr txBox="1"/>
          <p:nvPr/>
        </p:nvSpPr>
        <p:spPr>
          <a:xfrm>
            <a:off x="9897467" y="7632700"/>
            <a:ext cx="2692004" cy="622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914400">
              <a:spcBef>
                <a:spcPts val="0"/>
              </a:spcBef>
              <a:defRPr i="0" spc="0" sz="43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BOURDIEU</a:t>
            </a:r>
          </a:p>
        </p:txBody>
      </p:sp>
      <p:sp>
        <p:nvSpPr>
          <p:cNvPr id="279" name="Line"/>
          <p:cNvSpPr/>
          <p:nvPr/>
        </p:nvSpPr>
        <p:spPr>
          <a:xfrm flipH="1" flipV="1">
            <a:off x="8597900" y="8305799"/>
            <a:ext cx="481013" cy="330202"/>
          </a:xfrm>
          <a:prstGeom prst="line">
            <a:avLst/>
          </a:prstGeom>
          <a:ln w="38100">
            <a:solidFill>
              <a:srgbClr val="FFFFFF"/>
            </a:solidFill>
            <a:headEnd type="stealth"/>
          </a:ln>
        </p:spPr>
        <p:txBody>
          <a:bodyPr lIns="45719" rIns="45719"/>
          <a:lstStyle/>
          <a:p>
            <a:pPr defTabSz="9144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82" name="The Value of Objec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The Value of Objects</a:t>
            </a:r>
          </a:p>
        </p:txBody>
      </p:sp>
      <p:sp>
        <p:nvSpPr>
          <p:cNvPr id="283" name="There are many types of potential value, including emotional, aesthetic, spiritual, and knowledge value, or an object’s ability to be sold in an open market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933450" indent="-253587" defTabSz="572516">
              <a:spcBef>
                <a:spcPts val="1700"/>
              </a:spcBef>
              <a:defRPr sz="2352"/>
            </a:pPr>
            <a:r>
              <a:t>There are many types of potential value, including emotional, aesthetic, spiritual, and knowledge value, or an object’s ability to be sold in an open market. </a:t>
            </a:r>
          </a:p>
          <a:p>
            <a:pPr marL="933450" indent="-253587" defTabSz="572516">
              <a:spcBef>
                <a:spcPts val="1700"/>
              </a:spcBef>
              <a:defRPr sz="2352"/>
            </a:pPr>
            <a:r>
              <a:t>‘</a:t>
            </a:r>
            <a:r>
              <a:t>Value, for [Georg] Simmel, is never an inherent property of objects, but is a judgment made about them by subjects’ (Appadurai 1986, 3). </a:t>
            </a:r>
          </a:p>
          <a:p>
            <a:pPr marL="933450" indent="-253587" defTabSz="572516">
              <a:spcBef>
                <a:spcPts val="1700"/>
              </a:spcBef>
              <a:defRPr sz="2352"/>
            </a:pPr>
            <a:r>
              <a:t>Economic value: the objects ability to be sold in an open market.</a:t>
            </a:r>
          </a:p>
          <a:p>
            <a:pPr marL="933450" indent="-253587" defTabSz="572516">
              <a:spcBef>
                <a:spcPts val="1700"/>
              </a:spcBef>
              <a:buClr>
                <a:srgbClr val="000000"/>
              </a:buClr>
              <a:defRPr sz="2352"/>
            </a:pPr>
            <a:r>
              <a:t>Marx: the object is a ‘depository for value’ that is based upon the human labour required to make the object. </a:t>
            </a:r>
          </a:p>
          <a:p>
            <a:pPr lvl="2" marL="1804670" indent="-253587" defTabSz="572516">
              <a:spcBef>
                <a:spcPts val="1700"/>
              </a:spcBef>
              <a:buClr>
                <a:srgbClr val="000000"/>
              </a:buClr>
              <a:defRPr sz="2352"/>
            </a:pPr>
            <a:r>
              <a:t>‘</a:t>
            </a:r>
            <a:r>
              <a:t>human labour, creates value, but is not itself value. It becomes value only in its congealed state, when embodied in the form of some object’.</a:t>
            </a:r>
          </a:p>
          <a:p>
            <a:pPr marL="933450" indent="-253587" defTabSz="572516">
              <a:spcBef>
                <a:spcPts val="1700"/>
              </a:spcBef>
              <a:buClr>
                <a:srgbClr val="000000"/>
              </a:buClr>
              <a:defRPr sz="2352"/>
            </a:pPr>
            <a:r>
              <a:t>Value is ascribed by society at large or it may be intensely personal and subjective.</a:t>
            </a:r>
          </a:p>
          <a:p>
            <a:pPr marL="933450" indent="-253587" defTabSz="572516">
              <a:spcBef>
                <a:spcPts val="1700"/>
              </a:spcBef>
              <a:buClr>
                <a:srgbClr val="000000"/>
              </a:buClr>
              <a:defRPr sz="2352"/>
            </a:pPr>
            <a:r>
              <a:t>Bourdieu (1979) ‘value of an object may derive from the social status of its previous owners’.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86" name="Value changes: The ‘Cultural Biography of things’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Value changes: The ‘Cultural Biography of things’</a:t>
            </a:r>
          </a:p>
        </p:txBody>
      </p:sp>
      <p:sp>
        <p:nvSpPr>
          <p:cNvPr id="287" name="A biographical approach recognises that the values given to an object change over time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952500" indent="-258762">
              <a:defRPr sz="3600"/>
            </a:pPr>
            <a:r>
              <a:t> A biographical approach recognises that the values given to an object change over time. </a:t>
            </a:r>
          </a:p>
          <a:p>
            <a:pPr marL="952500" indent="-258762">
              <a:defRPr sz="3600"/>
            </a:pPr>
            <a:r>
              <a:t> Like people, objects may have a number of different potential ‘biographies’ focused on different aspects of their ‘lives,’ including those focused on technical, social, and economic values. </a:t>
            </a:r>
          </a:p>
          <a:p>
            <a:pPr marL="952500" indent="-258762">
              <a:defRPr sz="3600"/>
            </a:pPr>
            <a:r>
              <a:t> A cultural biography focuses specifically on the chain of events through which an object becomes culturally marked and unmarked as a particular type of thing.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A culturally informed biography of an object would look at it as a culturally constructed entity, endowed with culturally specific meanings, and classified and reclassified into culturally constituted categories."/>
          <p:cNvSpPr txBox="1"/>
          <p:nvPr>
            <p:ph type="body" idx="13"/>
          </p:nvPr>
        </p:nvSpPr>
        <p:spPr>
          <a:xfrm>
            <a:off x="1943100" y="2486236"/>
            <a:ext cx="10490200" cy="5130801"/>
          </a:xfrm>
          <a:prstGeom prst="rect">
            <a:avLst/>
          </a:prstGeom>
        </p:spPr>
        <p:txBody>
          <a:bodyPr/>
          <a:lstStyle/>
          <a:p>
            <a:pPr/>
            <a:r>
              <a:t> A culturally informed biography of an object would look at it as a culturally constructed entity, endowed with culturally specific meanings, and classified and reclassified into culturally constituted categories. </a:t>
            </a:r>
          </a:p>
        </p:txBody>
      </p:sp>
      <p:sp>
        <p:nvSpPr>
          <p:cNvPr id="290" name="-Igor Kopytoff (1986, 68)"/>
          <p:cNvSpPr txBox="1"/>
          <p:nvPr>
            <p:ph type="body" idx="14"/>
          </p:nvPr>
        </p:nvSpPr>
        <p:spPr>
          <a:xfrm>
            <a:off x="2374900" y="7899400"/>
            <a:ext cx="10490200" cy="939800"/>
          </a:xfrm>
          <a:prstGeom prst="rect">
            <a:avLst/>
          </a:prstGeom>
        </p:spPr>
        <p:txBody>
          <a:bodyPr/>
          <a:lstStyle/>
          <a:p>
            <a:pPr/>
            <a:r>
              <a:t>-Igor Kopytoff (1986, 68)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93" name="Bourdieu: Structuralism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Bourdieu: Structuralism </a:t>
            </a:r>
          </a:p>
        </p:txBody>
      </p:sp>
      <p:sp>
        <p:nvSpPr>
          <p:cNvPr id="294" name="Bourdieu (1977) ‘Outline of a Theory of Practice’…"/>
          <p:cNvSpPr txBox="1"/>
          <p:nvPr>
            <p:ph type="body" idx="1"/>
          </p:nvPr>
        </p:nvSpPr>
        <p:spPr>
          <a:xfrm>
            <a:off x="571500" y="1803400"/>
            <a:ext cx="11861800" cy="6773816"/>
          </a:xfrm>
          <a:prstGeom prst="rect">
            <a:avLst/>
          </a:prstGeom>
        </p:spPr>
        <p:txBody>
          <a:bodyPr/>
          <a:lstStyle/>
          <a:p>
            <a:pPr marL="454025" indent="-388937">
              <a:defRPr sz="3400"/>
            </a:pPr>
            <a:r>
              <a:t>Bourdieu (1977) ‘Outline of a Theory of Practice’ </a:t>
            </a:r>
          </a:p>
          <a:p>
            <a:pPr marL="454025" indent="-388937">
              <a:defRPr sz="3400"/>
            </a:pPr>
            <a:r>
              <a:t>Objects can condition human actors </a:t>
            </a:r>
          </a:p>
          <a:p>
            <a:pPr marL="454025" indent="-388937">
              <a:defRPr sz="3400"/>
            </a:pPr>
            <a:r>
              <a:t>People are socialised as social beings via the object</a:t>
            </a:r>
          </a:p>
          <a:p>
            <a:pPr marL="454025" indent="-388937">
              <a:defRPr sz="3400"/>
            </a:pPr>
            <a:r>
              <a:t>Inspired by anthropologist Claude Lévi-Strauss </a:t>
            </a:r>
          </a:p>
          <a:p>
            <a:pPr lvl="1" marL="909637" indent="-388937">
              <a:defRPr sz="3400"/>
            </a:pPr>
            <a:r>
              <a:t>Things are defined via the relationship between things rather than the entities themselves. </a:t>
            </a:r>
          </a:p>
          <a:p>
            <a:pPr lvl="1" marL="909637" indent="-388937">
              <a:defRPr sz="3400"/>
            </a:pPr>
            <a:r>
              <a:t>Anthropologists needed to abandon the study of entities and consider things only as defined by the relationships that constituted them.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97" name="Practice theory"/>
          <p:cNvSpPr txBox="1"/>
          <p:nvPr>
            <p:ph type="title"/>
          </p:nvPr>
        </p:nvSpPr>
        <p:spPr>
          <a:xfrm>
            <a:off x="571500" y="730250"/>
            <a:ext cx="11861800" cy="723900"/>
          </a:xfrm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Practice theory</a:t>
            </a:r>
          </a:p>
        </p:txBody>
      </p:sp>
      <p:sp>
        <p:nvSpPr>
          <p:cNvPr id="298" name="‘Habitus’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34987"/>
          </a:p>
          <a:p>
            <a:pPr marL="534987">
              <a:defRPr sz="3900"/>
            </a:pPr>
            <a:r>
              <a:t>‘Habitus’</a:t>
            </a:r>
          </a:p>
          <a:p>
            <a:pPr marL="534987">
              <a:defRPr sz="3900"/>
            </a:pPr>
            <a:r>
              <a:t>We learn through our engagement with the relationships between everyday things</a:t>
            </a:r>
          </a:p>
          <a:p>
            <a:pPr marL="637778" indent="-572690"/>
            <a:r>
              <a:rPr sz="3900"/>
              <a:t>These were linked to other orders such as gender and social hierarchy</a:t>
            </a:r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0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5" b="129"/>
          <a:stretch>
            <a:fillRect/>
          </a:stretch>
        </p:blipFill>
        <p:spPr>
          <a:xfrm>
            <a:off x="0" y="0"/>
            <a:ext cx="6438900" cy="9753600"/>
          </a:xfrm>
          <a:prstGeom prst="rect">
            <a:avLst/>
          </a:prstGeom>
        </p:spPr>
      </p:pic>
      <p:sp>
        <p:nvSpPr>
          <p:cNvPr id="301" name="Line"/>
          <p:cNvSpPr/>
          <p:nvPr/>
        </p:nvSpPr>
        <p:spPr>
          <a:xfrm>
            <a:off x="7023100" y="1574800"/>
            <a:ext cx="53975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pic>
        <p:nvPicPr>
          <p:cNvPr id="302" name="image.png" descr="image.png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8581" y="2249331"/>
            <a:ext cx="6281738" cy="4851557"/>
          </a:xfrm>
          <a:prstGeom prst="rect">
            <a:avLst/>
          </a:prstGeom>
          <a:effectLst>
            <a:outerShdw sx="100000" sy="100000" kx="0" ky="0" algn="b" rotWithShape="0" blurRad="50800" dist="63500" dir="2700000">
              <a:srgbClr val="000000">
                <a:alpha val="50000"/>
              </a:srgbClr>
            </a:outerShdw>
          </a:effectLst>
        </p:spPr>
      </p:pic>
      <p:sp>
        <p:nvSpPr>
          <p:cNvPr id="303" name="Memor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Memory</a:t>
            </a:r>
          </a:p>
        </p:txBody>
      </p:sp>
      <p:sp>
        <p:nvSpPr>
          <p:cNvPr id="304" name="How do people access their past?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920750"/>
            <a:r>
              <a:t>How do people access their past?</a:t>
            </a:r>
          </a:p>
          <a:p>
            <a:pPr lvl="1" marL="1418317" indent="-449942">
              <a:defRPr sz="3100"/>
            </a:pPr>
            <a:r>
              <a:t>Texts</a:t>
            </a:r>
          </a:p>
          <a:p>
            <a:pPr lvl="1" marL="1418317" indent="-449942">
              <a:defRPr sz="3100"/>
            </a:pPr>
            <a:r>
              <a:t>Oral traditions</a:t>
            </a:r>
          </a:p>
          <a:p>
            <a:pPr lvl="1" marL="1418317" indent="-449942">
              <a:defRPr sz="3100"/>
            </a:pPr>
            <a:r>
              <a:t>Iconographic representations</a:t>
            </a:r>
          </a:p>
          <a:p>
            <a:pPr lvl="1" marL="1418317" indent="-449942">
              <a:defRPr sz="3100"/>
            </a:pPr>
            <a:r>
              <a:t>Heirlooms</a:t>
            </a:r>
          </a:p>
          <a:p>
            <a:pPr lvl="1" marL="1418317" indent="-449942">
              <a:defRPr sz="3100"/>
            </a:pPr>
            <a:r>
              <a:t>Visible remains on the landscape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07" name="How do we remember?"/>
          <p:cNvSpPr txBox="1"/>
          <p:nvPr>
            <p:ph type="title"/>
          </p:nvPr>
        </p:nvSpPr>
        <p:spPr>
          <a:xfrm>
            <a:off x="571500" y="-182712"/>
            <a:ext cx="11861800" cy="1630512"/>
          </a:xfrm>
          <a:prstGeom prst="rect">
            <a:avLst/>
          </a:prstGeom>
        </p:spPr>
        <p:txBody>
          <a:bodyPr/>
          <a:lstStyle/>
          <a:p>
            <a:pPr indent="50768" defTabSz="455675">
              <a:spcBef>
                <a:spcPts val="1700"/>
              </a:spcBef>
              <a:defRPr sz="5382"/>
            </a:pPr>
            <a:br/>
            <a:r>
              <a:t>How do we remember?</a:t>
            </a:r>
          </a:p>
        </p:txBody>
      </p:sp>
      <p:sp>
        <p:nvSpPr>
          <p:cNvPr id="308" name="Commemoratio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903287" indent="-388937">
              <a:lnSpc>
                <a:spcPct val="90000"/>
              </a:lnSpc>
              <a:defRPr sz="3100"/>
            </a:pPr>
            <a:r>
              <a:t>Commemoration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The deliberate marking of something to be remembered</a:t>
            </a:r>
          </a:p>
          <a:p>
            <a:pPr marL="903287" indent="-388937">
              <a:lnSpc>
                <a:spcPct val="90000"/>
              </a:lnSpc>
              <a:defRPr sz="3100"/>
            </a:pPr>
            <a:r>
              <a:t>Memorialization 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Highly self-conscious practice for constructing memories</a:t>
            </a:r>
          </a:p>
          <a:p>
            <a:pPr marL="903287" indent="-388937">
              <a:lnSpc>
                <a:spcPct val="90000"/>
              </a:lnSpc>
              <a:defRPr sz="3100"/>
            </a:pPr>
            <a:r>
              <a:t>Mnemonics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Memory aids/devices  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Objects that assist in remembering</a:t>
            </a:r>
          </a:p>
          <a:p>
            <a:pPr marL="903287" indent="-388937">
              <a:lnSpc>
                <a:spcPct val="90000"/>
              </a:lnSpc>
              <a:defRPr sz="3100"/>
            </a:pPr>
            <a:r>
              <a:t>Ritual behaviour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Materially visible through evidence for activities such as processions, mortuary treatments, abandonments, feasting and votive deposition.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11" name="Types of memor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Types of memory</a:t>
            </a:r>
          </a:p>
        </p:txBody>
      </p:sp>
      <p:sp>
        <p:nvSpPr>
          <p:cNvPr id="312" name="Rowlands, 1993. ‘The Role of Memory in the Transmission of Culture, World Archaeology’, Vol. 25, No. 2.…"/>
          <p:cNvSpPr txBox="1"/>
          <p:nvPr>
            <p:ph type="body" idx="1"/>
          </p:nvPr>
        </p:nvSpPr>
        <p:spPr>
          <a:xfrm>
            <a:off x="571500" y="1803400"/>
            <a:ext cx="11861800" cy="7368878"/>
          </a:xfrm>
          <a:prstGeom prst="rect">
            <a:avLst/>
          </a:prstGeom>
        </p:spPr>
        <p:txBody>
          <a:bodyPr/>
          <a:lstStyle/>
          <a:p>
            <a:pPr marL="903287" indent="-388937">
              <a:lnSpc>
                <a:spcPct val="90000"/>
              </a:lnSpc>
              <a:defRPr sz="3100"/>
            </a:pPr>
            <a:r>
              <a:t>Rowlands, 1993. ‘The Role of Memory in the Transmission of Culture, World Archaeology’, Vol. 25, No. 2.</a:t>
            </a:r>
          </a:p>
          <a:p>
            <a:pPr marL="903287" indent="-388937">
              <a:lnSpc>
                <a:spcPct val="90000"/>
              </a:lnSpc>
              <a:defRPr sz="3100"/>
            </a:pPr>
            <a:r>
              <a:t>‘Inscribed’ memory practices.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Manifested in materiality and visible commemorative activities such as the construction of monuments.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Repeated.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Public access.</a:t>
            </a:r>
          </a:p>
          <a:p>
            <a:pPr marL="903287" indent="-388937">
              <a:lnSpc>
                <a:spcPct val="90000"/>
              </a:lnSpc>
              <a:defRPr sz="3100"/>
            </a:pPr>
            <a:r>
              <a:t>‘Incorporated’ memory practices.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Fleeting acts that leave few traces</a:t>
            </a:r>
            <a:r>
              <a:t>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Opaque symbolism.</a:t>
            </a:r>
          </a:p>
          <a:p>
            <a:pPr lvl="1" marL="1357312" indent="-388937">
              <a:lnSpc>
                <a:spcPct val="90000"/>
              </a:lnSpc>
              <a:defRPr sz="2900"/>
            </a:pPr>
            <a:r>
              <a:t>Esoteric.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Material Culture as a network of homologous orders emerged as the powerful foundation for more or less everything that constitutes a given society."/>
          <p:cNvSpPr txBox="1"/>
          <p:nvPr>
            <p:ph type="body" idx="13"/>
          </p:nvPr>
        </p:nvSpPr>
        <p:spPr>
          <a:xfrm>
            <a:off x="2146300" y="2574925"/>
            <a:ext cx="10490200" cy="4292601"/>
          </a:xfrm>
          <a:prstGeom prst="rect">
            <a:avLst/>
          </a:prstGeom>
        </p:spPr>
        <p:txBody>
          <a:bodyPr/>
          <a:lstStyle/>
          <a:p>
            <a:pPr/>
            <a:r>
              <a:t>Material Culture as a network of homologous orders emerged as the powerful foundation for more or less everything that constitutes a given society.</a:t>
            </a:r>
          </a:p>
        </p:txBody>
      </p:sp>
      <p:sp>
        <p:nvSpPr>
          <p:cNvPr id="315" name="-Miller (2005)"/>
          <p:cNvSpPr txBox="1"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-Miller (2005)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Line"/>
          <p:cNvSpPr/>
          <p:nvPr/>
        </p:nvSpPr>
        <p:spPr>
          <a:xfrm>
            <a:off x="571500" y="1574800"/>
            <a:ext cx="11861800" cy="0"/>
          </a:xfrm>
          <a:prstGeom prst="line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i="0" spc="0"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20" name="Recommended read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indent="60531" defTabSz="543305">
              <a:spcBef>
                <a:spcPts val="2100"/>
              </a:spcBef>
              <a:defRPr sz="4836"/>
            </a:lvl1pPr>
          </a:lstStyle>
          <a:p>
            <a:pPr/>
            <a:r>
              <a:t>Recommended reading</a:t>
            </a:r>
          </a:p>
        </p:txBody>
      </p:sp>
      <p:sp>
        <p:nvSpPr>
          <p:cNvPr id="321" name="Appadurai, A. (ed)1986. The Social Life of Things: Commodities in Cultural Perspective. Cambridge University Press.…"/>
          <p:cNvSpPr txBox="1"/>
          <p:nvPr>
            <p:ph type="body" idx="1"/>
          </p:nvPr>
        </p:nvSpPr>
        <p:spPr>
          <a:xfrm>
            <a:off x="571500" y="1803400"/>
            <a:ext cx="11861800" cy="6773816"/>
          </a:xfrm>
          <a:prstGeom prst="rect">
            <a:avLst/>
          </a:prstGeom>
        </p:spPr>
        <p:txBody>
          <a:bodyPr/>
          <a:lstStyle/>
          <a:p>
            <a:pPr marL="984250"/>
            <a:r>
              <a:t>Appadurai, A. (ed)1986. </a:t>
            </a:r>
            <a:r>
              <a:rPr i="1"/>
              <a:t>The Social Life of Things: Commodities in Cultural Perspective</a:t>
            </a:r>
            <a:r>
              <a:t>. Cambridge University Press.</a:t>
            </a:r>
          </a:p>
          <a:p>
            <a:pPr marL="984250"/>
            <a:r>
              <a:t>DiMaggio, P. 1997. ‘Culture and Cognition’. </a:t>
            </a:r>
            <a:r>
              <a:rPr i="1"/>
              <a:t>Annual Review of Sociology.</a:t>
            </a:r>
            <a:r>
              <a:t> 23: 263-287.</a:t>
            </a:r>
          </a:p>
          <a:p>
            <a:pPr marL="984250"/>
            <a:r>
              <a:t>Miller, D. (ed). 2005. </a:t>
            </a:r>
            <a:r>
              <a:rPr i="1"/>
              <a:t>Materiality.</a:t>
            </a:r>
            <a:r>
              <a:t> Durham (NC): Duke University Press.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5C5C5C"/>
      </a:dk1>
      <a:lt1>
        <a:srgbClr val="FFFFFF"/>
      </a:lt1>
      <a:dk2>
        <a:srgbClr val="5C5C5C"/>
      </a:dk2>
      <a:lt2>
        <a:srgbClr val="CBCBCB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522454"/>
            <a:satOff val="1153"/>
            <a:lumOff val="13444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DIN Alternate Bold"/>
            <a:ea typeface="DIN Alternate Bold"/>
            <a:cs typeface="DIN Alternate Bold"/>
            <a:sym typeface="DIN Alternate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747676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1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Iowan Old Style Roman"/>
            <a:ea typeface="Iowan Old Style Roman"/>
            <a:cs typeface="Iowan Old Style Roman"/>
            <a:sym typeface="Iowan Old Style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000000"/>
      </a:dk1>
      <a:lt1>
        <a:srgbClr val="FFFFFF"/>
      </a:lt1>
      <a:dk2>
        <a:srgbClr val="5C5C5C"/>
      </a:dk2>
      <a:lt2>
        <a:srgbClr val="CBCBCB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522454"/>
            <a:satOff val="1153"/>
            <a:lumOff val="13444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DIN Alternate Bold"/>
            <a:ea typeface="DIN Alternate Bold"/>
            <a:cs typeface="DIN Alternate Bold"/>
            <a:sym typeface="DIN Alternate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747676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1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Iowan Old Style Roman"/>
            <a:ea typeface="Iowan Old Style Roman"/>
            <a:cs typeface="Iowan Old Style Roman"/>
            <a:sym typeface="Iowan Old Style Roman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