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750"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757EBE4-5155-FE31-D86B-14454F30B195}" v="14" dt="2023-11-12T11:03:53.16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017" autoAdjust="0"/>
    <p:restoredTop sz="62689" autoAdjust="0"/>
  </p:normalViewPr>
  <p:slideViewPr>
    <p:cSldViewPr snapToGrid="0">
      <p:cViewPr varScale="1">
        <p:scale>
          <a:sx n="38" d="100"/>
          <a:sy n="38" d="100"/>
        </p:scale>
        <p:origin x="1876" y="48"/>
      </p:cViewPr>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E7C7AF7-B5DA-49BC-B78A-BF28EE6858C7}" type="doc">
      <dgm:prSet loTypeId="urn:microsoft.com/office/officeart/2005/8/layout/cycle2" loCatId="cycle" qsTypeId="urn:microsoft.com/office/officeart/2005/8/quickstyle/simple1" qsCatId="simple" csTypeId="urn:microsoft.com/office/officeart/2005/8/colors/colorful1" csCatId="colorful" phldr="1"/>
      <dgm:spPr/>
      <dgm:t>
        <a:bodyPr/>
        <a:lstStyle/>
        <a:p>
          <a:endParaRPr lang="en-US"/>
        </a:p>
      </dgm:t>
    </dgm:pt>
    <dgm:pt modelId="{C6CF1284-F66D-49CB-A1C4-B10D391EF0C9}">
      <dgm:prSet custT="1"/>
      <dgm:spPr/>
      <dgm:t>
        <a:bodyPr/>
        <a:lstStyle/>
        <a:p>
          <a:r>
            <a:rPr lang="en-US" sz="1600" b="1" i="0" dirty="0">
              <a:solidFill>
                <a:schemeClr val="tx1"/>
              </a:solidFill>
              <a:latin typeface="Times New Roman" panose="02020603050405020304" pitchFamily="18" charset="0"/>
              <a:cs typeface="Times New Roman" panose="02020603050405020304" pitchFamily="18" charset="0"/>
            </a:rPr>
            <a:t>Innovation </a:t>
          </a:r>
          <a:endParaRPr lang="en-US" sz="1600" dirty="0">
            <a:solidFill>
              <a:schemeClr val="tx1"/>
            </a:solidFill>
            <a:latin typeface="Times New Roman" panose="02020603050405020304" pitchFamily="18" charset="0"/>
            <a:cs typeface="Times New Roman" panose="02020603050405020304" pitchFamily="18" charset="0"/>
          </a:endParaRPr>
        </a:p>
      </dgm:t>
    </dgm:pt>
    <dgm:pt modelId="{77F6552A-5664-4378-A400-6FB81E9316F0}" type="parTrans" cxnId="{E1D5972F-8E24-484C-8FDF-22C12CF01714}">
      <dgm:prSet/>
      <dgm:spPr/>
      <dgm:t>
        <a:bodyPr/>
        <a:lstStyle/>
        <a:p>
          <a:endParaRPr lang="en-US" sz="1600">
            <a:solidFill>
              <a:schemeClr val="tx1"/>
            </a:solidFill>
            <a:latin typeface="Times New Roman" panose="02020603050405020304" pitchFamily="18" charset="0"/>
            <a:cs typeface="Times New Roman" panose="02020603050405020304" pitchFamily="18" charset="0"/>
          </a:endParaRPr>
        </a:p>
      </dgm:t>
    </dgm:pt>
    <dgm:pt modelId="{91B3E00D-01AF-4695-8346-C937D9956AF2}" type="sibTrans" cxnId="{E1D5972F-8E24-484C-8FDF-22C12CF01714}">
      <dgm:prSet custT="1"/>
      <dgm:spPr/>
      <dgm:t>
        <a:bodyPr/>
        <a:lstStyle/>
        <a:p>
          <a:endParaRPr lang="en-US" sz="1600">
            <a:solidFill>
              <a:schemeClr val="tx1"/>
            </a:solidFill>
            <a:latin typeface="Times New Roman" panose="02020603050405020304" pitchFamily="18" charset="0"/>
            <a:cs typeface="Times New Roman" panose="02020603050405020304" pitchFamily="18" charset="0"/>
          </a:endParaRPr>
        </a:p>
      </dgm:t>
    </dgm:pt>
    <dgm:pt modelId="{62953D81-45BC-479D-BC02-F3D00B29CBAA}">
      <dgm:prSet custT="1"/>
      <dgm:spPr/>
      <dgm:t>
        <a:bodyPr/>
        <a:lstStyle/>
        <a:p>
          <a:r>
            <a:rPr lang="en-US" sz="1600" b="1" i="0" dirty="0">
              <a:solidFill>
                <a:schemeClr val="tx1"/>
              </a:solidFill>
              <a:latin typeface="Times New Roman" panose="02020603050405020304" pitchFamily="18" charset="0"/>
              <a:cs typeface="Times New Roman" panose="02020603050405020304" pitchFamily="18" charset="0"/>
            </a:rPr>
            <a:t>Risk-Taking</a:t>
          </a:r>
          <a:endParaRPr lang="en-US" sz="1600" dirty="0">
            <a:solidFill>
              <a:schemeClr val="tx1"/>
            </a:solidFill>
            <a:latin typeface="Times New Roman" panose="02020603050405020304" pitchFamily="18" charset="0"/>
            <a:cs typeface="Times New Roman" panose="02020603050405020304" pitchFamily="18" charset="0"/>
          </a:endParaRPr>
        </a:p>
      </dgm:t>
    </dgm:pt>
    <dgm:pt modelId="{EC954AD6-FFEA-4E76-A6B0-B650A71A32E1}" type="parTrans" cxnId="{FE863339-8A59-43C0-BBDE-DA67E61FA8E9}">
      <dgm:prSet/>
      <dgm:spPr/>
      <dgm:t>
        <a:bodyPr/>
        <a:lstStyle/>
        <a:p>
          <a:endParaRPr lang="en-US" sz="1600">
            <a:solidFill>
              <a:schemeClr val="tx1"/>
            </a:solidFill>
            <a:latin typeface="Times New Roman" panose="02020603050405020304" pitchFamily="18" charset="0"/>
            <a:cs typeface="Times New Roman" panose="02020603050405020304" pitchFamily="18" charset="0"/>
          </a:endParaRPr>
        </a:p>
      </dgm:t>
    </dgm:pt>
    <dgm:pt modelId="{3DA49BCA-3645-4263-8DD9-932B3D127BBA}" type="sibTrans" cxnId="{FE863339-8A59-43C0-BBDE-DA67E61FA8E9}">
      <dgm:prSet custT="1"/>
      <dgm:spPr/>
      <dgm:t>
        <a:bodyPr/>
        <a:lstStyle/>
        <a:p>
          <a:endParaRPr lang="en-US" sz="1600">
            <a:solidFill>
              <a:schemeClr val="tx1"/>
            </a:solidFill>
            <a:latin typeface="Times New Roman" panose="02020603050405020304" pitchFamily="18" charset="0"/>
            <a:cs typeface="Times New Roman" panose="02020603050405020304" pitchFamily="18" charset="0"/>
          </a:endParaRPr>
        </a:p>
      </dgm:t>
    </dgm:pt>
    <dgm:pt modelId="{88E933C0-5350-4E9D-A6A7-8039A43E1121}">
      <dgm:prSet custT="1"/>
      <dgm:spPr/>
      <dgm:t>
        <a:bodyPr/>
        <a:lstStyle/>
        <a:p>
          <a:r>
            <a:rPr lang="en-US" sz="1600" b="1" i="0" dirty="0">
              <a:solidFill>
                <a:schemeClr val="tx1"/>
              </a:solidFill>
              <a:latin typeface="Times New Roman" panose="02020603050405020304" pitchFamily="18" charset="0"/>
              <a:cs typeface="Times New Roman" panose="02020603050405020304" pitchFamily="18" charset="0"/>
            </a:rPr>
            <a:t>Openness and Transparency</a:t>
          </a:r>
          <a:endParaRPr lang="en-US" sz="1600" dirty="0">
            <a:solidFill>
              <a:schemeClr val="tx1"/>
            </a:solidFill>
            <a:latin typeface="Times New Roman" panose="02020603050405020304" pitchFamily="18" charset="0"/>
            <a:cs typeface="Times New Roman" panose="02020603050405020304" pitchFamily="18" charset="0"/>
          </a:endParaRPr>
        </a:p>
      </dgm:t>
    </dgm:pt>
    <dgm:pt modelId="{5E414F8E-FCF2-4CEF-A7B1-E98E3BECE15E}" type="parTrans" cxnId="{F7E2AB6F-8E71-4DB9-BA9E-692A284FF2CC}">
      <dgm:prSet/>
      <dgm:spPr/>
      <dgm:t>
        <a:bodyPr/>
        <a:lstStyle/>
        <a:p>
          <a:endParaRPr lang="en-US" sz="1600">
            <a:solidFill>
              <a:schemeClr val="tx1"/>
            </a:solidFill>
            <a:latin typeface="Times New Roman" panose="02020603050405020304" pitchFamily="18" charset="0"/>
            <a:cs typeface="Times New Roman" panose="02020603050405020304" pitchFamily="18" charset="0"/>
          </a:endParaRPr>
        </a:p>
      </dgm:t>
    </dgm:pt>
    <dgm:pt modelId="{DCC78FA0-9FD2-434A-A26D-1A4BEDCC4AD6}" type="sibTrans" cxnId="{F7E2AB6F-8E71-4DB9-BA9E-692A284FF2CC}">
      <dgm:prSet custT="1"/>
      <dgm:spPr/>
      <dgm:t>
        <a:bodyPr/>
        <a:lstStyle/>
        <a:p>
          <a:endParaRPr lang="en-US" sz="1600">
            <a:solidFill>
              <a:schemeClr val="tx1"/>
            </a:solidFill>
            <a:latin typeface="Times New Roman" panose="02020603050405020304" pitchFamily="18" charset="0"/>
            <a:cs typeface="Times New Roman" panose="02020603050405020304" pitchFamily="18" charset="0"/>
          </a:endParaRPr>
        </a:p>
      </dgm:t>
    </dgm:pt>
    <dgm:pt modelId="{D4E05F31-E8FD-4921-B5C9-7EB3BE0707D3}">
      <dgm:prSet custT="1"/>
      <dgm:spPr/>
      <dgm:t>
        <a:bodyPr/>
        <a:lstStyle/>
        <a:p>
          <a:r>
            <a:rPr lang="en-US" sz="1600" b="1" i="0" dirty="0">
              <a:solidFill>
                <a:schemeClr val="tx1"/>
              </a:solidFill>
              <a:latin typeface="Times New Roman" panose="02020603050405020304" pitchFamily="18" charset="0"/>
              <a:cs typeface="Times New Roman" panose="02020603050405020304" pitchFamily="18" charset="0"/>
            </a:rPr>
            <a:t>Meritocracy</a:t>
          </a:r>
          <a:endParaRPr lang="en-US" sz="1600" dirty="0">
            <a:solidFill>
              <a:schemeClr val="tx1"/>
            </a:solidFill>
            <a:latin typeface="Times New Roman" panose="02020603050405020304" pitchFamily="18" charset="0"/>
            <a:cs typeface="Times New Roman" panose="02020603050405020304" pitchFamily="18" charset="0"/>
          </a:endParaRPr>
        </a:p>
      </dgm:t>
    </dgm:pt>
    <dgm:pt modelId="{89564B58-F99D-4612-8970-A482A7797246}" type="parTrans" cxnId="{99379C88-9C44-488B-A40F-44718E9B0ABB}">
      <dgm:prSet/>
      <dgm:spPr/>
      <dgm:t>
        <a:bodyPr/>
        <a:lstStyle/>
        <a:p>
          <a:endParaRPr lang="en-US" sz="1600">
            <a:solidFill>
              <a:schemeClr val="tx1"/>
            </a:solidFill>
            <a:latin typeface="Times New Roman" panose="02020603050405020304" pitchFamily="18" charset="0"/>
            <a:cs typeface="Times New Roman" panose="02020603050405020304" pitchFamily="18" charset="0"/>
          </a:endParaRPr>
        </a:p>
      </dgm:t>
    </dgm:pt>
    <dgm:pt modelId="{21ED26C9-32AD-446D-BF02-2DB5253E0449}" type="sibTrans" cxnId="{99379C88-9C44-488B-A40F-44718E9B0ABB}">
      <dgm:prSet custT="1"/>
      <dgm:spPr/>
      <dgm:t>
        <a:bodyPr/>
        <a:lstStyle/>
        <a:p>
          <a:endParaRPr lang="en-US" sz="1600">
            <a:solidFill>
              <a:schemeClr val="tx1"/>
            </a:solidFill>
            <a:latin typeface="Times New Roman" panose="02020603050405020304" pitchFamily="18" charset="0"/>
            <a:cs typeface="Times New Roman" panose="02020603050405020304" pitchFamily="18" charset="0"/>
          </a:endParaRPr>
        </a:p>
      </dgm:t>
    </dgm:pt>
    <dgm:pt modelId="{85BC0BC5-8B66-4D38-9B9F-8599BFE462C8}" type="pres">
      <dgm:prSet presAssocID="{DE7C7AF7-B5DA-49BC-B78A-BF28EE6858C7}" presName="cycle" presStyleCnt="0">
        <dgm:presLayoutVars>
          <dgm:dir/>
          <dgm:resizeHandles val="exact"/>
        </dgm:presLayoutVars>
      </dgm:prSet>
      <dgm:spPr/>
    </dgm:pt>
    <dgm:pt modelId="{F4E6C757-9B91-44AA-A5F3-1CF15262BB77}" type="pres">
      <dgm:prSet presAssocID="{C6CF1284-F66D-49CB-A1C4-B10D391EF0C9}" presName="node" presStyleLbl="node1" presStyleIdx="0" presStyleCnt="4">
        <dgm:presLayoutVars>
          <dgm:bulletEnabled val="1"/>
        </dgm:presLayoutVars>
      </dgm:prSet>
      <dgm:spPr/>
    </dgm:pt>
    <dgm:pt modelId="{2719435B-A40A-474D-BB03-0E459922F35C}" type="pres">
      <dgm:prSet presAssocID="{91B3E00D-01AF-4695-8346-C937D9956AF2}" presName="sibTrans" presStyleLbl="sibTrans2D1" presStyleIdx="0" presStyleCnt="4"/>
      <dgm:spPr/>
    </dgm:pt>
    <dgm:pt modelId="{61038D86-7CA6-4977-8762-0962971C3464}" type="pres">
      <dgm:prSet presAssocID="{91B3E00D-01AF-4695-8346-C937D9956AF2}" presName="connectorText" presStyleLbl="sibTrans2D1" presStyleIdx="0" presStyleCnt="4"/>
      <dgm:spPr/>
    </dgm:pt>
    <dgm:pt modelId="{A913C674-8CE3-4AEA-9DE7-66218302932D}" type="pres">
      <dgm:prSet presAssocID="{62953D81-45BC-479D-BC02-F3D00B29CBAA}" presName="node" presStyleLbl="node1" presStyleIdx="1" presStyleCnt="4">
        <dgm:presLayoutVars>
          <dgm:bulletEnabled val="1"/>
        </dgm:presLayoutVars>
      </dgm:prSet>
      <dgm:spPr/>
    </dgm:pt>
    <dgm:pt modelId="{95E06608-1269-4D0E-85C0-03BA6131B972}" type="pres">
      <dgm:prSet presAssocID="{3DA49BCA-3645-4263-8DD9-932B3D127BBA}" presName="sibTrans" presStyleLbl="sibTrans2D1" presStyleIdx="1" presStyleCnt="4"/>
      <dgm:spPr/>
    </dgm:pt>
    <dgm:pt modelId="{4BBC3CDE-20DD-4715-A92F-3A2F24472DA2}" type="pres">
      <dgm:prSet presAssocID="{3DA49BCA-3645-4263-8DD9-932B3D127BBA}" presName="connectorText" presStyleLbl="sibTrans2D1" presStyleIdx="1" presStyleCnt="4"/>
      <dgm:spPr/>
    </dgm:pt>
    <dgm:pt modelId="{31C49DB5-3C17-48DD-9108-4A5E2BA5DAC1}" type="pres">
      <dgm:prSet presAssocID="{88E933C0-5350-4E9D-A6A7-8039A43E1121}" presName="node" presStyleLbl="node1" presStyleIdx="2" presStyleCnt="4" custScaleX="116293">
        <dgm:presLayoutVars>
          <dgm:bulletEnabled val="1"/>
        </dgm:presLayoutVars>
      </dgm:prSet>
      <dgm:spPr/>
    </dgm:pt>
    <dgm:pt modelId="{AD0C3DD5-B3ED-4794-A5A7-BD4206782F39}" type="pres">
      <dgm:prSet presAssocID="{DCC78FA0-9FD2-434A-A26D-1A4BEDCC4AD6}" presName="sibTrans" presStyleLbl="sibTrans2D1" presStyleIdx="2" presStyleCnt="4"/>
      <dgm:spPr/>
    </dgm:pt>
    <dgm:pt modelId="{AE280FDE-CB31-45C0-95A2-5645F7D7B365}" type="pres">
      <dgm:prSet presAssocID="{DCC78FA0-9FD2-434A-A26D-1A4BEDCC4AD6}" presName="connectorText" presStyleLbl="sibTrans2D1" presStyleIdx="2" presStyleCnt="4"/>
      <dgm:spPr/>
    </dgm:pt>
    <dgm:pt modelId="{45911BBB-D987-477B-BC86-12457EAAA28D}" type="pres">
      <dgm:prSet presAssocID="{D4E05F31-E8FD-4921-B5C9-7EB3BE0707D3}" presName="node" presStyleLbl="node1" presStyleIdx="3" presStyleCnt="4">
        <dgm:presLayoutVars>
          <dgm:bulletEnabled val="1"/>
        </dgm:presLayoutVars>
      </dgm:prSet>
      <dgm:spPr/>
    </dgm:pt>
    <dgm:pt modelId="{C9403238-2AC2-4ECC-9CA6-E54765103BFF}" type="pres">
      <dgm:prSet presAssocID="{21ED26C9-32AD-446D-BF02-2DB5253E0449}" presName="sibTrans" presStyleLbl="sibTrans2D1" presStyleIdx="3" presStyleCnt="4"/>
      <dgm:spPr/>
    </dgm:pt>
    <dgm:pt modelId="{68F51325-EDFA-4E93-8606-716CE33DC983}" type="pres">
      <dgm:prSet presAssocID="{21ED26C9-32AD-446D-BF02-2DB5253E0449}" presName="connectorText" presStyleLbl="sibTrans2D1" presStyleIdx="3" presStyleCnt="4"/>
      <dgm:spPr/>
    </dgm:pt>
  </dgm:ptLst>
  <dgm:cxnLst>
    <dgm:cxn modelId="{DBFF9115-CAD3-4C6A-852D-8595596F9346}" type="presOf" srcId="{62953D81-45BC-479D-BC02-F3D00B29CBAA}" destId="{A913C674-8CE3-4AEA-9DE7-66218302932D}" srcOrd="0" destOrd="0" presId="urn:microsoft.com/office/officeart/2005/8/layout/cycle2"/>
    <dgm:cxn modelId="{E1D5972F-8E24-484C-8FDF-22C12CF01714}" srcId="{DE7C7AF7-B5DA-49BC-B78A-BF28EE6858C7}" destId="{C6CF1284-F66D-49CB-A1C4-B10D391EF0C9}" srcOrd="0" destOrd="0" parTransId="{77F6552A-5664-4378-A400-6FB81E9316F0}" sibTransId="{91B3E00D-01AF-4695-8346-C937D9956AF2}"/>
    <dgm:cxn modelId="{FE863339-8A59-43C0-BBDE-DA67E61FA8E9}" srcId="{DE7C7AF7-B5DA-49BC-B78A-BF28EE6858C7}" destId="{62953D81-45BC-479D-BC02-F3D00B29CBAA}" srcOrd="1" destOrd="0" parTransId="{EC954AD6-FFEA-4E76-A6B0-B650A71A32E1}" sibTransId="{3DA49BCA-3645-4263-8DD9-932B3D127BBA}"/>
    <dgm:cxn modelId="{75825340-0337-4209-BD35-2BD3494EF8B2}" type="presOf" srcId="{DE7C7AF7-B5DA-49BC-B78A-BF28EE6858C7}" destId="{85BC0BC5-8B66-4D38-9B9F-8599BFE462C8}" srcOrd="0" destOrd="0" presId="urn:microsoft.com/office/officeart/2005/8/layout/cycle2"/>
    <dgm:cxn modelId="{7CCDE349-5003-443D-80D4-9D8069C01CFB}" type="presOf" srcId="{88E933C0-5350-4E9D-A6A7-8039A43E1121}" destId="{31C49DB5-3C17-48DD-9108-4A5E2BA5DAC1}" srcOrd="0" destOrd="0" presId="urn:microsoft.com/office/officeart/2005/8/layout/cycle2"/>
    <dgm:cxn modelId="{F7E2AB6F-8E71-4DB9-BA9E-692A284FF2CC}" srcId="{DE7C7AF7-B5DA-49BC-B78A-BF28EE6858C7}" destId="{88E933C0-5350-4E9D-A6A7-8039A43E1121}" srcOrd="2" destOrd="0" parTransId="{5E414F8E-FCF2-4CEF-A7B1-E98E3BECE15E}" sibTransId="{DCC78FA0-9FD2-434A-A26D-1A4BEDCC4AD6}"/>
    <dgm:cxn modelId="{CBA92357-005F-47AB-950E-09FC628CCF92}" type="presOf" srcId="{C6CF1284-F66D-49CB-A1C4-B10D391EF0C9}" destId="{F4E6C757-9B91-44AA-A5F3-1CF15262BB77}" srcOrd="0" destOrd="0" presId="urn:microsoft.com/office/officeart/2005/8/layout/cycle2"/>
    <dgm:cxn modelId="{39ED3B57-0328-4A2F-85D0-CC5BF246D5BF}" type="presOf" srcId="{21ED26C9-32AD-446D-BF02-2DB5253E0449}" destId="{68F51325-EDFA-4E93-8606-716CE33DC983}" srcOrd="1" destOrd="0" presId="urn:microsoft.com/office/officeart/2005/8/layout/cycle2"/>
    <dgm:cxn modelId="{A598C177-03E1-4D98-B6BF-F1570445E1D7}" type="presOf" srcId="{DCC78FA0-9FD2-434A-A26D-1A4BEDCC4AD6}" destId="{AE280FDE-CB31-45C0-95A2-5645F7D7B365}" srcOrd="1" destOrd="0" presId="urn:microsoft.com/office/officeart/2005/8/layout/cycle2"/>
    <dgm:cxn modelId="{99379C88-9C44-488B-A40F-44718E9B0ABB}" srcId="{DE7C7AF7-B5DA-49BC-B78A-BF28EE6858C7}" destId="{D4E05F31-E8FD-4921-B5C9-7EB3BE0707D3}" srcOrd="3" destOrd="0" parTransId="{89564B58-F99D-4612-8970-A482A7797246}" sibTransId="{21ED26C9-32AD-446D-BF02-2DB5253E0449}"/>
    <dgm:cxn modelId="{DBF4628C-585E-4EC2-8143-B9EA29D48362}" type="presOf" srcId="{3DA49BCA-3645-4263-8DD9-932B3D127BBA}" destId="{95E06608-1269-4D0E-85C0-03BA6131B972}" srcOrd="0" destOrd="0" presId="urn:microsoft.com/office/officeart/2005/8/layout/cycle2"/>
    <dgm:cxn modelId="{3F32C695-9DB4-4AC1-9E86-EBEFCF910191}" type="presOf" srcId="{21ED26C9-32AD-446D-BF02-2DB5253E0449}" destId="{C9403238-2AC2-4ECC-9CA6-E54765103BFF}" srcOrd="0" destOrd="0" presId="urn:microsoft.com/office/officeart/2005/8/layout/cycle2"/>
    <dgm:cxn modelId="{962992A4-621F-4D96-9ED2-749CACF3950F}" type="presOf" srcId="{D4E05F31-E8FD-4921-B5C9-7EB3BE0707D3}" destId="{45911BBB-D987-477B-BC86-12457EAAA28D}" srcOrd="0" destOrd="0" presId="urn:microsoft.com/office/officeart/2005/8/layout/cycle2"/>
    <dgm:cxn modelId="{142017A6-AC1D-45FF-85E1-588E655A6E2F}" type="presOf" srcId="{91B3E00D-01AF-4695-8346-C937D9956AF2}" destId="{2719435B-A40A-474D-BB03-0E459922F35C}" srcOrd="0" destOrd="0" presId="urn:microsoft.com/office/officeart/2005/8/layout/cycle2"/>
    <dgm:cxn modelId="{C7C096AE-CF85-4A1F-869E-DD327A808957}" type="presOf" srcId="{3DA49BCA-3645-4263-8DD9-932B3D127BBA}" destId="{4BBC3CDE-20DD-4715-A92F-3A2F24472DA2}" srcOrd="1" destOrd="0" presId="urn:microsoft.com/office/officeart/2005/8/layout/cycle2"/>
    <dgm:cxn modelId="{638A8DCC-214B-4DC8-B99B-A398CF71F73B}" type="presOf" srcId="{91B3E00D-01AF-4695-8346-C937D9956AF2}" destId="{61038D86-7CA6-4977-8762-0962971C3464}" srcOrd="1" destOrd="0" presId="urn:microsoft.com/office/officeart/2005/8/layout/cycle2"/>
    <dgm:cxn modelId="{AF3E99E0-C83A-4A79-A99F-E6BB776616B2}" type="presOf" srcId="{DCC78FA0-9FD2-434A-A26D-1A4BEDCC4AD6}" destId="{AD0C3DD5-B3ED-4794-A5A7-BD4206782F39}" srcOrd="0" destOrd="0" presId="urn:microsoft.com/office/officeart/2005/8/layout/cycle2"/>
    <dgm:cxn modelId="{88107781-6B78-480F-AC86-88138479A323}" type="presParOf" srcId="{85BC0BC5-8B66-4D38-9B9F-8599BFE462C8}" destId="{F4E6C757-9B91-44AA-A5F3-1CF15262BB77}" srcOrd="0" destOrd="0" presId="urn:microsoft.com/office/officeart/2005/8/layout/cycle2"/>
    <dgm:cxn modelId="{AE030C50-CA7C-47DE-B32F-8F6FB93EE710}" type="presParOf" srcId="{85BC0BC5-8B66-4D38-9B9F-8599BFE462C8}" destId="{2719435B-A40A-474D-BB03-0E459922F35C}" srcOrd="1" destOrd="0" presId="urn:microsoft.com/office/officeart/2005/8/layout/cycle2"/>
    <dgm:cxn modelId="{80014D73-D0C3-454D-B0EE-1A6FA2AE3ABB}" type="presParOf" srcId="{2719435B-A40A-474D-BB03-0E459922F35C}" destId="{61038D86-7CA6-4977-8762-0962971C3464}" srcOrd="0" destOrd="0" presId="urn:microsoft.com/office/officeart/2005/8/layout/cycle2"/>
    <dgm:cxn modelId="{71F0EE7E-4609-4A93-95AC-154E07DEEABC}" type="presParOf" srcId="{85BC0BC5-8B66-4D38-9B9F-8599BFE462C8}" destId="{A913C674-8CE3-4AEA-9DE7-66218302932D}" srcOrd="2" destOrd="0" presId="urn:microsoft.com/office/officeart/2005/8/layout/cycle2"/>
    <dgm:cxn modelId="{FD586FB9-0FE3-4D22-A731-945822FE1825}" type="presParOf" srcId="{85BC0BC5-8B66-4D38-9B9F-8599BFE462C8}" destId="{95E06608-1269-4D0E-85C0-03BA6131B972}" srcOrd="3" destOrd="0" presId="urn:microsoft.com/office/officeart/2005/8/layout/cycle2"/>
    <dgm:cxn modelId="{5502E71F-C351-4B57-B4F7-A1005E7633DF}" type="presParOf" srcId="{95E06608-1269-4D0E-85C0-03BA6131B972}" destId="{4BBC3CDE-20DD-4715-A92F-3A2F24472DA2}" srcOrd="0" destOrd="0" presId="urn:microsoft.com/office/officeart/2005/8/layout/cycle2"/>
    <dgm:cxn modelId="{F178C2CD-DF50-4303-9985-E20D298BD24F}" type="presParOf" srcId="{85BC0BC5-8B66-4D38-9B9F-8599BFE462C8}" destId="{31C49DB5-3C17-48DD-9108-4A5E2BA5DAC1}" srcOrd="4" destOrd="0" presId="urn:microsoft.com/office/officeart/2005/8/layout/cycle2"/>
    <dgm:cxn modelId="{55CF8DE0-5F27-466F-A998-B4D0ED73130D}" type="presParOf" srcId="{85BC0BC5-8B66-4D38-9B9F-8599BFE462C8}" destId="{AD0C3DD5-B3ED-4794-A5A7-BD4206782F39}" srcOrd="5" destOrd="0" presId="urn:microsoft.com/office/officeart/2005/8/layout/cycle2"/>
    <dgm:cxn modelId="{4ABAB8E0-2F30-44CC-826D-85060276B15B}" type="presParOf" srcId="{AD0C3DD5-B3ED-4794-A5A7-BD4206782F39}" destId="{AE280FDE-CB31-45C0-95A2-5645F7D7B365}" srcOrd="0" destOrd="0" presId="urn:microsoft.com/office/officeart/2005/8/layout/cycle2"/>
    <dgm:cxn modelId="{16C79593-B4AF-4F62-8E77-141A3D5DE793}" type="presParOf" srcId="{85BC0BC5-8B66-4D38-9B9F-8599BFE462C8}" destId="{45911BBB-D987-477B-BC86-12457EAAA28D}" srcOrd="6" destOrd="0" presId="urn:microsoft.com/office/officeart/2005/8/layout/cycle2"/>
    <dgm:cxn modelId="{FA1B07F1-30A5-449D-AD1A-D5E4C9D3490B}" type="presParOf" srcId="{85BC0BC5-8B66-4D38-9B9F-8599BFE462C8}" destId="{C9403238-2AC2-4ECC-9CA6-E54765103BFF}" srcOrd="7" destOrd="0" presId="urn:microsoft.com/office/officeart/2005/8/layout/cycle2"/>
    <dgm:cxn modelId="{66D79DFC-EFD8-4C20-9643-0728A9F2833F}" type="presParOf" srcId="{C9403238-2AC2-4ECC-9CA6-E54765103BFF}" destId="{68F51325-EDFA-4E93-8606-716CE33DC983}" srcOrd="0" destOrd="0" presId="urn:microsoft.com/office/officeart/2005/8/layout/cycle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4D81158-8A17-4105-B96C-87192C5067A5}"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4282F188-64E1-49AD-AABA-E5F1A9DA1EF5}">
      <dgm:prSet/>
      <dgm:spPr/>
      <dgm:t>
        <a:bodyPr/>
        <a:lstStyle/>
        <a:p>
          <a:r>
            <a:rPr lang="en-US" b="1" dirty="0">
              <a:solidFill>
                <a:schemeClr val="tx1"/>
              </a:solidFill>
              <a:latin typeface="Times New Roman" panose="02020603050405020304" pitchFamily="18" charset="0"/>
              <a:cs typeface="Times New Roman" panose="02020603050405020304" pitchFamily="18" charset="0"/>
            </a:rPr>
            <a:t>Customer centricity: </a:t>
          </a:r>
          <a:r>
            <a:rPr lang="en-US" b="0" dirty="0">
              <a:solidFill>
                <a:schemeClr val="tx1"/>
              </a:solidFill>
              <a:latin typeface="Times New Roman" panose="02020603050405020304" pitchFamily="18" charset="0"/>
              <a:cs typeface="Times New Roman" panose="02020603050405020304" pitchFamily="18" charset="0"/>
            </a:rPr>
            <a:t>Google's customer-centric philosophy confirms that products and facilities are diligently manufactured with the long-term buyer </a:t>
          </a:r>
          <a:endParaRPr lang="en-US" dirty="0">
            <a:solidFill>
              <a:schemeClr val="tx1"/>
            </a:solidFill>
            <a:latin typeface="Times New Roman" panose="02020603050405020304" pitchFamily="18" charset="0"/>
            <a:cs typeface="Times New Roman" panose="02020603050405020304" pitchFamily="18" charset="0"/>
          </a:endParaRPr>
        </a:p>
      </dgm:t>
    </dgm:pt>
    <dgm:pt modelId="{5EDFB52E-4FCD-4ACB-A0E2-7DDC53BB72BC}" type="parTrans" cxnId="{034D1725-3C83-44B7-BF08-48EF011EB396}">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326B8695-E0A9-4DDF-BD62-FF917A0BEAAB}" type="sibTrans" cxnId="{034D1725-3C83-44B7-BF08-48EF011EB396}">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E58F6BE1-A777-4DA3-8DEF-F132042471FF}">
      <dgm:prSet/>
      <dgm:spPr/>
      <dgm:t>
        <a:bodyPr/>
        <a:lstStyle/>
        <a:p>
          <a:r>
            <a:rPr lang="en-US" b="1" dirty="0">
              <a:solidFill>
                <a:schemeClr val="tx1"/>
              </a:solidFill>
              <a:latin typeface="Times New Roman" panose="02020603050405020304" pitchFamily="18" charset="0"/>
              <a:cs typeface="Times New Roman" panose="02020603050405020304" pitchFamily="18" charset="0"/>
            </a:rPr>
            <a:t>Web democracy: </a:t>
          </a:r>
          <a:r>
            <a:rPr lang="en-US" b="0" dirty="0">
              <a:solidFill>
                <a:schemeClr val="tx1"/>
              </a:solidFill>
              <a:latin typeface="Times New Roman" panose="02020603050405020304" pitchFamily="18" charset="0"/>
              <a:cs typeface="Times New Roman" panose="02020603050405020304" pitchFamily="18" charset="0"/>
            </a:rPr>
            <a:t>This firm's quality is proven by its support for online liberty and adherence to open web values (</a:t>
          </a:r>
          <a:r>
            <a:rPr lang="en-US"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Murphy and Stott, 2021)</a:t>
          </a:r>
          <a:r>
            <a:rPr lang="en-US" b="0" dirty="0">
              <a:solidFill>
                <a:schemeClr val="tx1"/>
              </a:solidFill>
              <a:latin typeface="Times New Roman" panose="02020603050405020304" pitchFamily="18" charset="0"/>
              <a:cs typeface="Times New Roman" panose="02020603050405020304" pitchFamily="18" charset="0"/>
            </a:rPr>
            <a:t>.</a:t>
          </a:r>
          <a:endParaRPr lang="en-US" dirty="0">
            <a:solidFill>
              <a:schemeClr val="tx1"/>
            </a:solidFill>
            <a:latin typeface="Times New Roman" panose="02020603050405020304" pitchFamily="18" charset="0"/>
            <a:cs typeface="Times New Roman" panose="02020603050405020304" pitchFamily="18" charset="0"/>
          </a:endParaRPr>
        </a:p>
      </dgm:t>
    </dgm:pt>
    <dgm:pt modelId="{77A81E61-7D23-4A7A-A2F8-E8E338014876}" type="parTrans" cxnId="{3F40B64A-508E-45B6-BE0B-81DD696CC976}">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7C5410E3-46B5-4FE8-978B-850CA9CE2B7C}" type="sibTrans" cxnId="{3F40B64A-508E-45B6-BE0B-81DD696CC976}">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0420C144-23A7-4272-9BC2-55F6D6A0399F}">
      <dgm:prSet/>
      <dgm:spPr/>
      <dgm:t>
        <a:bodyPr/>
        <a:lstStyle/>
        <a:p>
          <a:r>
            <a:rPr lang="en-US" b="1" dirty="0">
              <a:solidFill>
                <a:schemeClr val="tx1"/>
              </a:solidFill>
              <a:latin typeface="Times New Roman" panose="02020603050405020304" pitchFamily="18" charset="0"/>
              <a:cs typeface="Times New Roman" panose="02020603050405020304" pitchFamily="18" charset="0"/>
            </a:rPr>
            <a:t>Long-term focus: </a:t>
          </a:r>
          <a:r>
            <a:rPr lang="en-US" b="0" dirty="0">
              <a:solidFill>
                <a:schemeClr val="tx1"/>
              </a:solidFill>
              <a:latin typeface="Times New Roman" panose="02020603050405020304" pitchFamily="18" charset="0"/>
              <a:cs typeface="Times New Roman" panose="02020603050405020304" pitchFamily="18" charset="0"/>
            </a:rPr>
            <a:t>The implementation of projected strategy and ecological precautions is critical to the business's revenue growth and sustainability.</a:t>
          </a:r>
          <a:endParaRPr lang="en-US" dirty="0">
            <a:solidFill>
              <a:schemeClr val="tx1"/>
            </a:solidFill>
            <a:latin typeface="Times New Roman" panose="02020603050405020304" pitchFamily="18" charset="0"/>
            <a:cs typeface="Times New Roman" panose="02020603050405020304" pitchFamily="18" charset="0"/>
          </a:endParaRPr>
        </a:p>
      </dgm:t>
    </dgm:pt>
    <dgm:pt modelId="{8509A248-FAC0-4BBC-9B11-7AEA40637146}" type="parTrans" cxnId="{6B7EDD2D-A45C-48B4-BA26-E9CDC2404BAC}">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4D7416FD-CD39-4E57-AB2C-5276F0CB5DD5}" type="sibTrans" cxnId="{6B7EDD2D-A45C-48B4-BA26-E9CDC2404BAC}">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0F9C0D63-D431-4631-B127-41F0D644D8E3}">
      <dgm:prSet/>
      <dgm:spPr/>
      <dgm:t>
        <a:bodyPr/>
        <a:lstStyle/>
        <a:p>
          <a:r>
            <a:rPr lang="en-US" b="1" dirty="0">
              <a:solidFill>
                <a:schemeClr val="tx1"/>
              </a:solidFill>
              <a:latin typeface="Times New Roman" panose="02020603050405020304" pitchFamily="18" charset="0"/>
              <a:cs typeface="Times New Roman" panose="02020603050405020304" pitchFamily="18" charset="0"/>
            </a:rPr>
            <a:t>Positive work culture: </a:t>
          </a:r>
          <a:r>
            <a:rPr lang="en-US" b="0" dirty="0">
              <a:solidFill>
                <a:schemeClr val="tx1"/>
              </a:solidFill>
              <a:latin typeface="Times New Roman" panose="02020603050405020304" pitchFamily="18" charset="0"/>
              <a:cs typeface="Times New Roman" panose="02020603050405020304" pitchFamily="18" charset="0"/>
            </a:rPr>
            <a:t>Google's philosophy and standards are tightly tied to its culture. </a:t>
          </a:r>
          <a:endParaRPr lang="en-US" b="1" dirty="0">
            <a:solidFill>
              <a:schemeClr val="tx1"/>
            </a:solidFill>
            <a:latin typeface="Times New Roman" panose="02020603050405020304" pitchFamily="18" charset="0"/>
            <a:cs typeface="Times New Roman" panose="02020603050405020304" pitchFamily="18" charset="0"/>
          </a:endParaRPr>
        </a:p>
      </dgm:t>
    </dgm:pt>
    <dgm:pt modelId="{A4711214-4251-46BA-9472-833C77CA3D02}" type="parTrans" cxnId="{7A4CE27D-186C-41AF-B60F-334737AE8D99}">
      <dgm:prSet/>
      <dgm:spPr/>
      <dgm:t>
        <a:bodyPr/>
        <a:lstStyle/>
        <a:p>
          <a:endParaRPr lang="en-US">
            <a:solidFill>
              <a:schemeClr val="tx1"/>
            </a:solidFill>
          </a:endParaRPr>
        </a:p>
      </dgm:t>
    </dgm:pt>
    <dgm:pt modelId="{5EC70504-93CE-43DA-973D-F17E12F87AA2}" type="sibTrans" cxnId="{7A4CE27D-186C-41AF-B60F-334737AE8D99}">
      <dgm:prSet/>
      <dgm:spPr/>
      <dgm:t>
        <a:bodyPr/>
        <a:lstStyle/>
        <a:p>
          <a:endParaRPr lang="en-US">
            <a:solidFill>
              <a:schemeClr val="tx1"/>
            </a:solidFill>
          </a:endParaRPr>
        </a:p>
      </dgm:t>
    </dgm:pt>
    <dgm:pt modelId="{6DBC25E4-21EA-4819-886B-AB2121E5361E}" type="pres">
      <dgm:prSet presAssocID="{84D81158-8A17-4105-B96C-87192C5067A5}" presName="linear" presStyleCnt="0">
        <dgm:presLayoutVars>
          <dgm:animLvl val="lvl"/>
          <dgm:resizeHandles val="exact"/>
        </dgm:presLayoutVars>
      </dgm:prSet>
      <dgm:spPr/>
    </dgm:pt>
    <dgm:pt modelId="{A0D2A193-02BA-4464-9D93-8693CC2BF085}" type="pres">
      <dgm:prSet presAssocID="{4282F188-64E1-49AD-AABA-E5F1A9DA1EF5}" presName="parentText" presStyleLbl="node1" presStyleIdx="0" presStyleCnt="4">
        <dgm:presLayoutVars>
          <dgm:chMax val="0"/>
          <dgm:bulletEnabled val="1"/>
        </dgm:presLayoutVars>
      </dgm:prSet>
      <dgm:spPr/>
    </dgm:pt>
    <dgm:pt modelId="{D29DF637-B1D2-43A7-AEF1-10BC7795C8F6}" type="pres">
      <dgm:prSet presAssocID="{326B8695-E0A9-4DDF-BD62-FF917A0BEAAB}" presName="spacer" presStyleCnt="0"/>
      <dgm:spPr/>
    </dgm:pt>
    <dgm:pt modelId="{8A2A628D-490F-4048-9956-A55FC211E3FB}" type="pres">
      <dgm:prSet presAssocID="{E58F6BE1-A777-4DA3-8DEF-F132042471FF}" presName="parentText" presStyleLbl="node1" presStyleIdx="1" presStyleCnt="4">
        <dgm:presLayoutVars>
          <dgm:chMax val="0"/>
          <dgm:bulletEnabled val="1"/>
        </dgm:presLayoutVars>
      </dgm:prSet>
      <dgm:spPr/>
    </dgm:pt>
    <dgm:pt modelId="{CFC55DD8-DEF7-4F65-B25C-54CFC5C962EE}" type="pres">
      <dgm:prSet presAssocID="{7C5410E3-46B5-4FE8-978B-850CA9CE2B7C}" presName="spacer" presStyleCnt="0"/>
      <dgm:spPr/>
    </dgm:pt>
    <dgm:pt modelId="{26A08105-F059-49DE-B3C4-7913F6C5B3BA}" type="pres">
      <dgm:prSet presAssocID="{0420C144-23A7-4272-9BC2-55F6D6A0399F}" presName="parentText" presStyleLbl="node1" presStyleIdx="2" presStyleCnt="4">
        <dgm:presLayoutVars>
          <dgm:chMax val="0"/>
          <dgm:bulletEnabled val="1"/>
        </dgm:presLayoutVars>
      </dgm:prSet>
      <dgm:spPr/>
    </dgm:pt>
    <dgm:pt modelId="{13D86D29-D557-4D93-9579-8CC56AAEDA04}" type="pres">
      <dgm:prSet presAssocID="{4D7416FD-CD39-4E57-AB2C-5276F0CB5DD5}" presName="spacer" presStyleCnt="0"/>
      <dgm:spPr/>
    </dgm:pt>
    <dgm:pt modelId="{FC4EE4AB-8B43-43E7-BA8A-F5B910D22310}" type="pres">
      <dgm:prSet presAssocID="{0F9C0D63-D431-4631-B127-41F0D644D8E3}" presName="parentText" presStyleLbl="node1" presStyleIdx="3" presStyleCnt="4">
        <dgm:presLayoutVars>
          <dgm:chMax val="0"/>
          <dgm:bulletEnabled val="1"/>
        </dgm:presLayoutVars>
      </dgm:prSet>
      <dgm:spPr/>
    </dgm:pt>
  </dgm:ptLst>
  <dgm:cxnLst>
    <dgm:cxn modelId="{89C8620A-517C-430C-84A7-2AB80B554690}" type="presOf" srcId="{4282F188-64E1-49AD-AABA-E5F1A9DA1EF5}" destId="{A0D2A193-02BA-4464-9D93-8693CC2BF085}" srcOrd="0" destOrd="0" presId="urn:microsoft.com/office/officeart/2005/8/layout/vList2"/>
    <dgm:cxn modelId="{034D1725-3C83-44B7-BF08-48EF011EB396}" srcId="{84D81158-8A17-4105-B96C-87192C5067A5}" destId="{4282F188-64E1-49AD-AABA-E5F1A9DA1EF5}" srcOrd="0" destOrd="0" parTransId="{5EDFB52E-4FCD-4ACB-A0E2-7DDC53BB72BC}" sibTransId="{326B8695-E0A9-4DDF-BD62-FF917A0BEAAB}"/>
    <dgm:cxn modelId="{3BF0482B-21B9-4614-9DF7-75CE0B120D25}" type="presOf" srcId="{84D81158-8A17-4105-B96C-87192C5067A5}" destId="{6DBC25E4-21EA-4819-886B-AB2121E5361E}" srcOrd="0" destOrd="0" presId="urn:microsoft.com/office/officeart/2005/8/layout/vList2"/>
    <dgm:cxn modelId="{6B7EDD2D-A45C-48B4-BA26-E9CDC2404BAC}" srcId="{84D81158-8A17-4105-B96C-87192C5067A5}" destId="{0420C144-23A7-4272-9BC2-55F6D6A0399F}" srcOrd="2" destOrd="0" parTransId="{8509A248-FAC0-4BBC-9B11-7AEA40637146}" sibTransId="{4D7416FD-CD39-4E57-AB2C-5276F0CB5DD5}"/>
    <dgm:cxn modelId="{3F40B64A-508E-45B6-BE0B-81DD696CC976}" srcId="{84D81158-8A17-4105-B96C-87192C5067A5}" destId="{E58F6BE1-A777-4DA3-8DEF-F132042471FF}" srcOrd="1" destOrd="0" parTransId="{77A81E61-7D23-4A7A-A2F8-E8E338014876}" sibTransId="{7C5410E3-46B5-4FE8-978B-850CA9CE2B7C}"/>
    <dgm:cxn modelId="{98F8A14D-C756-410F-A4D0-CB349D61ABF2}" type="presOf" srcId="{E58F6BE1-A777-4DA3-8DEF-F132042471FF}" destId="{8A2A628D-490F-4048-9956-A55FC211E3FB}" srcOrd="0" destOrd="0" presId="urn:microsoft.com/office/officeart/2005/8/layout/vList2"/>
    <dgm:cxn modelId="{DA13CC4F-78B0-48D5-9633-BB7EA138947B}" type="presOf" srcId="{0420C144-23A7-4272-9BC2-55F6D6A0399F}" destId="{26A08105-F059-49DE-B3C4-7913F6C5B3BA}" srcOrd="0" destOrd="0" presId="urn:microsoft.com/office/officeart/2005/8/layout/vList2"/>
    <dgm:cxn modelId="{7A4CE27D-186C-41AF-B60F-334737AE8D99}" srcId="{84D81158-8A17-4105-B96C-87192C5067A5}" destId="{0F9C0D63-D431-4631-B127-41F0D644D8E3}" srcOrd="3" destOrd="0" parTransId="{A4711214-4251-46BA-9472-833C77CA3D02}" sibTransId="{5EC70504-93CE-43DA-973D-F17E12F87AA2}"/>
    <dgm:cxn modelId="{FDB09CDD-8D62-4232-9DA8-0AA9419B85BD}" type="presOf" srcId="{0F9C0D63-D431-4631-B127-41F0D644D8E3}" destId="{FC4EE4AB-8B43-43E7-BA8A-F5B910D22310}" srcOrd="0" destOrd="0" presId="urn:microsoft.com/office/officeart/2005/8/layout/vList2"/>
    <dgm:cxn modelId="{253710E3-6909-4A0B-9F8D-B8AD517768A7}" type="presParOf" srcId="{6DBC25E4-21EA-4819-886B-AB2121E5361E}" destId="{A0D2A193-02BA-4464-9D93-8693CC2BF085}" srcOrd="0" destOrd="0" presId="urn:microsoft.com/office/officeart/2005/8/layout/vList2"/>
    <dgm:cxn modelId="{E0F3E1BC-41E7-49BD-AA2B-0D27341DB481}" type="presParOf" srcId="{6DBC25E4-21EA-4819-886B-AB2121E5361E}" destId="{D29DF637-B1D2-43A7-AEF1-10BC7795C8F6}" srcOrd="1" destOrd="0" presId="urn:microsoft.com/office/officeart/2005/8/layout/vList2"/>
    <dgm:cxn modelId="{591A6936-9531-4AD1-813B-27156BCE8C3F}" type="presParOf" srcId="{6DBC25E4-21EA-4819-886B-AB2121E5361E}" destId="{8A2A628D-490F-4048-9956-A55FC211E3FB}" srcOrd="2" destOrd="0" presId="urn:microsoft.com/office/officeart/2005/8/layout/vList2"/>
    <dgm:cxn modelId="{37C75886-72E3-4B37-B340-56C91D9DECA9}" type="presParOf" srcId="{6DBC25E4-21EA-4819-886B-AB2121E5361E}" destId="{CFC55DD8-DEF7-4F65-B25C-54CFC5C962EE}" srcOrd="3" destOrd="0" presId="urn:microsoft.com/office/officeart/2005/8/layout/vList2"/>
    <dgm:cxn modelId="{A98062BE-DED5-4FB1-BBC4-EC1CB830921B}" type="presParOf" srcId="{6DBC25E4-21EA-4819-886B-AB2121E5361E}" destId="{26A08105-F059-49DE-B3C4-7913F6C5B3BA}" srcOrd="4" destOrd="0" presId="urn:microsoft.com/office/officeart/2005/8/layout/vList2"/>
    <dgm:cxn modelId="{42551D23-2942-4354-BF56-44000CB5DC31}" type="presParOf" srcId="{6DBC25E4-21EA-4819-886B-AB2121E5361E}" destId="{13D86D29-D557-4D93-9579-8CC56AAEDA04}" srcOrd="5" destOrd="0" presId="urn:microsoft.com/office/officeart/2005/8/layout/vList2"/>
    <dgm:cxn modelId="{A6948ACC-7573-4FBC-B4C1-5528B0F79689}" type="presParOf" srcId="{6DBC25E4-21EA-4819-886B-AB2121E5361E}" destId="{FC4EE4AB-8B43-43E7-BA8A-F5B910D22310}"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AEF16A1-70DF-42D1-AB44-604FD80F4917}" type="doc">
      <dgm:prSet loTypeId="urn:microsoft.com/office/officeart/2005/8/layout/hList6" loCatId="list" qsTypeId="urn:microsoft.com/office/officeart/2005/8/quickstyle/simple1" qsCatId="simple" csTypeId="urn:microsoft.com/office/officeart/2005/8/colors/colorful4" csCatId="colorful" phldr="1"/>
      <dgm:spPr/>
      <dgm:t>
        <a:bodyPr/>
        <a:lstStyle/>
        <a:p>
          <a:endParaRPr lang="en-US"/>
        </a:p>
      </dgm:t>
    </dgm:pt>
    <dgm:pt modelId="{DA45CAD8-5F0D-480B-A053-28672C08DC2B}">
      <dgm:prSet/>
      <dgm:spPr/>
      <dgm:t>
        <a:bodyPr/>
        <a:lstStyle/>
        <a:p>
          <a:r>
            <a:rPr lang="en-US" b="1" i="0" dirty="0">
              <a:solidFill>
                <a:schemeClr val="tx1"/>
              </a:solidFill>
              <a:latin typeface="Times New Roman" panose="02020603050405020304" pitchFamily="18" charset="0"/>
              <a:cs typeface="Times New Roman" panose="02020603050405020304" pitchFamily="18" charset="0"/>
            </a:rPr>
            <a:t>Energy Efficiency</a:t>
          </a:r>
          <a:endParaRPr lang="en-US" dirty="0">
            <a:solidFill>
              <a:schemeClr val="tx1"/>
            </a:solidFill>
            <a:latin typeface="Times New Roman" panose="02020603050405020304" pitchFamily="18" charset="0"/>
            <a:cs typeface="Times New Roman" panose="02020603050405020304" pitchFamily="18" charset="0"/>
          </a:endParaRPr>
        </a:p>
      </dgm:t>
    </dgm:pt>
    <dgm:pt modelId="{2AFECF39-3C9B-4303-9044-BB5226901A7F}" type="parTrans" cxnId="{9A9DFC0A-61BA-418B-8067-EFBD5EB11318}">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62C68E3A-CDD9-4DD3-B4FD-452682E66340}" type="sibTrans" cxnId="{9A9DFC0A-61BA-418B-8067-EFBD5EB11318}">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A86C07D0-5AB2-4831-86B1-CD13F5F7F9D3}">
      <dgm:prSet/>
      <dgm:spPr/>
      <dgm:t>
        <a:bodyPr/>
        <a:lstStyle/>
        <a:p>
          <a:r>
            <a:rPr lang="en-US" b="1" i="0">
              <a:solidFill>
                <a:schemeClr val="tx1"/>
              </a:solidFill>
              <a:latin typeface="Times New Roman" panose="02020603050405020304" pitchFamily="18" charset="0"/>
              <a:cs typeface="Times New Roman" panose="02020603050405020304" pitchFamily="18" charset="0"/>
            </a:rPr>
            <a:t>Sustainable Operations</a:t>
          </a:r>
          <a:endParaRPr lang="en-US">
            <a:solidFill>
              <a:schemeClr val="tx1"/>
            </a:solidFill>
            <a:latin typeface="Times New Roman" panose="02020603050405020304" pitchFamily="18" charset="0"/>
            <a:cs typeface="Times New Roman" panose="02020603050405020304" pitchFamily="18" charset="0"/>
          </a:endParaRPr>
        </a:p>
      </dgm:t>
    </dgm:pt>
    <dgm:pt modelId="{950F1F7D-FB99-45A4-B541-E8E0E2A375F6}" type="parTrans" cxnId="{D0E39EC7-2B22-4A7A-9042-C7AD7458BAD4}">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889983AF-6B51-4952-8E3F-A876695848FB}" type="sibTrans" cxnId="{D0E39EC7-2B22-4A7A-9042-C7AD7458BAD4}">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191F7835-82CA-4E1D-BDE2-0451821AC360}">
      <dgm:prSet/>
      <dgm:spPr/>
      <dgm:t>
        <a:bodyPr/>
        <a:lstStyle/>
        <a:p>
          <a:r>
            <a:rPr lang="en-US" b="1" i="0" dirty="0">
              <a:solidFill>
                <a:schemeClr val="tx1"/>
              </a:solidFill>
              <a:latin typeface="Times New Roman" panose="02020603050405020304" pitchFamily="18" charset="0"/>
              <a:cs typeface="Times New Roman" panose="02020603050405020304" pitchFamily="18" charset="0"/>
            </a:rPr>
            <a:t>Employee Well-being</a:t>
          </a:r>
          <a:endParaRPr lang="en-US" dirty="0">
            <a:solidFill>
              <a:schemeClr val="tx1"/>
            </a:solidFill>
            <a:latin typeface="Times New Roman" panose="02020603050405020304" pitchFamily="18" charset="0"/>
            <a:cs typeface="Times New Roman" panose="02020603050405020304" pitchFamily="18" charset="0"/>
          </a:endParaRPr>
        </a:p>
      </dgm:t>
    </dgm:pt>
    <dgm:pt modelId="{282C8C37-CC20-4EAE-BDCD-94EBC7C1A7F3}" type="parTrans" cxnId="{F781122E-B811-48DC-B351-0E3340DF3919}">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A607C861-A1EC-4E22-9FA1-8DB7B360E66A}" type="sibTrans" cxnId="{F781122E-B811-48DC-B351-0E3340DF3919}">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657685AC-B7C4-441D-900B-43FE968224A0}" type="pres">
      <dgm:prSet presAssocID="{8AEF16A1-70DF-42D1-AB44-604FD80F4917}" presName="Name0" presStyleCnt="0">
        <dgm:presLayoutVars>
          <dgm:dir/>
          <dgm:resizeHandles val="exact"/>
        </dgm:presLayoutVars>
      </dgm:prSet>
      <dgm:spPr/>
    </dgm:pt>
    <dgm:pt modelId="{AB6BDE17-A8ED-4C95-AA7B-14D92ACFC1E4}" type="pres">
      <dgm:prSet presAssocID="{DA45CAD8-5F0D-480B-A053-28672C08DC2B}" presName="node" presStyleLbl="node1" presStyleIdx="0" presStyleCnt="3">
        <dgm:presLayoutVars>
          <dgm:bulletEnabled val="1"/>
        </dgm:presLayoutVars>
      </dgm:prSet>
      <dgm:spPr/>
    </dgm:pt>
    <dgm:pt modelId="{AFC1B019-E517-4082-B284-7EB8986A813E}" type="pres">
      <dgm:prSet presAssocID="{62C68E3A-CDD9-4DD3-B4FD-452682E66340}" presName="sibTrans" presStyleCnt="0"/>
      <dgm:spPr/>
    </dgm:pt>
    <dgm:pt modelId="{0AA71824-2DBE-4B22-AF3F-118FDD4E8459}" type="pres">
      <dgm:prSet presAssocID="{A86C07D0-5AB2-4831-86B1-CD13F5F7F9D3}" presName="node" presStyleLbl="node1" presStyleIdx="1" presStyleCnt="3">
        <dgm:presLayoutVars>
          <dgm:bulletEnabled val="1"/>
        </dgm:presLayoutVars>
      </dgm:prSet>
      <dgm:spPr/>
    </dgm:pt>
    <dgm:pt modelId="{10AF1894-BFC9-430B-8F4E-395E546CC0BB}" type="pres">
      <dgm:prSet presAssocID="{889983AF-6B51-4952-8E3F-A876695848FB}" presName="sibTrans" presStyleCnt="0"/>
      <dgm:spPr/>
    </dgm:pt>
    <dgm:pt modelId="{E9C23C49-E5D9-40D7-AD53-C9EE6980F73C}" type="pres">
      <dgm:prSet presAssocID="{191F7835-82CA-4E1D-BDE2-0451821AC360}" presName="node" presStyleLbl="node1" presStyleIdx="2" presStyleCnt="3">
        <dgm:presLayoutVars>
          <dgm:bulletEnabled val="1"/>
        </dgm:presLayoutVars>
      </dgm:prSet>
      <dgm:spPr/>
    </dgm:pt>
  </dgm:ptLst>
  <dgm:cxnLst>
    <dgm:cxn modelId="{9A9DFC0A-61BA-418B-8067-EFBD5EB11318}" srcId="{8AEF16A1-70DF-42D1-AB44-604FD80F4917}" destId="{DA45CAD8-5F0D-480B-A053-28672C08DC2B}" srcOrd="0" destOrd="0" parTransId="{2AFECF39-3C9B-4303-9044-BB5226901A7F}" sibTransId="{62C68E3A-CDD9-4DD3-B4FD-452682E66340}"/>
    <dgm:cxn modelId="{F781122E-B811-48DC-B351-0E3340DF3919}" srcId="{8AEF16A1-70DF-42D1-AB44-604FD80F4917}" destId="{191F7835-82CA-4E1D-BDE2-0451821AC360}" srcOrd="2" destOrd="0" parTransId="{282C8C37-CC20-4EAE-BDCD-94EBC7C1A7F3}" sibTransId="{A607C861-A1EC-4E22-9FA1-8DB7B360E66A}"/>
    <dgm:cxn modelId="{9E24483E-7F64-4847-B462-A02D0123D1BC}" type="presOf" srcId="{DA45CAD8-5F0D-480B-A053-28672C08DC2B}" destId="{AB6BDE17-A8ED-4C95-AA7B-14D92ACFC1E4}" srcOrd="0" destOrd="0" presId="urn:microsoft.com/office/officeart/2005/8/layout/hList6"/>
    <dgm:cxn modelId="{8D46CC94-3BD0-447F-A104-90416B54D56C}" type="presOf" srcId="{A86C07D0-5AB2-4831-86B1-CD13F5F7F9D3}" destId="{0AA71824-2DBE-4B22-AF3F-118FDD4E8459}" srcOrd="0" destOrd="0" presId="urn:microsoft.com/office/officeart/2005/8/layout/hList6"/>
    <dgm:cxn modelId="{C5CEEB97-FC60-498C-BF46-6AC332C744FC}" type="presOf" srcId="{8AEF16A1-70DF-42D1-AB44-604FD80F4917}" destId="{657685AC-B7C4-441D-900B-43FE968224A0}" srcOrd="0" destOrd="0" presId="urn:microsoft.com/office/officeart/2005/8/layout/hList6"/>
    <dgm:cxn modelId="{D0E39EC7-2B22-4A7A-9042-C7AD7458BAD4}" srcId="{8AEF16A1-70DF-42D1-AB44-604FD80F4917}" destId="{A86C07D0-5AB2-4831-86B1-CD13F5F7F9D3}" srcOrd="1" destOrd="0" parTransId="{950F1F7D-FB99-45A4-B541-E8E0E2A375F6}" sibTransId="{889983AF-6B51-4952-8E3F-A876695848FB}"/>
    <dgm:cxn modelId="{32224DCE-F43B-47CB-86AC-89E379E27C79}" type="presOf" srcId="{191F7835-82CA-4E1D-BDE2-0451821AC360}" destId="{E9C23C49-E5D9-40D7-AD53-C9EE6980F73C}" srcOrd="0" destOrd="0" presId="urn:microsoft.com/office/officeart/2005/8/layout/hList6"/>
    <dgm:cxn modelId="{7150FC06-10EF-4799-8E7A-FBF6BEB4220C}" type="presParOf" srcId="{657685AC-B7C4-441D-900B-43FE968224A0}" destId="{AB6BDE17-A8ED-4C95-AA7B-14D92ACFC1E4}" srcOrd="0" destOrd="0" presId="urn:microsoft.com/office/officeart/2005/8/layout/hList6"/>
    <dgm:cxn modelId="{50D10A94-B3B0-469A-AEE5-305758C42BE2}" type="presParOf" srcId="{657685AC-B7C4-441D-900B-43FE968224A0}" destId="{AFC1B019-E517-4082-B284-7EB8986A813E}" srcOrd="1" destOrd="0" presId="urn:microsoft.com/office/officeart/2005/8/layout/hList6"/>
    <dgm:cxn modelId="{8DC356DE-0B46-4FD3-A396-BD9495F16FE4}" type="presParOf" srcId="{657685AC-B7C4-441D-900B-43FE968224A0}" destId="{0AA71824-2DBE-4B22-AF3F-118FDD4E8459}" srcOrd="2" destOrd="0" presId="urn:microsoft.com/office/officeart/2005/8/layout/hList6"/>
    <dgm:cxn modelId="{986FDE28-9848-44A1-A19A-7DD09ADE872F}" type="presParOf" srcId="{657685AC-B7C4-441D-900B-43FE968224A0}" destId="{10AF1894-BFC9-430B-8F4E-395E546CC0BB}" srcOrd="3" destOrd="0" presId="urn:microsoft.com/office/officeart/2005/8/layout/hList6"/>
    <dgm:cxn modelId="{F31DAA4A-F6E3-42F3-AB5F-C10B3147978B}" type="presParOf" srcId="{657685AC-B7C4-441D-900B-43FE968224A0}" destId="{E9C23C49-E5D9-40D7-AD53-C9EE6980F73C}" srcOrd="4" destOrd="0" presId="urn:microsoft.com/office/officeart/2005/8/layout/h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E6C757-9B91-44AA-A5F3-1CF15262BB77}">
      <dsp:nvSpPr>
        <dsp:cNvPr id="0" name=""/>
        <dsp:cNvSpPr/>
      </dsp:nvSpPr>
      <dsp:spPr>
        <a:xfrm>
          <a:off x="2300490" y="26"/>
          <a:ext cx="1680891" cy="1680891"/>
        </a:xfrm>
        <a:prstGeom prst="ellipse">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US" sz="1600" b="1" i="0" kern="1200" dirty="0">
              <a:solidFill>
                <a:schemeClr val="tx1"/>
              </a:solidFill>
              <a:latin typeface="Times New Roman" panose="02020603050405020304" pitchFamily="18" charset="0"/>
              <a:cs typeface="Times New Roman" panose="02020603050405020304" pitchFamily="18" charset="0"/>
            </a:rPr>
            <a:t>Innovation </a:t>
          </a:r>
          <a:endParaRPr lang="en-US" sz="1600" kern="1200" dirty="0">
            <a:solidFill>
              <a:schemeClr val="tx1"/>
            </a:solidFill>
            <a:latin typeface="Times New Roman" panose="02020603050405020304" pitchFamily="18" charset="0"/>
            <a:cs typeface="Times New Roman" panose="02020603050405020304" pitchFamily="18" charset="0"/>
          </a:endParaRPr>
        </a:p>
      </dsp:txBody>
      <dsp:txXfrm>
        <a:off x="2546651" y="246187"/>
        <a:ext cx="1188569" cy="1188569"/>
      </dsp:txXfrm>
    </dsp:sp>
    <dsp:sp modelId="{2719435B-A40A-474D-BB03-0E459922F35C}">
      <dsp:nvSpPr>
        <dsp:cNvPr id="0" name=""/>
        <dsp:cNvSpPr/>
      </dsp:nvSpPr>
      <dsp:spPr>
        <a:xfrm rot="2700000">
          <a:off x="3800839" y="1439812"/>
          <a:ext cx="446173" cy="567300"/>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kern="1200">
            <a:solidFill>
              <a:schemeClr val="tx1"/>
            </a:solidFill>
            <a:latin typeface="Times New Roman" panose="02020603050405020304" pitchFamily="18" charset="0"/>
            <a:cs typeface="Times New Roman" panose="02020603050405020304" pitchFamily="18" charset="0"/>
          </a:endParaRPr>
        </a:p>
      </dsp:txBody>
      <dsp:txXfrm>
        <a:off x="3820441" y="1505948"/>
        <a:ext cx="312321" cy="340380"/>
      </dsp:txXfrm>
    </dsp:sp>
    <dsp:sp modelId="{A913C674-8CE3-4AEA-9DE7-66218302932D}">
      <dsp:nvSpPr>
        <dsp:cNvPr id="0" name=""/>
        <dsp:cNvSpPr/>
      </dsp:nvSpPr>
      <dsp:spPr>
        <a:xfrm>
          <a:off x="4084328" y="1783865"/>
          <a:ext cx="1680891" cy="1680891"/>
        </a:xfrm>
        <a:prstGeom prst="ellipse">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US" sz="1600" b="1" i="0" kern="1200" dirty="0">
              <a:solidFill>
                <a:schemeClr val="tx1"/>
              </a:solidFill>
              <a:latin typeface="Times New Roman" panose="02020603050405020304" pitchFamily="18" charset="0"/>
              <a:cs typeface="Times New Roman" panose="02020603050405020304" pitchFamily="18" charset="0"/>
            </a:rPr>
            <a:t>Risk-Taking</a:t>
          </a:r>
          <a:endParaRPr lang="en-US" sz="1600" kern="1200" dirty="0">
            <a:solidFill>
              <a:schemeClr val="tx1"/>
            </a:solidFill>
            <a:latin typeface="Times New Roman" panose="02020603050405020304" pitchFamily="18" charset="0"/>
            <a:cs typeface="Times New Roman" panose="02020603050405020304" pitchFamily="18" charset="0"/>
          </a:endParaRPr>
        </a:p>
      </dsp:txBody>
      <dsp:txXfrm>
        <a:off x="4330489" y="2030026"/>
        <a:ext cx="1188569" cy="1188569"/>
      </dsp:txXfrm>
    </dsp:sp>
    <dsp:sp modelId="{95E06608-1269-4D0E-85C0-03BA6131B972}">
      <dsp:nvSpPr>
        <dsp:cNvPr id="0" name=""/>
        <dsp:cNvSpPr/>
      </dsp:nvSpPr>
      <dsp:spPr>
        <a:xfrm rot="8100000">
          <a:off x="3855634" y="3202814"/>
          <a:ext cx="413972" cy="567300"/>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kern="1200">
            <a:solidFill>
              <a:schemeClr val="tx1"/>
            </a:solidFill>
            <a:latin typeface="Times New Roman" panose="02020603050405020304" pitchFamily="18" charset="0"/>
            <a:cs typeface="Times New Roman" panose="02020603050405020304" pitchFamily="18" charset="0"/>
          </a:endParaRPr>
        </a:p>
      </dsp:txBody>
      <dsp:txXfrm rot="10800000">
        <a:off x="3961639" y="3272365"/>
        <a:ext cx="289780" cy="340380"/>
      </dsp:txXfrm>
    </dsp:sp>
    <dsp:sp modelId="{31C49DB5-3C17-48DD-9108-4A5E2BA5DAC1}">
      <dsp:nvSpPr>
        <dsp:cNvPr id="0" name=""/>
        <dsp:cNvSpPr/>
      </dsp:nvSpPr>
      <dsp:spPr>
        <a:xfrm>
          <a:off x="2163556" y="3567703"/>
          <a:ext cx="1954759" cy="1680891"/>
        </a:xfrm>
        <a:prstGeom prst="ellipse">
          <a:avLst/>
        </a:prstGeom>
        <a:solidFill>
          <a:schemeClr val="accent4">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US" sz="1600" b="1" i="0" kern="1200" dirty="0">
              <a:solidFill>
                <a:schemeClr val="tx1"/>
              </a:solidFill>
              <a:latin typeface="Times New Roman" panose="02020603050405020304" pitchFamily="18" charset="0"/>
              <a:cs typeface="Times New Roman" panose="02020603050405020304" pitchFamily="18" charset="0"/>
            </a:rPr>
            <a:t>Openness and Transparency</a:t>
          </a:r>
          <a:endParaRPr lang="en-US" sz="1600" kern="1200" dirty="0">
            <a:solidFill>
              <a:schemeClr val="tx1"/>
            </a:solidFill>
            <a:latin typeface="Times New Roman" panose="02020603050405020304" pitchFamily="18" charset="0"/>
            <a:cs typeface="Times New Roman" panose="02020603050405020304" pitchFamily="18" charset="0"/>
          </a:endParaRPr>
        </a:p>
      </dsp:txBody>
      <dsp:txXfrm>
        <a:off x="2449824" y="3813864"/>
        <a:ext cx="1382223" cy="1188569"/>
      </dsp:txXfrm>
    </dsp:sp>
    <dsp:sp modelId="{AD0C3DD5-B3ED-4794-A5A7-BD4206782F39}">
      <dsp:nvSpPr>
        <dsp:cNvPr id="0" name=""/>
        <dsp:cNvSpPr/>
      </dsp:nvSpPr>
      <dsp:spPr>
        <a:xfrm rot="13500000">
          <a:off x="2028835" y="3219383"/>
          <a:ext cx="413972" cy="567300"/>
        </a:xfrm>
        <a:prstGeom prst="rightArrow">
          <a:avLst>
            <a:gd name="adj1" fmla="val 600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kern="1200">
            <a:solidFill>
              <a:schemeClr val="tx1"/>
            </a:solidFill>
            <a:latin typeface="Times New Roman" panose="02020603050405020304" pitchFamily="18" charset="0"/>
            <a:cs typeface="Times New Roman" panose="02020603050405020304" pitchFamily="18" charset="0"/>
          </a:endParaRPr>
        </a:p>
      </dsp:txBody>
      <dsp:txXfrm rot="10800000">
        <a:off x="2134840" y="3376752"/>
        <a:ext cx="289780" cy="340380"/>
      </dsp:txXfrm>
    </dsp:sp>
    <dsp:sp modelId="{45911BBB-D987-477B-BC86-12457EAAA28D}">
      <dsp:nvSpPr>
        <dsp:cNvPr id="0" name=""/>
        <dsp:cNvSpPr/>
      </dsp:nvSpPr>
      <dsp:spPr>
        <a:xfrm>
          <a:off x="516652" y="1783865"/>
          <a:ext cx="1680891" cy="1680891"/>
        </a:xfrm>
        <a:prstGeom prst="ellipse">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US" sz="1600" b="1" i="0" kern="1200" dirty="0">
              <a:solidFill>
                <a:schemeClr val="tx1"/>
              </a:solidFill>
              <a:latin typeface="Times New Roman" panose="02020603050405020304" pitchFamily="18" charset="0"/>
              <a:cs typeface="Times New Roman" panose="02020603050405020304" pitchFamily="18" charset="0"/>
            </a:rPr>
            <a:t>Meritocracy</a:t>
          </a:r>
          <a:endParaRPr lang="en-US" sz="1600" kern="1200" dirty="0">
            <a:solidFill>
              <a:schemeClr val="tx1"/>
            </a:solidFill>
            <a:latin typeface="Times New Roman" panose="02020603050405020304" pitchFamily="18" charset="0"/>
            <a:cs typeface="Times New Roman" panose="02020603050405020304" pitchFamily="18" charset="0"/>
          </a:endParaRPr>
        </a:p>
      </dsp:txBody>
      <dsp:txXfrm>
        <a:off x="762813" y="2030026"/>
        <a:ext cx="1188569" cy="1188569"/>
      </dsp:txXfrm>
    </dsp:sp>
    <dsp:sp modelId="{C9403238-2AC2-4ECC-9CA6-E54765103BFF}">
      <dsp:nvSpPr>
        <dsp:cNvPr id="0" name=""/>
        <dsp:cNvSpPr/>
      </dsp:nvSpPr>
      <dsp:spPr>
        <a:xfrm rot="18900000">
          <a:off x="2017001" y="1457670"/>
          <a:ext cx="446173" cy="567300"/>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kern="1200">
            <a:solidFill>
              <a:schemeClr val="tx1"/>
            </a:solidFill>
            <a:latin typeface="Times New Roman" panose="02020603050405020304" pitchFamily="18" charset="0"/>
            <a:cs typeface="Times New Roman" panose="02020603050405020304" pitchFamily="18" charset="0"/>
          </a:endParaRPr>
        </a:p>
      </dsp:txBody>
      <dsp:txXfrm>
        <a:off x="2036603" y="1618454"/>
        <a:ext cx="312321" cy="34038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D2A193-02BA-4464-9D93-8693CC2BF085}">
      <dsp:nvSpPr>
        <dsp:cNvPr id="0" name=""/>
        <dsp:cNvSpPr/>
      </dsp:nvSpPr>
      <dsp:spPr>
        <a:xfrm>
          <a:off x="0" y="472634"/>
          <a:ext cx="5727940" cy="1053000"/>
        </a:xfrm>
        <a:prstGeom prst="roundRect">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1" kern="1200" dirty="0">
              <a:solidFill>
                <a:schemeClr val="tx1"/>
              </a:solidFill>
              <a:latin typeface="Times New Roman" panose="02020603050405020304" pitchFamily="18" charset="0"/>
              <a:cs typeface="Times New Roman" panose="02020603050405020304" pitchFamily="18" charset="0"/>
            </a:rPr>
            <a:t>Customer centricity: </a:t>
          </a:r>
          <a:r>
            <a:rPr lang="en-US" sz="2000" b="0" kern="1200" dirty="0">
              <a:solidFill>
                <a:schemeClr val="tx1"/>
              </a:solidFill>
              <a:latin typeface="Times New Roman" panose="02020603050405020304" pitchFamily="18" charset="0"/>
              <a:cs typeface="Times New Roman" panose="02020603050405020304" pitchFamily="18" charset="0"/>
            </a:rPr>
            <a:t>Google's customer-centric philosophy confirms that products and facilities are diligently manufactured with the long-term buyer </a:t>
          </a:r>
          <a:endParaRPr lang="en-US" sz="2000" kern="1200" dirty="0">
            <a:solidFill>
              <a:schemeClr val="tx1"/>
            </a:solidFill>
            <a:latin typeface="Times New Roman" panose="02020603050405020304" pitchFamily="18" charset="0"/>
            <a:cs typeface="Times New Roman" panose="02020603050405020304" pitchFamily="18" charset="0"/>
          </a:endParaRPr>
        </a:p>
      </dsp:txBody>
      <dsp:txXfrm>
        <a:off x="51403" y="524037"/>
        <a:ext cx="5625134" cy="950194"/>
      </dsp:txXfrm>
    </dsp:sp>
    <dsp:sp modelId="{8A2A628D-490F-4048-9956-A55FC211E3FB}">
      <dsp:nvSpPr>
        <dsp:cNvPr id="0" name=""/>
        <dsp:cNvSpPr/>
      </dsp:nvSpPr>
      <dsp:spPr>
        <a:xfrm>
          <a:off x="0" y="1583234"/>
          <a:ext cx="5727940" cy="1053000"/>
        </a:xfrm>
        <a:prstGeom prst="roundRect">
          <a:avLst/>
        </a:prstGeom>
        <a:solidFill>
          <a:schemeClr val="accent5">
            <a:hueOff val="308634"/>
            <a:satOff val="2349"/>
            <a:lumOff val="169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1" kern="1200" dirty="0">
              <a:solidFill>
                <a:schemeClr val="tx1"/>
              </a:solidFill>
              <a:latin typeface="Times New Roman" panose="02020603050405020304" pitchFamily="18" charset="0"/>
              <a:cs typeface="Times New Roman" panose="02020603050405020304" pitchFamily="18" charset="0"/>
            </a:rPr>
            <a:t>Web democracy: </a:t>
          </a:r>
          <a:r>
            <a:rPr lang="en-US" sz="2000" b="0" kern="1200" dirty="0">
              <a:solidFill>
                <a:schemeClr val="tx1"/>
              </a:solidFill>
              <a:latin typeface="Times New Roman" panose="02020603050405020304" pitchFamily="18" charset="0"/>
              <a:cs typeface="Times New Roman" panose="02020603050405020304" pitchFamily="18" charset="0"/>
            </a:rPr>
            <a:t>This firm's quality is proven by its support for online liberty and adherence to open web values (</a:t>
          </a:r>
          <a:r>
            <a:rPr lang="en-US" sz="20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Murphy and Stott, 2021)</a:t>
          </a:r>
          <a:r>
            <a:rPr lang="en-US" sz="2000" b="0" kern="1200" dirty="0">
              <a:solidFill>
                <a:schemeClr val="tx1"/>
              </a:solidFill>
              <a:latin typeface="Times New Roman" panose="02020603050405020304" pitchFamily="18" charset="0"/>
              <a:cs typeface="Times New Roman" panose="02020603050405020304" pitchFamily="18" charset="0"/>
            </a:rPr>
            <a:t>.</a:t>
          </a:r>
          <a:endParaRPr lang="en-US" sz="2000" kern="1200" dirty="0">
            <a:solidFill>
              <a:schemeClr val="tx1"/>
            </a:solidFill>
            <a:latin typeface="Times New Roman" panose="02020603050405020304" pitchFamily="18" charset="0"/>
            <a:cs typeface="Times New Roman" panose="02020603050405020304" pitchFamily="18" charset="0"/>
          </a:endParaRPr>
        </a:p>
      </dsp:txBody>
      <dsp:txXfrm>
        <a:off x="51403" y="1634637"/>
        <a:ext cx="5625134" cy="950194"/>
      </dsp:txXfrm>
    </dsp:sp>
    <dsp:sp modelId="{26A08105-F059-49DE-B3C4-7913F6C5B3BA}">
      <dsp:nvSpPr>
        <dsp:cNvPr id="0" name=""/>
        <dsp:cNvSpPr/>
      </dsp:nvSpPr>
      <dsp:spPr>
        <a:xfrm>
          <a:off x="0" y="2693834"/>
          <a:ext cx="5727940" cy="1053000"/>
        </a:xfrm>
        <a:prstGeom prst="roundRect">
          <a:avLst/>
        </a:prstGeom>
        <a:solidFill>
          <a:schemeClr val="accent5">
            <a:hueOff val="617269"/>
            <a:satOff val="4697"/>
            <a:lumOff val="339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1" kern="1200" dirty="0">
              <a:solidFill>
                <a:schemeClr val="tx1"/>
              </a:solidFill>
              <a:latin typeface="Times New Roman" panose="02020603050405020304" pitchFamily="18" charset="0"/>
              <a:cs typeface="Times New Roman" panose="02020603050405020304" pitchFamily="18" charset="0"/>
            </a:rPr>
            <a:t>Long-term focus: </a:t>
          </a:r>
          <a:r>
            <a:rPr lang="en-US" sz="2000" b="0" kern="1200" dirty="0">
              <a:solidFill>
                <a:schemeClr val="tx1"/>
              </a:solidFill>
              <a:latin typeface="Times New Roman" panose="02020603050405020304" pitchFamily="18" charset="0"/>
              <a:cs typeface="Times New Roman" panose="02020603050405020304" pitchFamily="18" charset="0"/>
            </a:rPr>
            <a:t>The implementation of projected strategy and ecological precautions is critical to the business's revenue growth and sustainability.</a:t>
          </a:r>
          <a:endParaRPr lang="en-US" sz="2000" kern="1200" dirty="0">
            <a:solidFill>
              <a:schemeClr val="tx1"/>
            </a:solidFill>
            <a:latin typeface="Times New Roman" panose="02020603050405020304" pitchFamily="18" charset="0"/>
            <a:cs typeface="Times New Roman" panose="02020603050405020304" pitchFamily="18" charset="0"/>
          </a:endParaRPr>
        </a:p>
      </dsp:txBody>
      <dsp:txXfrm>
        <a:off x="51403" y="2745237"/>
        <a:ext cx="5625134" cy="950194"/>
      </dsp:txXfrm>
    </dsp:sp>
    <dsp:sp modelId="{FC4EE4AB-8B43-43E7-BA8A-F5B910D22310}">
      <dsp:nvSpPr>
        <dsp:cNvPr id="0" name=""/>
        <dsp:cNvSpPr/>
      </dsp:nvSpPr>
      <dsp:spPr>
        <a:xfrm>
          <a:off x="0" y="3804434"/>
          <a:ext cx="5727940" cy="1053000"/>
        </a:xfrm>
        <a:prstGeom prst="roundRect">
          <a:avLst/>
        </a:prstGeom>
        <a:solidFill>
          <a:schemeClr val="accent5">
            <a:hueOff val="925903"/>
            <a:satOff val="7046"/>
            <a:lumOff val="5098"/>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1" kern="1200" dirty="0">
              <a:solidFill>
                <a:schemeClr val="tx1"/>
              </a:solidFill>
              <a:latin typeface="Times New Roman" panose="02020603050405020304" pitchFamily="18" charset="0"/>
              <a:cs typeface="Times New Roman" panose="02020603050405020304" pitchFamily="18" charset="0"/>
            </a:rPr>
            <a:t>Positive work culture: </a:t>
          </a:r>
          <a:r>
            <a:rPr lang="en-US" sz="2000" b="0" kern="1200" dirty="0">
              <a:solidFill>
                <a:schemeClr val="tx1"/>
              </a:solidFill>
              <a:latin typeface="Times New Roman" panose="02020603050405020304" pitchFamily="18" charset="0"/>
              <a:cs typeface="Times New Roman" panose="02020603050405020304" pitchFamily="18" charset="0"/>
            </a:rPr>
            <a:t>Google's philosophy and standards are tightly tied to its culture. </a:t>
          </a:r>
          <a:endParaRPr lang="en-US" sz="2000" b="1" kern="1200" dirty="0">
            <a:solidFill>
              <a:schemeClr val="tx1"/>
            </a:solidFill>
            <a:latin typeface="Times New Roman" panose="02020603050405020304" pitchFamily="18" charset="0"/>
            <a:cs typeface="Times New Roman" panose="02020603050405020304" pitchFamily="18" charset="0"/>
          </a:endParaRPr>
        </a:p>
      </dsp:txBody>
      <dsp:txXfrm>
        <a:off x="51403" y="3855837"/>
        <a:ext cx="5625134" cy="95019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B6BDE17-A8ED-4C95-AA7B-14D92ACFC1E4}">
      <dsp:nvSpPr>
        <dsp:cNvPr id="0" name=""/>
        <dsp:cNvSpPr/>
      </dsp:nvSpPr>
      <dsp:spPr>
        <a:xfrm rot="16200000">
          <a:off x="-1638929" y="1639695"/>
          <a:ext cx="5269930" cy="1990538"/>
        </a:xfrm>
        <a:prstGeom prst="flowChartManualOperation">
          <a:avLst/>
        </a:prstGeom>
        <a:solidFill>
          <a:schemeClr val="accent4">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0" tIns="0" rIns="167184" bIns="0" numCol="1" spcCol="1270" anchor="ctr" anchorCtr="0">
          <a:noAutofit/>
        </a:bodyPr>
        <a:lstStyle/>
        <a:p>
          <a:pPr marL="0" lvl="0" indent="0" algn="ctr" defTabSz="1155700">
            <a:lnSpc>
              <a:spcPct val="90000"/>
            </a:lnSpc>
            <a:spcBef>
              <a:spcPct val="0"/>
            </a:spcBef>
            <a:spcAft>
              <a:spcPct val="35000"/>
            </a:spcAft>
            <a:buNone/>
          </a:pPr>
          <a:r>
            <a:rPr lang="en-US" sz="2600" b="1" i="0" kern="1200" dirty="0">
              <a:solidFill>
                <a:schemeClr val="tx1"/>
              </a:solidFill>
              <a:latin typeface="Times New Roman" panose="02020603050405020304" pitchFamily="18" charset="0"/>
              <a:cs typeface="Times New Roman" panose="02020603050405020304" pitchFamily="18" charset="0"/>
            </a:rPr>
            <a:t>Energy Efficiency</a:t>
          </a:r>
          <a:endParaRPr lang="en-US" sz="2600" kern="1200" dirty="0">
            <a:solidFill>
              <a:schemeClr val="tx1"/>
            </a:solidFill>
            <a:latin typeface="Times New Roman" panose="02020603050405020304" pitchFamily="18" charset="0"/>
            <a:cs typeface="Times New Roman" panose="02020603050405020304" pitchFamily="18" charset="0"/>
          </a:endParaRPr>
        </a:p>
      </dsp:txBody>
      <dsp:txXfrm rot="5400000">
        <a:off x="767" y="1053985"/>
        <a:ext cx="1990538" cy="3161958"/>
      </dsp:txXfrm>
    </dsp:sp>
    <dsp:sp modelId="{0AA71824-2DBE-4B22-AF3F-118FDD4E8459}">
      <dsp:nvSpPr>
        <dsp:cNvPr id="0" name=""/>
        <dsp:cNvSpPr/>
      </dsp:nvSpPr>
      <dsp:spPr>
        <a:xfrm rot="16200000">
          <a:off x="500899" y="1639695"/>
          <a:ext cx="5269930" cy="1990538"/>
        </a:xfrm>
        <a:prstGeom prst="flowChartManualOperation">
          <a:avLst/>
        </a:prstGeom>
        <a:solidFill>
          <a:schemeClr val="accent4">
            <a:hueOff val="-5381567"/>
            <a:satOff val="2874"/>
            <a:lumOff val="97"/>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0" tIns="0" rIns="167184" bIns="0" numCol="1" spcCol="1270" anchor="ctr" anchorCtr="0">
          <a:noAutofit/>
        </a:bodyPr>
        <a:lstStyle/>
        <a:p>
          <a:pPr marL="0" lvl="0" indent="0" algn="ctr" defTabSz="1155700">
            <a:lnSpc>
              <a:spcPct val="90000"/>
            </a:lnSpc>
            <a:spcBef>
              <a:spcPct val="0"/>
            </a:spcBef>
            <a:spcAft>
              <a:spcPct val="35000"/>
            </a:spcAft>
            <a:buNone/>
          </a:pPr>
          <a:r>
            <a:rPr lang="en-US" sz="2600" b="1" i="0" kern="1200">
              <a:solidFill>
                <a:schemeClr val="tx1"/>
              </a:solidFill>
              <a:latin typeface="Times New Roman" panose="02020603050405020304" pitchFamily="18" charset="0"/>
              <a:cs typeface="Times New Roman" panose="02020603050405020304" pitchFamily="18" charset="0"/>
            </a:rPr>
            <a:t>Sustainable Operations</a:t>
          </a:r>
          <a:endParaRPr lang="en-US" sz="2600" kern="1200">
            <a:solidFill>
              <a:schemeClr val="tx1"/>
            </a:solidFill>
            <a:latin typeface="Times New Roman" panose="02020603050405020304" pitchFamily="18" charset="0"/>
            <a:cs typeface="Times New Roman" panose="02020603050405020304" pitchFamily="18" charset="0"/>
          </a:endParaRPr>
        </a:p>
      </dsp:txBody>
      <dsp:txXfrm rot="5400000">
        <a:off x="2140595" y="1053985"/>
        <a:ext cx="1990538" cy="3161958"/>
      </dsp:txXfrm>
    </dsp:sp>
    <dsp:sp modelId="{E9C23C49-E5D9-40D7-AD53-C9EE6980F73C}">
      <dsp:nvSpPr>
        <dsp:cNvPr id="0" name=""/>
        <dsp:cNvSpPr/>
      </dsp:nvSpPr>
      <dsp:spPr>
        <a:xfrm rot="16200000">
          <a:off x="2640728" y="1639695"/>
          <a:ext cx="5269930" cy="1990538"/>
        </a:xfrm>
        <a:prstGeom prst="flowChartManualOperation">
          <a:avLst/>
        </a:prstGeom>
        <a:solidFill>
          <a:schemeClr val="accent4">
            <a:hueOff val="-10763134"/>
            <a:satOff val="5749"/>
            <a:lumOff val="195"/>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0" tIns="0" rIns="167184" bIns="0" numCol="1" spcCol="1270" anchor="ctr" anchorCtr="0">
          <a:noAutofit/>
        </a:bodyPr>
        <a:lstStyle/>
        <a:p>
          <a:pPr marL="0" lvl="0" indent="0" algn="ctr" defTabSz="1155700">
            <a:lnSpc>
              <a:spcPct val="90000"/>
            </a:lnSpc>
            <a:spcBef>
              <a:spcPct val="0"/>
            </a:spcBef>
            <a:spcAft>
              <a:spcPct val="35000"/>
            </a:spcAft>
            <a:buNone/>
          </a:pPr>
          <a:r>
            <a:rPr lang="en-US" sz="2600" b="1" i="0" kern="1200" dirty="0">
              <a:solidFill>
                <a:schemeClr val="tx1"/>
              </a:solidFill>
              <a:latin typeface="Times New Roman" panose="02020603050405020304" pitchFamily="18" charset="0"/>
              <a:cs typeface="Times New Roman" panose="02020603050405020304" pitchFamily="18" charset="0"/>
            </a:rPr>
            <a:t>Employee Well-being</a:t>
          </a:r>
          <a:endParaRPr lang="en-US" sz="2600" kern="1200" dirty="0">
            <a:solidFill>
              <a:schemeClr val="tx1"/>
            </a:solidFill>
            <a:latin typeface="Times New Roman" panose="02020603050405020304" pitchFamily="18" charset="0"/>
            <a:cs typeface="Times New Roman" panose="02020603050405020304" pitchFamily="18" charset="0"/>
          </a:endParaRPr>
        </a:p>
      </dsp:txBody>
      <dsp:txXfrm rot="5400000">
        <a:off x="4280424" y="1053985"/>
        <a:ext cx="1990538" cy="3161958"/>
      </dsp:txXfrm>
    </dsp:sp>
  </dsp:spTree>
</dsp:drawing>
</file>

<file path=ppt/diagrams/layout1.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0FDF5A5-F603-4860-86C9-6D8A64AC5951}" type="datetimeFigureOut">
              <a:rPr lang="en-US" smtClean="0"/>
              <a:t>11/12/2023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EE0B64-D95C-4A4D-9FF8-6C3A9A0FBA61}" type="slidenum">
              <a:rPr lang="en-US" smtClean="0"/>
              <a:t>‹#›</a:t>
            </a:fld>
            <a:endParaRPr lang="en-US"/>
          </a:p>
        </p:txBody>
      </p:sp>
    </p:spTree>
    <p:extLst>
      <p:ext uri="{BB962C8B-B14F-4D97-AF65-F5344CB8AC3E}">
        <p14:creationId xmlns:p14="http://schemas.microsoft.com/office/powerpoint/2010/main" val="9889341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solidFill>
                  <a:schemeClr val="tx1"/>
                </a:solidFill>
                <a:latin typeface="Times New Roman" panose="02020603050405020304" pitchFamily="18" charset="0"/>
                <a:cs typeface="Times New Roman" panose="02020603050405020304" pitchFamily="18" charset="0"/>
              </a:rPr>
              <a:t>Introduction</a:t>
            </a:r>
            <a:endParaRPr lang="en-US" dirty="0"/>
          </a:p>
          <a:p>
            <a:r>
              <a:rPr lang="en-US" sz="1200" dirty="0" err="1">
                <a:latin typeface="Times New Roman" panose="02020603050405020304" pitchFamily="18" charset="0"/>
                <a:cs typeface="Times New Roman" panose="02020603050405020304" pitchFamily="18" charset="0"/>
              </a:rPr>
              <a:t>Organisational</a:t>
            </a:r>
            <a:r>
              <a:rPr lang="en-US" sz="1200" dirty="0">
                <a:latin typeface="Times New Roman" panose="02020603050405020304" pitchFamily="18" charset="0"/>
                <a:cs typeface="Times New Roman" panose="02020603050405020304" pitchFamily="18" charset="0"/>
              </a:rPr>
              <a:t> culture alludes to the common principles, opinions, traditions and </a:t>
            </a:r>
            <a:r>
              <a:rPr lang="en-US" sz="1200" dirty="0" err="1">
                <a:latin typeface="Times New Roman" panose="02020603050405020304" pitchFamily="18" charset="0"/>
                <a:cs typeface="Times New Roman" panose="02020603050405020304" pitchFamily="18" charset="0"/>
              </a:rPr>
              <a:t>behaviours</a:t>
            </a:r>
            <a:r>
              <a:rPr lang="en-US" sz="1200" dirty="0">
                <a:latin typeface="Times New Roman" panose="02020603050405020304" pitchFamily="18" charset="0"/>
                <a:cs typeface="Times New Roman" panose="02020603050405020304" pitchFamily="18" charset="0"/>
              </a:rPr>
              <a:t> of a business's culture. Google, one of the most prominent brands, is notorious for its unique and dynamic environment</a:t>
            </a:r>
            <a:endParaRPr lang="en-US" dirty="0"/>
          </a:p>
        </p:txBody>
      </p:sp>
      <p:sp>
        <p:nvSpPr>
          <p:cNvPr id="4" name="Slide Number Placeholder 3"/>
          <p:cNvSpPr>
            <a:spLocks noGrp="1"/>
          </p:cNvSpPr>
          <p:nvPr>
            <p:ph type="sldNum" sz="quarter" idx="5"/>
          </p:nvPr>
        </p:nvSpPr>
        <p:spPr/>
        <p:txBody>
          <a:bodyPr/>
          <a:lstStyle/>
          <a:p>
            <a:fld id="{11EE0B64-D95C-4A4D-9FF8-6C3A9A0FBA61}" type="slidenum">
              <a:rPr lang="en-US" smtClean="0"/>
              <a:t>3</a:t>
            </a:fld>
            <a:endParaRPr lang="en-US"/>
          </a:p>
        </p:txBody>
      </p:sp>
    </p:spTree>
    <p:extLst>
      <p:ext uri="{BB962C8B-B14F-4D97-AF65-F5344CB8AC3E}">
        <p14:creationId xmlns:p14="http://schemas.microsoft.com/office/powerpoint/2010/main" val="11063903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1EE0B64-D95C-4A4D-9FF8-6C3A9A0FBA61}" type="slidenum">
              <a:rPr lang="en-US" smtClean="0"/>
              <a:t>4</a:t>
            </a:fld>
            <a:endParaRPr lang="en-US"/>
          </a:p>
        </p:txBody>
      </p:sp>
    </p:spTree>
    <p:extLst>
      <p:ext uri="{BB962C8B-B14F-4D97-AF65-F5344CB8AC3E}">
        <p14:creationId xmlns:p14="http://schemas.microsoft.com/office/powerpoint/2010/main" val="22837028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err="1">
                <a:solidFill>
                  <a:schemeClr val="tx1"/>
                </a:solidFill>
                <a:latin typeface="Times New Roman" panose="02020603050405020304" pitchFamily="18" charset="0"/>
                <a:cs typeface="Times New Roman" panose="02020603050405020304" pitchFamily="18" charset="0"/>
              </a:rPr>
              <a:t>Organisational</a:t>
            </a:r>
            <a:r>
              <a:rPr lang="en-US" b="1" dirty="0">
                <a:solidFill>
                  <a:schemeClr val="tx1"/>
                </a:solidFill>
                <a:latin typeface="Times New Roman" panose="02020603050405020304" pitchFamily="18" charset="0"/>
                <a:cs typeface="Times New Roman" panose="02020603050405020304" pitchFamily="18" charset="0"/>
              </a:rPr>
              <a:t> Culture of Google</a:t>
            </a:r>
            <a:endParaRPr lang="en-US" dirty="0"/>
          </a:p>
          <a:p>
            <a:pPr marL="171450" lvl="0" indent="-171450" algn="just">
              <a:buFont typeface="Arial" panose="020B0604020202020204" pitchFamily="34" charset="0"/>
              <a:buChar char="•"/>
            </a:pPr>
            <a:r>
              <a:rPr lang="en-US" sz="1200" b="1" i="0" dirty="0">
                <a:solidFill>
                  <a:schemeClr val="tx1"/>
                </a:solidFill>
                <a:latin typeface="Times New Roman" panose="02020603050405020304" pitchFamily="18" charset="0"/>
                <a:cs typeface="Times New Roman" panose="02020603050405020304" pitchFamily="18" charset="0"/>
              </a:rPr>
              <a:t>Innovation &amp;</a:t>
            </a:r>
            <a:r>
              <a:rPr lang="en-US" sz="1200" b="0" i="0" dirty="0">
                <a:solidFill>
                  <a:schemeClr val="tx1"/>
                </a:solidFill>
                <a:latin typeface="Times New Roman" panose="02020603050405020304" pitchFamily="18" charset="0"/>
                <a:cs typeface="Times New Roman" panose="02020603050405020304" pitchFamily="18" charset="0"/>
              </a:rPr>
              <a:t> </a:t>
            </a:r>
            <a:r>
              <a:rPr lang="en-US" sz="1200" b="1" i="0" dirty="0">
                <a:solidFill>
                  <a:schemeClr val="tx1"/>
                </a:solidFill>
                <a:latin typeface="Times New Roman" panose="02020603050405020304" pitchFamily="18" charset="0"/>
                <a:cs typeface="Times New Roman" panose="02020603050405020304" pitchFamily="18" charset="0"/>
              </a:rPr>
              <a:t>Risk-Taking</a:t>
            </a:r>
            <a:r>
              <a:rPr lang="en-US" sz="1200" b="0" i="0" dirty="0">
                <a:solidFill>
                  <a:schemeClr val="tx1"/>
                </a:solidFill>
                <a:latin typeface="Times New Roman" panose="02020603050405020304" pitchFamily="18" charset="0"/>
                <a:cs typeface="Times New Roman" panose="02020603050405020304" pitchFamily="18" charset="0"/>
              </a:rPr>
              <a:t>: Google supports personnel to engage in initiatives and experiments, exemplified by its popular "20% time" strategy, which allows staff to devote 20% of their workday to activities of their choice.</a:t>
            </a:r>
            <a:endParaRPr lang="en-US" sz="1200" dirty="0">
              <a:solidFill>
                <a:schemeClr val="tx1"/>
              </a:solidFill>
              <a:latin typeface="Times New Roman" panose="02020603050405020304" pitchFamily="18" charset="0"/>
              <a:cs typeface="Times New Roman" panose="02020603050405020304" pitchFamily="18" charset="0"/>
            </a:endParaRPr>
          </a:p>
          <a:p>
            <a:pPr marL="171450" lvl="0" indent="-171450" algn="just">
              <a:buFont typeface="Arial" panose="020B0604020202020204" pitchFamily="34" charset="0"/>
              <a:buChar char="•"/>
            </a:pPr>
            <a:r>
              <a:rPr lang="en-US" sz="1200" b="1" i="0" dirty="0">
                <a:solidFill>
                  <a:schemeClr val="tx1"/>
                </a:solidFill>
                <a:latin typeface="Times New Roman" panose="02020603050405020304" pitchFamily="18" charset="0"/>
                <a:cs typeface="Times New Roman" panose="02020603050405020304" pitchFamily="18" charset="0"/>
              </a:rPr>
              <a:t>Openness and Transparency</a:t>
            </a:r>
            <a:r>
              <a:rPr lang="en-US" sz="1200" b="0" i="0" dirty="0">
                <a:solidFill>
                  <a:schemeClr val="tx1"/>
                </a:solidFill>
                <a:latin typeface="Times New Roman" panose="02020603050405020304" pitchFamily="18" charset="0"/>
                <a:cs typeface="Times New Roman" panose="02020603050405020304" pitchFamily="18" charset="0"/>
              </a:rPr>
              <a:t>: The firm's corporate framework is flat, allowing for direct interaction. That openness is shown by regular forum discussions and company-wide emails from the management committee.</a:t>
            </a:r>
            <a:endParaRPr lang="en-US" sz="1200" dirty="0">
              <a:solidFill>
                <a:schemeClr val="tx1"/>
              </a:solidFill>
              <a:latin typeface="Times New Roman" panose="02020603050405020304" pitchFamily="18" charset="0"/>
              <a:cs typeface="Times New Roman" panose="02020603050405020304" pitchFamily="18" charset="0"/>
            </a:endParaRPr>
          </a:p>
          <a:p>
            <a:pPr marL="171450" lvl="0" indent="-171450" algn="just">
              <a:buFont typeface="Arial" panose="020B0604020202020204" pitchFamily="34" charset="0"/>
              <a:buChar char="•"/>
            </a:pPr>
            <a:r>
              <a:rPr lang="en-US" sz="1200" b="1" i="0" dirty="0">
                <a:solidFill>
                  <a:schemeClr val="tx1"/>
                </a:solidFill>
                <a:latin typeface="Times New Roman" panose="02020603050405020304" pitchFamily="18" charset="0"/>
                <a:cs typeface="Times New Roman" panose="02020603050405020304" pitchFamily="18" charset="0"/>
              </a:rPr>
              <a:t>Meritocracy</a:t>
            </a:r>
            <a:r>
              <a:rPr lang="en-US" sz="1200" b="0" i="0" dirty="0">
                <a:solidFill>
                  <a:schemeClr val="tx1"/>
                </a:solidFill>
                <a:latin typeface="Times New Roman" panose="02020603050405020304" pitchFamily="18" charset="0"/>
                <a:cs typeface="Times New Roman" panose="02020603050405020304" pitchFamily="18" charset="0"/>
              </a:rPr>
              <a:t>: Google </a:t>
            </a:r>
            <a:r>
              <a:rPr lang="en-US" sz="1200" b="0" i="0" dirty="0" err="1">
                <a:solidFill>
                  <a:schemeClr val="tx1"/>
                </a:solidFill>
                <a:latin typeface="Times New Roman" panose="02020603050405020304" pitchFamily="18" charset="0"/>
                <a:cs typeface="Times New Roman" panose="02020603050405020304" pitchFamily="18" charset="0"/>
              </a:rPr>
              <a:t>prioritises</a:t>
            </a:r>
            <a:r>
              <a:rPr lang="en-US" sz="1200" b="0" i="0" dirty="0">
                <a:solidFill>
                  <a:schemeClr val="tx1"/>
                </a:solidFill>
                <a:latin typeface="Times New Roman" panose="02020603050405020304" pitchFamily="18" charset="0"/>
                <a:cs typeface="Times New Roman" panose="02020603050405020304" pitchFamily="18" charset="0"/>
              </a:rPr>
              <a:t> merit-based rewards and assessments. Professionals are urged to communicate their opinions and concepts, irrespective of their position.</a:t>
            </a:r>
            <a:endParaRPr lang="en-US" sz="1200" dirty="0">
              <a:solidFill>
                <a:schemeClr val="tx1"/>
              </a:solidFill>
              <a:latin typeface="Times New Roman" panose="02020603050405020304" pitchFamily="18"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11EE0B64-D95C-4A4D-9FF8-6C3A9A0FBA61}" type="slidenum">
              <a:rPr lang="en-US" smtClean="0"/>
              <a:t>5</a:t>
            </a:fld>
            <a:endParaRPr lang="en-US"/>
          </a:p>
        </p:txBody>
      </p:sp>
    </p:spTree>
    <p:extLst>
      <p:ext uri="{BB962C8B-B14F-4D97-AF65-F5344CB8AC3E}">
        <p14:creationId xmlns:p14="http://schemas.microsoft.com/office/powerpoint/2010/main" val="34945995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err="1">
                <a:solidFill>
                  <a:schemeClr val="tx1"/>
                </a:solidFill>
                <a:latin typeface="Times New Roman" panose="02020603050405020304" pitchFamily="18" charset="0"/>
                <a:cs typeface="Times New Roman" panose="02020603050405020304" pitchFamily="18" charset="0"/>
              </a:rPr>
              <a:t>Organisational</a:t>
            </a:r>
            <a:r>
              <a:rPr lang="en-US" b="1" dirty="0">
                <a:solidFill>
                  <a:schemeClr val="tx1"/>
                </a:solidFill>
                <a:latin typeface="Times New Roman" panose="02020603050405020304" pitchFamily="18" charset="0"/>
                <a:cs typeface="Times New Roman" panose="02020603050405020304" pitchFamily="18" charset="0"/>
              </a:rPr>
              <a:t> Ethos &amp; Values of Google</a:t>
            </a:r>
          </a:p>
          <a:p>
            <a:pPr marL="171450" lvl="0" indent="-171450" algn="just">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Customer centricity</a:t>
            </a:r>
            <a:r>
              <a:rPr lang="en-US" b="0" dirty="0">
                <a:latin typeface="Times New Roman" panose="02020603050405020304" pitchFamily="18" charset="0"/>
                <a:cs typeface="Times New Roman" panose="02020603050405020304" pitchFamily="18" charset="0"/>
              </a:rPr>
              <a:t>: Google's customer-centric philosophy confirms that products and facilities are diligently manufactured with the long-term buyer in mind, increasing user engagement and promoting devotion.</a:t>
            </a:r>
          </a:p>
          <a:p>
            <a:pPr marL="171450" marR="0" lvl="0" indent="-1714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1" dirty="0">
                <a:latin typeface="Times New Roman" panose="02020603050405020304" pitchFamily="18" charset="0"/>
                <a:cs typeface="Times New Roman" panose="02020603050405020304" pitchFamily="18" charset="0"/>
              </a:rPr>
              <a:t>Web democracy: </a:t>
            </a:r>
            <a:r>
              <a:rPr lang="en-US" b="0" dirty="0">
                <a:latin typeface="Times New Roman" panose="02020603050405020304" pitchFamily="18" charset="0"/>
                <a:cs typeface="Times New Roman" panose="02020603050405020304" pitchFamily="18" charset="0"/>
              </a:rPr>
              <a:t>Google invests in the values of an inclusive and open setting, where content is available to anyone. </a:t>
            </a:r>
          </a:p>
          <a:p>
            <a:pPr marL="171450" lvl="0" indent="-171450" algn="just">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Long-term focus</a:t>
            </a:r>
            <a:r>
              <a:rPr lang="en-US" b="0" dirty="0">
                <a:latin typeface="Times New Roman" panose="02020603050405020304" pitchFamily="18" charset="0"/>
                <a:cs typeface="Times New Roman" panose="02020603050405020304" pitchFamily="18" charset="0"/>
              </a:rPr>
              <a:t>: Google's decision of prospective targets and its future sustainability aligns with its managerial principles. </a:t>
            </a:r>
          </a:p>
          <a:p>
            <a:pPr marL="171450" lvl="0" indent="-171450" algn="just">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Positive work culture</a:t>
            </a:r>
            <a:r>
              <a:rPr lang="en-US" b="0" dirty="0">
                <a:latin typeface="Times New Roman" panose="02020603050405020304" pitchFamily="18" charset="0"/>
                <a:cs typeface="Times New Roman" panose="02020603050405020304" pitchFamily="18" charset="0"/>
              </a:rPr>
              <a:t>: Google attempts to foster a setting in where staff experience respected, pushed, and motivated.</a:t>
            </a:r>
            <a:endParaRPr lang="en-US" dirty="0">
              <a:latin typeface="Times New Roman" panose="02020603050405020304" pitchFamily="18" charset="0"/>
              <a:cs typeface="Times New Roman" panose="02020603050405020304" pitchFamily="18" charset="0"/>
            </a:endParaRPr>
          </a:p>
          <a:p>
            <a:endParaRPr lang="en-US" b="0" dirty="0"/>
          </a:p>
        </p:txBody>
      </p:sp>
      <p:sp>
        <p:nvSpPr>
          <p:cNvPr id="4" name="Slide Number Placeholder 3"/>
          <p:cNvSpPr>
            <a:spLocks noGrp="1"/>
          </p:cNvSpPr>
          <p:nvPr>
            <p:ph type="sldNum" sz="quarter" idx="5"/>
          </p:nvPr>
        </p:nvSpPr>
        <p:spPr/>
        <p:txBody>
          <a:bodyPr/>
          <a:lstStyle/>
          <a:p>
            <a:fld id="{11EE0B64-D95C-4A4D-9FF8-6C3A9A0FBA61}" type="slidenum">
              <a:rPr lang="en-US" smtClean="0"/>
              <a:t>6</a:t>
            </a:fld>
            <a:endParaRPr lang="en-US"/>
          </a:p>
        </p:txBody>
      </p:sp>
    </p:spTree>
    <p:extLst>
      <p:ext uri="{BB962C8B-B14F-4D97-AF65-F5344CB8AC3E}">
        <p14:creationId xmlns:p14="http://schemas.microsoft.com/office/powerpoint/2010/main" val="9388550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b="1" dirty="0">
                <a:solidFill>
                  <a:schemeClr val="tx1"/>
                </a:solidFill>
                <a:latin typeface="Times New Roman" panose="02020603050405020304" pitchFamily="18" charset="0"/>
                <a:cs typeface="Times New Roman" panose="02020603050405020304" pitchFamily="18" charset="0"/>
              </a:rPr>
              <a:t>Sustainability in Google’s Workplace</a:t>
            </a:r>
          </a:p>
          <a:p>
            <a:pPr marL="171450" lvl="0" indent="-171450" algn="just">
              <a:buFont typeface="Arial" panose="020B0604020202020204" pitchFamily="34" charset="0"/>
              <a:buChar char="•"/>
            </a:pPr>
            <a:r>
              <a:rPr lang="en-US" b="1" i="0" dirty="0">
                <a:solidFill>
                  <a:schemeClr val="tx1"/>
                </a:solidFill>
                <a:latin typeface="Times New Roman" panose="02020603050405020304" pitchFamily="18" charset="0"/>
                <a:cs typeface="Times New Roman" panose="02020603050405020304" pitchFamily="18" charset="0"/>
              </a:rPr>
              <a:t>Energy Efficiency</a:t>
            </a:r>
            <a:r>
              <a:rPr lang="en-US" b="0" i="0" dirty="0">
                <a:solidFill>
                  <a:schemeClr val="tx1"/>
                </a:solidFill>
                <a:latin typeface="Times New Roman" panose="02020603050405020304" pitchFamily="18" charset="0"/>
                <a:cs typeface="Times New Roman" panose="02020603050405020304" pitchFamily="18" charset="0"/>
              </a:rPr>
              <a:t>: Google's storage centers and corporate facilities are now among the first in the world to be powered entirely by renewable energy. The corporation has ambitious plans, one of which is to transition to renewable energy.</a:t>
            </a:r>
            <a:endParaRPr lang="en-US" dirty="0">
              <a:solidFill>
                <a:schemeClr val="tx1"/>
              </a:solidFill>
              <a:latin typeface="Times New Roman" panose="02020603050405020304" pitchFamily="18" charset="0"/>
              <a:cs typeface="Times New Roman" panose="02020603050405020304" pitchFamily="18" charset="0"/>
            </a:endParaRPr>
          </a:p>
          <a:p>
            <a:pPr marL="171450" lvl="0" indent="-171450" algn="just">
              <a:buFont typeface="Arial" panose="020B0604020202020204" pitchFamily="34" charset="0"/>
              <a:buChar char="•"/>
            </a:pPr>
            <a:r>
              <a:rPr lang="en-US" b="1" i="0" dirty="0">
                <a:solidFill>
                  <a:schemeClr val="tx1"/>
                </a:solidFill>
                <a:latin typeface="Times New Roman" panose="02020603050405020304" pitchFamily="18" charset="0"/>
                <a:cs typeface="Times New Roman" panose="02020603050405020304" pitchFamily="18" charset="0"/>
              </a:rPr>
              <a:t>Sustainable Operations</a:t>
            </a:r>
            <a:r>
              <a:rPr lang="en-US" b="0" i="0" dirty="0">
                <a:solidFill>
                  <a:schemeClr val="tx1"/>
                </a:solidFill>
                <a:latin typeface="Times New Roman" panose="02020603050405020304" pitchFamily="18" charset="0"/>
                <a:cs typeface="Times New Roman" panose="02020603050405020304" pitchFamily="18" charset="0"/>
              </a:rPr>
              <a:t>: Google is aware of the importance of </a:t>
            </a:r>
            <a:r>
              <a:rPr lang="en-US" b="0" i="0" dirty="0" err="1">
                <a:solidFill>
                  <a:schemeClr val="tx1"/>
                </a:solidFill>
                <a:latin typeface="Times New Roman" panose="02020603050405020304" pitchFamily="18" charset="0"/>
                <a:cs typeface="Times New Roman" panose="02020603050405020304" pitchFamily="18" charset="0"/>
              </a:rPr>
              <a:t>minimising</a:t>
            </a:r>
            <a:r>
              <a:rPr lang="en-US" b="0" i="0" dirty="0">
                <a:solidFill>
                  <a:schemeClr val="tx1"/>
                </a:solidFill>
                <a:latin typeface="Times New Roman" panose="02020603050405020304" pitchFamily="18" charset="0"/>
                <a:cs typeface="Times New Roman" panose="02020603050405020304" pitchFamily="18" charset="0"/>
              </a:rPr>
              <a:t> its waste, water consumption, and ecological footprints on the planet. It also devotes earnings on sustainable supply chain practices.</a:t>
            </a:r>
            <a:endParaRPr lang="en-US" dirty="0">
              <a:solidFill>
                <a:schemeClr val="tx1"/>
              </a:solidFill>
              <a:latin typeface="Times New Roman" panose="02020603050405020304" pitchFamily="18" charset="0"/>
              <a:cs typeface="Times New Roman" panose="02020603050405020304" pitchFamily="18" charset="0"/>
            </a:endParaRPr>
          </a:p>
          <a:p>
            <a:pPr marL="171450" lvl="0" indent="-171450" algn="just">
              <a:buFont typeface="Arial" panose="020B0604020202020204" pitchFamily="34" charset="0"/>
              <a:buChar char="•"/>
            </a:pPr>
            <a:r>
              <a:rPr lang="en-US" b="1" i="0" dirty="0">
                <a:solidFill>
                  <a:schemeClr val="tx1"/>
                </a:solidFill>
                <a:latin typeface="Times New Roman" panose="02020603050405020304" pitchFamily="18" charset="0"/>
                <a:cs typeface="Times New Roman" panose="02020603050405020304" pitchFamily="18" charset="0"/>
              </a:rPr>
              <a:t>Employee Well-being</a:t>
            </a:r>
            <a:r>
              <a:rPr lang="en-US" b="0" i="0" dirty="0">
                <a:solidFill>
                  <a:schemeClr val="tx1"/>
                </a:solidFill>
                <a:latin typeface="Times New Roman" panose="02020603050405020304" pitchFamily="18" charset="0"/>
                <a:cs typeface="Times New Roman" panose="02020603050405020304" pitchFamily="18" charset="0"/>
              </a:rPr>
              <a:t>: Google values its employees' well-being and contentment through giving them insurance, psychotherapy, and time management options.</a:t>
            </a:r>
            <a:endParaRPr lang="en-US" dirty="0">
              <a:solidFill>
                <a:schemeClr val="tx1"/>
              </a:solidFill>
              <a:latin typeface="Times New Roman" panose="02020603050405020304" pitchFamily="18" charset="0"/>
              <a:cs typeface="Times New Roman" panose="02020603050405020304" pitchFamily="18" charset="0"/>
            </a:endParaRPr>
          </a:p>
          <a:p>
            <a:endParaRPr lang="en-US" b="0" dirty="0"/>
          </a:p>
        </p:txBody>
      </p:sp>
      <p:sp>
        <p:nvSpPr>
          <p:cNvPr id="4" name="Slide Number Placeholder 3"/>
          <p:cNvSpPr>
            <a:spLocks noGrp="1"/>
          </p:cNvSpPr>
          <p:nvPr>
            <p:ph type="sldNum" sz="quarter" idx="5"/>
          </p:nvPr>
        </p:nvSpPr>
        <p:spPr/>
        <p:txBody>
          <a:bodyPr/>
          <a:lstStyle/>
          <a:p>
            <a:fld id="{11EE0B64-D95C-4A4D-9FF8-6C3A9A0FBA61}" type="slidenum">
              <a:rPr lang="en-US" smtClean="0"/>
              <a:t>7</a:t>
            </a:fld>
            <a:endParaRPr lang="en-US"/>
          </a:p>
        </p:txBody>
      </p:sp>
    </p:spTree>
    <p:extLst>
      <p:ext uri="{BB962C8B-B14F-4D97-AF65-F5344CB8AC3E}">
        <p14:creationId xmlns:p14="http://schemas.microsoft.com/office/powerpoint/2010/main" val="29667917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b="1" dirty="0">
                <a:solidFill>
                  <a:schemeClr val="tx1"/>
                </a:solidFill>
                <a:latin typeface="Times New Roman" panose="02020603050405020304" pitchFamily="18" charset="0"/>
                <a:cs typeface="Times New Roman" panose="02020603050405020304" pitchFamily="18" charset="0"/>
              </a:rPr>
              <a:t>Promoting Sustainability through Culture</a:t>
            </a:r>
          </a:p>
          <a:p>
            <a:pPr algn="just"/>
            <a:r>
              <a:rPr lang="en-US" b="0" dirty="0"/>
              <a:t>According to the Sustainable </a:t>
            </a:r>
            <a:r>
              <a:rPr lang="en-US" b="0" dirty="0" err="1"/>
              <a:t>Organisational</a:t>
            </a:r>
            <a:r>
              <a:rPr lang="en-US" b="0" dirty="0"/>
              <a:t> Culture framework, an environment that encourages ecological consciousness and social consequences may serve to drive sustainability initiatives. Google's devotion to visibility and moral decision-making demonstrates the company's dedication to environment.</a:t>
            </a:r>
          </a:p>
        </p:txBody>
      </p:sp>
      <p:sp>
        <p:nvSpPr>
          <p:cNvPr id="4" name="Slide Number Placeholder 3"/>
          <p:cNvSpPr>
            <a:spLocks noGrp="1"/>
          </p:cNvSpPr>
          <p:nvPr>
            <p:ph type="sldNum" sz="quarter" idx="5"/>
          </p:nvPr>
        </p:nvSpPr>
        <p:spPr/>
        <p:txBody>
          <a:bodyPr/>
          <a:lstStyle/>
          <a:p>
            <a:fld id="{11EE0B64-D95C-4A4D-9FF8-6C3A9A0FBA61}" type="slidenum">
              <a:rPr lang="en-US" smtClean="0"/>
              <a:t>8</a:t>
            </a:fld>
            <a:endParaRPr lang="en-US"/>
          </a:p>
        </p:txBody>
      </p:sp>
    </p:spTree>
    <p:extLst>
      <p:ext uri="{BB962C8B-B14F-4D97-AF65-F5344CB8AC3E}">
        <p14:creationId xmlns:p14="http://schemas.microsoft.com/office/powerpoint/2010/main" val="33222629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b="1" dirty="0">
                <a:solidFill>
                  <a:schemeClr val="tx1"/>
                </a:solidFill>
                <a:latin typeface="Times New Roman" panose="02020603050405020304" pitchFamily="18" charset="0"/>
                <a:cs typeface="Times New Roman" panose="02020603050405020304" pitchFamily="18" charset="0"/>
              </a:rPr>
              <a:t>Recommendations for Enhancing Google’s Culture</a:t>
            </a:r>
          </a:p>
          <a:p>
            <a:pPr marL="171450" lvl="0" indent="-171450" algn="just">
              <a:buFont typeface="Arial" panose="020B0604020202020204" pitchFamily="34" charset="0"/>
              <a:buChar char="•"/>
            </a:pPr>
            <a:r>
              <a:rPr lang="en-US" b="1" i="0" dirty="0"/>
              <a:t>Diversity and Inclusion</a:t>
            </a:r>
            <a:r>
              <a:rPr lang="en-US" b="0" i="0" dirty="0"/>
              <a:t>: The suggestions focus on establishing a welcoming atmosphere through the demonstrated devotion and accountability of management, as well as adopting more all-encompassing techniques for hiring people from a wide range of perspectives.</a:t>
            </a:r>
            <a:endParaRPr lang="en-US" b="1" dirty="0"/>
          </a:p>
          <a:p>
            <a:pPr marL="171450" lvl="0" indent="-171450" algn="just">
              <a:buFont typeface="Arial" panose="020B0604020202020204" pitchFamily="34" charset="0"/>
              <a:buChar char="•"/>
            </a:pPr>
            <a:r>
              <a:rPr lang="en-US" b="1" i="0" dirty="0"/>
              <a:t>Innovation</a:t>
            </a:r>
            <a:r>
              <a:rPr lang="en-US" b="0" i="0" dirty="0"/>
              <a:t>: The speed of creativity can be increased by creating a setting that encourages lifelong learning and the testing of new ideas.</a:t>
            </a:r>
            <a:endParaRPr lang="en-US" b="1" dirty="0"/>
          </a:p>
          <a:p>
            <a:pPr marL="171450" lvl="0" indent="-171450" algn="just">
              <a:buFont typeface="Arial" panose="020B0604020202020204" pitchFamily="34" charset="0"/>
              <a:buChar char="•"/>
            </a:pPr>
            <a:r>
              <a:rPr lang="en-US" b="1" dirty="0"/>
              <a:t>Transparency</a:t>
            </a:r>
            <a:r>
              <a:rPr lang="en-US" b="0" dirty="0"/>
              <a:t>: Direct communication is considered to be highly dependable in the workplace. Google could potentially increase its productivity by adopting a more democratic philosophy.</a:t>
            </a:r>
            <a:endParaRPr lang="en-US" b="1" dirty="0"/>
          </a:p>
          <a:p>
            <a:pPr marL="171450" lvl="0" indent="-171450" algn="just">
              <a:buFont typeface="Arial" panose="020B0604020202020204" pitchFamily="34" charset="0"/>
              <a:buChar char="•"/>
            </a:pPr>
            <a:r>
              <a:rPr lang="en-US" b="1" dirty="0"/>
              <a:t>Technological advancement</a:t>
            </a:r>
            <a:r>
              <a:rPr lang="en-US" b="0" dirty="0"/>
              <a:t>: Google could make the world a better place for creativity if it fosters an environment that rewards risk-taking, </a:t>
            </a:r>
            <a:r>
              <a:rPr lang="en-US" b="0" dirty="0" err="1"/>
              <a:t>maximises</a:t>
            </a:r>
            <a:r>
              <a:rPr lang="en-US" b="0" dirty="0"/>
              <a:t> the use of available resources, and encourages employees to share their unique viewpoints. Google ought to continually attempt fresh ideas to remain ahead of its rivals and encourage productivity.</a:t>
            </a:r>
            <a:endParaRPr lang="en-US" b="1" dirty="0"/>
          </a:p>
          <a:p>
            <a:endParaRPr lang="en-US" dirty="0"/>
          </a:p>
        </p:txBody>
      </p:sp>
      <p:sp>
        <p:nvSpPr>
          <p:cNvPr id="4" name="Slide Number Placeholder 3"/>
          <p:cNvSpPr>
            <a:spLocks noGrp="1"/>
          </p:cNvSpPr>
          <p:nvPr>
            <p:ph type="sldNum" sz="quarter" idx="5"/>
          </p:nvPr>
        </p:nvSpPr>
        <p:spPr/>
        <p:txBody>
          <a:bodyPr/>
          <a:lstStyle/>
          <a:p>
            <a:fld id="{11EE0B64-D95C-4A4D-9FF8-6C3A9A0FBA61}" type="slidenum">
              <a:rPr lang="en-US" smtClean="0"/>
              <a:t>9</a:t>
            </a:fld>
            <a:endParaRPr lang="en-US"/>
          </a:p>
        </p:txBody>
      </p:sp>
    </p:spTree>
    <p:extLst>
      <p:ext uri="{BB962C8B-B14F-4D97-AF65-F5344CB8AC3E}">
        <p14:creationId xmlns:p14="http://schemas.microsoft.com/office/powerpoint/2010/main" val="13168664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b="1" dirty="0">
                <a:solidFill>
                  <a:schemeClr val="tx1"/>
                </a:solidFill>
                <a:latin typeface="Times New Roman" panose="02020603050405020304" pitchFamily="18" charset="0"/>
                <a:cs typeface="Times New Roman" panose="02020603050405020304" pitchFamily="18" charset="0"/>
              </a:rPr>
              <a:t>Positive Impact on Google’s Efficiency</a:t>
            </a:r>
          </a:p>
          <a:p>
            <a:pPr algn="just"/>
            <a:r>
              <a:rPr lang="en-US" b="0" dirty="0"/>
              <a:t>Google's unyielding dedication to its basic values and insatiable appetite for expansion have propelled it to the forefront of the corporate culture industry. Google's commitment to creating an inclusive, transparent, and inventive work environment has been a major factor in the company's continued success despite the company's constant transformation.</a:t>
            </a:r>
          </a:p>
        </p:txBody>
      </p:sp>
      <p:sp>
        <p:nvSpPr>
          <p:cNvPr id="4" name="Slide Number Placeholder 3"/>
          <p:cNvSpPr>
            <a:spLocks noGrp="1"/>
          </p:cNvSpPr>
          <p:nvPr>
            <p:ph type="sldNum" sz="quarter" idx="5"/>
          </p:nvPr>
        </p:nvSpPr>
        <p:spPr/>
        <p:txBody>
          <a:bodyPr/>
          <a:lstStyle/>
          <a:p>
            <a:fld id="{11EE0B64-D95C-4A4D-9FF8-6C3A9A0FBA61}" type="slidenum">
              <a:rPr lang="en-US" smtClean="0"/>
              <a:t>10</a:t>
            </a:fld>
            <a:endParaRPr lang="en-US"/>
          </a:p>
        </p:txBody>
      </p:sp>
    </p:spTree>
    <p:extLst>
      <p:ext uri="{BB962C8B-B14F-4D97-AF65-F5344CB8AC3E}">
        <p14:creationId xmlns:p14="http://schemas.microsoft.com/office/powerpoint/2010/main" val="1224321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Conclusion</a:t>
            </a:r>
          </a:p>
          <a:p>
            <a:r>
              <a:rPr lang="en-US" sz="1200" dirty="0">
                <a:latin typeface="Times New Roman" panose="02020603050405020304" pitchFamily="18" charset="0"/>
                <a:cs typeface="Times New Roman" panose="02020603050405020304" pitchFamily="18" charset="0"/>
              </a:rPr>
              <a:t>Google's corporate culture is an essential ingredient in its ongoing prosperity. It stimulates inventiveness, accessibility, and a feeling of social obligation. </a:t>
            </a:r>
            <a:endParaRPr lang="en-US" dirty="0"/>
          </a:p>
        </p:txBody>
      </p:sp>
      <p:sp>
        <p:nvSpPr>
          <p:cNvPr id="4" name="Slide Number Placeholder 3"/>
          <p:cNvSpPr>
            <a:spLocks noGrp="1"/>
          </p:cNvSpPr>
          <p:nvPr>
            <p:ph type="sldNum" sz="quarter" idx="5"/>
          </p:nvPr>
        </p:nvSpPr>
        <p:spPr/>
        <p:txBody>
          <a:bodyPr/>
          <a:lstStyle/>
          <a:p>
            <a:fld id="{11EE0B64-D95C-4A4D-9FF8-6C3A9A0FBA61}" type="slidenum">
              <a:rPr lang="en-US" smtClean="0"/>
              <a:t>11</a:t>
            </a:fld>
            <a:endParaRPr lang="en-US"/>
          </a:p>
        </p:txBody>
      </p:sp>
    </p:spTree>
    <p:extLst>
      <p:ext uri="{BB962C8B-B14F-4D97-AF65-F5344CB8AC3E}">
        <p14:creationId xmlns:p14="http://schemas.microsoft.com/office/powerpoint/2010/main" val="22861232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89" name="Group 88"/>
          <p:cNvGrpSpPr/>
          <p:nvPr/>
        </p:nvGrpSpPr>
        <p:grpSpPr>
          <a:xfrm>
            <a:off x="-329674" y="-59376"/>
            <a:ext cx="12515851" cy="6923798"/>
            <a:chOff x="-329674" y="-51881"/>
            <a:chExt cx="12515851" cy="6923798"/>
          </a:xfrm>
        </p:grpSpPr>
        <p:sp>
          <p:nvSpPr>
            <p:cNvPr id="90"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3"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9"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0"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1"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2"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3"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4"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5"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6"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7"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8"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 name="Group 8"/>
          <p:cNvGrpSpPr/>
          <p:nvPr/>
        </p:nvGrpSpPr>
        <p:grpSpPr>
          <a:xfrm>
            <a:off x="1669293" y="1186483"/>
            <a:ext cx="8848345" cy="4477933"/>
            <a:chOff x="1669293" y="1186483"/>
            <a:chExt cx="8848345" cy="4477933"/>
          </a:xfrm>
        </p:grpSpPr>
        <p:sp>
          <p:nvSpPr>
            <p:cNvPr id="39" name="Rectangle 38"/>
            <p:cNvSpPr/>
            <p:nvPr/>
          </p:nvSpPr>
          <p:spPr>
            <a:xfrm>
              <a:off x="1674042" y="1186483"/>
              <a:ext cx="8843596"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0" name="Isosceles Triangle 39"/>
            <p:cNvSpPr/>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1" name="Rectangle 40"/>
            <p:cNvSpPr/>
            <p:nvPr/>
          </p:nvSpPr>
          <p:spPr>
            <a:xfrm>
              <a:off x="1669293" y="1991156"/>
              <a:ext cx="8845667"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ctrTitle"/>
          </p:nvPr>
        </p:nvSpPr>
        <p:spPr>
          <a:xfrm>
            <a:off x="1759236" y="2075504"/>
            <a:ext cx="8679915" cy="1748729"/>
          </a:xfrm>
        </p:spPr>
        <p:txBody>
          <a:bodyPr bIns="0" anchor="b">
            <a:normAutofit/>
          </a:bodyPr>
          <a:lstStyle>
            <a:lvl1pPr algn="ctr">
              <a:lnSpc>
                <a:spcPct val="80000"/>
              </a:lnSpc>
              <a:defRPr sz="5400" spc="-150">
                <a:solidFill>
                  <a:srgbClr val="FFFEFF"/>
                </a:solidFill>
              </a:defRPr>
            </a:lvl1pPr>
          </a:lstStyle>
          <a:p>
            <a:r>
              <a:rPr lang="en-US"/>
              <a:t>Click to edit Master title style</a:t>
            </a:r>
            <a:endParaRPr lang="en-US" dirty="0"/>
          </a:p>
        </p:txBody>
      </p:sp>
      <p:sp>
        <p:nvSpPr>
          <p:cNvPr id="3" name="Subtitle 2"/>
          <p:cNvSpPr>
            <a:spLocks noGrp="1"/>
          </p:cNvSpPr>
          <p:nvPr>
            <p:ph type="subTitle" idx="1"/>
          </p:nvPr>
        </p:nvSpPr>
        <p:spPr>
          <a:xfrm>
            <a:off x="1759237" y="3906266"/>
            <a:ext cx="8673427" cy="1322587"/>
          </a:xfrm>
        </p:spPr>
        <p:txBody>
          <a:bodyPr tIns="0">
            <a:normAutofit/>
          </a:bodyPr>
          <a:lstStyle>
            <a:lvl1pPr marL="0" indent="0" algn="ctr">
              <a:lnSpc>
                <a:spcPct val="100000"/>
              </a:lnSpc>
              <a:buNone/>
              <a:defRPr sz="1800" b="0">
                <a:solidFill>
                  <a:srgbClr val="FFFEFF"/>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804672" y="320040"/>
            <a:ext cx="3657600" cy="320040"/>
          </a:xfrm>
        </p:spPr>
        <p:txBody>
          <a:bodyPr vert="horz" lIns="91440" tIns="45720" rIns="91440" bIns="45720" rtlCol="0" anchor="ctr"/>
          <a:lstStyle>
            <a:lvl1pPr>
              <a:defRPr lang="en-US"/>
            </a:lvl1pPr>
          </a:lstStyle>
          <a:p>
            <a:fld id="{37DF86A4-983F-4DD0-BFAA-0736E2A4A4A5}" type="datetimeFigureOut">
              <a:rPr lang="en-US" smtClean="0"/>
              <a:t>11/12/2023</a:t>
            </a:fld>
            <a:endParaRPr lang="en-US"/>
          </a:p>
        </p:txBody>
      </p:sp>
      <p:sp>
        <p:nvSpPr>
          <p:cNvPr id="5" name="Footer Placeholder 4"/>
          <p:cNvSpPr>
            <a:spLocks noGrp="1"/>
          </p:cNvSpPr>
          <p:nvPr>
            <p:ph type="ftr" sz="quarter" idx="11"/>
          </p:nvPr>
        </p:nvSpPr>
        <p:spPr>
          <a:xfrm>
            <a:off x="804672" y="6227064"/>
            <a:ext cx="10588752" cy="320040"/>
          </a:xfrm>
        </p:spPr>
        <p:txBody>
          <a:bodyPr/>
          <a:lstStyle>
            <a:lvl1pPr algn="ctr">
              <a:defRPr/>
            </a:lvl1pPr>
          </a:lstStyle>
          <a:p>
            <a:endParaRPr lang="en-US"/>
          </a:p>
        </p:txBody>
      </p:sp>
      <p:sp>
        <p:nvSpPr>
          <p:cNvPr id="6" name="Slide Number Placeholder 5"/>
          <p:cNvSpPr>
            <a:spLocks noGrp="1"/>
          </p:cNvSpPr>
          <p:nvPr>
            <p:ph type="sldNum" sz="quarter" idx="12"/>
          </p:nvPr>
        </p:nvSpPr>
        <p:spPr>
          <a:xfrm>
            <a:off x="10469880" y="320040"/>
            <a:ext cx="914400" cy="320040"/>
          </a:xfrm>
        </p:spPr>
        <p:txBody>
          <a:bodyPr/>
          <a:lstStyle/>
          <a:p>
            <a:fld id="{3B2EF4D3-8447-41BA-B0BF-9E16C5CD1A0E}" type="slidenum">
              <a:rPr lang="en-US" smtClean="0"/>
              <a:t>‹#›</a:t>
            </a:fld>
            <a:endParaRPr lang="en-US"/>
          </a:p>
        </p:txBody>
      </p:sp>
    </p:spTree>
    <p:extLst>
      <p:ext uri="{BB962C8B-B14F-4D97-AF65-F5344CB8AC3E}">
        <p14:creationId xmlns:p14="http://schemas.microsoft.com/office/powerpoint/2010/main" val="39225850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80" name="Group 79"/>
          <p:cNvGrpSpPr/>
          <p:nvPr/>
        </p:nvGrpSpPr>
        <p:grpSpPr>
          <a:xfrm>
            <a:off x="-417513" y="0"/>
            <a:ext cx="12584114" cy="6853238"/>
            <a:chOff x="-417513" y="0"/>
            <a:chExt cx="12584114" cy="6853238"/>
          </a:xfrm>
        </p:grpSpPr>
        <p:sp>
          <p:nvSpPr>
            <p:cNvPr id="81"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5"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6"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7"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8"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9"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0"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1"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7" name="Group 26"/>
          <p:cNvGrpSpPr/>
          <p:nvPr/>
        </p:nvGrpSpPr>
        <p:grpSpPr>
          <a:xfrm>
            <a:off x="800144" y="1699589"/>
            <a:ext cx="3674476" cy="3470421"/>
            <a:chOff x="697883" y="1816768"/>
            <a:chExt cx="3674476" cy="3470421"/>
          </a:xfrm>
        </p:grpSpPr>
        <p:sp>
          <p:nvSpPr>
            <p:cNvPr id="28" name="Rectangle 27"/>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9"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Rectangle 29"/>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49925"/>
            <a:ext cx="3498979" cy="2456442"/>
          </a:xfrm>
        </p:spPr>
        <p:txBody>
          <a:bodyPr/>
          <a:lstStyle>
            <a:lvl1pPr>
              <a:defRPr>
                <a:solidFill>
                  <a:srgbClr val="FFFEFF"/>
                </a:solidFill>
              </a:defRPr>
            </a:lvl1pPr>
          </a:lstStyle>
          <a:p>
            <a:r>
              <a:rPr lang="en-US"/>
              <a:t>Click to edit Master title style</a:t>
            </a:r>
            <a:endParaRPr lang="en-US" dirty="0"/>
          </a:p>
        </p:txBody>
      </p:sp>
      <p:sp>
        <p:nvSpPr>
          <p:cNvPr id="3" name="Content Placeholder 2"/>
          <p:cNvSpPr>
            <a:spLocks noGrp="1"/>
          </p:cNvSpPr>
          <p:nvPr>
            <p:ph idx="1"/>
          </p:nvPr>
        </p:nvSpPr>
        <p:spPr>
          <a:xfrm>
            <a:off x="5118447" y="803186"/>
            <a:ext cx="6281873" cy="5248622"/>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7DF86A4-983F-4DD0-BFAA-0736E2A4A4A5}" type="datetimeFigureOut">
              <a:rPr lang="en-US" smtClean="0"/>
              <a:t>11/12/2023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2EF4D3-8447-41BA-B0BF-9E16C5CD1A0E}" type="slidenum">
              <a:rPr lang="en-US" smtClean="0"/>
              <a:t>‹#›</a:t>
            </a:fld>
            <a:endParaRPr lang="en-US"/>
          </a:p>
        </p:txBody>
      </p:sp>
    </p:spTree>
    <p:extLst>
      <p:ext uri="{BB962C8B-B14F-4D97-AF65-F5344CB8AC3E}">
        <p14:creationId xmlns:p14="http://schemas.microsoft.com/office/powerpoint/2010/main" val="17582365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77" name="Group 76"/>
          <p:cNvGrpSpPr/>
          <p:nvPr/>
        </p:nvGrpSpPr>
        <p:grpSpPr>
          <a:xfrm>
            <a:off x="-329674" y="-59376"/>
            <a:ext cx="12515851" cy="6923798"/>
            <a:chOff x="-329674" y="-51881"/>
            <a:chExt cx="12515851" cy="6923798"/>
          </a:xfrm>
        </p:grpSpPr>
        <p:sp>
          <p:nvSpPr>
            <p:cNvPr id="78"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8"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89"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0"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6"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 name="Group 8"/>
          <p:cNvGrpSpPr/>
          <p:nvPr/>
        </p:nvGrpSpPr>
        <p:grpSpPr>
          <a:xfrm>
            <a:off x="3259545" y="1186483"/>
            <a:ext cx="5666145" cy="4477933"/>
            <a:chOff x="3259545" y="1186483"/>
            <a:chExt cx="5666145" cy="4477933"/>
          </a:xfrm>
        </p:grpSpPr>
        <p:sp>
          <p:nvSpPr>
            <p:cNvPr id="99" name="Rectangle 98"/>
            <p:cNvSpPr/>
            <p:nvPr/>
          </p:nvSpPr>
          <p:spPr>
            <a:xfrm>
              <a:off x="3259545" y="1186483"/>
              <a:ext cx="5657881"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0" name="Isosceles Triangle 39"/>
            <p:cNvSpPr/>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1" name="Rectangle 100"/>
            <p:cNvSpPr/>
            <p:nvPr/>
          </p:nvSpPr>
          <p:spPr>
            <a:xfrm>
              <a:off x="3259545" y="1991156"/>
              <a:ext cx="5666145"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3344216" y="2074730"/>
            <a:ext cx="5490224" cy="1689390"/>
          </a:xfrm>
        </p:spPr>
        <p:txBody>
          <a:bodyPr bIns="0" anchor="b">
            <a:normAutofit/>
          </a:bodyPr>
          <a:lstStyle>
            <a:lvl1pPr algn="ctr">
              <a:defRPr sz="4400">
                <a:solidFill>
                  <a:srgbClr val="FFFEFF"/>
                </a:solidFill>
              </a:defRPr>
            </a:lvl1pPr>
          </a:lstStyle>
          <a:p>
            <a:r>
              <a:rPr lang="en-US"/>
              <a:t>Click to edit Master title style</a:t>
            </a:r>
            <a:endParaRPr lang="en-US" dirty="0"/>
          </a:p>
        </p:txBody>
      </p:sp>
      <p:sp>
        <p:nvSpPr>
          <p:cNvPr id="3" name="Text Placeholder 2"/>
          <p:cNvSpPr>
            <a:spLocks noGrp="1"/>
          </p:cNvSpPr>
          <p:nvPr>
            <p:ph type="body" idx="1"/>
          </p:nvPr>
        </p:nvSpPr>
        <p:spPr>
          <a:xfrm>
            <a:off x="3344215" y="3846851"/>
            <a:ext cx="5490223" cy="1383770"/>
          </a:xfrm>
        </p:spPr>
        <p:txBody>
          <a:bodyPr tIns="0">
            <a:normAutofit/>
          </a:bodyPr>
          <a:lstStyle>
            <a:lvl1pPr marL="0" indent="0" algn="ctr">
              <a:buNone/>
              <a:defRPr sz="1800">
                <a:solidFill>
                  <a:srgbClr val="FFFEFF"/>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04672" y="320040"/>
            <a:ext cx="3657600" cy="320040"/>
          </a:xfrm>
        </p:spPr>
        <p:txBody>
          <a:bodyPr/>
          <a:lstStyle/>
          <a:p>
            <a:fld id="{37DF86A4-983F-4DD0-BFAA-0736E2A4A4A5}" type="datetimeFigureOut">
              <a:rPr lang="en-US" smtClean="0"/>
              <a:t>11/12/2023</a:t>
            </a:fld>
            <a:endParaRPr lang="en-US"/>
          </a:p>
        </p:txBody>
      </p:sp>
      <p:sp>
        <p:nvSpPr>
          <p:cNvPr id="5" name="Footer Placeholder 4"/>
          <p:cNvSpPr>
            <a:spLocks noGrp="1"/>
          </p:cNvSpPr>
          <p:nvPr>
            <p:ph type="ftr" sz="quarter" idx="11"/>
          </p:nvPr>
        </p:nvSpPr>
        <p:spPr>
          <a:xfrm>
            <a:off x="804672" y="6227064"/>
            <a:ext cx="10588752" cy="320040"/>
          </a:xfrm>
        </p:spPr>
        <p:txBody>
          <a:bodyPr/>
          <a:lstStyle>
            <a:lvl1pPr algn="ctr">
              <a:defRPr/>
            </a:lvl1pPr>
          </a:lstStyle>
          <a:p>
            <a:endParaRPr lang="en-US"/>
          </a:p>
        </p:txBody>
      </p:sp>
      <p:sp>
        <p:nvSpPr>
          <p:cNvPr id="6" name="Slide Number Placeholder 5"/>
          <p:cNvSpPr>
            <a:spLocks noGrp="1"/>
          </p:cNvSpPr>
          <p:nvPr>
            <p:ph type="sldNum" sz="quarter" idx="12"/>
          </p:nvPr>
        </p:nvSpPr>
        <p:spPr>
          <a:xfrm>
            <a:off x="10469880" y="320040"/>
            <a:ext cx="914400" cy="320040"/>
          </a:xfrm>
        </p:spPr>
        <p:txBody>
          <a:bodyPr/>
          <a:lstStyle/>
          <a:p>
            <a:fld id="{3B2EF4D3-8447-41BA-B0BF-9E16C5CD1A0E}" type="slidenum">
              <a:rPr lang="en-US" smtClean="0"/>
              <a:t>‹#›</a:t>
            </a:fld>
            <a:endParaRPr lang="en-US"/>
          </a:p>
        </p:txBody>
      </p:sp>
    </p:spTree>
    <p:extLst>
      <p:ext uri="{BB962C8B-B14F-4D97-AF65-F5344CB8AC3E}">
        <p14:creationId xmlns:p14="http://schemas.microsoft.com/office/powerpoint/2010/main" val="34387067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grpSp>
        <p:nvGrpSpPr>
          <p:cNvPr id="37" name="Group 36"/>
          <p:cNvGrpSpPr/>
          <p:nvPr/>
        </p:nvGrpSpPr>
        <p:grpSpPr>
          <a:xfrm>
            <a:off x="-417513" y="0"/>
            <a:ext cx="12584114" cy="6853238"/>
            <a:chOff x="-417513" y="0"/>
            <a:chExt cx="12584114" cy="6853238"/>
          </a:xfrm>
        </p:grpSpPr>
        <p:sp>
          <p:nvSpPr>
            <p:cNvPr id="38"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9"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0"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2"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3"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5"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6"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4"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5"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6"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7"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59" name="Group 58"/>
          <p:cNvGrpSpPr/>
          <p:nvPr/>
        </p:nvGrpSpPr>
        <p:grpSpPr>
          <a:xfrm>
            <a:off x="800144" y="1699589"/>
            <a:ext cx="3674476" cy="3470421"/>
            <a:chOff x="697883" y="1816768"/>
            <a:chExt cx="3674476" cy="3470421"/>
          </a:xfrm>
        </p:grpSpPr>
        <p:sp>
          <p:nvSpPr>
            <p:cNvPr id="60" name="Rectangle 59"/>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1"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2" name="Rectangle 61"/>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0" y="2339669"/>
            <a:ext cx="3500828" cy="2470065"/>
          </a:xfrm>
        </p:spPr>
        <p:txBody>
          <a:bodyPr lIns="91440" tIns="91440" rIns="91440" bIns="91440"/>
          <a:lstStyle>
            <a:lvl1pPr>
              <a:defRPr>
                <a:solidFill>
                  <a:srgbClr val="FFFEFF"/>
                </a:solidFill>
              </a:defRPr>
            </a:lvl1pPr>
          </a:lstStyle>
          <a:p>
            <a:r>
              <a:rPr lang="en-US"/>
              <a:t>Click to edit Master title style</a:t>
            </a:r>
            <a:endParaRPr lang="en-US" dirty="0"/>
          </a:p>
        </p:txBody>
      </p:sp>
      <p:sp>
        <p:nvSpPr>
          <p:cNvPr id="3" name="Content Placeholder 2"/>
          <p:cNvSpPr>
            <a:spLocks noGrp="1"/>
          </p:cNvSpPr>
          <p:nvPr>
            <p:ph sz="half" idx="1"/>
          </p:nvPr>
        </p:nvSpPr>
        <p:spPr>
          <a:xfrm>
            <a:off x="5120878" y="803187"/>
            <a:ext cx="6269591" cy="238265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118447" y="3672162"/>
            <a:ext cx="6272022" cy="238358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a:xfrm>
            <a:off x="804672" y="320040"/>
            <a:ext cx="3657600" cy="320040"/>
          </a:xfrm>
        </p:spPr>
        <p:txBody>
          <a:bodyPr/>
          <a:lstStyle/>
          <a:p>
            <a:fld id="{37DF86A4-983F-4DD0-BFAA-0736E2A4A4A5}" type="datetimeFigureOut">
              <a:rPr lang="en-US" smtClean="0"/>
              <a:t>11/12/2023</a:t>
            </a:fld>
            <a:endParaRPr lang="en-US"/>
          </a:p>
        </p:txBody>
      </p:sp>
      <p:sp>
        <p:nvSpPr>
          <p:cNvPr id="6" name="Footer Placeholder 5"/>
          <p:cNvSpPr>
            <a:spLocks noGrp="1"/>
          </p:cNvSpPr>
          <p:nvPr>
            <p:ph type="ftr" sz="quarter" idx="11"/>
          </p:nvPr>
        </p:nvSpPr>
        <p:spPr>
          <a:xfrm>
            <a:off x="804672" y="6227064"/>
            <a:ext cx="10588752" cy="320040"/>
          </a:xfrm>
        </p:spPr>
        <p:txBody>
          <a:bodyPr/>
          <a:lstStyle/>
          <a:p>
            <a:endParaRPr lang="en-US"/>
          </a:p>
        </p:txBody>
      </p:sp>
      <p:sp>
        <p:nvSpPr>
          <p:cNvPr id="7" name="Slide Number Placeholder 6"/>
          <p:cNvSpPr>
            <a:spLocks noGrp="1"/>
          </p:cNvSpPr>
          <p:nvPr>
            <p:ph type="sldNum" sz="quarter" idx="12"/>
          </p:nvPr>
        </p:nvSpPr>
        <p:spPr>
          <a:xfrm>
            <a:off x="10469880" y="320040"/>
            <a:ext cx="914400" cy="320040"/>
          </a:xfrm>
        </p:spPr>
        <p:txBody>
          <a:bodyPr/>
          <a:lstStyle/>
          <a:p>
            <a:fld id="{3B2EF4D3-8447-41BA-B0BF-9E16C5CD1A0E}" type="slidenum">
              <a:rPr lang="en-US" smtClean="0"/>
              <a:t>‹#›</a:t>
            </a:fld>
            <a:endParaRPr lang="en-US"/>
          </a:p>
        </p:txBody>
      </p:sp>
    </p:spTree>
    <p:extLst>
      <p:ext uri="{BB962C8B-B14F-4D97-AF65-F5344CB8AC3E}">
        <p14:creationId xmlns:p14="http://schemas.microsoft.com/office/powerpoint/2010/main" val="1809598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grpSp>
        <p:nvGrpSpPr>
          <p:cNvPr id="39" name="Group 38"/>
          <p:cNvGrpSpPr/>
          <p:nvPr/>
        </p:nvGrpSpPr>
        <p:grpSpPr>
          <a:xfrm>
            <a:off x="-417513" y="0"/>
            <a:ext cx="12584114" cy="6853238"/>
            <a:chOff x="-417513" y="0"/>
            <a:chExt cx="12584114" cy="6853238"/>
          </a:xfrm>
        </p:grpSpPr>
        <p:sp>
          <p:nvSpPr>
            <p:cNvPr id="40"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2"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3"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5"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6"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4"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5"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6"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7"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9"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0"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61" name="Group 60"/>
          <p:cNvGrpSpPr/>
          <p:nvPr/>
        </p:nvGrpSpPr>
        <p:grpSpPr>
          <a:xfrm>
            <a:off x="800144" y="1699589"/>
            <a:ext cx="3674476" cy="3470421"/>
            <a:chOff x="697883" y="1816768"/>
            <a:chExt cx="3674476" cy="3470421"/>
          </a:xfrm>
        </p:grpSpPr>
        <p:sp>
          <p:nvSpPr>
            <p:cNvPr id="62" name="Rectangle 61"/>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3"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4" name="Rectangle 63"/>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1" y="2363915"/>
            <a:ext cx="3500828" cy="2460497"/>
          </a:xfrm>
        </p:spPr>
        <p:txBody>
          <a:bodyPr lIns="91440" tIns="91440" rIns="91440" bIns="91440"/>
          <a:lstStyle>
            <a:lvl1pPr>
              <a:defRPr>
                <a:solidFill>
                  <a:srgbClr val="FFFEFF"/>
                </a:solidFill>
              </a:defRPr>
            </a:lvl1pPr>
          </a:lstStyle>
          <a:p>
            <a:r>
              <a:rPr lang="en-US"/>
              <a:t>Click to edit Master title style</a:t>
            </a:r>
            <a:endParaRPr lang="en-US" dirty="0"/>
          </a:p>
        </p:txBody>
      </p:sp>
      <p:sp>
        <p:nvSpPr>
          <p:cNvPr id="3" name="Text Placeholder 2"/>
          <p:cNvSpPr>
            <a:spLocks noGrp="1"/>
          </p:cNvSpPr>
          <p:nvPr>
            <p:ph type="body" idx="1"/>
          </p:nvPr>
        </p:nvSpPr>
        <p:spPr>
          <a:xfrm>
            <a:off x="5125137" y="803185"/>
            <a:ext cx="6265088"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125305" y="1488985"/>
            <a:ext cx="6264350" cy="169685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118653" y="3665887"/>
            <a:ext cx="6264414"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118447" y="4351687"/>
            <a:ext cx="6265588" cy="17040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a:xfrm>
            <a:off x="804672" y="320040"/>
            <a:ext cx="3657600" cy="320040"/>
          </a:xfrm>
        </p:spPr>
        <p:txBody>
          <a:bodyPr/>
          <a:lstStyle/>
          <a:p>
            <a:fld id="{37DF86A4-983F-4DD0-BFAA-0736E2A4A4A5}" type="datetimeFigureOut">
              <a:rPr lang="en-US" smtClean="0"/>
              <a:t>11/12/2023</a:t>
            </a:fld>
            <a:endParaRPr lang="en-US"/>
          </a:p>
        </p:txBody>
      </p:sp>
      <p:sp>
        <p:nvSpPr>
          <p:cNvPr id="8" name="Footer Placeholder 7"/>
          <p:cNvSpPr>
            <a:spLocks noGrp="1"/>
          </p:cNvSpPr>
          <p:nvPr>
            <p:ph type="ftr" sz="quarter" idx="11"/>
          </p:nvPr>
        </p:nvSpPr>
        <p:spPr>
          <a:xfrm>
            <a:off x="804672" y="6227064"/>
            <a:ext cx="10588752" cy="320040"/>
          </a:xfrm>
        </p:spPr>
        <p:txBody>
          <a:bodyPr/>
          <a:lstStyle/>
          <a:p>
            <a:endParaRPr lang="en-US"/>
          </a:p>
        </p:txBody>
      </p:sp>
      <p:sp>
        <p:nvSpPr>
          <p:cNvPr id="9" name="Slide Number Placeholder 8"/>
          <p:cNvSpPr>
            <a:spLocks noGrp="1"/>
          </p:cNvSpPr>
          <p:nvPr>
            <p:ph type="sldNum" sz="quarter" idx="12"/>
          </p:nvPr>
        </p:nvSpPr>
        <p:spPr>
          <a:xfrm>
            <a:off x="10469880" y="320040"/>
            <a:ext cx="914400" cy="320040"/>
          </a:xfrm>
        </p:spPr>
        <p:txBody>
          <a:bodyPr/>
          <a:lstStyle/>
          <a:p>
            <a:fld id="{3B2EF4D3-8447-41BA-B0BF-9E16C5CD1A0E}" type="slidenum">
              <a:rPr lang="en-US" smtClean="0"/>
              <a:t>‹#›</a:t>
            </a:fld>
            <a:endParaRPr lang="en-US"/>
          </a:p>
        </p:txBody>
      </p:sp>
    </p:spTree>
    <p:extLst>
      <p:ext uri="{BB962C8B-B14F-4D97-AF65-F5344CB8AC3E}">
        <p14:creationId xmlns:p14="http://schemas.microsoft.com/office/powerpoint/2010/main" val="39645318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grpSp>
        <p:nvGrpSpPr>
          <p:cNvPr id="77" name="Group 76"/>
          <p:cNvGrpSpPr/>
          <p:nvPr/>
        </p:nvGrpSpPr>
        <p:grpSpPr>
          <a:xfrm>
            <a:off x="-417513" y="0"/>
            <a:ext cx="12584114" cy="6853238"/>
            <a:chOff x="-417513" y="0"/>
            <a:chExt cx="12584114" cy="6853238"/>
          </a:xfrm>
        </p:grpSpPr>
        <p:sp>
          <p:nvSpPr>
            <p:cNvPr id="78"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1"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3"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4"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4"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5"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4" name="Group 23"/>
          <p:cNvGrpSpPr/>
          <p:nvPr/>
        </p:nvGrpSpPr>
        <p:grpSpPr>
          <a:xfrm>
            <a:off x="800144" y="1699589"/>
            <a:ext cx="3674476" cy="3470421"/>
            <a:chOff x="697883" y="1816768"/>
            <a:chExt cx="3674476" cy="3470421"/>
          </a:xfrm>
        </p:grpSpPr>
        <p:sp>
          <p:nvSpPr>
            <p:cNvPr id="25" name="Rectangle 24"/>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2"/>
          </a:xfrm>
        </p:spPr>
        <p:txBody>
          <a:bodyPr/>
          <a:lstStyle>
            <a:lvl1pPr>
              <a:defRPr>
                <a:solidFill>
                  <a:srgbClr val="FFFEFF"/>
                </a:solidFill>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7DF86A4-983F-4DD0-BFAA-0736E2A4A4A5}" type="datetimeFigureOut">
              <a:rPr lang="en-US" smtClean="0"/>
              <a:t>11/12/2023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B2EF4D3-8447-41BA-B0BF-9E16C5CD1A0E}" type="slidenum">
              <a:rPr lang="en-US" smtClean="0"/>
              <a:t>‹#›</a:t>
            </a:fld>
            <a:endParaRPr lang="en-US"/>
          </a:p>
        </p:txBody>
      </p:sp>
    </p:spTree>
    <p:extLst>
      <p:ext uri="{BB962C8B-B14F-4D97-AF65-F5344CB8AC3E}">
        <p14:creationId xmlns:p14="http://schemas.microsoft.com/office/powerpoint/2010/main" val="42279523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04672" y="320040"/>
            <a:ext cx="3657600" cy="320040"/>
          </a:xfrm>
        </p:spPr>
        <p:txBody>
          <a:bodyPr/>
          <a:lstStyle/>
          <a:p>
            <a:fld id="{37DF86A4-983F-4DD0-BFAA-0736E2A4A4A5}" type="datetimeFigureOut">
              <a:rPr lang="en-US" smtClean="0"/>
              <a:t>11/12/2023</a:t>
            </a:fld>
            <a:endParaRPr lang="en-US"/>
          </a:p>
        </p:txBody>
      </p:sp>
      <p:sp>
        <p:nvSpPr>
          <p:cNvPr id="3" name="Footer Placeholder 2"/>
          <p:cNvSpPr>
            <a:spLocks noGrp="1"/>
          </p:cNvSpPr>
          <p:nvPr>
            <p:ph type="ftr" sz="quarter" idx="11"/>
          </p:nvPr>
        </p:nvSpPr>
        <p:spPr>
          <a:xfrm>
            <a:off x="804672" y="6227064"/>
            <a:ext cx="10588752" cy="320040"/>
          </a:xfrm>
        </p:spPr>
        <p:txBody>
          <a:bodyPr/>
          <a:lstStyle/>
          <a:p>
            <a:endParaRPr lang="en-US"/>
          </a:p>
        </p:txBody>
      </p:sp>
      <p:sp>
        <p:nvSpPr>
          <p:cNvPr id="4" name="Slide Number Placeholder 3"/>
          <p:cNvSpPr>
            <a:spLocks noGrp="1"/>
          </p:cNvSpPr>
          <p:nvPr>
            <p:ph type="sldNum" sz="quarter" idx="12"/>
          </p:nvPr>
        </p:nvSpPr>
        <p:spPr>
          <a:xfrm>
            <a:off x="10469880" y="320040"/>
            <a:ext cx="914400" cy="320040"/>
          </a:xfrm>
        </p:spPr>
        <p:txBody>
          <a:bodyPr/>
          <a:lstStyle/>
          <a:p>
            <a:fld id="{3B2EF4D3-8447-41BA-B0BF-9E16C5CD1A0E}" type="slidenum">
              <a:rPr lang="en-US" smtClean="0"/>
              <a:t>‹#›</a:t>
            </a:fld>
            <a:endParaRPr lang="en-US"/>
          </a:p>
        </p:txBody>
      </p:sp>
    </p:spTree>
    <p:extLst>
      <p:ext uri="{BB962C8B-B14F-4D97-AF65-F5344CB8AC3E}">
        <p14:creationId xmlns:p14="http://schemas.microsoft.com/office/powerpoint/2010/main" val="38785165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74" name="Group 73"/>
          <p:cNvGrpSpPr/>
          <p:nvPr/>
        </p:nvGrpSpPr>
        <p:grpSpPr>
          <a:xfrm>
            <a:off x="-417513" y="0"/>
            <a:ext cx="12584114" cy="6853238"/>
            <a:chOff x="-417513" y="0"/>
            <a:chExt cx="12584114" cy="6853238"/>
          </a:xfrm>
        </p:grpSpPr>
        <p:sp>
          <p:nvSpPr>
            <p:cNvPr id="75"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6"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79"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1"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2"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1" name="Group 20"/>
          <p:cNvGrpSpPr/>
          <p:nvPr/>
        </p:nvGrpSpPr>
        <p:grpSpPr>
          <a:xfrm>
            <a:off x="800144" y="1699589"/>
            <a:ext cx="3674476" cy="3470421"/>
            <a:chOff x="697883" y="1816768"/>
            <a:chExt cx="3674476" cy="3470421"/>
          </a:xfrm>
        </p:grpSpPr>
        <p:sp>
          <p:nvSpPr>
            <p:cNvPr id="22" name="Rectangle 21"/>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2"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3" name="Rectangle 32"/>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52026"/>
            <a:ext cx="3501197" cy="1223298"/>
          </a:xfrm>
        </p:spPr>
        <p:txBody>
          <a:bodyPr bIns="0" anchor="b">
            <a:noAutofit/>
          </a:bodyPr>
          <a:lstStyle>
            <a:lvl1pPr algn="ctr">
              <a:defRPr sz="3200">
                <a:solidFill>
                  <a:srgbClr val="FFFEFF"/>
                </a:solidFill>
              </a:defRPr>
            </a:lvl1pPr>
          </a:lstStyle>
          <a:p>
            <a:r>
              <a:rPr lang="en-US"/>
              <a:t>Click to edit Master title style</a:t>
            </a:r>
            <a:endParaRPr lang="en-US" dirty="0"/>
          </a:p>
        </p:txBody>
      </p:sp>
      <p:sp>
        <p:nvSpPr>
          <p:cNvPr id="3" name="Content Placeholder 2"/>
          <p:cNvSpPr>
            <a:spLocks noGrp="1"/>
          </p:cNvSpPr>
          <p:nvPr>
            <p:ph idx="1"/>
          </p:nvPr>
        </p:nvSpPr>
        <p:spPr>
          <a:xfrm>
            <a:off x="5109983" y="802809"/>
            <a:ext cx="6275035" cy="5249940"/>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88631" y="3580186"/>
            <a:ext cx="3501197" cy="1221164"/>
          </a:xfrm>
        </p:spPr>
        <p:txBody>
          <a:bodyPr/>
          <a:lstStyle>
            <a:lvl1pPr marL="0" indent="0" algn="ctr">
              <a:buNone/>
              <a:defRPr sz="16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7DF86A4-983F-4DD0-BFAA-0736E2A4A4A5}" type="datetimeFigureOut">
              <a:rPr lang="en-US" smtClean="0"/>
              <a:t>11/12/2023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B2EF4D3-8447-41BA-B0BF-9E16C5CD1A0E}" type="slidenum">
              <a:rPr lang="en-US" smtClean="0"/>
              <a:t>‹#›</a:t>
            </a:fld>
            <a:endParaRPr lang="en-US"/>
          </a:p>
        </p:txBody>
      </p:sp>
    </p:spTree>
    <p:extLst>
      <p:ext uri="{BB962C8B-B14F-4D97-AF65-F5344CB8AC3E}">
        <p14:creationId xmlns:p14="http://schemas.microsoft.com/office/powerpoint/2010/main" val="30877110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73" name="Group 72"/>
          <p:cNvGrpSpPr/>
          <p:nvPr/>
        </p:nvGrpSpPr>
        <p:grpSpPr>
          <a:xfrm>
            <a:off x="-329674" y="-59376"/>
            <a:ext cx="12515851" cy="6923798"/>
            <a:chOff x="-329674" y="-51881"/>
            <a:chExt cx="12515851" cy="6923798"/>
          </a:xfrm>
        </p:grpSpPr>
        <p:sp>
          <p:nvSpPr>
            <p:cNvPr id="81"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4"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0"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1"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3"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9"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76" name="Group 75"/>
          <p:cNvGrpSpPr/>
          <p:nvPr/>
        </p:nvGrpSpPr>
        <p:grpSpPr>
          <a:xfrm>
            <a:off x="805336" y="1698331"/>
            <a:ext cx="5941540" cy="3470421"/>
            <a:chOff x="805336" y="1698331"/>
            <a:chExt cx="5941540" cy="3470421"/>
          </a:xfrm>
        </p:grpSpPr>
        <p:sp>
          <p:nvSpPr>
            <p:cNvPr id="77" name="Rectangle 76"/>
            <p:cNvSpPr/>
            <p:nvPr/>
          </p:nvSpPr>
          <p:spPr>
            <a:xfrm>
              <a:off x="805336" y="1698331"/>
              <a:ext cx="5941540"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8" name="Isosceles Triangle 9"/>
            <p:cNvSpPr/>
            <p:nvPr/>
          </p:nvSpPr>
          <p:spPr>
            <a:xfrm rot="10800000">
              <a:off x="3618113" y="4896349"/>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9" name="Rectangle 78"/>
            <p:cNvSpPr/>
            <p:nvPr/>
          </p:nvSpPr>
          <p:spPr>
            <a:xfrm>
              <a:off x="805336" y="2274403"/>
              <a:ext cx="5941540"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3" name="Picture Placeholder 2"/>
          <p:cNvSpPr>
            <a:spLocks noGrp="1" noChangeAspect="1"/>
          </p:cNvSpPr>
          <p:nvPr>
            <p:ph type="pic" idx="1"/>
          </p:nvPr>
        </p:nvSpPr>
        <p:spPr>
          <a:xfrm>
            <a:off x="7543510" y="0"/>
            <a:ext cx="4648490" cy="6858000"/>
          </a:xfrm>
          <a:solidFill>
            <a:schemeClr val="bg1">
              <a:lumMod val="65000"/>
              <a:lumOff val="3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885443" y="2360255"/>
            <a:ext cx="5776646" cy="1178032"/>
          </a:xfrm>
        </p:spPr>
        <p:txBody>
          <a:bodyPr bIns="0" anchor="b">
            <a:normAutofit/>
          </a:bodyPr>
          <a:lstStyle>
            <a:lvl1pPr>
              <a:defRPr sz="3600">
                <a:solidFill>
                  <a:srgbClr val="FFFE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885443" y="3545012"/>
            <a:ext cx="5776646" cy="1274198"/>
          </a:xfrm>
        </p:spPr>
        <p:txBody>
          <a:bodyPr>
            <a:normAutofit/>
          </a:bodyPr>
          <a:lstStyle>
            <a:lvl1pPr marL="0" indent="0" algn="ctr">
              <a:buNone/>
              <a:defRPr sz="18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04672" y="320040"/>
            <a:ext cx="3657600" cy="320040"/>
          </a:xfrm>
        </p:spPr>
        <p:txBody>
          <a:bodyPr/>
          <a:lstStyle/>
          <a:p>
            <a:fld id="{37DF86A4-983F-4DD0-BFAA-0736E2A4A4A5}" type="datetimeFigureOut">
              <a:rPr lang="en-US" smtClean="0"/>
              <a:t>11/12/2023</a:t>
            </a:fld>
            <a:endParaRPr lang="en-US"/>
          </a:p>
        </p:txBody>
      </p:sp>
      <p:sp>
        <p:nvSpPr>
          <p:cNvPr id="6" name="Footer Placeholder 5"/>
          <p:cNvSpPr>
            <a:spLocks noGrp="1"/>
          </p:cNvSpPr>
          <p:nvPr>
            <p:ph type="ftr" sz="quarter" idx="11"/>
          </p:nvPr>
        </p:nvSpPr>
        <p:spPr>
          <a:xfrm>
            <a:off x="804672" y="6227064"/>
            <a:ext cx="5942203" cy="320040"/>
          </a:xfrm>
        </p:spPr>
        <p:txBody>
          <a:bodyPr/>
          <a:lstStyle/>
          <a:p>
            <a:endParaRPr lang="en-US"/>
          </a:p>
        </p:txBody>
      </p:sp>
      <p:sp>
        <p:nvSpPr>
          <p:cNvPr id="7" name="Slide Number Placeholder 6"/>
          <p:cNvSpPr>
            <a:spLocks noGrp="1"/>
          </p:cNvSpPr>
          <p:nvPr>
            <p:ph type="sldNum" sz="quarter" idx="12"/>
          </p:nvPr>
        </p:nvSpPr>
        <p:spPr>
          <a:xfrm>
            <a:off x="5828377" y="320040"/>
            <a:ext cx="914400" cy="320040"/>
          </a:xfrm>
        </p:spPr>
        <p:txBody>
          <a:bodyPr/>
          <a:lstStyle/>
          <a:p>
            <a:fld id="{3B2EF4D3-8447-41BA-B0BF-9E16C5CD1A0E}" type="slidenum">
              <a:rPr lang="en-US" smtClean="0"/>
              <a:t>‹#›</a:t>
            </a:fld>
            <a:endParaRPr lang="en-US"/>
          </a:p>
        </p:txBody>
      </p:sp>
    </p:spTree>
    <p:extLst>
      <p:ext uri="{BB962C8B-B14F-4D97-AF65-F5344CB8AC3E}">
        <p14:creationId xmlns:p14="http://schemas.microsoft.com/office/powerpoint/2010/main" val="13299520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grpSp>
        <p:nvGrpSpPr>
          <p:cNvPr id="75" name="Group 74"/>
          <p:cNvGrpSpPr/>
          <p:nvPr/>
        </p:nvGrpSpPr>
        <p:grpSpPr>
          <a:xfrm>
            <a:off x="-417513" y="0"/>
            <a:ext cx="12584114" cy="6853238"/>
            <a:chOff x="-417513" y="0"/>
            <a:chExt cx="12584114" cy="6853238"/>
          </a:xfrm>
        </p:grpSpPr>
        <p:sp>
          <p:nvSpPr>
            <p:cNvPr id="76"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3"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2" name="Group 21"/>
          <p:cNvGrpSpPr/>
          <p:nvPr/>
        </p:nvGrpSpPr>
        <p:grpSpPr>
          <a:xfrm>
            <a:off x="800144" y="1699589"/>
            <a:ext cx="3674476" cy="3470421"/>
            <a:chOff x="697883" y="1816768"/>
            <a:chExt cx="3674476" cy="3470421"/>
          </a:xfrm>
        </p:grpSpPr>
        <p:sp>
          <p:nvSpPr>
            <p:cNvPr id="23" name="Rectangle 22"/>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1"/>
          </a:xfrm>
        </p:spPr>
        <p:txBody>
          <a:bodyPr/>
          <a:lstStyle>
            <a:lvl1pPr>
              <a:defRPr>
                <a:solidFill>
                  <a:srgbClr val="FFFEFF"/>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5109983" y="794719"/>
            <a:ext cx="6275035" cy="525709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7DF86A4-983F-4DD0-BFAA-0736E2A4A4A5}" type="datetimeFigureOut">
              <a:rPr lang="en-US" smtClean="0"/>
              <a:t>11/12/2023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2EF4D3-8447-41BA-B0BF-9E16C5CD1A0E}" type="slidenum">
              <a:rPr lang="en-US" smtClean="0"/>
              <a:t>‹#›</a:t>
            </a:fld>
            <a:endParaRPr lang="en-US"/>
          </a:p>
        </p:txBody>
      </p:sp>
    </p:spTree>
    <p:extLst>
      <p:ext uri="{BB962C8B-B14F-4D97-AF65-F5344CB8AC3E}">
        <p14:creationId xmlns:p14="http://schemas.microsoft.com/office/powerpoint/2010/main" val="27981278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grpSp>
        <p:nvGrpSpPr>
          <p:cNvPr id="75" name="Group 74"/>
          <p:cNvGrpSpPr/>
          <p:nvPr/>
        </p:nvGrpSpPr>
        <p:grpSpPr>
          <a:xfrm flipH="1">
            <a:off x="0" y="0"/>
            <a:ext cx="12584114" cy="6853238"/>
            <a:chOff x="-417513" y="0"/>
            <a:chExt cx="12584114" cy="6853238"/>
          </a:xfrm>
        </p:grpSpPr>
        <p:sp>
          <p:nvSpPr>
            <p:cNvPr id="76"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3"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2" name="Group 21"/>
          <p:cNvGrpSpPr/>
          <p:nvPr/>
        </p:nvGrpSpPr>
        <p:grpSpPr>
          <a:xfrm>
            <a:off x="7718948" y="1699589"/>
            <a:ext cx="3674476" cy="3470421"/>
            <a:chOff x="697883" y="1816768"/>
            <a:chExt cx="3674476" cy="3470421"/>
          </a:xfrm>
        </p:grpSpPr>
        <p:sp>
          <p:nvSpPr>
            <p:cNvPr id="23" name="Rectangle 22"/>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Vertical Title 1"/>
          <p:cNvSpPr>
            <a:spLocks noGrp="1"/>
          </p:cNvSpPr>
          <p:nvPr>
            <p:ph type="title" orient="vert"/>
          </p:nvPr>
        </p:nvSpPr>
        <p:spPr>
          <a:xfrm>
            <a:off x="7807437" y="2349925"/>
            <a:ext cx="3501195" cy="2456442"/>
          </a:xfrm>
        </p:spPr>
        <p:txBody>
          <a:bodyPr vert="eaVert"/>
          <a:lstStyle>
            <a:lvl1pPr algn="l">
              <a:lnSpc>
                <a:spcPct val="80000"/>
              </a:lnSpc>
              <a:defRPr>
                <a:solidFill>
                  <a:srgbClr val="FFFEFF"/>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802747" y="798444"/>
            <a:ext cx="6268622" cy="525730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04672" y="320040"/>
            <a:ext cx="3657600" cy="320040"/>
          </a:xfrm>
        </p:spPr>
        <p:txBody>
          <a:bodyPr/>
          <a:lstStyle/>
          <a:p>
            <a:fld id="{37DF86A4-983F-4DD0-BFAA-0736E2A4A4A5}" type="datetimeFigureOut">
              <a:rPr lang="en-US" smtClean="0"/>
              <a:t>11/12/2023</a:t>
            </a:fld>
            <a:endParaRPr lang="en-US"/>
          </a:p>
        </p:txBody>
      </p:sp>
      <p:sp>
        <p:nvSpPr>
          <p:cNvPr id="5" name="Footer Placeholder 4"/>
          <p:cNvSpPr>
            <a:spLocks noGrp="1"/>
          </p:cNvSpPr>
          <p:nvPr>
            <p:ph type="ftr" sz="quarter" idx="11"/>
          </p:nvPr>
        </p:nvSpPr>
        <p:spPr>
          <a:xfrm>
            <a:off x="804672" y="6227064"/>
            <a:ext cx="10588752" cy="320040"/>
          </a:xfrm>
        </p:spPr>
        <p:txBody>
          <a:bodyPr/>
          <a:lstStyle/>
          <a:p>
            <a:endParaRPr lang="en-US"/>
          </a:p>
        </p:txBody>
      </p:sp>
      <p:sp>
        <p:nvSpPr>
          <p:cNvPr id="6" name="Slide Number Placeholder 5"/>
          <p:cNvSpPr>
            <a:spLocks noGrp="1"/>
          </p:cNvSpPr>
          <p:nvPr>
            <p:ph type="sldNum" sz="quarter" idx="12"/>
          </p:nvPr>
        </p:nvSpPr>
        <p:spPr>
          <a:xfrm>
            <a:off x="10469880" y="320040"/>
            <a:ext cx="914400" cy="320040"/>
          </a:xfrm>
        </p:spPr>
        <p:txBody>
          <a:bodyPr/>
          <a:lstStyle/>
          <a:p>
            <a:fld id="{3B2EF4D3-8447-41BA-B0BF-9E16C5CD1A0E}" type="slidenum">
              <a:rPr lang="en-US" smtClean="0"/>
              <a:t>‹#›</a:t>
            </a:fld>
            <a:endParaRPr lang="en-US"/>
          </a:p>
        </p:txBody>
      </p:sp>
    </p:spTree>
    <p:extLst>
      <p:ext uri="{BB962C8B-B14F-4D97-AF65-F5344CB8AC3E}">
        <p14:creationId xmlns:p14="http://schemas.microsoft.com/office/powerpoint/2010/main" val="2032954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91161" y="2358391"/>
            <a:ext cx="3498667" cy="2456485"/>
          </a:xfrm>
          <a:prstGeom prst="rect">
            <a:avLst/>
          </a:prstGeom>
        </p:spPr>
        <p:txBody>
          <a:bodyPr vert="horz" lIns="228600" tIns="228600" rIns="228600" bIns="22860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5434982" y="794719"/>
            <a:ext cx="5950036" cy="525709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04672" y="320040"/>
            <a:ext cx="3657600" cy="320040"/>
          </a:xfrm>
          <a:prstGeom prst="rect">
            <a:avLst/>
          </a:prstGeom>
        </p:spPr>
        <p:txBody>
          <a:bodyPr vert="horz" lIns="91440" tIns="45720" rIns="91440" bIns="45720" rtlCol="0" anchor="ctr"/>
          <a:lstStyle>
            <a:lvl1pPr algn="l">
              <a:defRPr sz="1000">
                <a:solidFill>
                  <a:schemeClr val="tx1">
                    <a:tint val="75000"/>
                  </a:schemeClr>
                </a:solidFill>
              </a:defRPr>
            </a:lvl1pPr>
          </a:lstStyle>
          <a:p>
            <a:fld id="{37DF86A4-983F-4DD0-BFAA-0736E2A4A4A5}" type="datetimeFigureOut">
              <a:rPr lang="en-US" smtClean="0"/>
              <a:t>11/12/2023</a:t>
            </a:fld>
            <a:endParaRPr lang="en-US"/>
          </a:p>
        </p:txBody>
      </p:sp>
      <p:sp>
        <p:nvSpPr>
          <p:cNvPr id="5" name="Footer Placeholder 4"/>
          <p:cNvSpPr>
            <a:spLocks noGrp="1"/>
          </p:cNvSpPr>
          <p:nvPr>
            <p:ph type="ftr" sz="quarter" idx="3"/>
          </p:nvPr>
        </p:nvSpPr>
        <p:spPr>
          <a:xfrm>
            <a:off x="804672" y="6227064"/>
            <a:ext cx="10588752" cy="320040"/>
          </a:xfrm>
          <a:prstGeom prst="rect">
            <a:avLst/>
          </a:prstGeom>
        </p:spPr>
        <p:txBody>
          <a:bodyPr vert="horz" lIns="91440" tIns="45720" rIns="91440" bIns="45720" rtlCol="0" anchor="ctr"/>
          <a:lstStyle>
            <a:lvl1pPr algn="r">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0469880" y="320040"/>
            <a:ext cx="914400" cy="320040"/>
          </a:xfrm>
          <a:prstGeom prst="rect">
            <a:avLst/>
          </a:prstGeom>
        </p:spPr>
        <p:txBody>
          <a:bodyPr vert="horz" lIns="91440" tIns="45720" rIns="91440" bIns="45720" rtlCol="0" anchor="ctr"/>
          <a:lstStyle>
            <a:lvl1pPr algn="r">
              <a:defRPr sz="1000">
                <a:solidFill>
                  <a:schemeClr val="tx1">
                    <a:tint val="75000"/>
                  </a:schemeClr>
                </a:solidFill>
              </a:defRPr>
            </a:lvl1pPr>
          </a:lstStyle>
          <a:p>
            <a:fld id="{3B2EF4D3-8447-41BA-B0BF-9E16C5CD1A0E}" type="slidenum">
              <a:rPr lang="en-US" smtClean="0"/>
              <a:t>‹#›</a:t>
            </a:fld>
            <a:endParaRPr lang="en-US"/>
          </a:p>
        </p:txBody>
      </p:sp>
    </p:spTree>
    <p:extLst>
      <p:ext uri="{BB962C8B-B14F-4D97-AF65-F5344CB8AC3E}">
        <p14:creationId xmlns:p14="http://schemas.microsoft.com/office/powerpoint/2010/main" val="2237068164"/>
      </p:ext>
    </p:extLst>
  </p:cSld>
  <p:clrMap bg1="lt1" tx1="dk1" bg2="lt2" tx2="dk2" accent1="accent1" accent2="accent2" accent3="accent3" accent4="accent4" accent5="accent5" accent6="accent6" hlink="hlink" folHlink="folHlink"/>
  <p:sldLayoutIdLst>
    <p:sldLayoutId id="2147483751" r:id="rId1"/>
    <p:sldLayoutId id="2147483752" r:id="rId2"/>
    <p:sldLayoutId id="2147483753" r:id="rId3"/>
    <p:sldLayoutId id="2147483754" r:id="rId4"/>
    <p:sldLayoutId id="2147483755" r:id="rId5"/>
    <p:sldLayoutId id="2147483756" r:id="rId6"/>
    <p:sldLayoutId id="2147483757" r:id="rId7"/>
    <p:sldLayoutId id="2147483758" r:id="rId8"/>
    <p:sldLayoutId id="2147483759" r:id="rId9"/>
    <p:sldLayoutId id="2147483760" r:id="rId10"/>
    <p:sldLayoutId id="2147483761" r:id="rId11"/>
  </p:sldLayoutIdLst>
  <p:txStyles>
    <p:titleStyle>
      <a:lvl1pPr algn="ctr" defTabSz="914400" rtl="0" eaLnBrk="1" latinLnBrk="0" hangingPunct="1">
        <a:lnSpc>
          <a:spcPct val="85000"/>
        </a:lnSpc>
        <a:spcBef>
          <a:spcPct val="0"/>
        </a:spcBef>
        <a:buNone/>
        <a:defRPr sz="4000" b="0" i="0" kern="1200" cap="none" spc="-15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10000"/>
        <a:buFont typeface="Wingdings" panose="05000000000000000000" pitchFamily="2" charset="2"/>
        <a:buChar char="§"/>
        <a:defRPr sz="18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600" kern="120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4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s://about.google/intl/ALL_u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6F8D95-1FF6-8E69-8EC0-FD44B2E638CA}"/>
              </a:ext>
            </a:extLst>
          </p:cNvPr>
          <p:cNvSpPr>
            <a:spLocks noGrp="1"/>
          </p:cNvSpPr>
          <p:nvPr>
            <p:ph type="ctrTitle"/>
          </p:nvPr>
        </p:nvSpPr>
        <p:spPr>
          <a:xfrm>
            <a:off x="2127183" y="2252312"/>
            <a:ext cx="8305481" cy="1409051"/>
          </a:xfrm>
        </p:spPr>
        <p:txBody>
          <a:bodyPr>
            <a:noAutofit/>
          </a:bodyPr>
          <a:lstStyle/>
          <a:p>
            <a:pPr algn="just"/>
            <a:r>
              <a:rPr lang="en-US" sz="4000" b="1" dirty="0">
                <a:solidFill>
                  <a:schemeClr val="tx1"/>
                </a:solidFill>
                <a:latin typeface="Times New Roman" panose="02020603050405020304" pitchFamily="18" charset="0"/>
                <a:cs typeface="Times New Roman" panose="02020603050405020304" pitchFamily="18" charset="0"/>
              </a:rPr>
              <a:t>BMSW5105: Workplace Culture and its Impact on </a:t>
            </a:r>
            <a:r>
              <a:rPr lang="en-US" sz="4000" b="1" dirty="0" err="1">
                <a:solidFill>
                  <a:schemeClr val="tx1"/>
                </a:solidFill>
                <a:latin typeface="Times New Roman" panose="02020603050405020304" pitchFamily="18" charset="0"/>
                <a:cs typeface="Times New Roman" panose="02020603050405020304" pitchFamily="18" charset="0"/>
              </a:rPr>
              <a:t>Organisational</a:t>
            </a:r>
            <a:r>
              <a:rPr lang="en-US" sz="4000" b="1" dirty="0">
                <a:solidFill>
                  <a:schemeClr val="tx1"/>
                </a:solidFill>
                <a:latin typeface="Times New Roman" panose="02020603050405020304" pitchFamily="18" charset="0"/>
                <a:cs typeface="Times New Roman" panose="02020603050405020304" pitchFamily="18" charset="0"/>
              </a:rPr>
              <a:t> Efficiency</a:t>
            </a:r>
          </a:p>
        </p:txBody>
      </p:sp>
      <p:sp>
        <p:nvSpPr>
          <p:cNvPr id="3" name="Subtitle 2">
            <a:extLst>
              <a:ext uri="{FF2B5EF4-FFF2-40B4-BE49-F238E27FC236}">
                <a16:creationId xmlns:a16="http://schemas.microsoft.com/office/drawing/2014/main" id="{03A72F07-EC97-117F-7162-5B66609FD78C}"/>
              </a:ext>
            </a:extLst>
          </p:cNvPr>
          <p:cNvSpPr>
            <a:spLocks noGrp="1"/>
          </p:cNvSpPr>
          <p:nvPr>
            <p:ph type="subTitle" idx="1"/>
          </p:nvPr>
        </p:nvSpPr>
        <p:spPr/>
        <p:txBody>
          <a:bodyPr vert="horz" lIns="91440" tIns="0" rIns="91440" bIns="45720" rtlCol="0" anchor="t">
            <a:normAutofit lnSpcReduction="10000"/>
          </a:bodyPr>
          <a:lstStyle/>
          <a:p>
            <a:r>
              <a:rPr lang="en-US" sz="4000" dirty="0"/>
              <a:t>Task 2</a:t>
            </a:r>
          </a:p>
          <a:p>
            <a:r>
              <a:rPr lang="en-US" sz="4000" dirty="0"/>
              <a:t>Iulia Dunarearu-2126703</a:t>
            </a:r>
          </a:p>
          <a:p>
            <a:endParaRPr lang="en-US" sz="4000" dirty="0"/>
          </a:p>
          <a:p>
            <a:endParaRPr lang="en-US" sz="4000" dirty="0"/>
          </a:p>
          <a:p>
            <a:endParaRPr lang="en-US" sz="4000" dirty="0"/>
          </a:p>
          <a:p>
            <a:endParaRPr lang="en-US" sz="4000" dirty="0"/>
          </a:p>
        </p:txBody>
      </p:sp>
    </p:spTree>
    <p:extLst>
      <p:ext uri="{BB962C8B-B14F-4D97-AF65-F5344CB8AC3E}">
        <p14:creationId xmlns:p14="http://schemas.microsoft.com/office/powerpoint/2010/main" val="18206701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19AE82-F637-C3A7-0D21-E5F053CE6639}"/>
              </a:ext>
            </a:extLst>
          </p:cNvPr>
          <p:cNvSpPr>
            <a:spLocks noGrp="1"/>
          </p:cNvSpPr>
          <p:nvPr>
            <p:ph type="title"/>
          </p:nvPr>
        </p:nvSpPr>
        <p:spPr>
          <a:xfrm>
            <a:off x="888631" y="2349925"/>
            <a:ext cx="3498979" cy="2456442"/>
          </a:xfrm>
        </p:spPr>
        <p:txBody>
          <a:bodyPr/>
          <a:lstStyle/>
          <a:p>
            <a:r>
              <a:rPr lang="en-US" b="1" dirty="0">
                <a:solidFill>
                  <a:schemeClr val="tx1"/>
                </a:solidFill>
                <a:latin typeface="Times New Roman" panose="02020603050405020304" pitchFamily="18" charset="0"/>
                <a:cs typeface="Times New Roman" panose="02020603050405020304" pitchFamily="18" charset="0"/>
              </a:rPr>
              <a:t>Table of Contents</a:t>
            </a:r>
          </a:p>
        </p:txBody>
      </p:sp>
      <p:sp>
        <p:nvSpPr>
          <p:cNvPr id="3" name="Content Placeholder 2">
            <a:extLst>
              <a:ext uri="{FF2B5EF4-FFF2-40B4-BE49-F238E27FC236}">
                <a16:creationId xmlns:a16="http://schemas.microsoft.com/office/drawing/2014/main" id="{0D9E56C8-6EBE-0312-0B26-CA03392CE2E3}"/>
              </a:ext>
            </a:extLst>
          </p:cNvPr>
          <p:cNvSpPr>
            <a:spLocks noGrp="1"/>
          </p:cNvSpPr>
          <p:nvPr>
            <p:ph idx="1"/>
          </p:nvPr>
        </p:nvSpPr>
        <p:spPr>
          <a:xfrm>
            <a:off x="5118447" y="803186"/>
            <a:ext cx="6281873" cy="5248622"/>
          </a:xfrm>
        </p:spPr>
        <p:txBody>
          <a:bodyPr/>
          <a:lstStyle/>
          <a:p>
            <a:r>
              <a:rPr lang="en-US" dirty="0">
                <a:latin typeface="Times New Roman" panose="02020603050405020304" pitchFamily="18" charset="0"/>
                <a:cs typeface="Times New Roman" panose="02020603050405020304" pitchFamily="18" charset="0"/>
              </a:rPr>
              <a:t>Introduction</a:t>
            </a:r>
          </a:p>
          <a:p>
            <a:r>
              <a:rPr lang="en-US" dirty="0">
                <a:latin typeface="Times New Roman" panose="02020603050405020304" pitchFamily="18" charset="0"/>
                <a:cs typeface="Times New Roman" panose="02020603050405020304" pitchFamily="18" charset="0"/>
              </a:rPr>
              <a:t>Company Overview</a:t>
            </a:r>
          </a:p>
          <a:p>
            <a:r>
              <a:rPr lang="en-US" dirty="0" err="1">
                <a:latin typeface="Times New Roman" panose="02020603050405020304" pitchFamily="18" charset="0"/>
                <a:cs typeface="Times New Roman" panose="02020603050405020304" pitchFamily="18" charset="0"/>
              </a:rPr>
              <a:t>Organisational</a:t>
            </a:r>
            <a:r>
              <a:rPr lang="en-US" dirty="0">
                <a:latin typeface="Times New Roman" panose="02020603050405020304" pitchFamily="18" charset="0"/>
                <a:cs typeface="Times New Roman" panose="02020603050405020304" pitchFamily="18" charset="0"/>
              </a:rPr>
              <a:t> Culture of Google</a:t>
            </a:r>
          </a:p>
          <a:p>
            <a:r>
              <a:rPr lang="en-US" dirty="0" err="1">
                <a:latin typeface="Times New Roman" panose="02020603050405020304" pitchFamily="18" charset="0"/>
                <a:cs typeface="Times New Roman" panose="02020603050405020304" pitchFamily="18" charset="0"/>
              </a:rPr>
              <a:t>Organisational</a:t>
            </a:r>
            <a:r>
              <a:rPr lang="en-US" dirty="0">
                <a:latin typeface="Times New Roman" panose="02020603050405020304" pitchFamily="18" charset="0"/>
                <a:cs typeface="Times New Roman" panose="02020603050405020304" pitchFamily="18" charset="0"/>
              </a:rPr>
              <a:t> Ethos &amp; Values of Google</a:t>
            </a:r>
          </a:p>
          <a:p>
            <a:r>
              <a:rPr lang="en-US" dirty="0">
                <a:latin typeface="Times New Roman" panose="02020603050405020304" pitchFamily="18" charset="0"/>
                <a:cs typeface="Times New Roman" panose="02020603050405020304" pitchFamily="18" charset="0"/>
              </a:rPr>
              <a:t>Sustainability in Google’s Workplace</a:t>
            </a:r>
          </a:p>
          <a:p>
            <a:r>
              <a:rPr lang="en-US" dirty="0">
                <a:latin typeface="Times New Roman" panose="02020603050405020304" pitchFamily="18" charset="0"/>
                <a:cs typeface="Times New Roman" panose="02020603050405020304" pitchFamily="18" charset="0"/>
              </a:rPr>
              <a:t>Promoting Sustainability through Culture</a:t>
            </a:r>
          </a:p>
          <a:p>
            <a:r>
              <a:rPr lang="en-US" dirty="0">
                <a:latin typeface="Times New Roman" panose="02020603050405020304" pitchFamily="18" charset="0"/>
                <a:cs typeface="Times New Roman" panose="02020603050405020304" pitchFamily="18" charset="0"/>
              </a:rPr>
              <a:t>Recommendations for enhancing Google’s Culture</a:t>
            </a:r>
          </a:p>
          <a:p>
            <a:r>
              <a:rPr lang="en-US" dirty="0">
                <a:latin typeface="Times New Roman" panose="02020603050405020304" pitchFamily="18" charset="0"/>
                <a:cs typeface="Times New Roman" panose="02020603050405020304" pitchFamily="18" charset="0"/>
              </a:rPr>
              <a:t>Positive Impact on Google’s Efficiency</a:t>
            </a:r>
          </a:p>
          <a:p>
            <a:r>
              <a:rPr lang="en-US" dirty="0">
                <a:latin typeface="Times New Roman" panose="02020603050405020304" pitchFamily="18" charset="0"/>
                <a:cs typeface="Times New Roman" panose="02020603050405020304" pitchFamily="18" charset="0"/>
              </a:rPr>
              <a:t>Conclusion</a:t>
            </a:r>
          </a:p>
          <a:p>
            <a:r>
              <a:rPr lang="en-US" dirty="0">
                <a:latin typeface="Times New Roman" panose="02020603050405020304" pitchFamily="18" charset="0"/>
                <a:cs typeface="Times New Roman" panose="02020603050405020304" pitchFamily="18" charset="0"/>
              </a:rPr>
              <a:t>Reference </a:t>
            </a:r>
          </a:p>
        </p:txBody>
      </p:sp>
    </p:spTree>
    <p:extLst>
      <p:ext uri="{BB962C8B-B14F-4D97-AF65-F5344CB8AC3E}">
        <p14:creationId xmlns:p14="http://schemas.microsoft.com/office/powerpoint/2010/main" val="9028930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CE7961-91A6-D977-32E9-36BE84357B08}"/>
              </a:ext>
            </a:extLst>
          </p:cNvPr>
          <p:cNvSpPr>
            <a:spLocks noGrp="1"/>
          </p:cNvSpPr>
          <p:nvPr>
            <p:ph type="title"/>
          </p:nvPr>
        </p:nvSpPr>
        <p:spPr/>
        <p:txBody>
          <a:bodyPr/>
          <a:lstStyle/>
          <a:p>
            <a:r>
              <a:rPr lang="en-US" b="1" dirty="0">
                <a:solidFill>
                  <a:schemeClr val="tx1"/>
                </a:solidFill>
                <a:latin typeface="Times New Roman" panose="02020603050405020304" pitchFamily="18" charset="0"/>
                <a:cs typeface="Times New Roman" panose="02020603050405020304" pitchFamily="18" charset="0"/>
              </a:rPr>
              <a:t>Introduction</a:t>
            </a:r>
            <a:br>
              <a:rPr lang="en-US" dirty="0">
                <a:latin typeface="Times New Roman" panose="02020603050405020304" pitchFamily="18"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9E9D834B-734E-CCBA-2B61-D787F9981FC3}"/>
              </a:ext>
            </a:extLst>
          </p:cNvPr>
          <p:cNvSpPr>
            <a:spLocks noGrp="1"/>
          </p:cNvSpPr>
          <p:nvPr>
            <p:ph idx="1"/>
          </p:nvPr>
        </p:nvSpPr>
        <p:spPr>
          <a:xfrm>
            <a:off x="5118447" y="803186"/>
            <a:ext cx="6281873" cy="5248622"/>
          </a:xfrm>
        </p:spPr>
        <p:txBody>
          <a:bodyPr>
            <a:normAutofit/>
          </a:bodyPr>
          <a:lstStyle/>
          <a:p>
            <a:pPr marL="0" indent="0" algn="just">
              <a:buNone/>
            </a:pPr>
            <a:r>
              <a:rPr lang="en-US" sz="2000" dirty="0">
                <a:latin typeface="Times New Roman" panose="02020603050405020304" pitchFamily="18" charset="0"/>
                <a:cs typeface="Times New Roman" panose="02020603050405020304" pitchFamily="18" charset="0"/>
              </a:rPr>
              <a:t> This presentation discusses Google's </a:t>
            </a:r>
            <a:r>
              <a:rPr lang="en-US" sz="2000" dirty="0" err="1">
                <a:latin typeface="Times New Roman" panose="02020603050405020304" pitchFamily="18" charset="0"/>
                <a:cs typeface="Times New Roman" panose="02020603050405020304" pitchFamily="18" charset="0"/>
              </a:rPr>
              <a:t>organisational</a:t>
            </a:r>
            <a:r>
              <a:rPr lang="en-US" sz="2000" dirty="0">
                <a:latin typeface="Times New Roman" panose="02020603050405020304" pitchFamily="18" charset="0"/>
                <a:cs typeface="Times New Roman" panose="02020603050405020304" pitchFamily="18" charset="0"/>
              </a:rPr>
              <a:t> culture, values and traditions, highlighting its long-term goals.  It also illustrates the sustainability practices of Google using the Triple Bottom Line framework. Finally, several recommendations for boosting its culture and its influence on organizational efficiency have been mentioned.</a:t>
            </a:r>
          </a:p>
        </p:txBody>
      </p:sp>
    </p:spTree>
    <p:extLst>
      <p:ext uri="{BB962C8B-B14F-4D97-AF65-F5344CB8AC3E}">
        <p14:creationId xmlns:p14="http://schemas.microsoft.com/office/powerpoint/2010/main" val="19556442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B7BE37-C715-9083-61BA-CBBADC016EF4}"/>
              </a:ext>
            </a:extLst>
          </p:cNvPr>
          <p:cNvSpPr>
            <a:spLocks noGrp="1"/>
          </p:cNvSpPr>
          <p:nvPr>
            <p:ph type="title"/>
          </p:nvPr>
        </p:nvSpPr>
        <p:spPr>
          <a:xfrm>
            <a:off x="888631" y="2349925"/>
            <a:ext cx="3498979" cy="2456442"/>
          </a:xfrm>
        </p:spPr>
        <p:txBody>
          <a:bodyPr/>
          <a:lstStyle/>
          <a:p>
            <a:r>
              <a:rPr lang="en-US" b="1" dirty="0">
                <a:solidFill>
                  <a:schemeClr val="tx1"/>
                </a:solidFill>
                <a:latin typeface="Times New Roman" panose="02020603050405020304" pitchFamily="18" charset="0"/>
                <a:cs typeface="Times New Roman" panose="02020603050405020304" pitchFamily="18" charset="0"/>
              </a:rPr>
              <a:t>Company Overview</a:t>
            </a:r>
          </a:p>
        </p:txBody>
      </p:sp>
      <p:sp>
        <p:nvSpPr>
          <p:cNvPr id="3" name="Content Placeholder 2">
            <a:extLst>
              <a:ext uri="{FF2B5EF4-FFF2-40B4-BE49-F238E27FC236}">
                <a16:creationId xmlns:a16="http://schemas.microsoft.com/office/drawing/2014/main" id="{782C2920-A317-44B6-4056-B1409E38C29E}"/>
              </a:ext>
            </a:extLst>
          </p:cNvPr>
          <p:cNvSpPr>
            <a:spLocks noGrp="1"/>
          </p:cNvSpPr>
          <p:nvPr>
            <p:ph idx="1"/>
          </p:nvPr>
        </p:nvSpPr>
        <p:spPr>
          <a:xfrm>
            <a:off x="5118446" y="2349925"/>
            <a:ext cx="6281873" cy="3550346"/>
          </a:xfrm>
        </p:spPr>
        <p:txBody>
          <a:bodyPr>
            <a:normAutofit/>
          </a:bodyPr>
          <a:lstStyle/>
          <a:p>
            <a:pPr marL="0" indent="0" algn="just">
              <a:buNone/>
            </a:pPr>
            <a:r>
              <a:rPr lang="en-US" sz="2000" dirty="0">
                <a:latin typeface="Times New Roman" panose="02020603050405020304" pitchFamily="18" charset="0"/>
                <a:cs typeface="Times New Roman" panose="02020603050405020304" pitchFamily="18" charset="0"/>
              </a:rPr>
              <a:t>Google, one of the most popular companies, was launched in 1998 by Larry Page and Sergey Brin as a multinational IT firm located in Mountain View, California (</a:t>
            </a:r>
            <a:r>
              <a:rPr lang="en-US" sz="2000" kern="0" dirty="0">
                <a:effectLst/>
                <a:latin typeface="Times New Roman" panose="02020603050405020304" pitchFamily="18" charset="0"/>
                <a:ea typeface="Times New Roman" panose="02020603050405020304" pitchFamily="18" charset="0"/>
                <a:cs typeface="Times New Roman" panose="02020603050405020304" pitchFamily="18" charset="0"/>
              </a:rPr>
              <a:t>Google, 2023)</a:t>
            </a:r>
            <a:r>
              <a:rPr lang="en-US" sz="2000" dirty="0">
                <a:latin typeface="Times New Roman" panose="02020603050405020304" pitchFamily="18" charset="0"/>
                <a:cs typeface="Times New Roman" panose="02020603050405020304" pitchFamily="18" charset="0"/>
              </a:rPr>
              <a:t>. The corporation relies mostly on machine learning and artificial intelligence while offering a variety of services and goods, for example, cloud-based computing via Google Cloud, Android software, hardware such as its Google Pixel mobile devices and YouTube. </a:t>
            </a:r>
          </a:p>
        </p:txBody>
      </p:sp>
      <p:pic>
        <p:nvPicPr>
          <p:cNvPr id="4" name="Picture 3" descr="Google Logo 2015 PNG Image - PurePNG | Free transparent CC0 PNG Image ...">
            <a:extLst>
              <a:ext uri="{FF2B5EF4-FFF2-40B4-BE49-F238E27FC236}">
                <a16:creationId xmlns:a16="http://schemas.microsoft.com/office/drawing/2014/main" id="{9A38C0AC-9357-4B57-CA71-FCD5B0BA572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40183" y="1335230"/>
            <a:ext cx="2438400" cy="824230"/>
          </a:xfrm>
          <a:prstGeom prst="rect">
            <a:avLst/>
          </a:prstGeom>
          <a:noFill/>
          <a:ln>
            <a:noFill/>
          </a:ln>
        </p:spPr>
      </p:pic>
    </p:spTree>
    <p:extLst>
      <p:ext uri="{BB962C8B-B14F-4D97-AF65-F5344CB8AC3E}">
        <p14:creationId xmlns:p14="http://schemas.microsoft.com/office/powerpoint/2010/main" val="23955464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6F68C6-BDB3-F700-2D14-0D98C84CA4AA}"/>
              </a:ext>
            </a:extLst>
          </p:cNvPr>
          <p:cNvSpPr>
            <a:spLocks noGrp="1"/>
          </p:cNvSpPr>
          <p:nvPr>
            <p:ph type="title"/>
          </p:nvPr>
        </p:nvSpPr>
        <p:spPr>
          <a:xfrm>
            <a:off x="945931" y="2333297"/>
            <a:ext cx="3441679" cy="2473070"/>
          </a:xfrm>
        </p:spPr>
        <p:txBody>
          <a:bodyPr>
            <a:normAutofit/>
          </a:bodyPr>
          <a:lstStyle/>
          <a:p>
            <a:r>
              <a:rPr lang="en-US" b="1" dirty="0" err="1">
                <a:solidFill>
                  <a:schemeClr val="tx1"/>
                </a:solidFill>
                <a:latin typeface="Times New Roman" panose="02020603050405020304" pitchFamily="18" charset="0"/>
                <a:cs typeface="Times New Roman" panose="02020603050405020304" pitchFamily="18" charset="0"/>
              </a:rPr>
              <a:t>Organisational</a:t>
            </a:r>
            <a:r>
              <a:rPr lang="en-US" b="1" dirty="0">
                <a:solidFill>
                  <a:schemeClr val="tx1"/>
                </a:solidFill>
                <a:latin typeface="Times New Roman" panose="02020603050405020304" pitchFamily="18" charset="0"/>
                <a:cs typeface="Times New Roman" panose="02020603050405020304" pitchFamily="18" charset="0"/>
              </a:rPr>
              <a:t> Culture of Google</a:t>
            </a:r>
          </a:p>
        </p:txBody>
      </p:sp>
      <p:graphicFrame>
        <p:nvGraphicFramePr>
          <p:cNvPr id="4" name="Content Placeholder 3">
            <a:extLst>
              <a:ext uri="{FF2B5EF4-FFF2-40B4-BE49-F238E27FC236}">
                <a16:creationId xmlns:a16="http://schemas.microsoft.com/office/drawing/2014/main" id="{066A2E61-DD1B-CA5B-4377-814D85F37AA1}"/>
              </a:ext>
            </a:extLst>
          </p:cNvPr>
          <p:cNvGraphicFramePr>
            <a:graphicFrameLocks noGrp="1"/>
          </p:cNvGraphicFramePr>
          <p:nvPr>
            <p:ph idx="1"/>
            <p:extLst>
              <p:ext uri="{D42A27DB-BD31-4B8C-83A1-F6EECF244321}">
                <p14:modId xmlns:p14="http://schemas.microsoft.com/office/powerpoint/2010/main" val="756374191"/>
              </p:ext>
            </p:extLst>
          </p:nvPr>
        </p:nvGraphicFramePr>
        <p:xfrm>
          <a:off x="5118447" y="803186"/>
          <a:ext cx="6281873" cy="524862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665721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491AB1-7E9F-05CD-4538-0DE7AD0A94FF}"/>
              </a:ext>
            </a:extLst>
          </p:cNvPr>
          <p:cNvSpPr>
            <a:spLocks noGrp="1"/>
          </p:cNvSpPr>
          <p:nvPr>
            <p:ph type="title"/>
          </p:nvPr>
        </p:nvSpPr>
        <p:spPr>
          <a:xfrm>
            <a:off x="888631" y="2349925"/>
            <a:ext cx="3498979" cy="2456442"/>
          </a:xfrm>
        </p:spPr>
        <p:txBody>
          <a:bodyPr>
            <a:normAutofit fontScale="90000"/>
          </a:bodyPr>
          <a:lstStyle/>
          <a:p>
            <a:r>
              <a:rPr lang="en-US" b="1" dirty="0" err="1">
                <a:solidFill>
                  <a:schemeClr val="tx1"/>
                </a:solidFill>
                <a:latin typeface="Times New Roman" panose="02020603050405020304" pitchFamily="18" charset="0"/>
                <a:cs typeface="Times New Roman" panose="02020603050405020304" pitchFamily="18" charset="0"/>
              </a:rPr>
              <a:t>Organisational</a:t>
            </a:r>
            <a:r>
              <a:rPr lang="en-US" b="1" dirty="0">
                <a:solidFill>
                  <a:schemeClr val="tx1"/>
                </a:solidFill>
                <a:latin typeface="Times New Roman" panose="02020603050405020304" pitchFamily="18" charset="0"/>
                <a:cs typeface="Times New Roman" panose="02020603050405020304" pitchFamily="18" charset="0"/>
              </a:rPr>
              <a:t> Ethos &amp; Values of Google</a:t>
            </a:r>
          </a:p>
        </p:txBody>
      </p:sp>
      <p:graphicFrame>
        <p:nvGraphicFramePr>
          <p:cNvPr id="4" name="Content Placeholder 3">
            <a:extLst>
              <a:ext uri="{FF2B5EF4-FFF2-40B4-BE49-F238E27FC236}">
                <a16:creationId xmlns:a16="http://schemas.microsoft.com/office/drawing/2014/main" id="{B8C0F7C8-EC6C-A36D-5900-920F0DA37373}"/>
              </a:ext>
            </a:extLst>
          </p:cNvPr>
          <p:cNvGraphicFramePr>
            <a:graphicFrameLocks noGrp="1"/>
          </p:cNvGraphicFramePr>
          <p:nvPr>
            <p:ph idx="1"/>
            <p:extLst>
              <p:ext uri="{D42A27DB-BD31-4B8C-83A1-F6EECF244321}">
                <p14:modId xmlns:p14="http://schemas.microsoft.com/office/powerpoint/2010/main" val="4138209061"/>
              </p:ext>
            </p:extLst>
          </p:nvPr>
        </p:nvGraphicFramePr>
        <p:xfrm>
          <a:off x="5672380" y="712922"/>
          <a:ext cx="5727940" cy="533006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040642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320181-69F5-8812-EC3E-5C3E58A1A4CE}"/>
              </a:ext>
            </a:extLst>
          </p:cNvPr>
          <p:cNvSpPr>
            <a:spLocks noGrp="1"/>
          </p:cNvSpPr>
          <p:nvPr>
            <p:ph type="title"/>
          </p:nvPr>
        </p:nvSpPr>
        <p:spPr>
          <a:xfrm>
            <a:off x="888631" y="2349925"/>
            <a:ext cx="3498979" cy="2456442"/>
          </a:xfrm>
        </p:spPr>
        <p:txBody>
          <a:bodyPr>
            <a:normAutofit/>
          </a:bodyPr>
          <a:lstStyle/>
          <a:p>
            <a:r>
              <a:rPr lang="en-US" b="1" dirty="0">
                <a:solidFill>
                  <a:schemeClr val="tx1"/>
                </a:solidFill>
                <a:latin typeface="Times New Roman" panose="02020603050405020304" pitchFamily="18" charset="0"/>
                <a:cs typeface="Times New Roman" panose="02020603050405020304" pitchFamily="18" charset="0"/>
              </a:rPr>
              <a:t>Sustainability in Google’s Workplace</a:t>
            </a:r>
          </a:p>
        </p:txBody>
      </p:sp>
      <p:graphicFrame>
        <p:nvGraphicFramePr>
          <p:cNvPr id="4" name="Content Placeholder 3">
            <a:extLst>
              <a:ext uri="{FF2B5EF4-FFF2-40B4-BE49-F238E27FC236}">
                <a16:creationId xmlns:a16="http://schemas.microsoft.com/office/drawing/2014/main" id="{542F207D-0389-4562-7C7F-46EE88E99127}"/>
              </a:ext>
            </a:extLst>
          </p:cNvPr>
          <p:cNvGraphicFramePr>
            <a:graphicFrameLocks noGrp="1"/>
          </p:cNvGraphicFramePr>
          <p:nvPr>
            <p:ph idx="1"/>
            <p:extLst>
              <p:ext uri="{D42A27DB-BD31-4B8C-83A1-F6EECF244321}">
                <p14:modId xmlns:p14="http://schemas.microsoft.com/office/powerpoint/2010/main" val="2452333521"/>
              </p:ext>
            </p:extLst>
          </p:nvPr>
        </p:nvGraphicFramePr>
        <p:xfrm>
          <a:off x="5128591" y="781878"/>
          <a:ext cx="6271729" cy="526993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320131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5DC4CE-F8D5-96D0-65AA-6522224206A5}"/>
              </a:ext>
            </a:extLst>
          </p:cNvPr>
          <p:cNvSpPr>
            <a:spLocks noGrp="1"/>
          </p:cNvSpPr>
          <p:nvPr>
            <p:ph type="title"/>
          </p:nvPr>
        </p:nvSpPr>
        <p:spPr>
          <a:xfrm>
            <a:off x="888631" y="2349925"/>
            <a:ext cx="3498979" cy="2456442"/>
          </a:xfrm>
        </p:spPr>
        <p:txBody>
          <a:bodyPr>
            <a:normAutofit fontScale="90000"/>
          </a:bodyPr>
          <a:lstStyle/>
          <a:p>
            <a:r>
              <a:rPr lang="en-US" b="1" dirty="0">
                <a:solidFill>
                  <a:schemeClr val="tx1"/>
                </a:solidFill>
                <a:latin typeface="Times New Roman" panose="02020603050405020304" pitchFamily="18" charset="0"/>
                <a:cs typeface="Times New Roman" panose="02020603050405020304" pitchFamily="18" charset="0"/>
              </a:rPr>
              <a:t>Promoting Sustainability through Culture</a:t>
            </a:r>
          </a:p>
        </p:txBody>
      </p:sp>
      <p:sp>
        <p:nvSpPr>
          <p:cNvPr id="3" name="Content Placeholder 2">
            <a:extLst>
              <a:ext uri="{FF2B5EF4-FFF2-40B4-BE49-F238E27FC236}">
                <a16:creationId xmlns:a16="http://schemas.microsoft.com/office/drawing/2014/main" id="{10115587-1426-56ED-25D3-386D44B0F9EA}"/>
              </a:ext>
            </a:extLst>
          </p:cNvPr>
          <p:cNvSpPr>
            <a:spLocks noGrp="1"/>
          </p:cNvSpPr>
          <p:nvPr>
            <p:ph idx="1"/>
          </p:nvPr>
        </p:nvSpPr>
        <p:spPr>
          <a:xfrm>
            <a:off x="5129939" y="805912"/>
            <a:ext cx="6270381" cy="5245895"/>
          </a:xfrm>
        </p:spPr>
        <p:txBody>
          <a:bodyPr>
            <a:normAutofit/>
          </a:bodyPr>
          <a:lstStyle/>
          <a:p>
            <a:pPr algn="just"/>
            <a:r>
              <a:rPr lang="en-US" sz="2000" b="0" dirty="0">
                <a:latin typeface="Times New Roman" panose="02020603050405020304" pitchFamily="18" charset="0"/>
                <a:ea typeface="Tahoma" panose="020B0604030504040204" pitchFamily="34" charset="0"/>
                <a:cs typeface="Times New Roman" panose="02020603050405020304" pitchFamily="18" charset="0"/>
              </a:rPr>
              <a:t>Google's goal of </a:t>
            </a:r>
            <a:r>
              <a:rPr lang="en-US" sz="2000" b="0" dirty="0" err="1">
                <a:latin typeface="Times New Roman" panose="02020603050405020304" pitchFamily="18" charset="0"/>
                <a:ea typeface="Tahoma" panose="020B0604030504040204" pitchFamily="34" charset="0"/>
                <a:cs typeface="Times New Roman" panose="02020603050405020304" pitchFamily="18" charset="0"/>
              </a:rPr>
              <a:t>utilising</a:t>
            </a:r>
            <a:r>
              <a:rPr lang="en-US" sz="2000" b="0" dirty="0">
                <a:latin typeface="Times New Roman" panose="02020603050405020304" pitchFamily="18" charset="0"/>
                <a:ea typeface="Tahoma" panose="020B0604030504040204" pitchFamily="34" charset="0"/>
                <a:cs typeface="Times New Roman" panose="02020603050405020304" pitchFamily="18" charset="0"/>
              </a:rPr>
              <a:t> 100% green renewable energy is consistent with ecological sustainability standards. </a:t>
            </a:r>
          </a:p>
          <a:p>
            <a:pPr algn="just"/>
            <a:r>
              <a:rPr lang="en-US" sz="2000" b="0" dirty="0">
                <a:latin typeface="Times New Roman" panose="02020603050405020304" pitchFamily="18" charset="0"/>
                <a:ea typeface="Tahoma" panose="020B0604030504040204" pitchFamily="34" charset="0"/>
                <a:cs typeface="Times New Roman" panose="02020603050405020304" pitchFamily="18" charset="0"/>
              </a:rPr>
              <a:t>Google's employee-centric attitude, as proven by its supply of facilities like medical services and schedule flexibility, nurtures a sustainable culture (</a:t>
            </a:r>
            <a:r>
              <a:rPr lang="en-US" sz="2000"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Smith and </a:t>
            </a:r>
            <a:r>
              <a:rPr lang="en-US" sz="2000" kern="100" dirty="0" err="1">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Drudy</a:t>
            </a:r>
            <a:r>
              <a:rPr lang="en-US" sz="2000"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2022)</a:t>
            </a:r>
            <a:r>
              <a:rPr lang="en-US" sz="2000" b="0" dirty="0">
                <a:latin typeface="Times New Roman" panose="02020603050405020304" pitchFamily="18" charset="0"/>
                <a:ea typeface="Tahoma" panose="020B0604030504040204" pitchFamily="34" charset="0"/>
                <a:cs typeface="Times New Roman" panose="02020603050405020304" pitchFamily="18" charset="0"/>
              </a:rPr>
              <a:t>. </a:t>
            </a:r>
          </a:p>
          <a:p>
            <a:pPr algn="just"/>
            <a:r>
              <a:rPr lang="en-US" sz="2000" b="0" dirty="0">
                <a:latin typeface="Times New Roman" panose="02020603050405020304" pitchFamily="18" charset="0"/>
                <a:ea typeface="Tahoma" panose="020B0604030504040204" pitchFamily="34" charset="0"/>
                <a:cs typeface="Times New Roman" panose="02020603050405020304" pitchFamily="18" charset="0"/>
              </a:rPr>
              <a:t>Google's pledge to </a:t>
            </a:r>
            <a:r>
              <a:rPr lang="en-US" sz="2000" b="0" dirty="0" err="1">
                <a:latin typeface="Times New Roman" panose="02020603050405020304" pitchFamily="18" charset="0"/>
                <a:ea typeface="Tahoma" panose="020B0604030504040204" pitchFamily="34" charset="0"/>
                <a:cs typeface="Times New Roman" panose="02020603050405020304" pitchFamily="18" charset="0"/>
              </a:rPr>
              <a:t>minimising</a:t>
            </a:r>
            <a:r>
              <a:rPr lang="en-US" sz="2000" b="0" dirty="0">
                <a:latin typeface="Times New Roman" panose="02020603050405020304" pitchFamily="18" charset="0"/>
                <a:ea typeface="Tahoma" panose="020B0604030504040204" pitchFamily="34" charset="0"/>
                <a:cs typeface="Times New Roman" panose="02020603050405020304" pitchFamily="18" charset="0"/>
              </a:rPr>
              <a:t> its ecological footprint through using energy-efficient technologies, acquiring sustainable energy sources, and actively curbing pollutants exemplifies its adherence to the natural aspect of sustainability.</a:t>
            </a:r>
            <a:endParaRPr lang="en-US" sz="2000" dirty="0">
              <a:latin typeface="Times New Roman" panose="02020603050405020304" pitchFamily="18" charset="0"/>
              <a:ea typeface="Tahoma" panose="020B0604030504040204" pitchFamily="34" charset="0"/>
              <a:cs typeface="Times New Roman" panose="02020603050405020304" pitchFamily="18" charset="0"/>
            </a:endParaRPr>
          </a:p>
        </p:txBody>
      </p:sp>
    </p:spTree>
    <p:extLst>
      <p:ext uri="{BB962C8B-B14F-4D97-AF65-F5344CB8AC3E}">
        <p14:creationId xmlns:p14="http://schemas.microsoft.com/office/powerpoint/2010/main" val="645494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D910BB-1157-23D7-EA4C-0C088C53FF35}"/>
              </a:ext>
            </a:extLst>
          </p:cNvPr>
          <p:cNvSpPr>
            <a:spLocks noGrp="1"/>
          </p:cNvSpPr>
          <p:nvPr>
            <p:ph type="title"/>
          </p:nvPr>
        </p:nvSpPr>
        <p:spPr>
          <a:xfrm>
            <a:off x="888631" y="2349925"/>
            <a:ext cx="3498979" cy="2456442"/>
          </a:xfrm>
        </p:spPr>
        <p:txBody>
          <a:bodyPr>
            <a:normAutofit fontScale="90000"/>
          </a:bodyPr>
          <a:lstStyle/>
          <a:p>
            <a:r>
              <a:rPr lang="en-US" b="1" dirty="0">
                <a:solidFill>
                  <a:schemeClr val="tx1"/>
                </a:solidFill>
                <a:latin typeface="Times New Roman" panose="02020603050405020304" pitchFamily="18" charset="0"/>
                <a:cs typeface="Times New Roman" panose="02020603050405020304" pitchFamily="18" charset="0"/>
              </a:rPr>
              <a:t>Recommendations for Enhancing Google’s Culture</a:t>
            </a:r>
          </a:p>
        </p:txBody>
      </p:sp>
      <p:sp>
        <p:nvSpPr>
          <p:cNvPr id="3" name="Content Placeholder 2">
            <a:extLst>
              <a:ext uri="{FF2B5EF4-FFF2-40B4-BE49-F238E27FC236}">
                <a16:creationId xmlns:a16="http://schemas.microsoft.com/office/drawing/2014/main" id="{DB9C8383-37E6-2705-D05F-476F74080DD8}"/>
              </a:ext>
            </a:extLst>
          </p:cNvPr>
          <p:cNvSpPr>
            <a:spLocks noGrp="1"/>
          </p:cNvSpPr>
          <p:nvPr>
            <p:ph idx="1"/>
          </p:nvPr>
        </p:nvSpPr>
        <p:spPr>
          <a:xfrm>
            <a:off x="5118447" y="803186"/>
            <a:ext cx="6281873" cy="5248622"/>
          </a:xfrm>
        </p:spPr>
        <p:txBody>
          <a:bodyPr>
            <a:normAutofit fontScale="85000" lnSpcReduction="10000"/>
          </a:bodyPr>
          <a:lstStyle/>
          <a:p>
            <a:pPr lvl="0" algn="just"/>
            <a:r>
              <a:rPr lang="en-US" b="1" dirty="0">
                <a:latin typeface="Times New Roman" panose="02020603050405020304" pitchFamily="18" charset="0"/>
                <a:cs typeface="Times New Roman" panose="02020603050405020304" pitchFamily="18" charset="0"/>
              </a:rPr>
              <a:t>Diversity and Inclusion</a:t>
            </a:r>
            <a:r>
              <a:rPr lang="en-US" dirty="0">
                <a:latin typeface="Times New Roman" panose="02020603050405020304" pitchFamily="18" charset="0"/>
                <a:cs typeface="Times New Roman" panose="02020603050405020304" pitchFamily="18" charset="0"/>
              </a:rPr>
              <a:t>: </a:t>
            </a:r>
            <a:r>
              <a:rPr lang="en-US" b="0" i="0" dirty="0">
                <a:latin typeface="Times New Roman" panose="02020603050405020304" pitchFamily="18" charset="0"/>
                <a:cs typeface="Times New Roman" panose="02020603050405020304" pitchFamily="18" charset="0"/>
              </a:rPr>
              <a:t>Google has taken significant steps to improve diversity and inclusion, but more work has to be done.</a:t>
            </a:r>
            <a:endParaRPr lang="en-US" dirty="0">
              <a:latin typeface="Times New Roman" panose="02020603050405020304" pitchFamily="18" charset="0"/>
              <a:cs typeface="Times New Roman" panose="02020603050405020304" pitchFamily="18" charset="0"/>
            </a:endParaRPr>
          </a:p>
          <a:p>
            <a:pPr lvl="0" algn="just"/>
            <a:r>
              <a:rPr lang="en-US" b="1" dirty="0">
                <a:latin typeface="Times New Roman" panose="02020603050405020304" pitchFamily="18" charset="0"/>
                <a:cs typeface="Times New Roman" panose="02020603050405020304" pitchFamily="18" charset="0"/>
              </a:rPr>
              <a:t>Employee Well-being</a:t>
            </a:r>
            <a:r>
              <a:rPr lang="en-US" dirty="0">
                <a:latin typeface="Times New Roman" panose="02020603050405020304" pitchFamily="18" charset="0"/>
                <a:cs typeface="Times New Roman" panose="02020603050405020304" pitchFamily="18" charset="0"/>
              </a:rPr>
              <a:t>: </a:t>
            </a:r>
            <a:r>
              <a:rPr lang="en-US" b="0" i="0" dirty="0">
                <a:latin typeface="Times New Roman" panose="02020603050405020304" pitchFamily="18" charset="0"/>
                <a:cs typeface="Times New Roman" panose="02020603050405020304" pitchFamily="18" charset="0"/>
              </a:rPr>
              <a:t>Google has the potential to enhance employee well-being, foster a harmonious work-life equilibrium, and mitigate stress and exhaustion by implementing initiatives such as relaxation techniques and varying hours at work.</a:t>
            </a:r>
            <a:endParaRPr lang="en-US" dirty="0">
              <a:latin typeface="Times New Roman" panose="02020603050405020304" pitchFamily="18" charset="0"/>
              <a:cs typeface="Times New Roman" panose="02020603050405020304" pitchFamily="18" charset="0"/>
            </a:endParaRPr>
          </a:p>
          <a:p>
            <a:pPr lvl="0" algn="just"/>
            <a:r>
              <a:rPr lang="en-US" b="1" dirty="0">
                <a:latin typeface="Times New Roman" panose="02020603050405020304" pitchFamily="18" charset="0"/>
                <a:cs typeface="Times New Roman" panose="02020603050405020304" pitchFamily="18" charset="0"/>
              </a:rPr>
              <a:t>Innovation</a:t>
            </a:r>
            <a:r>
              <a:rPr lang="en-US" dirty="0">
                <a:latin typeface="Times New Roman" panose="02020603050405020304" pitchFamily="18" charset="0"/>
                <a:cs typeface="Times New Roman" panose="02020603050405020304" pitchFamily="18" charset="0"/>
              </a:rPr>
              <a:t>: </a:t>
            </a:r>
            <a:r>
              <a:rPr lang="en-US" b="0" i="0" dirty="0">
                <a:latin typeface="Times New Roman" panose="02020603050405020304" pitchFamily="18" charset="0"/>
                <a:cs typeface="Times New Roman" panose="02020603050405020304" pitchFamily="18" charset="0"/>
              </a:rPr>
              <a:t>Google can successfully hold onto its creative mindset by creating a working atmosphere that stimulates cross-functional communication and by allowing ample time for personal ideas (20% time).</a:t>
            </a:r>
            <a:endParaRPr lang="en-US" dirty="0">
              <a:latin typeface="Times New Roman" panose="02020603050405020304" pitchFamily="18" charset="0"/>
              <a:cs typeface="Times New Roman" panose="02020603050405020304" pitchFamily="18" charset="0"/>
            </a:endParaRPr>
          </a:p>
          <a:p>
            <a:pPr lvl="0" algn="just"/>
            <a:r>
              <a:rPr lang="en-US" b="1" dirty="0">
                <a:latin typeface="Times New Roman" panose="02020603050405020304" pitchFamily="18" charset="0"/>
                <a:cs typeface="Times New Roman" panose="02020603050405020304" pitchFamily="18" charset="0"/>
              </a:rPr>
              <a:t>Transparency</a:t>
            </a:r>
            <a:r>
              <a:rPr lang="en-US" dirty="0">
                <a:latin typeface="Times New Roman" panose="02020603050405020304" pitchFamily="18" charset="0"/>
                <a:cs typeface="Times New Roman" panose="02020603050405020304" pitchFamily="18" charset="0"/>
              </a:rPr>
              <a:t>: </a:t>
            </a:r>
            <a:r>
              <a:rPr lang="en-US" b="0" dirty="0">
                <a:latin typeface="Times New Roman" panose="02020603050405020304" pitchFamily="18" charset="0"/>
                <a:cs typeface="Times New Roman" panose="02020603050405020304" pitchFamily="18" charset="0"/>
              </a:rPr>
              <a:t>Google could likely earn a reputation for greater transparency and integrity by providing more comprehensive information regarding its decisions, actions, and results in these domains. Open communication has been shown to strengthen relationships among colleagues, clients, and other stakeholders (</a:t>
            </a:r>
            <a:r>
              <a:rPr lang="en-US"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Tran, 2017)</a:t>
            </a:r>
            <a:r>
              <a:rPr lang="en-US" b="0" dirty="0">
                <a:latin typeface="Times New Roman" panose="02020603050405020304" pitchFamily="18" charset="0"/>
                <a:cs typeface="Times New Roman" panose="02020603050405020304" pitchFamily="18" charset="0"/>
              </a:rPr>
              <a:t>. </a:t>
            </a:r>
            <a:endParaRPr lang="en-US" dirty="0">
              <a:latin typeface="Times New Roman" panose="02020603050405020304" pitchFamily="18" charset="0"/>
              <a:cs typeface="Times New Roman" panose="02020603050405020304" pitchFamily="18" charset="0"/>
            </a:endParaRPr>
          </a:p>
          <a:p>
            <a:pPr lvl="0" algn="just"/>
            <a:r>
              <a:rPr lang="en-US" b="1" dirty="0">
                <a:latin typeface="Times New Roman" panose="02020603050405020304" pitchFamily="18" charset="0"/>
                <a:cs typeface="Times New Roman" panose="02020603050405020304" pitchFamily="18" charset="0"/>
              </a:rPr>
              <a:t>Technological advancement</a:t>
            </a:r>
            <a:r>
              <a:rPr lang="en-US" dirty="0">
                <a:latin typeface="Times New Roman" panose="02020603050405020304" pitchFamily="18" charset="0"/>
                <a:cs typeface="Times New Roman" panose="02020603050405020304" pitchFamily="18" charset="0"/>
              </a:rPr>
              <a:t>: </a:t>
            </a:r>
            <a:r>
              <a:rPr lang="en-US" b="0" dirty="0">
                <a:latin typeface="Times New Roman" panose="02020603050405020304" pitchFamily="18" charset="0"/>
                <a:cs typeface="Times New Roman" panose="02020603050405020304" pitchFamily="18" charset="0"/>
              </a:rPr>
              <a:t>A dedication to new ideas is important to Google's way of life. A more innovative culture could be beneficial to the </a:t>
            </a:r>
            <a:r>
              <a:rPr lang="en-US" b="0" dirty="0" err="1">
                <a:latin typeface="Times New Roman" panose="02020603050405020304" pitchFamily="18" charset="0"/>
                <a:cs typeface="Times New Roman" panose="02020603050405020304" pitchFamily="18" charset="0"/>
              </a:rPr>
              <a:t>organisation</a:t>
            </a:r>
            <a:r>
              <a:rPr lang="en-US" b="0" dirty="0">
                <a:latin typeface="Times New Roman" panose="02020603050405020304" pitchFamily="18" charset="0"/>
                <a:cs typeface="Times New Roman" panose="02020603050405020304" pitchFamily="18" charset="0"/>
              </a:rPr>
              <a:t>. </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981651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D910BB-1157-23D7-EA4C-0C088C53FF35}"/>
              </a:ext>
            </a:extLst>
          </p:cNvPr>
          <p:cNvSpPr>
            <a:spLocks noGrp="1"/>
          </p:cNvSpPr>
          <p:nvPr>
            <p:ph type="title"/>
          </p:nvPr>
        </p:nvSpPr>
        <p:spPr>
          <a:xfrm>
            <a:off x="888631" y="2349925"/>
            <a:ext cx="3498979" cy="2456442"/>
          </a:xfrm>
        </p:spPr>
        <p:txBody>
          <a:bodyPr>
            <a:normAutofit fontScale="90000"/>
          </a:bodyPr>
          <a:lstStyle/>
          <a:p>
            <a:r>
              <a:rPr lang="en-US" b="1" dirty="0">
                <a:solidFill>
                  <a:schemeClr val="tx1"/>
                </a:solidFill>
                <a:latin typeface="Times New Roman" panose="02020603050405020304" pitchFamily="18" charset="0"/>
                <a:cs typeface="Times New Roman" panose="02020603050405020304" pitchFamily="18" charset="0"/>
              </a:rPr>
              <a:t>Positive Impact on Google’s Efficiency</a:t>
            </a:r>
          </a:p>
        </p:txBody>
      </p:sp>
      <p:sp>
        <p:nvSpPr>
          <p:cNvPr id="3" name="Content Placeholder 2">
            <a:extLst>
              <a:ext uri="{FF2B5EF4-FFF2-40B4-BE49-F238E27FC236}">
                <a16:creationId xmlns:a16="http://schemas.microsoft.com/office/drawing/2014/main" id="{0F828CC6-40EB-D976-BCED-E7E0034773B8}"/>
              </a:ext>
            </a:extLst>
          </p:cNvPr>
          <p:cNvSpPr>
            <a:spLocks noGrp="1"/>
          </p:cNvSpPr>
          <p:nvPr>
            <p:ph idx="1"/>
          </p:nvPr>
        </p:nvSpPr>
        <p:spPr>
          <a:xfrm>
            <a:off x="5155660" y="661481"/>
            <a:ext cx="6244660" cy="5390327"/>
          </a:xfrm>
        </p:spPr>
        <p:txBody>
          <a:bodyPr>
            <a:normAutofit/>
          </a:bodyPr>
          <a:lstStyle/>
          <a:p>
            <a:pPr algn="just"/>
            <a:r>
              <a:rPr lang="en-US" sz="2000" dirty="0">
                <a:latin typeface="Times New Roman" panose="02020603050405020304" pitchFamily="18" charset="0"/>
                <a:cs typeface="Times New Roman" panose="02020603050405020304" pitchFamily="18" charset="0"/>
              </a:rPr>
              <a:t>Better engagement of employees lower their turnover rate.</a:t>
            </a:r>
          </a:p>
          <a:p>
            <a:pPr algn="just"/>
            <a:r>
              <a:rPr lang="en-US" sz="2000" dirty="0">
                <a:latin typeface="Times New Roman" panose="02020603050405020304" pitchFamily="18" charset="0"/>
                <a:cs typeface="Times New Roman" panose="02020603050405020304" pitchFamily="18" charset="0"/>
              </a:rPr>
              <a:t>Effective communication within departments improves the quality of work.</a:t>
            </a:r>
          </a:p>
          <a:p>
            <a:pPr algn="just">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Diverse growth and learning options offered by the organization make them skilled and proficient in their job (</a:t>
            </a:r>
            <a:r>
              <a:rPr lang="en-US" sz="2000"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Smith and </a:t>
            </a:r>
            <a:r>
              <a:rPr lang="en-US" sz="2000" kern="100" dirty="0" err="1">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Drudy</a:t>
            </a:r>
            <a:r>
              <a:rPr lang="en-US" sz="2000"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2022)</a:t>
            </a:r>
            <a:r>
              <a:rPr lang="en-US" sz="2000" dirty="0">
                <a:latin typeface="Times New Roman" panose="02020603050405020304" pitchFamily="18" charset="0"/>
                <a:cs typeface="Times New Roman" panose="02020603050405020304" pitchFamily="18" charset="0"/>
              </a:rPr>
              <a:t>.</a:t>
            </a:r>
          </a:p>
          <a:p>
            <a:pPr algn="just"/>
            <a:r>
              <a:rPr lang="en-US" sz="2000" dirty="0">
                <a:latin typeface="Times New Roman" panose="02020603050405020304" pitchFamily="18" charset="0"/>
                <a:cs typeface="Times New Roman" panose="02020603050405020304" pitchFamily="18" charset="0"/>
              </a:rPr>
              <a:t> Remote working facilities offer better work-life harmony for employees.</a:t>
            </a:r>
          </a:p>
          <a:p>
            <a:pPr algn="just"/>
            <a:r>
              <a:rPr lang="en-US" sz="2000" dirty="0">
                <a:latin typeface="Times New Roman" panose="02020603050405020304" pitchFamily="18" charset="0"/>
                <a:cs typeface="Times New Roman" panose="02020603050405020304" pitchFamily="18" charset="0"/>
              </a:rPr>
              <a:t>Participation in social and community initiatives helps the organization to build a good reputation and brand image.</a:t>
            </a:r>
          </a:p>
          <a:p>
            <a:pPr algn="just"/>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740709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D910BB-1157-23D7-EA4C-0C088C53FF35}"/>
              </a:ext>
            </a:extLst>
          </p:cNvPr>
          <p:cNvSpPr>
            <a:spLocks noGrp="1"/>
          </p:cNvSpPr>
          <p:nvPr>
            <p:ph type="title"/>
          </p:nvPr>
        </p:nvSpPr>
        <p:spPr>
          <a:xfrm>
            <a:off x="888631" y="2349925"/>
            <a:ext cx="3498979" cy="2456442"/>
          </a:xfrm>
        </p:spPr>
        <p:txBody>
          <a:bodyPr>
            <a:normAutofit/>
          </a:bodyPr>
          <a:lstStyle/>
          <a:p>
            <a:r>
              <a:rPr lang="en-US" b="1" dirty="0">
                <a:solidFill>
                  <a:schemeClr val="tx1"/>
                </a:solidFill>
                <a:latin typeface="Times New Roman" panose="02020603050405020304" pitchFamily="18" charset="0"/>
                <a:cs typeface="Times New Roman" panose="02020603050405020304" pitchFamily="18" charset="0"/>
              </a:rPr>
              <a:t>Conclusion</a:t>
            </a:r>
          </a:p>
        </p:txBody>
      </p:sp>
      <p:sp>
        <p:nvSpPr>
          <p:cNvPr id="3" name="Content Placeholder 2">
            <a:extLst>
              <a:ext uri="{FF2B5EF4-FFF2-40B4-BE49-F238E27FC236}">
                <a16:creationId xmlns:a16="http://schemas.microsoft.com/office/drawing/2014/main" id="{0F828CC6-40EB-D976-BCED-E7E0034773B8}"/>
              </a:ext>
            </a:extLst>
          </p:cNvPr>
          <p:cNvSpPr>
            <a:spLocks noGrp="1"/>
          </p:cNvSpPr>
          <p:nvPr>
            <p:ph idx="1"/>
          </p:nvPr>
        </p:nvSpPr>
        <p:spPr>
          <a:xfrm>
            <a:off x="5149443" y="804689"/>
            <a:ext cx="6281873" cy="5248622"/>
          </a:xfrm>
        </p:spPr>
        <p:txBody>
          <a:bodyPr>
            <a:normAutofit/>
          </a:bodyPr>
          <a:lstStyle/>
          <a:p>
            <a:pPr marL="0" indent="0" algn="just">
              <a:buNone/>
            </a:pPr>
            <a:r>
              <a:rPr lang="en-US" sz="2000" dirty="0">
                <a:latin typeface="Times New Roman" panose="02020603050405020304" pitchFamily="18" charset="0"/>
                <a:cs typeface="Times New Roman" panose="02020603050405020304" pitchFamily="18" charset="0"/>
              </a:rPr>
              <a:t>While the </a:t>
            </a:r>
            <a:r>
              <a:rPr lang="en-US" sz="2000" dirty="0" err="1">
                <a:latin typeface="Times New Roman" panose="02020603050405020304" pitchFamily="18" charset="0"/>
                <a:cs typeface="Times New Roman" panose="02020603050405020304" pitchFamily="18" charset="0"/>
              </a:rPr>
              <a:t>organisation</a:t>
            </a:r>
            <a:r>
              <a:rPr lang="en-US" sz="2000" dirty="0">
                <a:latin typeface="Times New Roman" panose="02020603050405020304" pitchFamily="18" charset="0"/>
                <a:cs typeface="Times New Roman" panose="02020603050405020304" pitchFamily="18" charset="0"/>
              </a:rPr>
              <a:t> is making significant improvements to encourage environmental sustainability (</a:t>
            </a:r>
            <a:r>
              <a:rPr lang="en-US" sz="2000"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James et al., 2015)</a:t>
            </a:r>
            <a:r>
              <a:rPr lang="en-US" sz="2000" dirty="0">
                <a:latin typeface="Times New Roman" panose="02020603050405020304" pitchFamily="18" charset="0"/>
                <a:cs typeface="Times New Roman" panose="02020603050405020304" pitchFamily="18" charset="0"/>
              </a:rPr>
              <a:t>, there are still opportunities for development, including equality and inclusion, staff wellness, and development. Resolving such problems may contribute to good implications for </a:t>
            </a:r>
            <a:r>
              <a:rPr lang="en-US" sz="2000" dirty="0" err="1">
                <a:latin typeface="Times New Roman" panose="02020603050405020304" pitchFamily="18" charset="0"/>
                <a:cs typeface="Times New Roman" panose="02020603050405020304" pitchFamily="18" charset="0"/>
              </a:rPr>
              <a:t>organisational</a:t>
            </a:r>
            <a:r>
              <a:rPr lang="en-US" sz="2000" dirty="0">
                <a:latin typeface="Times New Roman" panose="02020603050405020304" pitchFamily="18" charset="0"/>
                <a:cs typeface="Times New Roman" panose="02020603050405020304" pitchFamily="18" charset="0"/>
              </a:rPr>
              <a:t> effectiveness and the ongoing prosperity of Google.</a:t>
            </a:r>
          </a:p>
        </p:txBody>
      </p:sp>
    </p:spTree>
    <p:extLst>
      <p:ext uri="{BB962C8B-B14F-4D97-AF65-F5344CB8AC3E}">
        <p14:creationId xmlns:p14="http://schemas.microsoft.com/office/powerpoint/2010/main" val="26436334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D910BB-1157-23D7-EA4C-0C088C53FF35}"/>
              </a:ext>
            </a:extLst>
          </p:cNvPr>
          <p:cNvSpPr>
            <a:spLocks noGrp="1"/>
          </p:cNvSpPr>
          <p:nvPr>
            <p:ph type="title"/>
          </p:nvPr>
        </p:nvSpPr>
        <p:spPr>
          <a:xfrm>
            <a:off x="888631" y="2349925"/>
            <a:ext cx="3564836" cy="2456442"/>
          </a:xfrm>
        </p:spPr>
        <p:txBody>
          <a:bodyPr>
            <a:normAutofit/>
          </a:bodyPr>
          <a:lstStyle/>
          <a:p>
            <a:r>
              <a:rPr lang="en-US" b="1" dirty="0">
                <a:solidFill>
                  <a:schemeClr val="tx1"/>
                </a:solidFill>
                <a:latin typeface="Times New Roman" panose="02020603050405020304" pitchFamily="18" charset="0"/>
                <a:cs typeface="Times New Roman" panose="02020603050405020304" pitchFamily="18" charset="0"/>
              </a:rPr>
              <a:t>Reference</a:t>
            </a:r>
          </a:p>
        </p:txBody>
      </p:sp>
      <p:sp>
        <p:nvSpPr>
          <p:cNvPr id="3" name="Content Placeholder 2">
            <a:extLst>
              <a:ext uri="{FF2B5EF4-FFF2-40B4-BE49-F238E27FC236}">
                <a16:creationId xmlns:a16="http://schemas.microsoft.com/office/drawing/2014/main" id="{0F828CC6-40EB-D976-BCED-E7E0034773B8}"/>
              </a:ext>
            </a:extLst>
          </p:cNvPr>
          <p:cNvSpPr>
            <a:spLocks noGrp="1"/>
          </p:cNvSpPr>
          <p:nvPr>
            <p:ph idx="1"/>
          </p:nvPr>
        </p:nvSpPr>
        <p:spPr>
          <a:xfrm>
            <a:off x="4708187" y="803186"/>
            <a:ext cx="6887183" cy="5422516"/>
          </a:xfrm>
        </p:spPr>
        <p:txBody>
          <a:bodyPr>
            <a:normAutofit fontScale="92500" lnSpcReduction="10000"/>
          </a:bodyPr>
          <a:lstStyle/>
          <a:p>
            <a:pPr marL="0" marR="0" indent="0" algn="just">
              <a:lnSpc>
                <a:spcPct val="150000"/>
              </a:lnSpc>
              <a:spcBef>
                <a:spcPts val="0"/>
              </a:spcBef>
              <a:spcAft>
                <a:spcPts val="1200"/>
              </a:spcAft>
              <a:buNone/>
            </a:pPr>
            <a:r>
              <a:rPr lang="en-US" kern="0" dirty="0">
                <a:effectLst/>
                <a:latin typeface="Times New Roman" panose="02020603050405020304" pitchFamily="18" charset="0"/>
                <a:ea typeface="Times New Roman" panose="02020603050405020304" pitchFamily="18" charset="0"/>
                <a:cs typeface="Times New Roman" panose="02020603050405020304" pitchFamily="18" charset="0"/>
              </a:rPr>
              <a:t>Google, 2023. </a:t>
            </a:r>
            <a:r>
              <a:rPr lang="en-US" i="1" kern="0" dirty="0">
                <a:effectLst/>
                <a:latin typeface="Times New Roman" panose="02020603050405020304" pitchFamily="18" charset="0"/>
                <a:ea typeface="Times New Roman" panose="02020603050405020304" pitchFamily="18" charset="0"/>
                <a:cs typeface="Times New Roman" panose="02020603050405020304" pitchFamily="18" charset="0"/>
              </a:rPr>
              <a:t>Google - about Google, Our Culture &amp; Company News</a:t>
            </a:r>
            <a:r>
              <a:rPr lang="en-US" kern="0" dirty="0">
                <a:effectLst/>
                <a:latin typeface="Times New Roman" panose="02020603050405020304" pitchFamily="18" charset="0"/>
                <a:ea typeface="Times New Roman" panose="02020603050405020304" pitchFamily="18" charset="0"/>
                <a:cs typeface="Times New Roman" panose="02020603050405020304" pitchFamily="18" charset="0"/>
              </a:rPr>
              <a:t>. [online] </a:t>
            </a:r>
            <a:r>
              <a:rPr lang="en-US" kern="0" dirty="0" err="1">
                <a:effectLst/>
                <a:latin typeface="Times New Roman" panose="02020603050405020304" pitchFamily="18" charset="0"/>
                <a:ea typeface="Times New Roman" panose="02020603050405020304" pitchFamily="18" charset="0"/>
                <a:cs typeface="Times New Roman" panose="02020603050405020304" pitchFamily="18" charset="0"/>
              </a:rPr>
              <a:t>about.google</a:t>
            </a:r>
            <a:r>
              <a:rPr lang="en-US" kern="0" dirty="0">
                <a:effectLst/>
                <a:latin typeface="Times New Roman" panose="02020603050405020304" pitchFamily="18" charset="0"/>
                <a:ea typeface="Times New Roman" panose="02020603050405020304" pitchFamily="18" charset="0"/>
                <a:cs typeface="Times New Roman" panose="02020603050405020304" pitchFamily="18" charset="0"/>
              </a:rPr>
              <a:t>. Available at: </a:t>
            </a:r>
            <a:r>
              <a:rPr lang="en-US" kern="0" dirty="0">
                <a:effectLst/>
                <a:latin typeface="Times New Roman" panose="02020603050405020304" pitchFamily="18" charset="0"/>
                <a:ea typeface="Times New Roman" panose="02020603050405020304" pitchFamily="18" charset="0"/>
                <a:cs typeface="Times New Roman" panose="02020603050405020304" pitchFamily="18" charset="0"/>
                <a:hlinkClick r:id="rId2"/>
              </a:rPr>
              <a:t>https://about.google/intl/ALL_us/</a:t>
            </a:r>
            <a:r>
              <a:rPr lang="en-US" kern="0" dirty="0">
                <a:effectLst/>
                <a:latin typeface="Times New Roman" panose="02020603050405020304" pitchFamily="18" charset="0"/>
                <a:ea typeface="Times New Roman" panose="02020603050405020304" pitchFamily="18" charset="0"/>
                <a:cs typeface="Times New Roman" panose="02020603050405020304" pitchFamily="18" charset="0"/>
              </a:rPr>
              <a:t>.</a:t>
            </a:r>
          </a:p>
          <a:p>
            <a:pPr marL="0" indent="0" algn="just">
              <a:lnSpc>
                <a:spcPct val="150000"/>
              </a:lnSpc>
              <a:spcBef>
                <a:spcPts val="0"/>
              </a:spcBef>
              <a:spcAft>
                <a:spcPts val="1200"/>
              </a:spcAft>
              <a:buNone/>
            </a:pPr>
            <a:r>
              <a:rPr lang="en-US"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James, B., Katie, G., Jitendra, M. and Bharat, M., 2015. 'The Big </a:t>
            </a:r>
            <a:r>
              <a:rPr lang="en-US" kern="100" dirty="0" err="1">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Idea'The</a:t>
            </a:r>
            <a:r>
              <a:rPr lang="en-US"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Sustainable Economy and the TBL (triple bottom line). </a:t>
            </a:r>
            <a:r>
              <a:rPr lang="en-US" i="1"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Advances in Management</a:t>
            </a:r>
            <a:r>
              <a:rPr lang="en-US"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i="1"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8</a:t>
            </a:r>
            <a:r>
              <a:rPr lang="en-US"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(1), p.1.</a:t>
            </a:r>
            <a:endParaRPr lang="en-US"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50000"/>
              </a:lnSpc>
              <a:spcBef>
                <a:spcPts val="0"/>
              </a:spcBef>
              <a:spcAft>
                <a:spcPts val="1200"/>
              </a:spcAft>
              <a:buNone/>
            </a:pPr>
            <a:r>
              <a:rPr lang="en-US"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Murphy, D.F. and Stott, L., 2021. Partnerships for the sustainable development goals (SDGs). </a:t>
            </a:r>
            <a:r>
              <a:rPr lang="en-US" i="1"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Sustainability</a:t>
            </a:r>
            <a:r>
              <a:rPr lang="en-US"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i="1"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13</a:t>
            </a:r>
            <a:r>
              <a:rPr lang="en-US"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(2), p.658.</a:t>
            </a:r>
            <a:endParaRPr lang="en-US"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50000"/>
              </a:lnSpc>
              <a:spcBef>
                <a:spcPts val="0"/>
              </a:spcBef>
              <a:spcAft>
                <a:spcPts val="1200"/>
              </a:spcAft>
              <a:buNone/>
            </a:pPr>
            <a:r>
              <a:rPr lang="en-US"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Smith, D. and </a:t>
            </a:r>
            <a:r>
              <a:rPr lang="en-US" kern="100" dirty="0" err="1">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Drudy</a:t>
            </a:r>
            <a:r>
              <a:rPr lang="en-US"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L., 2022. Corporate culture and </a:t>
            </a:r>
            <a:r>
              <a:rPr lang="en-US" kern="100" dirty="0" err="1">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organisational</a:t>
            </a:r>
            <a:r>
              <a:rPr lang="en-US"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ethics. In </a:t>
            </a:r>
            <a:r>
              <a:rPr lang="en-US" i="1"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Leadership and business ethics</a:t>
            </a:r>
            <a:r>
              <a:rPr lang="en-US"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(pp. 231-243). Dordrecht: Springer Netherlands.</a:t>
            </a:r>
            <a:endParaRPr lang="en-US"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50000"/>
              </a:lnSpc>
              <a:spcBef>
                <a:spcPts val="0"/>
              </a:spcBef>
              <a:spcAft>
                <a:spcPts val="1200"/>
              </a:spcAft>
              <a:buNone/>
            </a:pPr>
            <a:r>
              <a:rPr lang="en-US"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Tran, S.K., 2017. GOOGLE: a reflection of culture, leader, and management. </a:t>
            </a:r>
            <a:r>
              <a:rPr lang="en-US" i="1"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International Journal of Corporate Social Responsibility</a:t>
            </a:r>
            <a:r>
              <a:rPr lang="en-US"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i="1"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2</a:t>
            </a:r>
            <a:r>
              <a:rPr lang="en-US"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pp.1-14.</a:t>
            </a:r>
            <a:endParaRPr lang="en-US"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810599444"/>
      </p:ext>
    </p:extLst>
  </p:cSld>
  <p:clrMapOvr>
    <a:masterClrMapping/>
  </p:clrMapOvr>
</p:sld>
</file>

<file path=ppt/theme/theme1.xml><?xml version="1.0" encoding="utf-8"?>
<a:theme xmlns:a="http://schemas.openxmlformats.org/drawingml/2006/main" name="Atlas">
  <a:themeElements>
    <a:clrScheme name="Atlas">
      <a:dk1>
        <a:sysClr val="windowText" lastClr="000000"/>
      </a:dk1>
      <a:lt1>
        <a:sysClr val="window" lastClr="FFFFFF"/>
      </a:lt1>
      <a:dk2>
        <a:srgbClr val="454545"/>
      </a:dk2>
      <a:lt2>
        <a:srgbClr val="E0E0E0"/>
      </a:lt2>
      <a:accent1>
        <a:srgbClr val="78C30D"/>
      </a:accent1>
      <a:accent2>
        <a:srgbClr val="099B62"/>
      </a:accent2>
      <a:accent3>
        <a:srgbClr val="21CFDF"/>
      </a:accent3>
      <a:accent4>
        <a:srgbClr val="179FDF"/>
      </a:accent4>
      <a:accent5>
        <a:srgbClr val="E75710"/>
      </a:accent5>
      <a:accent6>
        <a:srgbClr val="F89C19"/>
      </a:accent6>
      <a:hlink>
        <a:srgbClr val="7CDE25"/>
      </a:hlink>
      <a:folHlink>
        <a:srgbClr val="BCE8A8"/>
      </a:folHlink>
    </a:clrScheme>
    <a:fontScheme name="Atlas">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tlas">
      <a:fillStyleLst>
        <a:solidFill>
          <a:schemeClr val="phClr"/>
        </a:solidFill>
        <a:gradFill rotWithShape="1">
          <a:gsLst>
            <a:gs pos="0">
              <a:schemeClr val="phClr">
                <a:tint val="62000"/>
                <a:alpha val="60000"/>
                <a:satMod val="109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hade val="90000"/>
            </a:schemeClr>
          </a:solidFill>
          <a:prstDash val="solid"/>
        </a:ln>
        <a:ln w="15875" cap="flat" cmpd="sng" algn="ctr">
          <a:solidFill>
            <a:schemeClr val="phClr">
              <a:shade val="90000"/>
            </a:scheme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38100" dist="25400" dir="5400000" rotWithShape="0">
              <a:srgbClr val="000000">
                <a:alpha val="75000"/>
              </a:srgbClr>
            </a:outerShdw>
          </a:effectLst>
          <a:scene3d>
            <a:camera prst="orthographicFront">
              <a:rot lat="0" lon="0" rev="0"/>
            </a:camera>
            <a:lightRig rig="threePt" dir="tl"/>
          </a:scene3d>
          <a:sp3d>
            <a:bevelT w="0" h="0"/>
          </a:sp3d>
        </a:effectStyle>
      </a:effectStyleLst>
      <a:bgFillStyleLst>
        <a:solidFill>
          <a:schemeClr val="phClr"/>
        </a:solidFill>
        <a:solidFill>
          <a:schemeClr val="phClr"/>
        </a:solidFill>
        <a:gradFill rotWithShape="1">
          <a:gsLst>
            <a:gs pos="10000">
              <a:schemeClr val="phClr">
                <a:tint val="94000"/>
                <a:lumMod val="116000"/>
              </a:schemeClr>
            </a:gs>
            <a:gs pos="100000">
              <a:schemeClr val="phClr">
                <a:tint val="98000"/>
                <a:shade val="86000"/>
                <a:satMod val="90000"/>
                <a:lumMod val="88000"/>
              </a:schemeClr>
            </a:gs>
          </a:gsLst>
          <a:path path="circle">
            <a:fillToRect l="50000" t="15000" r="50000" b="169000"/>
          </a:path>
        </a:gradFill>
      </a:bgFillStyleLst>
    </a:fmtScheme>
  </a:themeElements>
  <a:objectDefaults/>
  <a:extraClrSchemeLst/>
  <a:extLst>
    <a:ext uri="{05A4C25C-085E-4340-85A3-A5531E510DB2}">
      <thm15:themeFamily xmlns:thm15="http://schemas.microsoft.com/office/thememl/2012/main" name="Atlas" id="{5156B0E4-0EB1-49FE-A26B-15F6F698AEC6}" vid="{C0EF0781-FB17-4F1F-B3B1-699933968CE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TM16401371[[fn=Atlas]]</Template>
  <TotalTime>0</TotalTime>
  <Words>1465</Words>
  <Application>Microsoft Office PowerPoint</Application>
  <PresentationFormat>Widescreen</PresentationFormat>
  <Paragraphs>90</Paragraphs>
  <Slides>12</Slides>
  <Notes>9</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Atlas</vt:lpstr>
      <vt:lpstr>BMSW5105: Workplace Culture and its Impact on Organisational Efficiency</vt:lpstr>
      <vt:lpstr>Table of Contents</vt:lpstr>
      <vt:lpstr>Introduction </vt:lpstr>
      <vt:lpstr>Company Overview</vt:lpstr>
      <vt:lpstr>Organisational Culture of Google</vt:lpstr>
      <vt:lpstr>Organisational Ethos &amp; Values of Google</vt:lpstr>
      <vt:lpstr>Sustainability in Google’s Workplace</vt:lpstr>
      <vt:lpstr>Promoting Sustainability through Culture</vt:lpstr>
      <vt:lpstr>Recommendations for Enhancing Google’s Culture</vt:lpstr>
      <vt:lpstr>Positive Impact on Google’s Efficiency</vt:lpstr>
      <vt:lpstr>Conclusion</vt:lpstr>
      <vt:lpstr>Reference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BMSW5105: Workplace Culture and its Impact on Organisational Efficiency</dc:title>
  <dc:creator/>
  <cp:lastModifiedBy/>
  <cp:revision>6</cp:revision>
  <dcterms:created xsi:type="dcterms:W3CDTF">2023-11-09T16:56:01Z</dcterms:created>
  <dcterms:modified xsi:type="dcterms:W3CDTF">2023-11-12T11:04:00Z</dcterms:modified>
</cp:coreProperties>
</file>