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92" r:id="rId5"/>
    <p:sldId id="276" r:id="rId6"/>
    <p:sldId id="305" r:id="rId7"/>
    <p:sldId id="306" r:id="rId8"/>
    <p:sldId id="308" r:id="rId9"/>
    <p:sldId id="298" r:id="rId10"/>
    <p:sldId id="297" r:id="rId11"/>
    <p:sldId id="299" r:id="rId12"/>
    <p:sldId id="293" r:id="rId13"/>
    <p:sldId id="295" r:id="rId14"/>
    <p:sldId id="310" r:id="rId15"/>
    <p:sldId id="311" r:id="rId16"/>
    <p:sldId id="312" r:id="rId17"/>
    <p:sldId id="278" r:id="rId18"/>
    <p:sldId id="279" r:id="rId19"/>
    <p:sldId id="294" r:id="rId20"/>
    <p:sldId id="282" r:id="rId21"/>
    <p:sldId id="304" r:id="rId22"/>
    <p:sldId id="301" r:id="rId23"/>
    <p:sldId id="289" r:id="rId24"/>
    <p:sldId id="307" r:id="rId2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EC2D8"/>
    <a:srgbClr val="446992"/>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D6C649-A460-4852-8E71-AEF391341B10}" v="1" dt="2025-05-16T10:23:33.83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4" autoAdjust="0"/>
    <p:restoredTop sz="95634"/>
  </p:normalViewPr>
  <p:slideViewPr>
    <p:cSldViewPr snapToGrid="0" showGuides="1">
      <p:cViewPr varScale="1">
        <p:scale>
          <a:sx n="56" d="100"/>
          <a:sy n="56" d="100"/>
        </p:scale>
        <p:origin x="808" y="56"/>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D3D6C649-A460-4852-8E71-AEF391341B10}"/>
    <pc:docChg chg="custSel delSld modSld">
      <pc:chgData name="Muhammad Cassamo" userId="fdce8208-b601-4f8e-aa2e-995454d7cb29" providerId="ADAL" clId="{D3D6C649-A460-4852-8E71-AEF391341B10}" dt="2025-05-16T10:23:39.969" v="6" actId="14100"/>
      <pc:docMkLst>
        <pc:docMk/>
      </pc:docMkLst>
      <pc:sldChg chg="addSp delSp modSp mod">
        <pc:chgData name="Muhammad Cassamo" userId="fdce8208-b601-4f8e-aa2e-995454d7cb29" providerId="ADAL" clId="{D3D6C649-A460-4852-8E71-AEF391341B10}" dt="2025-05-16T10:23:39.969" v="6" actId="14100"/>
        <pc:sldMkLst>
          <pc:docMk/>
          <pc:sldMk cId="2519727083" sldId="295"/>
        </pc:sldMkLst>
        <pc:picChg chg="add mod">
          <ac:chgData name="Muhammad Cassamo" userId="fdce8208-b601-4f8e-aa2e-995454d7cb29" providerId="ADAL" clId="{D3D6C649-A460-4852-8E71-AEF391341B10}" dt="2025-05-16T10:23:39.969" v="6" actId="14100"/>
          <ac:picMkLst>
            <pc:docMk/>
            <pc:sldMk cId="2519727083" sldId="295"/>
            <ac:picMk id="2" creationId="{E78E724F-800E-4474-BFF0-678F8B40B4D2}"/>
          </ac:picMkLst>
        </pc:picChg>
        <pc:picChg chg="del">
          <ac:chgData name="Muhammad Cassamo" userId="fdce8208-b601-4f8e-aa2e-995454d7cb29" providerId="ADAL" clId="{D3D6C649-A460-4852-8E71-AEF391341B10}" dt="2025-05-16T10:23:27.428" v="2" actId="478"/>
          <ac:picMkLst>
            <pc:docMk/>
            <pc:sldMk cId="2519727083" sldId="295"/>
            <ac:picMk id="29" creationId="{9D092436-19C1-4EA0-9DE4-16D1BB14FA72}"/>
          </ac:picMkLst>
        </pc:picChg>
      </pc:sldChg>
      <pc:sldChg chg="del">
        <pc:chgData name="Muhammad Cassamo" userId="fdce8208-b601-4f8e-aa2e-995454d7cb29" providerId="ADAL" clId="{D3D6C649-A460-4852-8E71-AEF391341B10}" dt="2025-05-16T10:08:10.852" v="0" actId="2696"/>
        <pc:sldMkLst>
          <pc:docMk/>
          <pc:sldMk cId="2507164635" sldId="302"/>
        </pc:sldMkLst>
      </pc:sldChg>
      <pc:sldChg chg="del">
        <pc:chgData name="Muhammad Cassamo" userId="fdce8208-b601-4f8e-aa2e-995454d7cb29" providerId="ADAL" clId="{D3D6C649-A460-4852-8E71-AEF391341B10}" dt="2025-05-16T10:09:06.679" v="1" actId="2696"/>
        <pc:sldMkLst>
          <pc:docMk/>
          <pc:sldMk cId="2538741130" sldId="303"/>
        </pc:sldMkLst>
      </pc:sldChg>
    </pc:docChg>
  </pc:docChgLst>
  <pc:docChgLst>
    <pc:chgData name="Muhammad Cassamo" userId="fdce8208-b601-4f8e-aa2e-995454d7cb29" providerId="ADAL" clId="{04FCA163-5546-407F-B1D4-A0AA94B7CD04}"/>
    <pc:docChg chg="custSel addSld modSld">
      <pc:chgData name="Muhammad Cassamo" userId="fdce8208-b601-4f8e-aa2e-995454d7cb29" providerId="ADAL" clId="{04FCA163-5546-407F-B1D4-A0AA94B7CD04}" dt="2025-01-27T12:28:31.927" v="133" actId="14100"/>
      <pc:docMkLst>
        <pc:docMk/>
      </pc:docMkLst>
      <pc:sldChg chg="modSp mod modAnim">
        <pc:chgData name="Muhammad Cassamo" userId="fdce8208-b601-4f8e-aa2e-995454d7cb29" providerId="ADAL" clId="{04FCA163-5546-407F-B1D4-A0AA94B7CD04}" dt="2025-01-27T12:17:37.402" v="120" actId="255"/>
        <pc:sldMkLst>
          <pc:docMk/>
          <pc:sldMk cId="1505119266" sldId="300"/>
        </pc:sldMkLst>
        <pc:spChg chg="mod">
          <ac:chgData name="Muhammad Cassamo" userId="fdce8208-b601-4f8e-aa2e-995454d7cb29" providerId="ADAL" clId="{04FCA163-5546-407F-B1D4-A0AA94B7CD04}" dt="2025-01-27T12:13:40.095" v="9" actId="20577"/>
          <ac:spMkLst>
            <pc:docMk/>
            <pc:sldMk cId="1505119266" sldId="300"/>
            <ac:spMk id="10" creationId="{4C6EC6F6-F346-241D-C2AD-CEA21AF2E091}"/>
          </ac:spMkLst>
        </pc:spChg>
        <pc:spChg chg="mod">
          <ac:chgData name="Muhammad Cassamo" userId="fdce8208-b601-4f8e-aa2e-995454d7cb29" providerId="ADAL" clId="{04FCA163-5546-407F-B1D4-A0AA94B7CD04}" dt="2025-01-27T12:17:37.402" v="120" actId="255"/>
          <ac:spMkLst>
            <pc:docMk/>
            <pc:sldMk cId="1505119266" sldId="300"/>
            <ac:spMk id="11" creationId="{B0ED60E1-1FBB-46ED-A153-4361116AC60C}"/>
          </ac:spMkLst>
        </pc:spChg>
      </pc:sldChg>
      <pc:sldChg chg="addSp delSp modSp mod">
        <pc:chgData name="Muhammad Cassamo" userId="fdce8208-b601-4f8e-aa2e-995454d7cb29" providerId="ADAL" clId="{04FCA163-5546-407F-B1D4-A0AA94B7CD04}" dt="2025-01-27T12:28:31.927" v="133" actId="14100"/>
        <pc:sldMkLst>
          <pc:docMk/>
          <pc:sldMk cId="2507164635" sldId="302"/>
        </pc:sldMkLst>
        <pc:spChg chg="del">
          <ac:chgData name="Muhammad Cassamo" userId="fdce8208-b601-4f8e-aa2e-995454d7cb29" providerId="ADAL" clId="{04FCA163-5546-407F-B1D4-A0AA94B7CD04}" dt="2025-01-27T12:27:49.606" v="121" actId="478"/>
          <ac:spMkLst>
            <pc:docMk/>
            <pc:sldMk cId="2507164635" sldId="302"/>
            <ac:spMk id="2" creationId="{EC557839-2403-479B-83C1-85DB6E7B2C15}"/>
          </ac:spMkLst>
        </pc:spChg>
        <pc:spChg chg="add del mod">
          <ac:chgData name="Muhammad Cassamo" userId="fdce8208-b601-4f8e-aa2e-995454d7cb29" providerId="ADAL" clId="{04FCA163-5546-407F-B1D4-A0AA94B7CD04}" dt="2025-01-27T12:27:52.141" v="122" actId="478"/>
          <ac:spMkLst>
            <pc:docMk/>
            <pc:sldMk cId="2507164635" sldId="302"/>
            <ac:spMk id="4" creationId="{267B91D1-0C10-42E1-9881-30339D76060D}"/>
          </ac:spMkLst>
        </pc:spChg>
        <pc:picChg chg="add mod">
          <ac:chgData name="Muhammad Cassamo" userId="fdce8208-b601-4f8e-aa2e-995454d7cb29" providerId="ADAL" clId="{04FCA163-5546-407F-B1D4-A0AA94B7CD04}" dt="2025-01-27T12:28:31.927" v="133" actId="14100"/>
          <ac:picMkLst>
            <pc:docMk/>
            <pc:sldMk cId="2507164635" sldId="302"/>
            <ac:picMk id="6" creationId="{62E08733-0985-4E8A-BA39-C9DCBC8470A2}"/>
          </ac:picMkLst>
        </pc:picChg>
      </pc:sldChg>
      <pc:sldChg chg="add">
        <pc:chgData name="Muhammad Cassamo" userId="fdce8208-b601-4f8e-aa2e-995454d7cb29" providerId="ADAL" clId="{04FCA163-5546-407F-B1D4-A0AA94B7CD04}" dt="2025-01-27T12:13:31.215" v="0" actId="2890"/>
        <pc:sldMkLst>
          <pc:docMk/>
          <pc:sldMk cId="2164542046" sldId="304"/>
        </pc:sldMkLst>
      </pc:sldChg>
    </pc:docChg>
  </pc:docChgLst>
  <pc:docChgLst>
    <pc:chgData name="Muhammad Cassamo" userId="fdce8208-b601-4f8e-aa2e-995454d7cb29" providerId="ADAL" clId="{DC7623CB-B800-4B48-9785-577C42EDFE3E}"/>
    <pc:docChg chg="custSel addSld modSld sldOrd">
      <pc:chgData name="Muhammad Cassamo" userId="fdce8208-b601-4f8e-aa2e-995454d7cb29" providerId="ADAL" clId="{DC7623CB-B800-4B48-9785-577C42EDFE3E}" dt="2024-10-13T19:40:04.067" v="219"/>
      <pc:docMkLst>
        <pc:docMk/>
      </pc:docMkLst>
      <pc:sldChg chg="modTransition">
        <pc:chgData name="Muhammad Cassamo" userId="fdce8208-b601-4f8e-aa2e-995454d7cb29" providerId="ADAL" clId="{DC7623CB-B800-4B48-9785-577C42EDFE3E}" dt="2024-10-13T19:33:06.575" v="93"/>
        <pc:sldMkLst>
          <pc:docMk/>
          <pc:sldMk cId="2775535166" sldId="275"/>
        </pc:sldMkLst>
      </pc:sldChg>
      <pc:sldChg chg="ord modTransition">
        <pc:chgData name="Muhammad Cassamo" userId="fdce8208-b601-4f8e-aa2e-995454d7cb29" providerId="ADAL" clId="{DC7623CB-B800-4B48-9785-577C42EDFE3E}" dt="2024-10-13T19:33:17.702" v="95"/>
        <pc:sldMkLst>
          <pc:docMk/>
          <pc:sldMk cId="77554804" sldId="276"/>
        </pc:sldMkLst>
      </pc:sldChg>
      <pc:sldChg chg="modTransition modAnim">
        <pc:chgData name="Muhammad Cassamo" userId="fdce8208-b601-4f8e-aa2e-995454d7cb29" providerId="ADAL" clId="{DC7623CB-B800-4B48-9785-577C42EDFE3E}" dt="2024-10-13T19:36:19.270" v="121"/>
        <pc:sldMkLst>
          <pc:docMk/>
          <pc:sldMk cId="1640288181" sldId="278"/>
        </pc:sldMkLst>
      </pc:sldChg>
      <pc:sldChg chg="modTransition">
        <pc:chgData name="Muhammad Cassamo" userId="fdce8208-b601-4f8e-aa2e-995454d7cb29" providerId="ADAL" clId="{DC7623CB-B800-4B48-9785-577C42EDFE3E}" dt="2024-10-13T19:36:38.233" v="122"/>
        <pc:sldMkLst>
          <pc:docMk/>
          <pc:sldMk cId="1246021298" sldId="279"/>
        </pc:sldMkLst>
      </pc:sldChg>
      <pc:sldChg chg="modTransition">
        <pc:chgData name="Muhammad Cassamo" userId="fdce8208-b601-4f8e-aa2e-995454d7cb29" providerId="ADAL" clId="{DC7623CB-B800-4B48-9785-577C42EDFE3E}" dt="2024-10-13T19:36:53.479" v="124"/>
        <pc:sldMkLst>
          <pc:docMk/>
          <pc:sldMk cId="3157109385" sldId="282"/>
        </pc:sldMkLst>
      </pc:sldChg>
      <pc:sldChg chg="modTransition">
        <pc:chgData name="Muhammad Cassamo" userId="fdce8208-b601-4f8e-aa2e-995454d7cb29" providerId="ADAL" clId="{DC7623CB-B800-4B48-9785-577C42EDFE3E}" dt="2024-10-13T19:38:30.025" v="138"/>
        <pc:sldMkLst>
          <pc:docMk/>
          <pc:sldMk cId="529279411" sldId="289"/>
        </pc:sldMkLst>
      </pc:sldChg>
      <pc:sldChg chg="modSp mod">
        <pc:chgData name="Muhammad Cassamo" userId="fdce8208-b601-4f8e-aa2e-995454d7cb29" providerId="ADAL" clId="{DC7623CB-B800-4B48-9785-577C42EDFE3E}" dt="2024-10-11T09:51:37.642" v="53" actId="14100"/>
        <pc:sldMkLst>
          <pc:docMk/>
          <pc:sldMk cId="3898447929" sldId="292"/>
        </pc:sldMkLst>
        <pc:spChg chg="mod">
          <ac:chgData name="Muhammad Cassamo" userId="fdce8208-b601-4f8e-aa2e-995454d7cb29" providerId="ADAL" clId="{DC7623CB-B800-4B48-9785-577C42EDFE3E}" dt="2024-10-11T09:51:37.642" v="53" actId="14100"/>
          <ac:spMkLst>
            <pc:docMk/>
            <pc:sldMk cId="3898447929" sldId="292"/>
            <ac:spMk id="7" creationId="{93A3B864-5E85-99D2-93E5-5CA1F4F35DC7}"/>
          </ac:spMkLst>
        </pc:spChg>
        <pc:spChg chg="mod">
          <ac:chgData name="Muhammad Cassamo" userId="fdce8208-b601-4f8e-aa2e-995454d7cb29" providerId="ADAL" clId="{DC7623CB-B800-4B48-9785-577C42EDFE3E}" dt="2024-10-11T09:51:32.115" v="52" actId="1076"/>
          <ac:spMkLst>
            <pc:docMk/>
            <pc:sldMk cId="3898447929" sldId="292"/>
            <ac:spMk id="9" creationId="{485E0237-B9A1-0B58-E0AA-05EF84817EB4}"/>
          </ac:spMkLst>
        </pc:spChg>
      </pc:sldChg>
      <pc:sldChg chg="modAnim">
        <pc:chgData name="Muhammad Cassamo" userId="fdce8208-b601-4f8e-aa2e-995454d7cb29" providerId="ADAL" clId="{DC7623CB-B800-4B48-9785-577C42EDFE3E}" dt="2024-10-13T19:35:17.446" v="114"/>
        <pc:sldMkLst>
          <pc:docMk/>
          <pc:sldMk cId="4182148033" sldId="293"/>
        </pc:sldMkLst>
      </pc:sldChg>
      <pc:sldChg chg="modTransition">
        <pc:chgData name="Muhammad Cassamo" userId="fdce8208-b601-4f8e-aa2e-995454d7cb29" providerId="ADAL" clId="{DC7623CB-B800-4B48-9785-577C42EDFE3E}" dt="2024-10-13T19:36:46.184" v="123"/>
        <pc:sldMkLst>
          <pc:docMk/>
          <pc:sldMk cId="32955924" sldId="294"/>
        </pc:sldMkLst>
      </pc:sldChg>
      <pc:sldChg chg="modAnim">
        <pc:chgData name="Muhammad Cassamo" userId="fdce8208-b601-4f8e-aa2e-995454d7cb29" providerId="ADAL" clId="{DC7623CB-B800-4B48-9785-577C42EDFE3E}" dt="2024-10-13T19:34:22.295" v="107"/>
        <pc:sldMkLst>
          <pc:docMk/>
          <pc:sldMk cId="903509386" sldId="298"/>
        </pc:sldMkLst>
      </pc:sldChg>
      <pc:sldChg chg="modTransition">
        <pc:chgData name="Muhammad Cassamo" userId="fdce8208-b601-4f8e-aa2e-995454d7cb29" providerId="ADAL" clId="{DC7623CB-B800-4B48-9785-577C42EDFE3E}" dt="2024-10-13T19:34:42.061" v="109"/>
        <pc:sldMkLst>
          <pc:docMk/>
          <pc:sldMk cId="241458785" sldId="299"/>
        </pc:sldMkLst>
      </pc:sldChg>
      <pc:sldChg chg="modAnim">
        <pc:chgData name="Muhammad Cassamo" userId="fdce8208-b601-4f8e-aa2e-995454d7cb29" providerId="ADAL" clId="{DC7623CB-B800-4B48-9785-577C42EDFE3E}" dt="2024-10-13T19:38:03.249" v="135"/>
        <pc:sldMkLst>
          <pc:docMk/>
          <pc:sldMk cId="1505119266" sldId="300"/>
        </pc:sldMkLst>
      </pc:sldChg>
      <pc:sldChg chg="modTransition">
        <pc:chgData name="Muhammad Cassamo" userId="fdce8208-b601-4f8e-aa2e-995454d7cb29" providerId="ADAL" clId="{DC7623CB-B800-4B48-9785-577C42EDFE3E}" dt="2024-10-13T19:38:23.322" v="137"/>
        <pc:sldMkLst>
          <pc:docMk/>
          <pc:sldMk cId="485862909" sldId="301"/>
        </pc:sldMkLst>
      </pc:sldChg>
      <pc:sldChg chg="delSp modSp new mod modTransition">
        <pc:chgData name="Muhammad Cassamo" userId="fdce8208-b601-4f8e-aa2e-995454d7cb29" providerId="ADAL" clId="{DC7623CB-B800-4B48-9785-577C42EDFE3E}" dt="2024-10-13T19:33:11.687" v="94"/>
        <pc:sldMkLst>
          <pc:docMk/>
          <pc:sldMk cId="2507164635" sldId="302"/>
        </pc:sldMkLst>
        <pc:spChg chg="mod">
          <ac:chgData name="Muhammad Cassamo" userId="fdce8208-b601-4f8e-aa2e-995454d7cb29" providerId="ADAL" clId="{DC7623CB-B800-4B48-9785-577C42EDFE3E}" dt="2024-10-11T10:30:38.315" v="92" actId="1076"/>
          <ac:spMkLst>
            <pc:docMk/>
            <pc:sldMk cId="2507164635" sldId="302"/>
            <ac:spMk id="2" creationId="{EC557839-2403-479B-83C1-85DB6E7B2C15}"/>
          </ac:spMkLst>
        </pc:spChg>
        <pc:spChg chg="del">
          <ac:chgData name="Muhammad Cassamo" userId="fdce8208-b601-4f8e-aa2e-995454d7cb29" providerId="ADAL" clId="{DC7623CB-B800-4B48-9785-577C42EDFE3E}" dt="2024-10-11T10:30:20.170" v="58" actId="478"/>
          <ac:spMkLst>
            <pc:docMk/>
            <pc:sldMk cId="2507164635" sldId="302"/>
            <ac:spMk id="3" creationId="{261E4D3A-0EB7-4DA9-BDFE-8DFEB131A024}"/>
          </ac:spMkLst>
        </pc:spChg>
        <pc:spChg chg="del">
          <ac:chgData name="Muhammad Cassamo" userId="fdce8208-b601-4f8e-aa2e-995454d7cb29" providerId="ADAL" clId="{DC7623CB-B800-4B48-9785-577C42EDFE3E}" dt="2024-10-11T10:30:17.329" v="57" actId="478"/>
          <ac:spMkLst>
            <pc:docMk/>
            <pc:sldMk cId="2507164635" sldId="302"/>
            <ac:spMk id="4" creationId="{50336651-DB0E-4125-95C0-FB5A05BA8C36}"/>
          </ac:spMkLst>
        </pc:spChg>
      </pc:sldChg>
      <pc:sldChg chg="modSp add mod modTransition">
        <pc:chgData name="Muhammad Cassamo" userId="fdce8208-b601-4f8e-aa2e-995454d7cb29" providerId="ADAL" clId="{DC7623CB-B800-4B48-9785-577C42EDFE3E}" dt="2024-10-13T19:40:04.067" v="219"/>
        <pc:sldMkLst>
          <pc:docMk/>
          <pc:sldMk cId="2538741130" sldId="303"/>
        </pc:sldMkLst>
        <pc:spChg chg="mod">
          <ac:chgData name="Muhammad Cassamo" userId="fdce8208-b601-4f8e-aa2e-995454d7cb29" providerId="ADAL" clId="{DC7623CB-B800-4B48-9785-577C42EDFE3E}" dt="2024-10-13T19:39:39.196" v="218" actId="207"/>
          <ac:spMkLst>
            <pc:docMk/>
            <pc:sldMk cId="2538741130" sldId="303"/>
            <ac:spMk id="56" creationId="{19576725-5FD5-0E5D-4FD3-2E35020D830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1/4/2026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87834D1B-A726-18FB-799A-8294A1FE8A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Date Placeholder 8">
            <a:extLst>
              <a:ext uri="{FF2B5EF4-FFF2-40B4-BE49-F238E27FC236}">
                <a16:creationId xmlns:a16="http://schemas.microsoft.com/office/drawing/2014/main" id="{063B9152-B336-5993-1C67-48946279B0E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253B2-FD87-4AAE-AF69-14FE02FB4D05}" type="datetimeFigureOut">
              <a:rPr lang="en-US" smtClean="0"/>
              <a:t>1/4/2026</a:t>
            </a:fld>
            <a:endParaRPr lang="en-US"/>
          </a:p>
        </p:txBody>
      </p:sp>
      <p:sp>
        <p:nvSpPr>
          <p:cNvPr id="10" name="Notes Placeholder 9">
            <a:extLst>
              <a:ext uri="{FF2B5EF4-FFF2-40B4-BE49-F238E27FC236}">
                <a16:creationId xmlns:a16="http://schemas.microsoft.com/office/drawing/2014/main" id="{598999B6-0E65-F457-D4BF-F96BE9F9A9A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976FEA9E-549C-DA0D-8B3C-832BF1072B45}"/>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EDBB3-C345-4EAB-AB5D-9FB3AF589CFF}" type="slidenum">
              <a:rPr lang="en-US" smtClean="0"/>
              <a:t>‹#›</a:t>
            </a:fld>
            <a:endParaRPr lang="en-US"/>
          </a:p>
        </p:txBody>
      </p:sp>
      <p:sp>
        <p:nvSpPr>
          <p:cNvPr id="12" name="Slide Image Placeholder 11">
            <a:extLst>
              <a:ext uri="{FF2B5EF4-FFF2-40B4-BE49-F238E27FC236}">
                <a16:creationId xmlns:a16="http://schemas.microsoft.com/office/drawing/2014/main" id="{F627E2FE-9CC2-836E-40FC-1A1183B95164}"/>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3" name="Footer Placeholder 12">
            <a:extLst>
              <a:ext uri="{FF2B5EF4-FFF2-40B4-BE49-F238E27FC236}">
                <a16:creationId xmlns:a16="http://schemas.microsoft.com/office/drawing/2014/main" id="{413B0C97-27B2-A894-9DEA-82E460C91F1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43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3390635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3954175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10</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7236E-6F5B-EA4E-2852-8086C985DD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756DB8-BE37-AC1D-F356-D734E190BDF1}"/>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AF6E4F10-42C2-4D0D-E1C5-14F077C78B58}"/>
              </a:ext>
            </a:extLst>
          </p:cNvPr>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9414A4EA-8A82-1B4B-6CC3-6304B91C8B06}"/>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11</a:t>
            </a:fld>
            <a:endParaRPr lang="en-US" altLang="zh-CN" noProof="0" dirty="0"/>
          </a:p>
        </p:txBody>
      </p:sp>
    </p:spTree>
    <p:extLst>
      <p:ext uri="{BB962C8B-B14F-4D97-AF65-F5344CB8AC3E}">
        <p14:creationId xmlns:p14="http://schemas.microsoft.com/office/powerpoint/2010/main" val="2119608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DEDBB3-C345-4EAB-AB5D-9FB3AF589CFF}" type="slidenum">
              <a:rPr lang="en-US" smtClean="0"/>
              <a:t>12</a:t>
            </a:fld>
            <a:endParaRPr lang="en-US"/>
          </a:p>
        </p:txBody>
      </p:sp>
    </p:spTree>
    <p:extLst>
      <p:ext uri="{BB962C8B-B14F-4D97-AF65-F5344CB8AC3E}">
        <p14:creationId xmlns:p14="http://schemas.microsoft.com/office/powerpoint/2010/main" val="243489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14</a:t>
            </a:fld>
            <a:endParaRPr lang="en-US" altLang="zh-CN" noProof="0" dirty="0"/>
          </a:p>
        </p:txBody>
      </p:sp>
    </p:spTree>
    <p:extLst>
      <p:ext uri="{BB962C8B-B14F-4D97-AF65-F5344CB8AC3E}">
        <p14:creationId xmlns:p14="http://schemas.microsoft.com/office/powerpoint/2010/main" val="2417231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15</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16</a:t>
            </a:fld>
            <a:endParaRPr lang="en-US" altLang="zh-CN" noProof="0" dirty="0"/>
          </a:p>
        </p:txBody>
      </p:sp>
    </p:spTree>
    <p:extLst>
      <p:ext uri="{BB962C8B-B14F-4D97-AF65-F5344CB8AC3E}">
        <p14:creationId xmlns:p14="http://schemas.microsoft.com/office/powerpoint/2010/main" val="3193110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17</a:t>
            </a:fld>
            <a:endParaRPr lang="en-US" altLang="zh-CN" noProof="0" dirty="0"/>
          </a:p>
        </p:txBody>
      </p:sp>
    </p:spTree>
    <p:extLst>
      <p:ext uri="{BB962C8B-B14F-4D97-AF65-F5344CB8AC3E}">
        <p14:creationId xmlns:p14="http://schemas.microsoft.com/office/powerpoint/2010/main" val="3271724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18</a:t>
            </a:fld>
            <a:endParaRPr lang="en-US" altLang="zh-CN" noProof="0" dirty="0"/>
          </a:p>
        </p:txBody>
      </p:sp>
    </p:spTree>
    <p:extLst>
      <p:ext uri="{BB962C8B-B14F-4D97-AF65-F5344CB8AC3E}">
        <p14:creationId xmlns:p14="http://schemas.microsoft.com/office/powerpoint/2010/main" val="2932472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19</a:t>
            </a:fld>
            <a:endParaRPr lang="en-US" altLang="zh-CN" noProof="0" dirty="0"/>
          </a:p>
        </p:txBody>
      </p:sp>
    </p:spTree>
    <p:extLst>
      <p:ext uri="{BB962C8B-B14F-4D97-AF65-F5344CB8AC3E}">
        <p14:creationId xmlns:p14="http://schemas.microsoft.com/office/powerpoint/2010/main" val="3687772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20</a:t>
            </a:fld>
            <a:endParaRPr lang="en-US" altLang="zh-CN" noProof="0" dirty="0"/>
          </a:p>
        </p:txBody>
      </p:sp>
    </p:spTree>
    <p:extLst>
      <p:ext uri="{BB962C8B-B14F-4D97-AF65-F5344CB8AC3E}">
        <p14:creationId xmlns:p14="http://schemas.microsoft.com/office/powerpoint/2010/main" val="1416909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noProof="0"/>
              <a:t>Click to edit Master title style</a:t>
            </a:r>
            <a:endParaRPr lang="en-US" noProof="0"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noProof="0" dirty="0"/>
              <a:t>Click to edit </a:t>
            </a:r>
            <a:r>
              <a:rPr lang="en-US" altLang="zh-CN" noProof="0" dirty="0"/>
              <a:t>Text </a:t>
            </a:r>
            <a:r>
              <a:rPr lang="en-US" noProof="0"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noProof="0"/>
              <a:t>Click icon to add picture</a:t>
            </a:r>
            <a:endParaRPr lang="en-US" altLang="zh-CN"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noProof="0"/>
              <a:t>Click to edit Master title style</a:t>
            </a:r>
            <a:endParaRPr lang="en-US" noProof="0"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09058" y="104562"/>
            <a:ext cx="6633500" cy="3324438"/>
          </a:xfrm>
        </p:spPr>
        <p:txBody>
          <a:bodyPr/>
          <a:lstStyle/>
          <a:p>
            <a:r>
              <a:rPr lang="en-US" altLang="zh-CN" sz="5400" dirty="0"/>
              <a:t>Week 3</a:t>
            </a:r>
            <a:br>
              <a:rPr lang="en-US" altLang="zh-CN" sz="5400" dirty="0"/>
            </a:br>
            <a:r>
              <a:rPr lang="en-US" altLang="zh-CN" sz="5400" dirty="0"/>
              <a:t>Professional Career Development</a:t>
            </a:r>
            <a:br>
              <a:rPr lang="en-US" altLang="zh-CN" sz="5400" dirty="0"/>
            </a:br>
            <a:r>
              <a:rPr lang="en-US" altLang="zh-CN" sz="5400" dirty="0"/>
              <a:t>BMSW4012</a:t>
            </a:r>
            <a:endParaRPr lang="en-US" sz="5400" dirty="0"/>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3">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ext Placeholder 2">
            <a:extLst>
              <a:ext uri="{FF2B5EF4-FFF2-40B4-BE49-F238E27FC236}">
                <a16:creationId xmlns:a16="http://schemas.microsoft.com/office/drawing/2014/main" id="{5C3E8384-F9EF-7EC7-DA29-72C266CA4628}"/>
              </a:ext>
            </a:extLst>
          </p:cNvPr>
          <p:cNvSpPr>
            <a:spLocks noGrp="1"/>
          </p:cNvSpPr>
          <p:nvPr>
            <p:ph type="body" sz="quarter" idx="28"/>
          </p:nvPr>
        </p:nvSpPr>
        <p:spPr/>
        <p:txBody>
          <a:bodyPr/>
          <a:lstStyle/>
          <a:p>
            <a:endParaRPr lang="en-GB"/>
          </a:p>
        </p:txBody>
      </p:sp>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47941" y="2483193"/>
            <a:ext cx="5589990" cy="1325563"/>
          </a:xfrm>
        </p:spPr>
        <p:txBody>
          <a:bodyPr/>
          <a:lstStyle/>
          <a:p>
            <a:r>
              <a:rPr lang="en-US" altLang="zh-CN" dirty="0"/>
              <a:t>What did we do last week?</a:t>
            </a:r>
            <a:endParaRPr lang="en-US" dirty="0"/>
          </a:p>
        </p:txBody>
      </p:sp>
      <p:pic>
        <p:nvPicPr>
          <p:cNvPr id="12" name="Picture Placeholder 11" descr="People around a table on their laptop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rotWithShape="1">
          <a:blip r:embed="rId3" cstate="print">
            <a:extLst>
              <a:ext uri="{28A0092B-C50C-407E-A947-70E740481C1C}">
                <a14:useLocalDpi xmlns:a14="http://schemas.microsoft.com/office/drawing/2010/main"/>
              </a:ext>
            </a:extLst>
          </a:blip>
          <a:srcRect l="26" r="26"/>
          <a:stretch/>
        </p:blipFill>
        <p:spPr>
          <a:xfrm>
            <a:off x="5745001" y="0"/>
            <a:ext cx="6446999" cy="6858000"/>
          </a:xfrm>
        </p:spPr>
      </p:pic>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7755480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CDCF-54C1-DE97-1C70-D22E91429E03}"/>
              </a:ext>
            </a:extLst>
          </p:cNvPr>
          <p:cNvSpPr>
            <a:spLocks noGrp="1"/>
          </p:cNvSpPr>
          <p:nvPr>
            <p:ph type="title"/>
          </p:nvPr>
        </p:nvSpPr>
        <p:spPr>
          <a:xfrm>
            <a:off x="6269200" y="2438400"/>
            <a:ext cx="4518122" cy="1688906"/>
          </a:xfrm>
        </p:spPr>
        <p:txBody>
          <a:bodyPr/>
          <a:lstStyle/>
          <a:p>
            <a:r>
              <a:rPr lang="en-GB" sz="4000" dirty="0"/>
              <a:t>10 Minute Reflection</a:t>
            </a:r>
          </a:p>
        </p:txBody>
      </p:sp>
    </p:spTree>
    <p:extLst>
      <p:ext uri="{BB962C8B-B14F-4D97-AF65-F5344CB8AC3E}">
        <p14:creationId xmlns:p14="http://schemas.microsoft.com/office/powerpoint/2010/main" val="3947554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25D94-4AA5-3AB7-5FB3-F9D0A9A99977}"/>
              </a:ext>
            </a:extLst>
          </p:cNvPr>
          <p:cNvSpPr>
            <a:spLocks noGrp="1"/>
          </p:cNvSpPr>
          <p:nvPr>
            <p:ph type="title"/>
          </p:nvPr>
        </p:nvSpPr>
        <p:spPr>
          <a:xfrm>
            <a:off x="215689" y="113155"/>
            <a:ext cx="10515600" cy="1115434"/>
          </a:xfrm>
        </p:spPr>
        <p:txBody>
          <a:bodyPr/>
          <a:lstStyle/>
          <a:p>
            <a:r>
              <a:rPr lang="en-GB" dirty="0"/>
              <a:t>Learning Objectives</a:t>
            </a:r>
          </a:p>
        </p:txBody>
      </p:sp>
      <p:sp>
        <p:nvSpPr>
          <p:cNvPr id="3" name="Chart Placeholder 2">
            <a:extLst>
              <a:ext uri="{FF2B5EF4-FFF2-40B4-BE49-F238E27FC236}">
                <a16:creationId xmlns:a16="http://schemas.microsoft.com/office/drawing/2014/main" id="{E428E456-D81D-60AC-5C3A-8B481FA1A40C}"/>
              </a:ext>
            </a:extLst>
          </p:cNvPr>
          <p:cNvSpPr>
            <a:spLocks noGrp="1"/>
          </p:cNvSpPr>
          <p:nvPr>
            <p:ph type="chart" sz="quarter" idx="27"/>
          </p:nvPr>
        </p:nvSpPr>
        <p:spPr>
          <a:xfrm>
            <a:off x="293914" y="1058984"/>
            <a:ext cx="11604171" cy="4155757"/>
          </a:xfrm>
        </p:spPr>
        <p:txBody>
          <a:bodyPr/>
          <a:lstStyle/>
          <a:p>
            <a:pPr marL="0" indent="0">
              <a:buNone/>
            </a:pPr>
            <a:r>
              <a:rPr lang="en-US" sz="2400" dirty="0"/>
              <a:t>By the end of this session, students will be able to:</a:t>
            </a:r>
          </a:p>
          <a:p>
            <a:r>
              <a:rPr lang="en-US" sz="2400" dirty="0"/>
              <a:t>Explain the purpose of goal setting and personal development planning in relation to career progression and employability.</a:t>
            </a:r>
          </a:p>
          <a:p>
            <a:r>
              <a:rPr lang="en-US" sz="2400" dirty="0"/>
              <a:t>Apply the SMART goals framework to create clear, realistic short-term and long-term goals.</a:t>
            </a:r>
          </a:p>
          <a:p>
            <a:r>
              <a:rPr lang="en-US" sz="2400" dirty="0"/>
              <a:t>Identify potential career preferences using Holland’s Career Theory and reflect on how these align with personal interests and strengths.</a:t>
            </a:r>
          </a:p>
          <a:p>
            <a:r>
              <a:rPr lang="en-US" sz="2400" dirty="0" err="1"/>
              <a:t>Recognise</a:t>
            </a:r>
            <a:r>
              <a:rPr lang="en-US" sz="2400" dirty="0"/>
              <a:t> key personality preferences using the Myers-Briggs Type Indicator (MBTI) and consider how these may influence learning, decision-making, and career choices.</a:t>
            </a:r>
          </a:p>
          <a:p>
            <a:r>
              <a:rPr lang="en-US" sz="2400" dirty="0"/>
              <a:t>Construct a basic Personal Development Plan (PDP) that includes goals, actions, timelines, and support needs.</a:t>
            </a:r>
          </a:p>
          <a:p>
            <a:r>
              <a:rPr lang="en-US" sz="2400" dirty="0"/>
              <a:t>Begin to reflect on how goal-setting models and career theories can be used as evidence within Assignment Part 1.</a:t>
            </a:r>
            <a:endParaRPr lang="en-GB" sz="2400" dirty="0"/>
          </a:p>
        </p:txBody>
      </p:sp>
    </p:spTree>
    <p:extLst>
      <p:ext uri="{BB962C8B-B14F-4D97-AF65-F5344CB8AC3E}">
        <p14:creationId xmlns:p14="http://schemas.microsoft.com/office/powerpoint/2010/main" val="3051613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AD2B7-C96E-90C9-4BC6-0D749C931DBE}"/>
              </a:ext>
            </a:extLst>
          </p:cNvPr>
          <p:cNvSpPr>
            <a:spLocks noGrp="1"/>
          </p:cNvSpPr>
          <p:nvPr>
            <p:ph type="title"/>
          </p:nvPr>
        </p:nvSpPr>
        <p:spPr>
          <a:xfrm>
            <a:off x="509574" y="2096892"/>
            <a:ext cx="5117162" cy="1325563"/>
          </a:xfrm>
        </p:spPr>
        <p:txBody>
          <a:bodyPr anchor="ctr">
            <a:normAutofit/>
          </a:bodyPr>
          <a:lstStyle/>
          <a:p>
            <a:r>
              <a:rPr lang="en-GB" dirty="0"/>
              <a:t>Holland’s Career</a:t>
            </a:r>
            <a:br>
              <a:rPr lang="en-GB" dirty="0"/>
            </a:br>
            <a:r>
              <a:rPr lang="en-GB" dirty="0"/>
              <a:t>Theory</a:t>
            </a:r>
          </a:p>
        </p:txBody>
      </p:sp>
      <p:sp>
        <p:nvSpPr>
          <p:cNvPr id="11" name="Text Placeholder 2">
            <a:extLst>
              <a:ext uri="{FF2B5EF4-FFF2-40B4-BE49-F238E27FC236}">
                <a16:creationId xmlns:a16="http://schemas.microsoft.com/office/drawing/2014/main" id="{86C648BA-AD73-071F-A5C5-59669313C91C}"/>
              </a:ext>
            </a:extLst>
          </p:cNvPr>
          <p:cNvSpPr>
            <a:spLocks noGrp="1"/>
          </p:cNvSpPr>
          <p:nvPr>
            <p:ph type="body" sz="quarter" idx="28"/>
          </p:nvPr>
        </p:nvSpPr>
        <p:spPr>
          <a:xfrm>
            <a:off x="509574" y="3435546"/>
            <a:ext cx="4260850" cy="2051050"/>
          </a:xfrm>
        </p:spPr>
        <p:txBody>
          <a:bodyPr/>
          <a:lstStyle/>
          <a:p>
            <a:endParaRPr lang="en-US"/>
          </a:p>
        </p:txBody>
      </p:sp>
      <p:pic>
        <p:nvPicPr>
          <p:cNvPr id="6" name="Picture 5">
            <a:extLst>
              <a:ext uri="{FF2B5EF4-FFF2-40B4-BE49-F238E27FC236}">
                <a16:creationId xmlns:a16="http://schemas.microsoft.com/office/drawing/2014/main" id="{ADF2FDCD-1B96-F229-2283-172D1487CCA5}"/>
              </a:ext>
            </a:extLst>
          </p:cNvPr>
          <p:cNvPicPr>
            <a:picLocks noChangeAspect="1"/>
          </p:cNvPicPr>
          <p:nvPr/>
        </p:nvPicPr>
        <p:blipFill>
          <a:blip r:embed="rId2"/>
          <a:srcRect l="1416" r="4577"/>
          <a:stretch>
            <a:fillRect/>
          </a:stretch>
        </p:blipFill>
        <p:spPr>
          <a:xfrm>
            <a:off x="5745001" y="10"/>
            <a:ext cx="6446999" cy="685799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pic>
      <p:sp>
        <p:nvSpPr>
          <p:cNvPr id="13" name="Footer Placeholder 4">
            <a:extLst>
              <a:ext uri="{FF2B5EF4-FFF2-40B4-BE49-F238E27FC236}">
                <a16:creationId xmlns:a16="http://schemas.microsoft.com/office/drawing/2014/main" id="{E9067C2C-3524-D8CF-C480-AAD7931CD84F}"/>
              </a:ext>
            </a:extLst>
          </p:cNvPr>
          <p:cNvSpPr>
            <a:spLocks noGrp="1"/>
          </p:cNvSpPr>
          <p:nvPr>
            <p:ph type="ftr" sz="quarter" idx="52"/>
          </p:nvPr>
        </p:nvSpPr>
        <p:spPr>
          <a:xfrm>
            <a:off x="484632" y="6217920"/>
            <a:ext cx="4114800" cy="365125"/>
          </a:xfrm>
        </p:spPr>
        <p:txBody>
          <a:bodyPr/>
          <a:lstStyle/>
          <a:p>
            <a:pPr>
              <a:spcAft>
                <a:spcPts val="600"/>
              </a:spcAft>
            </a:pPr>
            <a:r>
              <a:rPr lang="en-US" noProof="0"/>
              <a:t>Presentation Title</a:t>
            </a:r>
          </a:p>
        </p:txBody>
      </p:sp>
    </p:spTree>
    <p:extLst>
      <p:ext uri="{BB962C8B-B14F-4D97-AF65-F5344CB8AC3E}">
        <p14:creationId xmlns:p14="http://schemas.microsoft.com/office/powerpoint/2010/main" val="2297088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E2A1647-67D3-44D8-ADB8-14554E755B7F}"/>
              </a:ext>
            </a:extLst>
          </p:cNvPr>
          <p:cNvSpPr>
            <a:spLocks noGrp="1"/>
          </p:cNvSpPr>
          <p:nvPr>
            <p:ph type="body" sz="quarter" idx="32"/>
          </p:nvPr>
        </p:nvSpPr>
        <p:spPr>
          <a:xfrm>
            <a:off x="169259" y="2929822"/>
            <a:ext cx="1865376" cy="3592275"/>
          </a:xfrm>
        </p:spPr>
        <p:txBody>
          <a:bodyPr/>
          <a:lstStyle/>
          <a:p>
            <a:r>
              <a:rPr lang="en-GB" sz="1700" dirty="0"/>
              <a:t>Realistic/Builder: Practical, hands-on problem-solvers who prefer working with things rather than people. They enjoy physical activities, such as mechanics, engineering, or outdoor work.</a:t>
            </a:r>
          </a:p>
        </p:txBody>
      </p:sp>
      <p:sp>
        <p:nvSpPr>
          <p:cNvPr id="3" name="Text Placeholder 2">
            <a:extLst>
              <a:ext uri="{FF2B5EF4-FFF2-40B4-BE49-F238E27FC236}">
                <a16:creationId xmlns:a16="http://schemas.microsoft.com/office/drawing/2014/main" id="{674953A1-88F6-4A6A-9CF7-7065C29AD733}"/>
              </a:ext>
            </a:extLst>
          </p:cNvPr>
          <p:cNvSpPr>
            <a:spLocks noGrp="1"/>
          </p:cNvSpPr>
          <p:nvPr>
            <p:ph type="body" sz="quarter" idx="50"/>
          </p:nvPr>
        </p:nvSpPr>
        <p:spPr>
          <a:xfrm>
            <a:off x="2122404" y="2929823"/>
            <a:ext cx="1867186" cy="3592274"/>
          </a:xfrm>
        </p:spPr>
        <p:txBody>
          <a:bodyPr/>
          <a:lstStyle/>
          <a:p>
            <a:r>
              <a:rPr lang="en-GB" sz="1800" dirty="0"/>
              <a:t>Investigative/</a:t>
            </a:r>
          </a:p>
          <a:p>
            <a:r>
              <a:rPr lang="en-GB" sz="1800" dirty="0"/>
              <a:t>Thinker: Analytical, intellectual, and curious individuals who enjoy thinking, researching, and problem-solving, often found in science and research fields.</a:t>
            </a:r>
          </a:p>
        </p:txBody>
      </p:sp>
      <p:sp>
        <p:nvSpPr>
          <p:cNvPr id="4" name="Text Placeholder 3">
            <a:extLst>
              <a:ext uri="{FF2B5EF4-FFF2-40B4-BE49-F238E27FC236}">
                <a16:creationId xmlns:a16="http://schemas.microsoft.com/office/drawing/2014/main" id="{E9813945-A93B-4D81-8474-1498005707F3}"/>
              </a:ext>
            </a:extLst>
          </p:cNvPr>
          <p:cNvSpPr>
            <a:spLocks noGrp="1"/>
          </p:cNvSpPr>
          <p:nvPr>
            <p:ph type="body" sz="quarter" idx="51"/>
          </p:nvPr>
        </p:nvSpPr>
        <p:spPr>
          <a:xfrm>
            <a:off x="4076002" y="2929822"/>
            <a:ext cx="1865376" cy="3592274"/>
          </a:xfrm>
        </p:spPr>
        <p:txBody>
          <a:bodyPr/>
          <a:lstStyle/>
          <a:p>
            <a:r>
              <a:rPr lang="en-GB" sz="1800" dirty="0"/>
              <a:t>Artistic/Creator: Creative, expressive, and original, they value aesthetics and prefer work that involves art, music, writing, or design.</a:t>
            </a:r>
          </a:p>
        </p:txBody>
      </p:sp>
      <p:sp>
        <p:nvSpPr>
          <p:cNvPr id="5" name="Text Placeholder 4">
            <a:extLst>
              <a:ext uri="{FF2B5EF4-FFF2-40B4-BE49-F238E27FC236}">
                <a16:creationId xmlns:a16="http://schemas.microsoft.com/office/drawing/2014/main" id="{0B077CA2-C60D-4169-95A5-25A3B52FFF9B}"/>
              </a:ext>
            </a:extLst>
          </p:cNvPr>
          <p:cNvSpPr>
            <a:spLocks noGrp="1"/>
          </p:cNvSpPr>
          <p:nvPr>
            <p:ph type="body" sz="quarter" idx="52"/>
          </p:nvPr>
        </p:nvSpPr>
        <p:spPr>
          <a:xfrm>
            <a:off x="6051409" y="2937408"/>
            <a:ext cx="1865376" cy="3584688"/>
          </a:xfrm>
        </p:spPr>
        <p:txBody>
          <a:bodyPr/>
          <a:lstStyle/>
          <a:p>
            <a:r>
              <a:rPr lang="en-GB" sz="1800" dirty="0"/>
              <a:t>Social/Helper: Cooperative, empathetic, and people-oriented, they thrive in careers involving helping, teaching, counselling, or guiding others.</a:t>
            </a:r>
          </a:p>
        </p:txBody>
      </p:sp>
      <p:sp>
        <p:nvSpPr>
          <p:cNvPr id="6" name="Text Placeholder 5">
            <a:extLst>
              <a:ext uri="{FF2B5EF4-FFF2-40B4-BE49-F238E27FC236}">
                <a16:creationId xmlns:a16="http://schemas.microsoft.com/office/drawing/2014/main" id="{05DC991F-FA93-4435-AEEB-BF30431E4EF2}"/>
              </a:ext>
            </a:extLst>
          </p:cNvPr>
          <p:cNvSpPr>
            <a:spLocks noGrp="1"/>
          </p:cNvSpPr>
          <p:nvPr>
            <p:ph type="body" sz="quarter" idx="53"/>
          </p:nvPr>
        </p:nvSpPr>
        <p:spPr>
          <a:xfrm>
            <a:off x="8026816" y="2937408"/>
            <a:ext cx="1865376" cy="3584688"/>
          </a:xfrm>
        </p:spPr>
        <p:txBody>
          <a:bodyPr/>
          <a:lstStyle/>
          <a:p>
            <a:r>
              <a:rPr lang="en-GB" sz="1800" dirty="0"/>
              <a:t>Enterprising/ Persuader: Ambitious, energetic, and confident, they prefer leading, persuading, and managing, often seeking positions in business, sales, or politics.</a:t>
            </a:r>
          </a:p>
        </p:txBody>
      </p:sp>
      <p:sp>
        <p:nvSpPr>
          <p:cNvPr id="7" name="Text Placeholder 6">
            <a:extLst>
              <a:ext uri="{FF2B5EF4-FFF2-40B4-BE49-F238E27FC236}">
                <a16:creationId xmlns:a16="http://schemas.microsoft.com/office/drawing/2014/main" id="{E7EAD3A5-2A97-454F-B298-050E6B11C2F4}"/>
              </a:ext>
            </a:extLst>
          </p:cNvPr>
          <p:cNvSpPr>
            <a:spLocks noGrp="1"/>
          </p:cNvSpPr>
          <p:nvPr>
            <p:ph type="body" sz="quarter" idx="27"/>
          </p:nvPr>
        </p:nvSpPr>
        <p:spPr>
          <a:xfrm>
            <a:off x="170616" y="2067143"/>
            <a:ext cx="1865376" cy="866219"/>
          </a:xfrm>
        </p:spPr>
        <p:txBody>
          <a:bodyPr/>
          <a:lstStyle/>
          <a:p>
            <a:r>
              <a:rPr lang="en-GB" dirty="0"/>
              <a:t>R</a:t>
            </a:r>
          </a:p>
        </p:txBody>
      </p:sp>
      <p:sp>
        <p:nvSpPr>
          <p:cNvPr id="8" name="Title 7">
            <a:extLst>
              <a:ext uri="{FF2B5EF4-FFF2-40B4-BE49-F238E27FC236}">
                <a16:creationId xmlns:a16="http://schemas.microsoft.com/office/drawing/2014/main" id="{EA365AF1-843D-4214-A378-BEEF9C82EAF3}"/>
              </a:ext>
            </a:extLst>
          </p:cNvPr>
          <p:cNvSpPr>
            <a:spLocks noGrp="1"/>
          </p:cNvSpPr>
          <p:nvPr>
            <p:ph type="title"/>
          </p:nvPr>
        </p:nvSpPr>
        <p:spPr>
          <a:xfrm>
            <a:off x="83976" y="74645"/>
            <a:ext cx="12017828" cy="1875453"/>
          </a:xfrm>
        </p:spPr>
        <p:txBody>
          <a:bodyPr/>
          <a:lstStyle/>
          <a:p>
            <a:pPr algn="l"/>
            <a:r>
              <a:rPr lang="en-GB" sz="2800" dirty="0"/>
              <a:t>Holland’s career theory - </a:t>
            </a:r>
            <a:r>
              <a:rPr lang="en-GB" sz="2800" b="0" dirty="0"/>
              <a:t>Dr John Holland’s Theory, also known as Holland’s theory of vocational choice, is the best known and most widely researched theory about where we thrive in our work.  It’s widely used by career development professionals worldwide.</a:t>
            </a:r>
          </a:p>
        </p:txBody>
      </p:sp>
      <p:sp>
        <p:nvSpPr>
          <p:cNvPr id="9" name="Text Placeholder 8">
            <a:extLst>
              <a:ext uri="{FF2B5EF4-FFF2-40B4-BE49-F238E27FC236}">
                <a16:creationId xmlns:a16="http://schemas.microsoft.com/office/drawing/2014/main" id="{FF0C13A9-9CF0-4D18-9C75-F0BD736531BE}"/>
              </a:ext>
            </a:extLst>
          </p:cNvPr>
          <p:cNvSpPr>
            <a:spLocks noGrp="1"/>
          </p:cNvSpPr>
          <p:nvPr>
            <p:ph type="body" sz="quarter" idx="46"/>
          </p:nvPr>
        </p:nvSpPr>
        <p:spPr>
          <a:xfrm>
            <a:off x="2128938" y="2067143"/>
            <a:ext cx="1865376" cy="866219"/>
          </a:xfrm>
        </p:spPr>
        <p:txBody>
          <a:bodyPr/>
          <a:lstStyle/>
          <a:p>
            <a:r>
              <a:rPr lang="en-GB" dirty="0"/>
              <a:t>I</a:t>
            </a:r>
          </a:p>
        </p:txBody>
      </p:sp>
      <p:sp>
        <p:nvSpPr>
          <p:cNvPr id="10" name="Text Placeholder 9">
            <a:extLst>
              <a:ext uri="{FF2B5EF4-FFF2-40B4-BE49-F238E27FC236}">
                <a16:creationId xmlns:a16="http://schemas.microsoft.com/office/drawing/2014/main" id="{EE862B2E-7CB0-417B-AEAE-5460BA19ABCF}"/>
              </a:ext>
            </a:extLst>
          </p:cNvPr>
          <p:cNvSpPr>
            <a:spLocks noGrp="1"/>
          </p:cNvSpPr>
          <p:nvPr>
            <p:ph type="body" sz="quarter" idx="47"/>
          </p:nvPr>
        </p:nvSpPr>
        <p:spPr>
          <a:xfrm>
            <a:off x="4082536" y="2063604"/>
            <a:ext cx="1865376" cy="866219"/>
          </a:xfrm>
        </p:spPr>
        <p:txBody>
          <a:bodyPr/>
          <a:lstStyle/>
          <a:p>
            <a:r>
              <a:rPr lang="en-GB" dirty="0"/>
              <a:t>A</a:t>
            </a:r>
          </a:p>
        </p:txBody>
      </p:sp>
      <p:sp>
        <p:nvSpPr>
          <p:cNvPr id="11" name="Text Placeholder 10">
            <a:extLst>
              <a:ext uri="{FF2B5EF4-FFF2-40B4-BE49-F238E27FC236}">
                <a16:creationId xmlns:a16="http://schemas.microsoft.com/office/drawing/2014/main" id="{CF9E9AB8-0689-41E7-B305-00DD678C103A}"/>
              </a:ext>
            </a:extLst>
          </p:cNvPr>
          <p:cNvSpPr>
            <a:spLocks noGrp="1"/>
          </p:cNvSpPr>
          <p:nvPr>
            <p:ph type="body" sz="quarter" idx="48"/>
          </p:nvPr>
        </p:nvSpPr>
        <p:spPr>
          <a:xfrm>
            <a:off x="6051409" y="2063604"/>
            <a:ext cx="1865376" cy="866219"/>
          </a:xfrm>
        </p:spPr>
        <p:txBody>
          <a:bodyPr/>
          <a:lstStyle/>
          <a:p>
            <a:r>
              <a:rPr lang="en-GB" dirty="0"/>
              <a:t>S</a:t>
            </a:r>
          </a:p>
        </p:txBody>
      </p:sp>
      <p:sp>
        <p:nvSpPr>
          <p:cNvPr id="12" name="Text Placeholder 11">
            <a:extLst>
              <a:ext uri="{FF2B5EF4-FFF2-40B4-BE49-F238E27FC236}">
                <a16:creationId xmlns:a16="http://schemas.microsoft.com/office/drawing/2014/main" id="{D7812CBC-B06A-4C57-AEC2-BA72503E4B70}"/>
              </a:ext>
            </a:extLst>
          </p:cNvPr>
          <p:cNvSpPr>
            <a:spLocks noGrp="1"/>
          </p:cNvSpPr>
          <p:nvPr>
            <p:ph type="body" sz="quarter" idx="49"/>
          </p:nvPr>
        </p:nvSpPr>
        <p:spPr>
          <a:xfrm>
            <a:off x="8031601" y="2063604"/>
            <a:ext cx="1865376" cy="866219"/>
          </a:xfrm>
        </p:spPr>
        <p:txBody>
          <a:bodyPr/>
          <a:lstStyle/>
          <a:p>
            <a:r>
              <a:rPr lang="en-GB" dirty="0"/>
              <a:t>E</a:t>
            </a:r>
          </a:p>
        </p:txBody>
      </p:sp>
      <p:pic>
        <p:nvPicPr>
          <p:cNvPr id="17" name="Picture 16">
            <a:extLst>
              <a:ext uri="{FF2B5EF4-FFF2-40B4-BE49-F238E27FC236}">
                <a16:creationId xmlns:a16="http://schemas.microsoft.com/office/drawing/2014/main" id="{0AC6A3EB-B1B6-47CF-8E5C-0B1EE3338B4C}"/>
              </a:ext>
            </a:extLst>
          </p:cNvPr>
          <p:cNvPicPr>
            <a:picLocks noChangeAspect="1"/>
          </p:cNvPicPr>
          <p:nvPr/>
        </p:nvPicPr>
        <p:blipFill>
          <a:blip r:embed="rId2"/>
          <a:stretch>
            <a:fillRect/>
          </a:stretch>
        </p:blipFill>
        <p:spPr>
          <a:xfrm>
            <a:off x="10008757" y="2044953"/>
            <a:ext cx="1883827" cy="883997"/>
          </a:xfrm>
          <a:prstGeom prst="rect">
            <a:avLst/>
          </a:prstGeom>
        </p:spPr>
      </p:pic>
      <p:pic>
        <p:nvPicPr>
          <p:cNvPr id="19" name="Picture 18">
            <a:extLst>
              <a:ext uri="{FF2B5EF4-FFF2-40B4-BE49-F238E27FC236}">
                <a16:creationId xmlns:a16="http://schemas.microsoft.com/office/drawing/2014/main" id="{890D8FFB-D0CB-4D3A-B6FF-90AD1D7A66FD}"/>
              </a:ext>
            </a:extLst>
          </p:cNvPr>
          <p:cNvPicPr>
            <a:picLocks noChangeAspect="1"/>
          </p:cNvPicPr>
          <p:nvPr/>
        </p:nvPicPr>
        <p:blipFill>
          <a:blip r:embed="rId3"/>
          <a:stretch>
            <a:fillRect/>
          </a:stretch>
        </p:blipFill>
        <p:spPr>
          <a:xfrm>
            <a:off x="10002223" y="2928950"/>
            <a:ext cx="1993565" cy="3657917"/>
          </a:xfrm>
          <a:prstGeom prst="rect">
            <a:avLst/>
          </a:prstGeom>
        </p:spPr>
      </p:pic>
    </p:spTree>
    <p:extLst>
      <p:ext uri="{BB962C8B-B14F-4D97-AF65-F5344CB8AC3E}">
        <p14:creationId xmlns:p14="http://schemas.microsoft.com/office/powerpoint/2010/main" val="90350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barn(inVertical)">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arn(inVertical)">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bg/>
                                          </p:spTgt>
                                        </p:tgtEl>
                                        <p:attrNameLst>
                                          <p:attrName>style.visibility</p:attrName>
                                        </p:attrNameLst>
                                      </p:cBhvr>
                                      <p:to>
                                        <p:strVal val="visible"/>
                                      </p:to>
                                    </p:set>
                                    <p:animEffect transition="in" filter="barn(inVertical)">
                                      <p:cBhvr>
                                        <p:cTn id="17" dur="500"/>
                                        <p:tgtEl>
                                          <p:spTgt spid="2">
                                            <p:bg/>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0" end="0"/>
                                            </p:txEl>
                                          </p:spTgt>
                                        </p:tgtEl>
                                        <p:attrNameLst>
                                          <p:attrName>style.visibility</p:attrName>
                                        </p:attrNameLst>
                                      </p:cBhvr>
                                      <p:to>
                                        <p:strVal val="visible"/>
                                      </p:to>
                                    </p:set>
                                    <p:animEffect transition="in" filter="barn(inVertical)">
                                      <p:cBhvr>
                                        <p:cTn id="22" dur="500"/>
                                        <p:tgtEl>
                                          <p:spTgt spid="2">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9">
                                            <p:bg/>
                                          </p:spTgt>
                                        </p:tgtEl>
                                        <p:attrNameLst>
                                          <p:attrName>style.visibility</p:attrName>
                                        </p:attrNameLst>
                                      </p:cBhvr>
                                      <p:to>
                                        <p:strVal val="visible"/>
                                      </p:to>
                                    </p:set>
                                    <p:animEffect transition="in" filter="barn(inVertical)">
                                      <p:cBhvr>
                                        <p:cTn id="27" dur="500"/>
                                        <p:tgtEl>
                                          <p:spTgt spid="9">
                                            <p:bg/>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barn(inVertical)">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bg/>
                                          </p:spTgt>
                                        </p:tgtEl>
                                        <p:attrNameLst>
                                          <p:attrName>style.visibility</p:attrName>
                                        </p:attrNameLst>
                                      </p:cBhvr>
                                      <p:to>
                                        <p:strVal val="visible"/>
                                      </p:to>
                                    </p:set>
                                    <p:animEffect transition="in" filter="barn(inVertical)">
                                      <p:cBhvr>
                                        <p:cTn id="37" dur="500"/>
                                        <p:tgtEl>
                                          <p:spTgt spid="3">
                                            <p:bg/>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barn(inVertical)">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barn(inVertical)">
                                      <p:cBhvr>
                                        <p:cTn id="47" dur="500"/>
                                        <p:tgtEl>
                                          <p:spTgt spid="3">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0">
                                            <p:bg/>
                                          </p:spTgt>
                                        </p:tgtEl>
                                        <p:attrNameLst>
                                          <p:attrName>style.visibility</p:attrName>
                                        </p:attrNameLst>
                                      </p:cBhvr>
                                      <p:to>
                                        <p:strVal val="visible"/>
                                      </p:to>
                                    </p:set>
                                    <p:animEffect transition="in" filter="barn(inVertical)">
                                      <p:cBhvr>
                                        <p:cTn id="52" dur="500"/>
                                        <p:tgtEl>
                                          <p:spTgt spid="10">
                                            <p:bg/>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0">
                                            <p:txEl>
                                              <p:pRg st="0" end="0"/>
                                            </p:txEl>
                                          </p:spTgt>
                                        </p:tgtEl>
                                        <p:attrNameLst>
                                          <p:attrName>style.visibility</p:attrName>
                                        </p:attrNameLst>
                                      </p:cBhvr>
                                      <p:to>
                                        <p:strVal val="visible"/>
                                      </p:to>
                                    </p:set>
                                    <p:animEffect transition="in" filter="barn(inVertical)">
                                      <p:cBhvr>
                                        <p:cTn id="57" dur="500"/>
                                        <p:tgtEl>
                                          <p:spTgt spid="10">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4">
                                            <p:bg/>
                                          </p:spTgt>
                                        </p:tgtEl>
                                        <p:attrNameLst>
                                          <p:attrName>style.visibility</p:attrName>
                                        </p:attrNameLst>
                                      </p:cBhvr>
                                      <p:to>
                                        <p:strVal val="visible"/>
                                      </p:to>
                                    </p:set>
                                    <p:animEffect transition="in" filter="barn(inVertical)">
                                      <p:cBhvr>
                                        <p:cTn id="62" dur="500"/>
                                        <p:tgtEl>
                                          <p:spTgt spid="4">
                                            <p:bg/>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grpId="0" nodeType="clickEffect">
                                  <p:stCondLst>
                                    <p:cond delay="0"/>
                                  </p:stCondLst>
                                  <p:childTnLst>
                                    <p:set>
                                      <p:cBhvr>
                                        <p:cTn id="66" dur="1" fill="hold">
                                          <p:stCondLst>
                                            <p:cond delay="0"/>
                                          </p:stCondLst>
                                        </p:cTn>
                                        <p:tgtEl>
                                          <p:spTgt spid="4">
                                            <p:txEl>
                                              <p:pRg st="0" end="0"/>
                                            </p:txEl>
                                          </p:spTgt>
                                        </p:tgtEl>
                                        <p:attrNameLst>
                                          <p:attrName>style.visibility</p:attrName>
                                        </p:attrNameLst>
                                      </p:cBhvr>
                                      <p:to>
                                        <p:strVal val="visible"/>
                                      </p:to>
                                    </p:set>
                                    <p:animEffect transition="in" filter="barn(inVertical)">
                                      <p:cBhvr>
                                        <p:cTn id="67" dur="500"/>
                                        <p:tgtEl>
                                          <p:spTgt spid="4">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grpId="0" nodeType="clickEffect">
                                  <p:stCondLst>
                                    <p:cond delay="0"/>
                                  </p:stCondLst>
                                  <p:childTnLst>
                                    <p:set>
                                      <p:cBhvr>
                                        <p:cTn id="71" dur="1" fill="hold">
                                          <p:stCondLst>
                                            <p:cond delay="0"/>
                                          </p:stCondLst>
                                        </p:cTn>
                                        <p:tgtEl>
                                          <p:spTgt spid="11">
                                            <p:bg/>
                                          </p:spTgt>
                                        </p:tgtEl>
                                        <p:attrNameLst>
                                          <p:attrName>style.visibility</p:attrName>
                                        </p:attrNameLst>
                                      </p:cBhvr>
                                      <p:to>
                                        <p:strVal val="visible"/>
                                      </p:to>
                                    </p:set>
                                    <p:animEffect transition="in" filter="barn(inVertical)">
                                      <p:cBhvr>
                                        <p:cTn id="72" dur="500"/>
                                        <p:tgtEl>
                                          <p:spTgt spid="11">
                                            <p:bg/>
                                          </p:spTgt>
                                        </p:tgtEl>
                                      </p:cBhvr>
                                    </p:animEffec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grpId="0" nodeType="clickEffect">
                                  <p:stCondLst>
                                    <p:cond delay="0"/>
                                  </p:stCondLst>
                                  <p:childTnLst>
                                    <p:set>
                                      <p:cBhvr>
                                        <p:cTn id="76" dur="1" fill="hold">
                                          <p:stCondLst>
                                            <p:cond delay="0"/>
                                          </p:stCondLst>
                                        </p:cTn>
                                        <p:tgtEl>
                                          <p:spTgt spid="11">
                                            <p:txEl>
                                              <p:pRg st="0" end="0"/>
                                            </p:txEl>
                                          </p:spTgt>
                                        </p:tgtEl>
                                        <p:attrNameLst>
                                          <p:attrName>style.visibility</p:attrName>
                                        </p:attrNameLst>
                                      </p:cBhvr>
                                      <p:to>
                                        <p:strVal val="visible"/>
                                      </p:to>
                                    </p:set>
                                    <p:animEffect transition="in" filter="barn(inVertical)">
                                      <p:cBhvr>
                                        <p:cTn id="77" dur="500"/>
                                        <p:tgtEl>
                                          <p:spTgt spid="11">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grpId="0" nodeType="clickEffect">
                                  <p:stCondLst>
                                    <p:cond delay="0"/>
                                  </p:stCondLst>
                                  <p:childTnLst>
                                    <p:set>
                                      <p:cBhvr>
                                        <p:cTn id="81" dur="1" fill="hold">
                                          <p:stCondLst>
                                            <p:cond delay="0"/>
                                          </p:stCondLst>
                                        </p:cTn>
                                        <p:tgtEl>
                                          <p:spTgt spid="5">
                                            <p:bg/>
                                          </p:spTgt>
                                        </p:tgtEl>
                                        <p:attrNameLst>
                                          <p:attrName>style.visibility</p:attrName>
                                        </p:attrNameLst>
                                      </p:cBhvr>
                                      <p:to>
                                        <p:strVal val="visible"/>
                                      </p:to>
                                    </p:set>
                                    <p:animEffect transition="in" filter="barn(inVertical)">
                                      <p:cBhvr>
                                        <p:cTn id="82" dur="500"/>
                                        <p:tgtEl>
                                          <p:spTgt spid="5">
                                            <p:bg/>
                                          </p:spTgt>
                                        </p:tgtEl>
                                      </p:cBhvr>
                                    </p:animEffect>
                                  </p:childTnLst>
                                </p:cTn>
                              </p:par>
                            </p:childTnLst>
                          </p:cTn>
                        </p:par>
                      </p:childTnLst>
                    </p:cTn>
                  </p:par>
                  <p:par>
                    <p:cTn id="83" fill="hold">
                      <p:stCondLst>
                        <p:cond delay="indefinite"/>
                      </p:stCondLst>
                      <p:childTnLst>
                        <p:par>
                          <p:cTn id="84" fill="hold">
                            <p:stCondLst>
                              <p:cond delay="0"/>
                            </p:stCondLst>
                            <p:childTnLst>
                              <p:par>
                                <p:cTn id="85" presetID="16" presetClass="entr" presetSubtype="21" fill="hold" grpId="0" nodeType="clickEffect">
                                  <p:stCondLst>
                                    <p:cond delay="0"/>
                                  </p:stCondLst>
                                  <p:childTnLst>
                                    <p:set>
                                      <p:cBhvr>
                                        <p:cTn id="86" dur="1" fill="hold">
                                          <p:stCondLst>
                                            <p:cond delay="0"/>
                                          </p:stCondLst>
                                        </p:cTn>
                                        <p:tgtEl>
                                          <p:spTgt spid="5">
                                            <p:txEl>
                                              <p:pRg st="0" end="0"/>
                                            </p:txEl>
                                          </p:spTgt>
                                        </p:tgtEl>
                                        <p:attrNameLst>
                                          <p:attrName>style.visibility</p:attrName>
                                        </p:attrNameLst>
                                      </p:cBhvr>
                                      <p:to>
                                        <p:strVal val="visible"/>
                                      </p:to>
                                    </p:set>
                                    <p:animEffect transition="in" filter="barn(inVertical)">
                                      <p:cBhvr>
                                        <p:cTn id="87" dur="500"/>
                                        <p:tgtEl>
                                          <p:spTgt spid="5">
                                            <p:txEl>
                                              <p:pRg st="0" end="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6" presetClass="entr" presetSubtype="21" fill="hold" grpId="0" nodeType="clickEffect">
                                  <p:stCondLst>
                                    <p:cond delay="0"/>
                                  </p:stCondLst>
                                  <p:childTnLst>
                                    <p:set>
                                      <p:cBhvr>
                                        <p:cTn id="91" dur="1" fill="hold">
                                          <p:stCondLst>
                                            <p:cond delay="0"/>
                                          </p:stCondLst>
                                        </p:cTn>
                                        <p:tgtEl>
                                          <p:spTgt spid="12">
                                            <p:bg/>
                                          </p:spTgt>
                                        </p:tgtEl>
                                        <p:attrNameLst>
                                          <p:attrName>style.visibility</p:attrName>
                                        </p:attrNameLst>
                                      </p:cBhvr>
                                      <p:to>
                                        <p:strVal val="visible"/>
                                      </p:to>
                                    </p:set>
                                    <p:animEffect transition="in" filter="barn(inVertical)">
                                      <p:cBhvr>
                                        <p:cTn id="92" dur="500"/>
                                        <p:tgtEl>
                                          <p:spTgt spid="12">
                                            <p:bg/>
                                          </p:spTgt>
                                        </p:tgtEl>
                                      </p:cBhvr>
                                    </p:animEffect>
                                  </p:childTnLst>
                                </p:cTn>
                              </p:par>
                            </p:childTnLst>
                          </p:cTn>
                        </p:par>
                      </p:childTnLst>
                    </p:cTn>
                  </p:par>
                  <p:par>
                    <p:cTn id="93" fill="hold">
                      <p:stCondLst>
                        <p:cond delay="indefinite"/>
                      </p:stCondLst>
                      <p:childTnLst>
                        <p:par>
                          <p:cTn id="94" fill="hold">
                            <p:stCondLst>
                              <p:cond delay="0"/>
                            </p:stCondLst>
                            <p:childTnLst>
                              <p:par>
                                <p:cTn id="95" presetID="16" presetClass="entr" presetSubtype="21" fill="hold" grpId="0" nodeType="clickEffect">
                                  <p:stCondLst>
                                    <p:cond delay="0"/>
                                  </p:stCondLst>
                                  <p:childTnLst>
                                    <p:set>
                                      <p:cBhvr>
                                        <p:cTn id="96" dur="1" fill="hold">
                                          <p:stCondLst>
                                            <p:cond delay="0"/>
                                          </p:stCondLst>
                                        </p:cTn>
                                        <p:tgtEl>
                                          <p:spTgt spid="12">
                                            <p:txEl>
                                              <p:pRg st="0" end="0"/>
                                            </p:txEl>
                                          </p:spTgt>
                                        </p:tgtEl>
                                        <p:attrNameLst>
                                          <p:attrName>style.visibility</p:attrName>
                                        </p:attrNameLst>
                                      </p:cBhvr>
                                      <p:to>
                                        <p:strVal val="visible"/>
                                      </p:to>
                                    </p:set>
                                    <p:animEffect transition="in" filter="barn(inVertical)">
                                      <p:cBhvr>
                                        <p:cTn id="97" dur="500"/>
                                        <p:tgtEl>
                                          <p:spTgt spid="12">
                                            <p:txEl>
                                              <p:pRg st="0" end="0"/>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6" presetClass="entr" presetSubtype="21" fill="hold" grpId="0" nodeType="clickEffect">
                                  <p:stCondLst>
                                    <p:cond delay="0"/>
                                  </p:stCondLst>
                                  <p:childTnLst>
                                    <p:set>
                                      <p:cBhvr>
                                        <p:cTn id="101" dur="1" fill="hold">
                                          <p:stCondLst>
                                            <p:cond delay="0"/>
                                          </p:stCondLst>
                                        </p:cTn>
                                        <p:tgtEl>
                                          <p:spTgt spid="6">
                                            <p:bg/>
                                          </p:spTgt>
                                        </p:tgtEl>
                                        <p:attrNameLst>
                                          <p:attrName>style.visibility</p:attrName>
                                        </p:attrNameLst>
                                      </p:cBhvr>
                                      <p:to>
                                        <p:strVal val="visible"/>
                                      </p:to>
                                    </p:set>
                                    <p:animEffect transition="in" filter="barn(inVertical)">
                                      <p:cBhvr>
                                        <p:cTn id="102" dur="500"/>
                                        <p:tgtEl>
                                          <p:spTgt spid="6">
                                            <p:bg/>
                                          </p:spTgt>
                                        </p:tgtEl>
                                      </p:cBhvr>
                                    </p:animEffect>
                                  </p:childTnLst>
                                </p:cTn>
                              </p:par>
                            </p:childTnLst>
                          </p:cTn>
                        </p:par>
                      </p:childTnLst>
                    </p:cTn>
                  </p:par>
                  <p:par>
                    <p:cTn id="103" fill="hold">
                      <p:stCondLst>
                        <p:cond delay="indefinite"/>
                      </p:stCondLst>
                      <p:childTnLst>
                        <p:par>
                          <p:cTn id="104" fill="hold">
                            <p:stCondLst>
                              <p:cond delay="0"/>
                            </p:stCondLst>
                            <p:childTnLst>
                              <p:par>
                                <p:cTn id="105" presetID="16" presetClass="entr" presetSubtype="21" fill="hold" grpId="0" nodeType="clickEffect">
                                  <p:stCondLst>
                                    <p:cond delay="0"/>
                                  </p:stCondLst>
                                  <p:childTnLst>
                                    <p:set>
                                      <p:cBhvr>
                                        <p:cTn id="106" dur="1" fill="hold">
                                          <p:stCondLst>
                                            <p:cond delay="0"/>
                                          </p:stCondLst>
                                        </p:cTn>
                                        <p:tgtEl>
                                          <p:spTgt spid="6">
                                            <p:txEl>
                                              <p:pRg st="0" end="0"/>
                                            </p:txEl>
                                          </p:spTgt>
                                        </p:tgtEl>
                                        <p:attrNameLst>
                                          <p:attrName>style.visibility</p:attrName>
                                        </p:attrNameLst>
                                      </p:cBhvr>
                                      <p:to>
                                        <p:strVal val="visible"/>
                                      </p:to>
                                    </p:set>
                                    <p:animEffect transition="in" filter="barn(inVertical)">
                                      <p:cBhvr>
                                        <p:cTn id="107" dur="500"/>
                                        <p:tgtEl>
                                          <p:spTgt spid="6">
                                            <p:txEl>
                                              <p:pRg st="0" end="0"/>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6" presetClass="entr" presetSubtype="21" fill="hold" nodeType="clickEffect">
                                  <p:stCondLst>
                                    <p:cond delay="0"/>
                                  </p:stCondLst>
                                  <p:childTnLst>
                                    <p:set>
                                      <p:cBhvr>
                                        <p:cTn id="111" dur="1" fill="hold">
                                          <p:stCondLst>
                                            <p:cond delay="0"/>
                                          </p:stCondLst>
                                        </p:cTn>
                                        <p:tgtEl>
                                          <p:spTgt spid="17"/>
                                        </p:tgtEl>
                                        <p:attrNameLst>
                                          <p:attrName>style.visibility</p:attrName>
                                        </p:attrNameLst>
                                      </p:cBhvr>
                                      <p:to>
                                        <p:strVal val="visible"/>
                                      </p:to>
                                    </p:set>
                                    <p:animEffect transition="in" filter="barn(inVertical)">
                                      <p:cBhvr>
                                        <p:cTn id="112" dur="500"/>
                                        <p:tgtEl>
                                          <p:spTgt spid="17"/>
                                        </p:tgtEl>
                                      </p:cBhvr>
                                    </p:animEffect>
                                  </p:childTnLst>
                                </p:cTn>
                              </p:par>
                            </p:childTnLst>
                          </p:cTn>
                        </p:par>
                      </p:childTnLst>
                    </p:cTn>
                  </p:par>
                  <p:par>
                    <p:cTn id="113" fill="hold">
                      <p:stCondLst>
                        <p:cond delay="indefinite"/>
                      </p:stCondLst>
                      <p:childTnLst>
                        <p:par>
                          <p:cTn id="114" fill="hold">
                            <p:stCondLst>
                              <p:cond delay="0"/>
                            </p:stCondLst>
                            <p:childTnLst>
                              <p:par>
                                <p:cTn id="115" presetID="16" presetClass="entr" presetSubtype="21" fill="hold" nodeType="clickEffect">
                                  <p:stCondLst>
                                    <p:cond delay="0"/>
                                  </p:stCondLst>
                                  <p:childTnLst>
                                    <p:set>
                                      <p:cBhvr>
                                        <p:cTn id="116" dur="1" fill="hold">
                                          <p:stCondLst>
                                            <p:cond delay="0"/>
                                          </p:stCondLst>
                                        </p:cTn>
                                        <p:tgtEl>
                                          <p:spTgt spid="19"/>
                                        </p:tgtEl>
                                        <p:attrNameLst>
                                          <p:attrName>style.visibility</p:attrName>
                                        </p:attrNameLst>
                                      </p:cBhvr>
                                      <p:to>
                                        <p:strVal val="visible"/>
                                      </p:to>
                                    </p:set>
                                    <p:animEffect transition="in" filter="barn(inVertical)">
                                      <p:cBhvr>
                                        <p:cTn id="1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build="p" animBg="1"/>
      <p:bldP spid="4" grpId="0" build="p" animBg="1"/>
      <p:bldP spid="5" grpId="0" build="p" animBg="1"/>
      <p:bldP spid="6" grpId="0" build="p" animBg="1"/>
      <p:bldP spid="7" grpId="0" build="p" animBg="1"/>
      <p:bldP spid="9" grpId="0" build="p" animBg="1"/>
      <p:bldP spid="10" grpId="0" build="p" animBg="1"/>
      <p:bldP spid="11" grpId="0" build="p" animBg="1"/>
      <p:bldP spid="12"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C5D29F48-C25B-4765-9129-3CD3F1D39F5D}"/>
              </a:ext>
            </a:extLst>
          </p:cNvPr>
          <p:cNvPicPr>
            <a:picLocks noChangeAspect="1"/>
          </p:cNvPicPr>
          <p:nvPr/>
        </p:nvPicPr>
        <p:blipFill>
          <a:blip r:embed="rId2"/>
          <a:stretch>
            <a:fillRect/>
          </a:stretch>
        </p:blipFill>
        <p:spPr>
          <a:xfrm>
            <a:off x="45156" y="248355"/>
            <a:ext cx="7540753" cy="6361289"/>
          </a:xfrm>
          <a:prstGeom prst="rect">
            <a:avLst/>
          </a:prstGeom>
        </p:spPr>
      </p:pic>
      <p:sp>
        <p:nvSpPr>
          <p:cNvPr id="31" name="TextBox 30">
            <a:extLst>
              <a:ext uri="{FF2B5EF4-FFF2-40B4-BE49-F238E27FC236}">
                <a16:creationId xmlns:a16="http://schemas.microsoft.com/office/drawing/2014/main" id="{1E64722A-2DE2-4EE8-86F3-DD785B0DC0A0}"/>
              </a:ext>
            </a:extLst>
          </p:cNvPr>
          <p:cNvSpPr txBox="1"/>
          <p:nvPr/>
        </p:nvSpPr>
        <p:spPr>
          <a:xfrm>
            <a:off x="8593609" y="2774747"/>
            <a:ext cx="2223911" cy="2123658"/>
          </a:xfrm>
          <a:prstGeom prst="rect">
            <a:avLst/>
          </a:prstGeom>
        </p:spPr>
        <p:txBody>
          <a:bodyPr wrap="square" rtlCol="0">
            <a:spAutoFit/>
          </a:bodyPr>
          <a:lstStyle/>
          <a:p>
            <a:pPr marL="0" indent="0" algn="ctr">
              <a:lnSpc>
                <a:spcPct val="100000"/>
              </a:lnSpc>
              <a:spcBef>
                <a:spcPts val="0"/>
              </a:spcBef>
              <a:buFontTx/>
              <a:buNone/>
            </a:pPr>
            <a:r>
              <a:rPr lang="en-GB" sz="6600" dirty="0">
                <a:solidFill>
                  <a:srgbClr val="FFC000"/>
                </a:solidFill>
                <a:latin typeface="Posterama" panose="020B0504020200020000" pitchFamily="34" charset="0"/>
                <a:ea typeface="微软雅黑"/>
                <a:cs typeface="Posterama" panose="020B0504020200020000" pitchFamily="34" charset="0"/>
              </a:rPr>
              <a:t>Your Turn</a:t>
            </a:r>
          </a:p>
        </p:txBody>
      </p:sp>
    </p:spTree>
    <p:extLst>
      <p:ext uri="{BB962C8B-B14F-4D97-AF65-F5344CB8AC3E}">
        <p14:creationId xmlns:p14="http://schemas.microsoft.com/office/powerpoint/2010/main" val="1854874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CA2E8551-F60B-49EB-B157-E9D5214DE750}"/>
              </a:ext>
            </a:extLst>
          </p:cNvPr>
          <p:cNvPicPr>
            <a:picLocks noChangeAspect="1"/>
          </p:cNvPicPr>
          <p:nvPr/>
        </p:nvPicPr>
        <p:blipFill>
          <a:blip r:embed="rId2"/>
          <a:stretch>
            <a:fillRect/>
          </a:stretch>
        </p:blipFill>
        <p:spPr>
          <a:xfrm>
            <a:off x="1268963" y="195943"/>
            <a:ext cx="9423919" cy="6456783"/>
          </a:xfrm>
          <a:prstGeom prst="rect">
            <a:avLst/>
          </a:prstGeom>
        </p:spPr>
      </p:pic>
    </p:spTree>
    <p:extLst>
      <p:ext uri="{BB962C8B-B14F-4D97-AF65-F5344CB8AC3E}">
        <p14:creationId xmlns:p14="http://schemas.microsoft.com/office/powerpoint/2010/main" val="241458785"/>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2796285" y="105359"/>
            <a:ext cx="6599429" cy="758707"/>
          </a:xfrm>
        </p:spPr>
        <p:txBody>
          <a:bodyPr/>
          <a:lstStyle/>
          <a:p>
            <a:r>
              <a:rPr lang="en-US" dirty="0"/>
              <a:t>Myers Briggs type indicator</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2776756" y="1191237"/>
            <a:ext cx="9328558" cy="5561404"/>
          </a:xfrm>
        </p:spPr>
        <p:txBody>
          <a:bodyPr/>
          <a:lstStyle/>
          <a:p>
            <a:r>
              <a:rPr lang="en-US" sz="1800" dirty="0"/>
              <a:t>The Myers-Briggs Type Indicator </a:t>
            </a:r>
            <a:r>
              <a:rPr lang="en-GB" sz="1800" dirty="0"/>
              <a:t>categorises people into 16 different personality types based on how they perceive the world and make decisions.</a:t>
            </a:r>
          </a:p>
          <a:p>
            <a:r>
              <a:rPr lang="en-GB" sz="1800" b="1" dirty="0">
                <a:solidFill>
                  <a:srgbClr val="00B0F0"/>
                </a:solidFill>
              </a:rPr>
              <a:t>1 - Extraversion (E) vs. Introversion (I)</a:t>
            </a:r>
          </a:p>
          <a:p>
            <a:pPr marL="285750" indent="-285750">
              <a:buFont typeface="Wingdings" panose="05000000000000000000" pitchFamily="2" charset="2"/>
              <a:buChar char="Ø"/>
            </a:pPr>
            <a:r>
              <a:rPr lang="en-GB" sz="1800" dirty="0"/>
              <a:t>Extraversion: Prefers drawing energy from the outside world of people, activities, or things. </a:t>
            </a:r>
          </a:p>
          <a:p>
            <a:pPr marL="285750" indent="-285750">
              <a:buFont typeface="Wingdings" panose="05000000000000000000" pitchFamily="2" charset="2"/>
              <a:buChar char="Ø"/>
            </a:pPr>
            <a:r>
              <a:rPr lang="en-GB" sz="1800" dirty="0"/>
              <a:t>Introversion: Prefers drawing energy from one's internal world of thoughts and ideas.</a:t>
            </a:r>
          </a:p>
          <a:p>
            <a:r>
              <a:rPr lang="en-GB" sz="1800" b="1" dirty="0">
                <a:solidFill>
                  <a:srgbClr val="00B0F0"/>
                </a:solidFill>
              </a:rPr>
              <a:t>2 - Sensing (S) vs. Intuition (N)</a:t>
            </a:r>
          </a:p>
          <a:p>
            <a:pPr marL="285750" indent="-285750">
              <a:buFont typeface="Wingdings" panose="05000000000000000000" pitchFamily="2" charset="2"/>
              <a:buChar char="Ø"/>
            </a:pPr>
            <a:r>
              <a:rPr lang="en-GB" sz="1800" dirty="0"/>
              <a:t>Sensing: Focuses on information that comes from the five senses and emphasizes the present and concrete realities. </a:t>
            </a:r>
          </a:p>
          <a:p>
            <a:pPr marL="285750" indent="-285750">
              <a:buFont typeface="Wingdings" panose="05000000000000000000" pitchFamily="2" charset="2"/>
              <a:buChar char="Ø"/>
            </a:pPr>
            <a:r>
              <a:rPr lang="en-GB" sz="1800" dirty="0"/>
              <a:t>Intuition: Focuses on patterns, meanings, and future possibilities, often abstract and theoretical. </a:t>
            </a:r>
          </a:p>
          <a:p>
            <a:r>
              <a:rPr lang="en-GB" sz="1800" b="1" dirty="0">
                <a:solidFill>
                  <a:srgbClr val="00B0F0"/>
                </a:solidFill>
              </a:rPr>
              <a:t>3 - Thinking (T) vs. Feeling (F)</a:t>
            </a:r>
          </a:p>
          <a:p>
            <a:pPr marL="285750" indent="-285750">
              <a:buFont typeface="Wingdings" panose="05000000000000000000" pitchFamily="2" charset="2"/>
              <a:buChar char="Ø"/>
            </a:pPr>
            <a:r>
              <a:rPr lang="en-GB" sz="1800" dirty="0"/>
              <a:t>Thinking: Makes decisions based on logic, consistency, and objective principles. </a:t>
            </a:r>
          </a:p>
          <a:p>
            <a:pPr marL="285750" indent="-285750">
              <a:buFont typeface="Wingdings" panose="05000000000000000000" pitchFamily="2" charset="2"/>
              <a:buChar char="Ø"/>
            </a:pPr>
            <a:r>
              <a:rPr lang="en-GB" sz="1800" dirty="0"/>
              <a:t>Feeling: Makes decisions based on personal values, relationships, and considering the impact on others. </a:t>
            </a:r>
          </a:p>
          <a:p>
            <a:r>
              <a:rPr lang="en-GB" sz="1800" b="1" dirty="0">
                <a:solidFill>
                  <a:srgbClr val="00B0F0"/>
                </a:solidFill>
              </a:rPr>
              <a:t>4 - Judging (J) vs. Perceiving (P)</a:t>
            </a:r>
          </a:p>
          <a:p>
            <a:pPr marL="285750" indent="-285750">
              <a:buFont typeface="Wingdings" panose="05000000000000000000" pitchFamily="2" charset="2"/>
              <a:buChar char="Ø"/>
            </a:pPr>
            <a:r>
              <a:rPr lang="en-GB" sz="1800" dirty="0"/>
              <a:t>Judging: Prefers structure, planning, and decisiveness, seeking closure. </a:t>
            </a:r>
          </a:p>
          <a:p>
            <a:pPr marL="285750" indent="-285750">
              <a:buFont typeface="Wingdings" panose="05000000000000000000" pitchFamily="2" charset="2"/>
              <a:buChar char="Ø"/>
            </a:pPr>
            <a:r>
              <a:rPr lang="en-GB" sz="1800" dirty="0"/>
              <a:t>Perceiving: Prefers flexibility, spontaneity, and keeping options open.</a:t>
            </a:r>
            <a:endParaRPr lang="en-US" sz="1800" dirty="0"/>
          </a:p>
        </p:txBody>
      </p:sp>
    </p:spTree>
    <p:extLst>
      <p:ext uri="{BB962C8B-B14F-4D97-AF65-F5344CB8AC3E}">
        <p14:creationId xmlns:p14="http://schemas.microsoft.com/office/powerpoint/2010/main" val="4182148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3">
                                            <p:txEl>
                                              <p:pRg st="1" end="1"/>
                                            </p:txEl>
                                          </p:spTgt>
                                        </p:tgtEl>
                                        <p:attrNameLst>
                                          <p:attrName>style.visibility</p:attrName>
                                        </p:attrNameLst>
                                      </p:cBhvr>
                                      <p:to>
                                        <p:strVal val="visible"/>
                                      </p:to>
                                    </p:set>
                                    <p:anim calcmode="lin" valueType="num">
                                      <p:cBhvr additive="base">
                                        <p:cTn id="7" dur="500" fill="hold"/>
                                        <p:tgtEl>
                                          <p:spTgt spid="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3">
                                            <p:txEl>
                                              <p:pRg st="2" end="2"/>
                                            </p:txEl>
                                          </p:spTgt>
                                        </p:tgtEl>
                                        <p:attrNameLst>
                                          <p:attrName>style.visibility</p:attrName>
                                        </p:attrNameLst>
                                      </p:cBhvr>
                                      <p:to>
                                        <p:strVal val="visible"/>
                                      </p:to>
                                    </p:set>
                                    <p:anim calcmode="lin" valueType="num">
                                      <p:cBhvr additive="base">
                                        <p:cTn id="11" dur="500" fill="hold"/>
                                        <p:tgtEl>
                                          <p:spTgt spid="4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3">
                                            <p:txEl>
                                              <p:pRg st="3" end="3"/>
                                            </p:txEl>
                                          </p:spTgt>
                                        </p:tgtEl>
                                        <p:attrNameLst>
                                          <p:attrName>style.visibility</p:attrName>
                                        </p:attrNameLst>
                                      </p:cBhvr>
                                      <p:to>
                                        <p:strVal val="visible"/>
                                      </p:to>
                                    </p:set>
                                    <p:anim calcmode="lin" valueType="num">
                                      <p:cBhvr additive="base">
                                        <p:cTn id="15" dur="500" fill="hold"/>
                                        <p:tgtEl>
                                          <p:spTgt spid="4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3">
                                            <p:txEl>
                                              <p:pRg st="4" end="4"/>
                                            </p:txEl>
                                          </p:spTgt>
                                        </p:tgtEl>
                                        <p:attrNameLst>
                                          <p:attrName>style.visibility</p:attrName>
                                        </p:attrNameLst>
                                      </p:cBhvr>
                                      <p:to>
                                        <p:strVal val="visible"/>
                                      </p:to>
                                    </p:set>
                                    <p:anim calcmode="lin" valueType="num">
                                      <p:cBhvr additive="base">
                                        <p:cTn id="21" dur="500" fill="hold"/>
                                        <p:tgtEl>
                                          <p:spTgt spid="4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3">
                                            <p:txEl>
                                              <p:pRg st="5" end="5"/>
                                            </p:txEl>
                                          </p:spTgt>
                                        </p:tgtEl>
                                        <p:attrNameLst>
                                          <p:attrName>style.visibility</p:attrName>
                                        </p:attrNameLst>
                                      </p:cBhvr>
                                      <p:to>
                                        <p:strVal val="visible"/>
                                      </p:to>
                                    </p:set>
                                    <p:anim calcmode="lin" valueType="num">
                                      <p:cBhvr additive="base">
                                        <p:cTn id="25" dur="500" fill="hold"/>
                                        <p:tgtEl>
                                          <p:spTgt spid="4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3">
                                            <p:txEl>
                                              <p:pRg st="6" end="6"/>
                                            </p:txEl>
                                          </p:spTgt>
                                        </p:tgtEl>
                                        <p:attrNameLst>
                                          <p:attrName>style.visibility</p:attrName>
                                        </p:attrNameLst>
                                      </p:cBhvr>
                                      <p:to>
                                        <p:strVal val="visible"/>
                                      </p:to>
                                    </p:set>
                                    <p:anim calcmode="lin" valueType="num">
                                      <p:cBhvr additive="base">
                                        <p:cTn id="29" dur="500" fill="hold"/>
                                        <p:tgtEl>
                                          <p:spTgt spid="4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3">
                                            <p:txEl>
                                              <p:pRg st="7" end="7"/>
                                            </p:txEl>
                                          </p:spTgt>
                                        </p:tgtEl>
                                        <p:attrNameLst>
                                          <p:attrName>style.visibility</p:attrName>
                                        </p:attrNameLst>
                                      </p:cBhvr>
                                      <p:to>
                                        <p:strVal val="visible"/>
                                      </p:to>
                                    </p:set>
                                    <p:anim calcmode="lin" valueType="num">
                                      <p:cBhvr additive="base">
                                        <p:cTn id="35" dur="500" fill="hold"/>
                                        <p:tgtEl>
                                          <p:spTgt spid="4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3">
                                            <p:txEl>
                                              <p:pRg st="8" end="8"/>
                                            </p:txEl>
                                          </p:spTgt>
                                        </p:tgtEl>
                                        <p:attrNameLst>
                                          <p:attrName>style.visibility</p:attrName>
                                        </p:attrNameLst>
                                      </p:cBhvr>
                                      <p:to>
                                        <p:strVal val="visible"/>
                                      </p:to>
                                    </p:set>
                                    <p:anim calcmode="lin" valueType="num">
                                      <p:cBhvr additive="base">
                                        <p:cTn id="39" dur="500" fill="hold"/>
                                        <p:tgtEl>
                                          <p:spTgt spid="4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3">
                                            <p:txEl>
                                              <p:pRg st="9" end="9"/>
                                            </p:txEl>
                                          </p:spTgt>
                                        </p:tgtEl>
                                        <p:attrNameLst>
                                          <p:attrName>style.visibility</p:attrName>
                                        </p:attrNameLst>
                                      </p:cBhvr>
                                      <p:to>
                                        <p:strVal val="visible"/>
                                      </p:to>
                                    </p:set>
                                    <p:anim calcmode="lin" valueType="num">
                                      <p:cBhvr additive="base">
                                        <p:cTn id="43" dur="500" fill="hold"/>
                                        <p:tgtEl>
                                          <p:spTgt spid="4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3">
                                            <p:txEl>
                                              <p:pRg st="10" end="10"/>
                                            </p:txEl>
                                          </p:spTgt>
                                        </p:tgtEl>
                                        <p:attrNameLst>
                                          <p:attrName>style.visibility</p:attrName>
                                        </p:attrNameLst>
                                      </p:cBhvr>
                                      <p:to>
                                        <p:strVal val="visible"/>
                                      </p:to>
                                    </p:set>
                                    <p:anim calcmode="lin" valueType="num">
                                      <p:cBhvr additive="base">
                                        <p:cTn id="49" dur="500" fill="hold"/>
                                        <p:tgtEl>
                                          <p:spTgt spid="4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3">
                                            <p:txEl>
                                              <p:pRg st="11" end="11"/>
                                            </p:txEl>
                                          </p:spTgt>
                                        </p:tgtEl>
                                        <p:attrNameLst>
                                          <p:attrName>style.visibility</p:attrName>
                                        </p:attrNameLst>
                                      </p:cBhvr>
                                      <p:to>
                                        <p:strVal val="visible"/>
                                      </p:to>
                                    </p:set>
                                    <p:anim calcmode="lin" valueType="num">
                                      <p:cBhvr additive="base">
                                        <p:cTn id="53" dur="500" fill="hold"/>
                                        <p:tgtEl>
                                          <p:spTgt spid="4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3">
                                            <p:txEl>
                                              <p:pRg st="11" end="11"/>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3">
                                            <p:txEl>
                                              <p:pRg st="12" end="12"/>
                                            </p:txEl>
                                          </p:spTgt>
                                        </p:tgtEl>
                                        <p:attrNameLst>
                                          <p:attrName>style.visibility</p:attrName>
                                        </p:attrNameLst>
                                      </p:cBhvr>
                                      <p:to>
                                        <p:strVal val="visible"/>
                                      </p:to>
                                    </p:set>
                                    <p:anim calcmode="lin" valueType="num">
                                      <p:cBhvr additive="base">
                                        <p:cTn id="57" dur="500" fill="hold"/>
                                        <p:tgtEl>
                                          <p:spTgt spid="4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165781" y="1007894"/>
            <a:ext cx="3994173" cy="2277580"/>
          </a:xfrm>
        </p:spPr>
        <p:txBody>
          <a:bodyPr/>
          <a:lstStyle/>
          <a:p>
            <a:r>
              <a:rPr lang="en-US" dirty="0">
                <a:solidFill>
                  <a:srgbClr val="00B050"/>
                </a:solidFill>
              </a:rPr>
              <a:t>Test</a:t>
            </a:r>
            <a:br>
              <a:rPr lang="en-US" dirty="0">
                <a:solidFill>
                  <a:srgbClr val="00B050"/>
                </a:solidFill>
              </a:rPr>
            </a:br>
            <a:r>
              <a:rPr lang="en-US" dirty="0">
                <a:solidFill>
                  <a:srgbClr val="00B050"/>
                </a:solidFill>
              </a:rPr>
              <a:t>Your Turn</a:t>
            </a:r>
          </a:p>
        </p:txBody>
      </p:sp>
      <p:sp>
        <p:nvSpPr>
          <p:cNvPr id="15" name="Slide Number Placeholder 13">
            <a:extLst>
              <a:ext uri="{FF2B5EF4-FFF2-40B4-BE49-F238E27FC236}">
                <a16:creationId xmlns:a16="http://schemas.microsoft.com/office/drawing/2014/main" id="{55AB7753-4245-72E4-BEDB-33038672BA35}"/>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altLang="zh-CN" sz="1200" u="none" strike="noStrike" kern="1200" cap="none" spc="0" normalizeH="0" baseline="0" dirty="0">
              <a:ln>
                <a:noFill/>
              </a:ln>
              <a:solidFill>
                <a:schemeClr val="bg1"/>
              </a:solidFill>
              <a:effectLst/>
              <a:uLnTx/>
              <a:uFillTx/>
            </a:endParaRPr>
          </a:p>
        </p:txBody>
      </p:sp>
      <p:pic>
        <p:nvPicPr>
          <p:cNvPr id="2" name="Picture 1">
            <a:extLst>
              <a:ext uri="{FF2B5EF4-FFF2-40B4-BE49-F238E27FC236}">
                <a16:creationId xmlns:a16="http://schemas.microsoft.com/office/drawing/2014/main" id="{E78E724F-800E-4474-BFF0-678F8B40B4D2}"/>
              </a:ext>
            </a:extLst>
          </p:cNvPr>
          <p:cNvPicPr>
            <a:picLocks noChangeAspect="1"/>
          </p:cNvPicPr>
          <p:nvPr/>
        </p:nvPicPr>
        <p:blipFill>
          <a:blip r:embed="rId3"/>
          <a:stretch>
            <a:fillRect/>
          </a:stretch>
        </p:blipFill>
        <p:spPr>
          <a:xfrm>
            <a:off x="2666999" y="69979"/>
            <a:ext cx="7481711" cy="6718041"/>
          </a:xfrm>
          <a:prstGeom prst="rect">
            <a:avLst/>
          </a:prstGeom>
        </p:spPr>
      </p:pic>
    </p:spTree>
    <p:extLst>
      <p:ext uri="{BB962C8B-B14F-4D97-AF65-F5344CB8AC3E}">
        <p14:creationId xmlns:p14="http://schemas.microsoft.com/office/powerpoint/2010/main" val="2519727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2F275-8676-88FB-8AB6-AF46497A3778}"/>
            </a:ext>
          </a:extLst>
        </p:cNvPr>
        <p:cNvGrpSpPr/>
        <p:nvPr/>
      </p:nvGrpSpPr>
      <p:grpSpPr>
        <a:xfrm>
          <a:off x="0" y="0"/>
          <a:ext cx="0" cy="0"/>
          <a:chOff x="0" y="0"/>
          <a:chExt cx="0" cy="0"/>
        </a:xfrm>
      </p:grpSpPr>
      <p:sp>
        <p:nvSpPr>
          <p:cNvPr id="60" name="Title 59">
            <a:extLst>
              <a:ext uri="{FF2B5EF4-FFF2-40B4-BE49-F238E27FC236}">
                <a16:creationId xmlns:a16="http://schemas.microsoft.com/office/drawing/2014/main" id="{1FD781C8-71A7-4CE2-3F4F-DD2770BCD9FC}"/>
              </a:ext>
            </a:extLst>
          </p:cNvPr>
          <p:cNvSpPr>
            <a:spLocks noGrp="1"/>
          </p:cNvSpPr>
          <p:nvPr>
            <p:ph type="title"/>
          </p:nvPr>
        </p:nvSpPr>
        <p:spPr>
          <a:xfrm>
            <a:off x="2796285" y="105359"/>
            <a:ext cx="6599429" cy="758707"/>
          </a:xfrm>
        </p:spPr>
        <p:txBody>
          <a:bodyPr/>
          <a:lstStyle/>
          <a:p>
            <a:r>
              <a:rPr lang="en-US" dirty="0"/>
              <a:t>Myers Briggs type indicator</a:t>
            </a:r>
          </a:p>
        </p:txBody>
      </p:sp>
      <p:sp>
        <p:nvSpPr>
          <p:cNvPr id="43" name="Text Placeholder 42">
            <a:extLst>
              <a:ext uri="{FF2B5EF4-FFF2-40B4-BE49-F238E27FC236}">
                <a16:creationId xmlns:a16="http://schemas.microsoft.com/office/drawing/2014/main" id="{324C667B-38F2-E962-52E9-9B490DCB6F67}"/>
              </a:ext>
            </a:extLst>
          </p:cNvPr>
          <p:cNvSpPr>
            <a:spLocks noGrp="1"/>
          </p:cNvSpPr>
          <p:nvPr>
            <p:ph type="body" sz="quarter" idx="28"/>
          </p:nvPr>
        </p:nvSpPr>
        <p:spPr>
          <a:xfrm>
            <a:off x="2776756" y="1191237"/>
            <a:ext cx="9328558" cy="5561404"/>
          </a:xfrm>
        </p:spPr>
        <p:txBody>
          <a:bodyPr/>
          <a:lstStyle/>
          <a:p>
            <a:r>
              <a:rPr lang="en-US" sz="1800" dirty="0"/>
              <a:t>The Myers-Briggs Type Indicator </a:t>
            </a:r>
            <a:r>
              <a:rPr lang="en-GB" sz="1800" dirty="0"/>
              <a:t>categorises people into 16 different personality types based on how they perceive the world and make decisions.</a:t>
            </a:r>
          </a:p>
          <a:p>
            <a:r>
              <a:rPr lang="en-GB" sz="1800" b="1" dirty="0">
                <a:solidFill>
                  <a:srgbClr val="00B0F0"/>
                </a:solidFill>
              </a:rPr>
              <a:t>1 - Extraversion (E) vs. Introversion (I)</a:t>
            </a:r>
          </a:p>
          <a:p>
            <a:pPr marL="285750" indent="-285750">
              <a:buFont typeface="Wingdings" panose="05000000000000000000" pitchFamily="2" charset="2"/>
              <a:buChar char="Ø"/>
            </a:pPr>
            <a:r>
              <a:rPr lang="en-GB" sz="1800" dirty="0"/>
              <a:t>Extraversion: Prefers drawing energy from the outside world of people, activities, or things. </a:t>
            </a:r>
          </a:p>
          <a:p>
            <a:pPr marL="285750" indent="-285750">
              <a:buFont typeface="Wingdings" panose="05000000000000000000" pitchFamily="2" charset="2"/>
              <a:buChar char="Ø"/>
            </a:pPr>
            <a:r>
              <a:rPr lang="en-GB" sz="1800" dirty="0"/>
              <a:t>Introversion: Prefers drawing energy from one's internal world of thoughts and ideas.</a:t>
            </a:r>
          </a:p>
          <a:p>
            <a:r>
              <a:rPr lang="en-GB" sz="1800" b="1" dirty="0">
                <a:solidFill>
                  <a:srgbClr val="00B0F0"/>
                </a:solidFill>
              </a:rPr>
              <a:t>2 - Sensing (S) vs. Intuition (N)</a:t>
            </a:r>
          </a:p>
          <a:p>
            <a:pPr marL="285750" indent="-285750">
              <a:buFont typeface="Wingdings" panose="05000000000000000000" pitchFamily="2" charset="2"/>
              <a:buChar char="Ø"/>
            </a:pPr>
            <a:r>
              <a:rPr lang="en-GB" sz="1800" dirty="0"/>
              <a:t>Sensing: Focuses on information that comes from the five senses and emphasizes the present and concrete realities. </a:t>
            </a:r>
          </a:p>
          <a:p>
            <a:pPr marL="285750" indent="-285750">
              <a:buFont typeface="Wingdings" panose="05000000000000000000" pitchFamily="2" charset="2"/>
              <a:buChar char="Ø"/>
            </a:pPr>
            <a:r>
              <a:rPr lang="en-GB" sz="1800" dirty="0"/>
              <a:t>Intuition: Focuses on patterns, meanings, and future possibilities, often abstract and theoretical. </a:t>
            </a:r>
          </a:p>
          <a:p>
            <a:r>
              <a:rPr lang="en-GB" sz="1800" b="1" dirty="0">
                <a:solidFill>
                  <a:srgbClr val="00B0F0"/>
                </a:solidFill>
              </a:rPr>
              <a:t>3 - Thinking (T) vs. Feeling (F)</a:t>
            </a:r>
          </a:p>
          <a:p>
            <a:pPr marL="285750" indent="-285750">
              <a:buFont typeface="Wingdings" panose="05000000000000000000" pitchFamily="2" charset="2"/>
              <a:buChar char="Ø"/>
            </a:pPr>
            <a:r>
              <a:rPr lang="en-GB" sz="1800" dirty="0"/>
              <a:t>Thinking: Makes decisions based on logic, consistency, and objective principles. </a:t>
            </a:r>
          </a:p>
          <a:p>
            <a:pPr marL="285750" indent="-285750">
              <a:buFont typeface="Wingdings" panose="05000000000000000000" pitchFamily="2" charset="2"/>
              <a:buChar char="Ø"/>
            </a:pPr>
            <a:r>
              <a:rPr lang="en-GB" sz="1800" dirty="0"/>
              <a:t>Feeling: Makes decisions based on personal values, relationships, and considering the impact on others. </a:t>
            </a:r>
          </a:p>
          <a:p>
            <a:r>
              <a:rPr lang="en-GB" sz="1800" b="1" dirty="0">
                <a:solidFill>
                  <a:srgbClr val="00B0F0"/>
                </a:solidFill>
              </a:rPr>
              <a:t>4 - Judging (J) vs. Perceiving (P)</a:t>
            </a:r>
          </a:p>
          <a:p>
            <a:pPr marL="285750" indent="-285750">
              <a:buFont typeface="Wingdings" panose="05000000000000000000" pitchFamily="2" charset="2"/>
              <a:buChar char="Ø"/>
            </a:pPr>
            <a:r>
              <a:rPr lang="en-GB" sz="1800" dirty="0"/>
              <a:t>Judging: Prefers structure, planning, and decisiveness, seeking closure. </a:t>
            </a:r>
          </a:p>
          <a:p>
            <a:pPr marL="285750" indent="-285750">
              <a:buFont typeface="Wingdings" panose="05000000000000000000" pitchFamily="2" charset="2"/>
              <a:buChar char="Ø"/>
            </a:pPr>
            <a:r>
              <a:rPr lang="en-GB" sz="1800" dirty="0"/>
              <a:t>Perceiving: Prefers flexibility, spontaneity, and keeping options open.</a:t>
            </a:r>
            <a:endParaRPr lang="en-US" sz="1800" dirty="0"/>
          </a:p>
        </p:txBody>
      </p:sp>
    </p:spTree>
    <p:extLst>
      <p:ext uri="{BB962C8B-B14F-4D97-AF65-F5344CB8AC3E}">
        <p14:creationId xmlns:p14="http://schemas.microsoft.com/office/powerpoint/2010/main" val="93399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3">
                                            <p:txEl>
                                              <p:pRg st="1" end="1"/>
                                            </p:txEl>
                                          </p:spTgt>
                                        </p:tgtEl>
                                        <p:attrNameLst>
                                          <p:attrName>style.visibility</p:attrName>
                                        </p:attrNameLst>
                                      </p:cBhvr>
                                      <p:to>
                                        <p:strVal val="visible"/>
                                      </p:to>
                                    </p:set>
                                    <p:anim calcmode="lin" valueType="num">
                                      <p:cBhvr additive="base">
                                        <p:cTn id="7" dur="500" fill="hold"/>
                                        <p:tgtEl>
                                          <p:spTgt spid="4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3">
                                            <p:txEl>
                                              <p:pRg st="2" end="2"/>
                                            </p:txEl>
                                          </p:spTgt>
                                        </p:tgtEl>
                                        <p:attrNameLst>
                                          <p:attrName>style.visibility</p:attrName>
                                        </p:attrNameLst>
                                      </p:cBhvr>
                                      <p:to>
                                        <p:strVal val="visible"/>
                                      </p:to>
                                    </p:set>
                                    <p:anim calcmode="lin" valueType="num">
                                      <p:cBhvr additive="base">
                                        <p:cTn id="11" dur="500" fill="hold"/>
                                        <p:tgtEl>
                                          <p:spTgt spid="4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3">
                                            <p:txEl>
                                              <p:pRg st="3" end="3"/>
                                            </p:txEl>
                                          </p:spTgt>
                                        </p:tgtEl>
                                        <p:attrNameLst>
                                          <p:attrName>style.visibility</p:attrName>
                                        </p:attrNameLst>
                                      </p:cBhvr>
                                      <p:to>
                                        <p:strVal val="visible"/>
                                      </p:to>
                                    </p:set>
                                    <p:anim calcmode="lin" valueType="num">
                                      <p:cBhvr additive="base">
                                        <p:cTn id="15" dur="500" fill="hold"/>
                                        <p:tgtEl>
                                          <p:spTgt spid="4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3">
                                            <p:txEl>
                                              <p:pRg st="4" end="4"/>
                                            </p:txEl>
                                          </p:spTgt>
                                        </p:tgtEl>
                                        <p:attrNameLst>
                                          <p:attrName>style.visibility</p:attrName>
                                        </p:attrNameLst>
                                      </p:cBhvr>
                                      <p:to>
                                        <p:strVal val="visible"/>
                                      </p:to>
                                    </p:set>
                                    <p:anim calcmode="lin" valueType="num">
                                      <p:cBhvr additive="base">
                                        <p:cTn id="21" dur="500" fill="hold"/>
                                        <p:tgtEl>
                                          <p:spTgt spid="4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3">
                                            <p:txEl>
                                              <p:pRg st="5" end="5"/>
                                            </p:txEl>
                                          </p:spTgt>
                                        </p:tgtEl>
                                        <p:attrNameLst>
                                          <p:attrName>style.visibility</p:attrName>
                                        </p:attrNameLst>
                                      </p:cBhvr>
                                      <p:to>
                                        <p:strVal val="visible"/>
                                      </p:to>
                                    </p:set>
                                    <p:anim calcmode="lin" valueType="num">
                                      <p:cBhvr additive="base">
                                        <p:cTn id="25" dur="500" fill="hold"/>
                                        <p:tgtEl>
                                          <p:spTgt spid="4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3">
                                            <p:txEl>
                                              <p:pRg st="6" end="6"/>
                                            </p:txEl>
                                          </p:spTgt>
                                        </p:tgtEl>
                                        <p:attrNameLst>
                                          <p:attrName>style.visibility</p:attrName>
                                        </p:attrNameLst>
                                      </p:cBhvr>
                                      <p:to>
                                        <p:strVal val="visible"/>
                                      </p:to>
                                    </p:set>
                                    <p:anim calcmode="lin" valueType="num">
                                      <p:cBhvr additive="base">
                                        <p:cTn id="29" dur="500" fill="hold"/>
                                        <p:tgtEl>
                                          <p:spTgt spid="4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3">
                                            <p:txEl>
                                              <p:pRg st="7" end="7"/>
                                            </p:txEl>
                                          </p:spTgt>
                                        </p:tgtEl>
                                        <p:attrNameLst>
                                          <p:attrName>style.visibility</p:attrName>
                                        </p:attrNameLst>
                                      </p:cBhvr>
                                      <p:to>
                                        <p:strVal val="visible"/>
                                      </p:to>
                                    </p:set>
                                    <p:anim calcmode="lin" valueType="num">
                                      <p:cBhvr additive="base">
                                        <p:cTn id="35" dur="500" fill="hold"/>
                                        <p:tgtEl>
                                          <p:spTgt spid="4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3">
                                            <p:txEl>
                                              <p:pRg st="8" end="8"/>
                                            </p:txEl>
                                          </p:spTgt>
                                        </p:tgtEl>
                                        <p:attrNameLst>
                                          <p:attrName>style.visibility</p:attrName>
                                        </p:attrNameLst>
                                      </p:cBhvr>
                                      <p:to>
                                        <p:strVal val="visible"/>
                                      </p:to>
                                    </p:set>
                                    <p:anim calcmode="lin" valueType="num">
                                      <p:cBhvr additive="base">
                                        <p:cTn id="39" dur="500" fill="hold"/>
                                        <p:tgtEl>
                                          <p:spTgt spid="4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3">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3">
                                            <p:txEl>
                                              <p:pRg st="9" end="9"/>
                                            </p:txEl>
                                          </p:spTgt>
                                        </p:tgtEl>
                                        <p:attrNameLst>
                                          <p:attrName>style.visibility</p:attrName>
                                        </p:attrNameLst>
                                      </p:cBhvr>
                                      <p:to>
                                        <p:strVal val="visible"/>
                                      </p:to>
                                    </p:set>
                                    <p:anim calcmode="lin" valueType="num">
                                      <p:cBhvr additive="base">
                                        <p:cTn id="43" dur="500" fill="hold"/>
                                        <p:tgtEl>
                                          <p:spTgt spid="4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3">
                                            <p:txEl>
                                              <p:pRg st="10" end="10"/>
                                            </p:txEl>
                                          </p:spTgt>
                                        </p:tgtEl>
                                        <p:attrNameLst>
                                          <p:attrName>style.visibility</p:attrName>
                                        </p:attrNameLst>
                                      </p:cBhvr>
                                      <p:to>
                                        <p:strVal val="visible"/>
                                      </p:to>
                                    </p:set>
                                    <p:anim calcmode="lin" valueType="num">
                                      <p:cBhvr additive="base">
                                        <p:cTn id="49" dur="500" fill="hold"/>
                                        <p:tgtEl>
                                          <p:spTgt spid="4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3">
                                            <p:txEl>
                                              <p:pRg st="10" end="10"/>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3">
                                            <p:txEl>
                                              <p:pRg st="11" end="11"/>
                                            </p:txEl>
                                          </p:spTgt>
                                        </p:tgtEl>
                                        <p:attrNameLst>
                                          <p:attrName>style.visibility</p:attrName>
                                        </p:attrNameLst>
                                      </p:cBhvr>
                                      <p:to>
                                        <p:strVal val="visible"/>
                                      </p:to>
                                    </p:set>
                                    <p:anim calcmode="lin" valueType="num">
                                      <p:cBhvr additive="base">
                                        <p:cTn id="53" dur="500" fill="hold"/>
                                        <p:tgtEl>
                                          <p:spTgt spid="43">
                                            <p:txEl>
                                              <p:pRg st="11" end="1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3">
                                            <p:txEl>
                                              <p:pRg st="11" end="11"/>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3">
                                            <p:txEl>
                                              <p:pRg st="12" end="12"/>
                                            </p:txEl>
                                          </p:spTgt>
                                        </p:tgtEl>
                                        <p:attrNameLst>
                                          <p:attrName>style.visibility</p:attrName>
                                        </p:attrNameLst>
                                      </p:cBhvr>
                                      <p:to>
                                        <p:strVal val="visible"/>
                                      </p:to>
                                    </p:set>
                                    <p:anim calcmode="lin" valueType="num">
                                      <p:cBhvr additive="base">
                                        <p:cTn id="57" dur="500" fill="hold"/>
                                        <p:tgtEl>
                                          <p:spTgt spid="4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1697-2779-4E6E-275E-BF83161DB272}"/>
              </a:ext>
            </a:extLst>
          </p:cNvPr>
          <p:cNvSpPr>
            <a:spLocks noGrp="1"/>
          </p:cNvSpPr>
          <p:nvPr>
            <p:ph type="title"/>
          </p:nvPr>
        </p:nvSpPr>
        <p:spPr>
          <a:xfrm>
            <a:off x="220762" y="216447"/>
            <a:ext cx="10889796" cy="1418998"/>
          </a:xfrm>
        </p:spPr>
        <p:txBody>
          <a:bodyPr/>
          <a:lstStyle/>
          <a:p>
            <a:r>
              <a:rPr lang="en-GB" dirty="0"/>
              <a:t>What does this all mean though?</a:t>
            </a:r>
          </a:p>
        </p:txBody>
      </p:sp>
      <p:sp>
        <p:nvSpPr>
          <p:cNvPr id="3" name="Table Placeholder 2">
            <a:extLst>
              <a:ext uri="{FF2B5EF4-FFF2-40B4-BE49-F238E27FC236}">
                <a16:creationId xmlns:a16="http://schemas.microsoft.com/office/drawing/2014/main" id="{62E8FC73-717D-20BC-EA15-C01524A22E6B}"/>
              </a:ext>
            </a:extLst>
          </p:cNvPr>
          <p:cNvSpPr>
            <a:spLocks noGrp="1"/>
          </p:cNvSpPr>
          <p:nvPr>
            <p:ph type="tbl" sz="quarter" idx="27"/>
          </p:nvPr>
        </p:nvSpPr>
        <p:spPr>
          <a:xfrm>
            <a:off x="220762" y="1108871"/>
            <a:ext cx="10889796" cy="4317856"/>
          </a:xfrm>
        </p:spPr>
        <p:txBody>
          <a:bodyPr/>
          <a:lstStyle/>
          <a:p>
            <a:pPr marL="0" indent="0">
              <a:buNone/>
            </a:pPr>
            <a:r>
              <a:rPr lang="en-US" sz="3200" dirty="0"/>
              <a:t>1. What I’ve learned about myself</a:t>
            </a:r>
          </a:p>
          <a:p>
            <a:r>
              <a:rPr lang="en-US" sz="3200" dirty="0"/>
              <a:t>My Holland code(s) suggest I am drawn to…</a:t>
            </a:r>
          </a:p>
          <a:p>
            <a:r>
              <a:rPr lang="en-US" sz="3200" dirty="0"/>
              <a:t>My MBTI preferences suggest I tend to…</a:t>
            </a:r>
          </a:p>
          <a:p>
            <a:endParaRPr lang="en-US" sz="3200" dirty="0"/>
          </a:p>
          <a:p>
            <a:pPr marL="0" indent="0">
              <a:buNone/>
            </a:pPr>
            <a:r>
              <a:rPr lang="en-US" sz="3200" dirty="0"/>
              <a:t>2. Patterns I can see</a:t>
            </a:r>
          </a:p>
          <a:p>
            <a:pPr marL="0" indent="0">
              <a:buNone/>
            </a:pPr>
            <a:r>
              <a:rPr lang="en-US" sz="3200" dirty="0"/>
              <a:t>One type of work or environment that suits me is…</a:t>
            </a:r>
          </a:p>
          <a:p>
            <a:pPr marL="0" indent="0">
              <a:buNone/>
            </a:pPr>
            <a:r>
              <a:rPr lang="en-US" sz="3200" dirty="0"/>
              <a:t>One type of work or environment I may struggle with is…</a:t>
            </a:r>
          </a:p>
          <a:p>
            <a:pPr marL="0" indent="0">
              <a:buNone/>
            </a:pPr>
            <a:endParaRPr lang="en-US" sz="3200" dirty="0"/>
          </a:p>
          <a:p>
            <a:pPr marL="0" indent="0">
              <a:buNone/>
            </a:pPr>
            <a:r>
              <a:rPr lang="en-US" sz="3200" dirty="0"/>
              <a:t>3. Based on my results, a realistic direction for my development right now is to focus on…</a:t>
            </a:r>
            <a:endParaRPr lang="en-GB" sz="3200" dirty="0"/>
          </a:p>
        </p:txBody>
      </p:sp>
    </p:spTree>
    <p:extLst>
      <p:ext uri="{BB962C8B-B14F-4D97-AF65-F5344CB8AC3E}">
        <p14:creationId xmlns:p14="http://schemas.microsoft.com/office/powerpoint/2010/main" val="1422399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54D6F-DEDA-1FAD-8A90-ACBECD016F95}"/>
              </a:ext>
            </a:extLst>
          </p:cNvPr>
          <p:cNvSpPr>
            <a:spLocks noGrp="1"/>
          </p:cNvSpPr>
          <p:nvPr>
            <p:ph type="title"/>
          </p:nvPr>
        </p:nvSpPr>
        <p:spPr/>
        <p:txBody>
          <a:bodyPr/>
          <a:lstStyle/>
          <a:p>
            <a:r>
              <a:rPr lang="en-GB" dirty="0"/>
              <a:t>Now, you need to set a SMART Goal! </a:t>
            </a:r>
          </a:p>
        </p:txBody>
      </p:sp>
      <p:pic>
        <p:nvPicPr>
          <p:cNvPr id="5" name="Picture 4">
            <a:extLst>
              <a:ext uri="{FF2B5EF4-FFF2-40B4-BE49-F238E27FC236}">
                <a16:creationId xmlns:a16="http://schemas.microsoft.com/office/drawing/2014/main" id="{6E7BBA80-6A40-1177-3EFD-FE1691CB0569}"/>
              </a:ext>
            </a:extLst>
          </p:cNvPr>
          <p:cNvPicPr>
            <a:picLocks noChangeAspect="1"/>
          </p:cNvPicPr>
          <p:nvPr/>
        </p:nvPicPr>
        <p:blipFill>
          <a:blip r:embed="rId2"/>
          <a:stretch>
            <a:fillRect/>
          </a:stretch>
        </p:blipFill>
        <p:spPr>
          <a:xfrm>
            <a:off x="673769" y="1830785"/>
            <a:ext cx="10936522" cy="4570016"/>
          </a:xfrm>
          <a:prstGeom prst="rect">
            <a:avLst/>
          </a:prstGeom>
        </p:spPr>
      </p:pic>
    </p:spTree>
    <p:extLst>
      <p:ext uri="{BB962C8B-B14F-4D97-AF65-F5344CB8AC3E}">
        <p14:creationId xmlns:p14="http://schemas.microsoft.com/office/powerpoint/2010/main" val="2966925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121299" y="105860"/>
            <a:ext cx="4180113" cy="1115434"/>
          </a:xfrm>
        </p:spPr>
        <p:txBody>
          <a:bodyPr/>
          <a:lstStyle/>
          <a:p>
            <a:r>
              <a:rPr lang="en-US" dirty="0"/>
              <a:t>S.M.A.R.T goals</a:t>
            </a:r>
          </a:p>
        </p:txBody>
      </p:sp>
      <p:sp>
        <p:nvSpPr>
          <p:cNvPr id="8" name="Slide Number Placeholder 13">
            <a:extLst>
              <a:ext uri="{FF2B5EF4-FFF2-40B4-BE49-F238E27FC236}">
                <a16:creationId xmlns:a16="http://schemas.microsoft.com/office/drawing/2014/main" id="{CFA8B549-5835-0C7F-9027-5D0D38A50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14</a:t>
            </a:fld>
            <a:endParaRPr kumimoji="0" lang="en-US" altLang="zh-CN" sz="1200" u="none" strike="noStrike" kern="1200" cap="none" spc="0" normalizeH="0" baseline="0" dirty="0">
              <a:ln>
                <a:noFill/>
              </a:ln>
              <a:solidFill>
                <a:schemeClr val="bg1"/>
              </a:solidFill>
              <a:effectLst/>
              <a:uLnTx/>
              <a:uFillTx/>
            </a:endParaRPr>
          </a:p>
        </p:txBody>
      </p:sp>
      <p:sp>
        <p:nvSpPr>
          <p:cNvPr id="11" name="TextBox 10">
            <a:extLst>
              <a:ext uri="{FF2B5EF4-FFF2-40B4-BE49-F238E27FC236}">
                <a16:creationId xmlns:a16="http://schemas.microsoft.com/office/drawing/2014/main" id="{B0ED60E1-1FBB-46ED-A153-4361116AC60C}"/>
              </a:ext>
            </a:extLst>
          </p:cNvPr>
          <p:cNvSpPr txBox="1"/>
          <p:nvPr/>
        </p:nvSpPr>
        <p:spPr>
          <a:xfrm>
            <a:off x="108469" y="1028343"/>
            <a:ext cx="11962232" cy="5586145"/>
          </a:xfrm>
          <a:prstGeom prst="rect">
            <a:avLst/>
          </a:prstGeom>
          <a:noFill/>
        </p:spPr>
        <p:txBody>
          <a:bodyPr wrap="square">
            <a:spAutoFit/>
          </a:bodyPr>
          <a:lstStyle/>
          <a:p>
            <a:r>
              <a:rPr lang="en-GB" sz="2100" dirty="0">
                <a:solidFill>
                  <a:schemeClr val="bg1"/>
                </a:solidFill>
              </a:rPr>
              <a:t>SMART goals are a framework for setting clear, actionable objectives that increase the likelihood of success. </a:t>
            </a:r>
            <a:r>
              <a:rPr lang="en-GB" sz="2100" dirty="0">
                <a:solidFill>
                  <a:srgbClr val="00B050"/>
                </a:solidFill>
              </a:rPr>
              <a:t>SMART</a:t>
            </a:r>
            <a:r>
              <a:rPr lang="en-GB" sz="2100" dirty="0">
                <a:solidFill>
                  <a:schemeClr val="bg1"/>
                </a:solidFill>
              </a:rPr>
              <a:t> stands for:</a:t>
            </a:r>
          </a:p>
          <a:p>
            <a:r>
              <a:rPr lang="en-GB" sz="2100" dirty="0">
                <a:solidFill>
                  <a:srgbClr val="FF0000"/>
                </a:solidFill>
              </a:rPr>
              <a:t>Specific:</a:t>
            </a:r>
            <a:r>
              <a:rPr lang="en-GB" sz="2100" dirty="0">
                <a:solidFill>
                  <a:schemeClr val="bg1"/>
                </a:solidFill>
              </a:rPr>
              <a:t> Clearly define what you want to achieve. Avoid vague goals. Instead, focus on the "who," "what," "where," "when," and "why" of the goal. </a:t>
            </a:r>
            <a:r>
              <a:rPr lang="en-GB" sz="2100" dirty="0">
                <a:solidFill>
                  <a:srgbClr val="FFC000"/>
                </a:solidFill>
              </a:rPr>
              <a:t>Example:</a:t>
            </a:r>
            <a:r>
              <a:rPr lang="en-GB" sz="2100" dirty="0">
                <a:solidFill>
                  <a:schemeClr val="bg1"/>
                </a:solidFill>
              </a:rPr>
              <a:t> "I want to increase my sales by 20% in the next quarter.“</a:t>
            </a:r>
          </a:p>
          <a:p>
            <a:r>
              <a:rPr lang="en-GB" sz="2100" dirty="0">
                <a:solidFill>
                  <a:srgbClr val="FF0000"/>
                </a:solidFill>
              </a:rPr>
              <a:t>Measurable:</a:t>
            </a:r>
            <a:r>
              <a:rPr lang="en-GB" sz="2100" dirty="0">
                <a:solidFill>
                  <a:schemeClr val="bg1"/>
                </a:solidFill>
              </a:rPr>
              <a:t> Ensure that the goal can be quantified or tracked. This allows you to monitor progress and know when the goal has been achieved. </a:t>
            </a:r>
            <a:r>
              <a:rPr lang="en-GB" sz="2100" dirty="0">
                <a:solidFill>
                  <a:srgbClr val="FFC000"/>
                </a:solidFill>
              </a:rPr>
              <a:t>Example:</a:t>
            </a:r>
            <a:r>
              <a:rPr lang="en-GB" sz="2100" dirty="0">
                <a:solidFill>
                  <a:schemeClr val="bg1"/>
                </a:solidFill>
              </a:rPr>
              <a:t> "I want to lose 10 pounds in two months.“</a:t>
            </a:r>
          </a:p>
          <a:p>
            <a:r>
              <a:rPr lang="en-GB" sz="2100" dirty="0">
                <a:solidFill>
                  <a:srgbClr val="FF0000"/>
                </a:solidFill>
              </a:rPr>
              <a:t>Achievable:</a:t>
            </a:r>
            <a:r>
              <a:rPr lang="en-GB" sz="2100" dirty="0">
                <a:solidFill>
                  <a:schemeClr val="bg1"/>
                </a:solidFill>
              </a:rPr>
              <a:t> Set a goal that is realistic and attainable based on your resources and constraints. It should stretch your abilities but still be possible. </a:t>
            </a:r>
            <a:r>
              <a:rPr lang="en-GB" sz="2100" dirty="0">
                <a:solidFill>
                  <a:srgbClr val="FFC000"/>
                </a:solidFill>
              </a:rPr>
              <a:t>Example:</a:t>
            </a:r>
            <a:r>
              <a:rPr lang="en-GB" sz="2100" dirty="0">
                <a:solidFill>
                  <a:schemeClr val="bg1"/>
                </a:solidFill>
              </a:rPr>
              <a:t> "I will complete a 5K run in the next six weeks.“</a:t>
            </a:r>
          </a:p>
          <a:p>
            <a:r>
              <a:rPr lang="en-GB" sz="2100" dirty="0">
                <a:solidFill>
                  <a:srgbClr val="FF0000"/>
                </a:solidFill>
              </a:rPr>
              <a:t>Relevant:</a:t>
            </a:r>
            <a:r>
              <a:rPr lang="en-GB" sz="2100" dirty="0">
                <a:solidFill>
                  <a:schemeClr val="bg1"/>
                </a:solidFill>
              </a:rPr>
              <a:t> The goal should align with your broader objectives, values, or long-term plans. It needs to be meaningful and worth the effort. </a:t>
            </a:r>
            <a:r>
              <a:rPr lang="en-GB" sz="2100" dirty="0">
                <a:solidFill>
                  <a:srgbClr val="FFC000"/>
                </a:solidFill>
              </a:rPr>
              <a:t>Example:</a:t>
            </a:r>
            <a:r>
              <a:rPr lang="en-GB" sz="2100" dirty="0">
                <a:solidFill>
                  <a:schemeClr val="bg1"/>
                </a:solidFill>
              </a:rPr>
              <a:t> "Learning Spanish will help me communicate with my clients and expand my business.“</a:t>
            </a:r>
          </a:p>
          <a:p>
            <a:r>
              <a:rPr lang="en-GB" sz="2100" dirty="0">
                <a:solidFill>
                  <a:srgbClr val="FF0000"/>
                </a:solidFill>
              </a:rPr>
              <a:t>Time-bound:</a:t>
            </a:r>
            <a:r>
              <a:rPr lang="en-GB" sz="2100" dirty="0">
                <a:solidFill>
                  <a:schemeClr val="bg1"/>
                </a:solidFill>
              </a:rPr>
              <a:t> Set a clear deadline or timeframe for when you want to accomplish the goal. This creates a sense of urgency and helps prevent procrastination. </a:t>
            </a:r>
            <a:r>
              <a:rPr lang="en-GB" sz="2100" dirty="0">
                <a:solidFill>
                  <a:srgbClr val="FFC000"/>
                </a:solidFill>
              </a:rPr>
              <a:t>Example:</a:t>
            </a:r>
            <a:r>
              <a:rPr lang="en-GB" sz="2100" dirty="0">
                <a:solidFill>
                  <a:schemeClr val="bg1"/>
                </a:solidFill>
              </a:rPr>
              <a:t> "I will save $5,000 by the end of the year. "SMART goals help create a clear path toward achievement by making goals actionable and trackable, increasing motivation and focus.</a:t>
            </a:r>
          </a:p>
        </p:txBody>
      </p:sp>
    </p:spTree>
    <p:extLst>
      <p:ext uri="{BB962C8B-B14F-4D97-AF65-F5344CB8AC3E}">
        <p14:creationId xmlns:p14="http://schemas.microsoft.com/office/powerpoint/2010/main" val="1640288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Effect transition="in" filter="wipe(down)">
                                      <p:cBhvr>
                                        <p:cTn id="7" dur="580">
                                          <p:stCondLst>
                                            <p:cond delay="0"/>
                                          </p:stCondLst>
                                        </p:cTn>
                                        <p:tgtEl>
                                          <p:spTgt spid="11">
                                            <p:txEl>
                                              <p:pRg st="1" end="1"/>
                                            </p:txEl>
                                          </p:spTgt>
                                        </p:tgtEl>
                                      </p:cBhvr>
                                    </p:animEffect>
                                    <p:anim calcmode="lin" valueType="num">
                                      <p:cBhvr>
                                        <p:cTn id="8" dur="1822" tmFilter="0,0; 0.14,0.36; 0.43,0.73; 0.71,0.91; 1.0,1.0">
                                          <p:stCondLst>
                                            <p:cond delay="0"/>
                                          </p:stCondLst>
                                        </p:cTn>
                                        <p:tgtEl>
                                          <p:spTgt spid="11">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xEl>
                                              <p:pRg st="1" end="1"/>
                                            </p:txEl>
                                          </p:spTgt>
                                        </p:tgtEl>
                                      </p:cBhvr>
                                      <p:to x="100000" y="60000"/>
                                    </p:animScale>
                                    <p:animScale>
                                      <p:cBhvr>
                                        <p:cTn id="14" dur="166" decel="50000">
                                          <p:stCondLst>
                                            <p:cond delay="676"/>
                                          </p:stCondLst>
                                        </p:cTn>
                                        <p:tgtEl>
                                          <p:spTgt spid="11">
                                            <p:txEl>
                                              <p:pRg st="1" end="1"/>
                                            </p:txEl>
                                          </p:spTgt>
                                        </p:tgtEl>
                                      </p:cBhvr>
                                      <p:to x="100000" y="100000"/>
                                    </p:animScale>
                                    <p:animScale>
                                      <p:cBhvr>
                                        <p:cTn id="15" dur="26">
                                          <p:stCondLst>
                                            <p:cond delay="1312"/>
                                          </p:stCondLst>
                                        </p:cTn>
                                        <p:tgtEl>
                                          <p:spTgt spid="11">
                                            <p:txEl>
                                              <p:pRg st="1" end="1"/>
                                            </p:txEl>
                                          </p:spTgt>
                                        </p:tgtEl>
                                      </p:cBhvr>
                                      <p:to x="100000" y="80000"/>
                                    </p:animScale>
                                    <p:animScale>
                                      <p:cBhvr>
                                        <p:cTn id="16" dur="166" decel="50000">
                                          <p:stCondLst>
                                            <p:cond delay="1338"/>
                                          </p:stCondLst>
                                        </p:cTn>
                                        <p:tgtEl>
                                          <p:spTgt spid="11">
                                            <p:txEl>
                                              <p:pRg st="1" end="1"/>
                                            </p:txEl>
                                          </p:spTgt>
                                        </p:tgtEl>
                                      </p:cBhvr>
                                      <p:to x="100000" y="100000"/>
                                    </p:animScale>
                                    <p:animScale>
                                      <p:cBhvr>
                                        <p:cTn id="17" dur="26">
                                          <p:stCondLst>
                                            <p:cond delay="1642"/>
                                          </p:stCondLst>
                                        </p:cTn>
                                        <p:tgtEl>
                                          <p:spTgt spid="11">
                                            <p:txEl>
                                              <p:pRg st="1" end="1"/>
                                            </p:txEl>
                                          </p:spTgt>
                                        </p:tgtEl>
                                      </p:cBhvr>
                                      <p:to x="100000" y="90000"/>
                                    </p:animScale>
                                    <p:animScale>
                                      <p:cBhvr>
                                        <p:cTn id="18" dur="166" decel="50000">
                                          <p:stCondLst>
                                            <p:cond delay="1668"/>
                                          </p:stCondLst>
                                        </p:cTn>
                                        <p:tgtEl>
                                          <p:spTgt spid="11">
                                            <p:txEl>
                                              <p:pRg st="1" end="1"/>
                                            </p:txEl>
                                          </p:spTgt>
                                        </p:tgtEl>
                                      </p:cBhvr>
                                      <p:to x="100000" y="100000"/>
                                    </p:animScale>
                                    <p:animScale>
                                      <p:cBhvr>
                                        <p:cTn id="19" dur="26">
                                          <p:stCondLst>
                                            <p:cond delay="1808"/>
                                          </p:stCondLst>
                                        </p:cTn>
                                        <p:tgtEl>
                                          <p:spTgt spid="11">
                                            <p:txEl>
                                              <p:pRg st="1" end="1"/>
                                            </p:txEl>
                                          </p:spTgt>
                                        </p:tgtEl>
                                      </p:cBhvr>
                                      <p:to x="100000" y="95000"/>
                                    </p:animScale>
                                    <p:animScale>
                                      <p:cBhvr>
                                        <p:cTn id="20" dur="166" decel="50000">
                                          <p:stCondLst>
                                            <p:cond delay="1834"/>
                                          </p:stCondLst>
                                        </p:cTn>
                                        <p:tgtEl>
                                          <p:spTgt spid="11">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1">
                                            <p:txEl>
                                              <p:pRg st="2" end="2"/>
                                            </p:txEl>
                                          </p:spTgt>
                                        </p:tgtEl>
                                        <p:attrNameLst>
                                          <p:attrName>style.visibility</p:attrName>
                                        </p:attrNameLst>
                                      </p:cBhvr>
                                      <p:to>
                                        <p:strVal val="visible"/>
                                      </p:to>
                                    </p:set>
                                    <p:animEffect transition="in" filter="wipe(down)">
                                      <p:cBhvr>
                                        <p:cTn id="25" dur="580">
                                          <p:stCondLst>
                                            <p:cond delay="0"/>
                                          </p:stCondLst>
                                        </p:cTn>
                                        <p:tgtEl>
                                          <p:spTgt spid="11">
                                            <p:txEl>
                                              <p:pRg st="2" end="2"/>
                                            </p:txEl>
                                          </p:spTgt>
                                        </p:tgtEl>
                                      </p:cBhvr>
                                    </p:animEffect>
                                    <p:anim calcmode="lin" valueType="num">
                                      <p:cBhvr>
                                        <p:cTn id="26" dur="1822" tmFilter="0,0; 0.14,0.36; 0.43,0.73; 0.71,0.91; 1.0,1.0">
                                          <p:stCondLst>
                                            <p:cond delay="0"/>
                                          </p:stCondLst>
                                        </p:cTn>
                                        <p:tgtEl>
                                          <p:spTgt spid="11">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1">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1">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1">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1">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1">
                                            <p:txEl>
                                              <p:pRg st="2" end="2"/>
                                            </p:txEl>
                                          </p:spTgt>
                                        </p:tgtEl>
                                      </p:cBhvr>
                                      <p:to x="100000" y="60000"/>
                                    </p:animScale>
                                    <p:animScale>
                                      <p:cBhvr>
                                        <p:cTn id="32" dur="166" decel="50000">
                                          <p:stCondLst>
                                            <p:cond delay="676"/>
                                          </p:stCondLst>
                                        </p:cTn>
                                        <p:tgtEl>
                                          <p:spTgt spid="11">
                                            <p:txEl>
                                              <p:pRg st="2" end="2"/>
                                            </p:txEl>
                                          </p:spTgt>
                                        </p:tgtEl>
                                      </p:cBhvr>
                                      <p:to x="100000" y="100000"/>
                                    </p:animScale>
                                    <p:animScale>
                                      <p:cBhvr>
                                        <p:cTn id="33" dur="26">
                                          <p:stCondLst>
                                            <p:cond delay="1312"/>
                                          </p:stCondLst>
                                        </p:cTn>
                                        <p:tgtEl>
                                          <p:spTgt spid="11">
                                            <p:txEl>
                                              <p:pRg st="2" end="2"/>
                                            </p:txEl>
                                          </p:spTgt>
                                        </p:tgtEl>
                                      </p:cBhvr>
                                      <p:to x="100000" y="80000"/>
                                    </p:animScale>
                                    <p:animScale>
                                      <p:cBhvr>
                                        <p:cTn id="34" dur="166" decel="50000">
                                          <p:stCondLst>
                                            <p:cond delay="1338"/>
                                          </p:stCondLst>
                                        </p:cTn>
                                        <p:tgtEl>
                                          <p:spTgt spid="11">
                                            <p:txEl>
                                              <p:pRg st="2" end="2"/>
                                            </p:txEl>
                                          </p:spTgt>
                                        </p:tgtEl>
                                      </p:cBhvr>
                                      <p:to x="100000" y="100000"/>
                                    </p:animScale>
                                    <p:animScale>
                                      <p:cBhvr>
                                        <p:cTn id="35" dur="26">
                                          <p:stCondLst>
                                            <p:cond delay="1642"/>
                                          </p:stCondLst>
                                        </p:cTn>
                                        <p:tgtEl>
                                          <p:spTgt spid="11">
                                            <p:txEl>
                                              <p:pRg st="2" end="2"/>
                                            </p:txEl>
                                          </p:spTgt>
                                        </p:tgtEl>
                                      </p:cBhvr>
                                      <p:to x="100000" y="90000"/>
                                    </p:animScale>
                                    <p:animScale>
                                      <p:cBhvr>
                                        <p:cTn id="36" dur="166" decel="50000">
                                          <p:stCondLst>
                                            <p:cond delay="1668"/>
                                          </p:stCondLst>
                                        </p:cTn>
                                        <p:tgtEl>
                                          <p:spTgt spid="11">
                                            <p:txEl>
                                              <p:pRg st="2" end="2"/>
                                            </p:txEl>
                                          </p:spTgt>
                                        </p:tgtEl>
                                      </p:cBhvr>
                                      <p:to x="100000" y="100000"/>
                                    </p:animScale>
                                    <p:animScale>
                                      <p:cBhvr>
                                        <p:cTn id="37" dur="26">
                                          <p:stCondLst>
                                            <p:cond delay="1808"/>
                                          </p:stCondLst>
                                        </p:cTn>
                                        <p:tgtEl>
                                          <p:spTgt spid="11">
                                            <p:txEl>
                                              <p:pRg st="2" end="2"/>
                                            </p:txEl>
                                          </p:spTgt>
                                        </p:tgtEl>
                                      </p:cBhvr>
                                      <p:to x="100000" y="95000"/>
                                    </p:animScale>
                                    <p:animScale>
                                      <p:cBhvr>
                                        <p:cTn id="38" dur="166" decel="50000">
                                          <p:stCondLst>
                                            <p:cond delay="1834"/>
                                          </p:stCondLst>
                                        </p:cTn>
                                        <p:tgtEl>
                                          <p:spTgt spid="11">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1">
                                            <p:txEl>
                                              <p:pRg st="3" end="3"/>
                                            </p:txEl>
                                          </p:spTgt>
                                        </p:tgtEl>
                                        <p:attrNameLst>
                                          <p:attrName>style.visibility</p:attrName>
                                        </p:attrNameLst>
                                      </p:cBhvr>
                                      <p:to>
                                        <p:strVal val="visible"/>
                                      </p:to>
                                    </p:set>
                                    <p:animEffect transition="in" filter="wipe(down)">
                                      <p:cBhvr>
                                        <p:cTn id="43" dur="580">
                                          <p:stCondLst>
                                            <p:cond delay="0"/>
                                          </p:stCondLst>
                                        </p:cTn>
                                        <p:tgtEl>
                                          <p:spTgt spid="11">
                                            <p:txEl>
                                              <p:pRg st="3" end="3"/>
                                            </p:txEl>
                                          </p:spTgt>
                                        </p:tgtEl>
                                      </p:cBhvr>
                                    </p:animEffect>
                                    <p:anim calcmode="lin" valueType="num">
                                      <p:cBhvr>
                                        <p:cTn id="44" dur="1822" tmFilter="0,0; 0.14,0.36; 0.43,0.73; 0.71,0.91; 1.0,1.0">
                                          <p:stCondLst>
                                            <p:cond delay="0"/>
                                          </p:stCondLst>
                                        </p:cTn>
                                        <p:tgtEl>
                                          <p:spTgt spid="11">
                                            <p:txEl>
                                              <p:pRg st="3" end="3"/>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1">
                                            <p:txEl>
                                              <p:pRg st="3" end="3"/>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1">
                                            <p:txEl>
                                              <p:pRg st="3" end="3"/>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1">
                                            <p:txEl>
                                              <p:pRg st="3" end="3"/>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1">
                                            <p:txEl>
                                              <p:pRg st="3" end="3"/>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11">
                                            <p:txEl>
                                              <p:pRg st="3" end="3"/>
                                            </p:txEl>
                                          </p:spTgt>
                                        </p:tgtEl>
                                      </p:cBhvr>
                                      <p:to x="100000" y="60000"/>
                                    </p:animScale>
                                    <p:animScale>
                                      <p:cBhvr>
                                        <p:cTn id="50" dur="166" decel="50000">
                                          <p:stCondLst>
                                            <p:cond delay="676"/>
                                          </p:stCondLst>
                                        </p:cTn>
                                        <p:tgtEl>
                                          <p:spTgt spid="11">
                                            <p:txEl>
                                              <p:pRg st="3" end="3"/>
                                            </p:txEl>
                                          </p:spTgt>
                                        </p:tgtEl>
                                      </p:cBhvr>
                                      <p:to x="100000" y="100000"/>
                                    </p:animScale>
                                    <p:animScale>
                                      <p:cBhvr>
                                        <p:cTn id="51" dur="26">
                                          <p:stCondLst>
                                            <p:cond delay="1312"/>
                                          </p:stCondLst>
                                        </p:cTn>
                                        <p:tgtEl>
                                          <p:spTgt spid="11">
                                            <p:txEl>
                                              <p:pRg st="3" end="3"/>
                                            </p:txEl>
                                          </p:spTgt>
                                        </p:tgtEl>
                                      </p:cBhvr>
                                      <p:to x="100000" y="80000"/>
                                    </p:animScale>
                                    <p:animScale>
                                      <p:cBhvr>
                                        <p:cTn id="52" dur="166" decel="50000">
                                          <p:stCondLst>
                                            <p:cond delay="1338"/>
                                          </p:stCondLst>
                                        </p:cTn>
                                        <p:tgtEl>
                                          <p:spTgt spid="11">
                                            <p:txEl>
                                              <p:pRg st="3" end="3"/>
                                            </p:txEl>
                                          </p:spTgt>
                                        </p:tgtEl>
                                      </p:cBhvr>
                                      <p:to x="100000" y="100000"/>
                                    </p:animScale>
                                    <p:animScale>
                                      <p:cBhvr>
                                        <p:cTn id="53" dur="26">
                                          <p:stCondLst>
                                            <p:cond delay="1642"/>
                                          </p:stCondLst>
                                        </p:cTn>
                                        <p:tgtEl>
                                          <p:spTgt spid="11">
                                            <p:txEl>
                                              <p:pRg st="3" end="3"/>
                                            </p:txEl>
                                          </p:spTgt>
                                        </p:tgtEl>
                                      </p:cBhvr>
                                      <p:to x="100000" y="90000"/>
                                    </p:animScale>
                                    <p:animScale>
                                      <p:cBhvr>
                                        <p:cTn id="54" dur="166" decel="50000">
                                          <p:stCondLst>
                                            <p:cond delay="1668"/>
                                          </p:stCondLst>
                                        </p:cTn>
                                        <p:tgtEl>
                                          <p:spTgt spid="11">
                                            <p:txEl>
                                              <p:pRg st="3" end="3"/>
                                            </p:txEl>
                                          </p:spTgt>
                                        </p:tgtEl>
                                      </p:cBhvr>
                                      <p:to x="100000" y="100000"/>
                                    </p:animScale>
                                    <p:animScale>
                                      <p:cBhvr>
                                        <p:cTn id="55" dur="26">
                                          <p:stCondLst>
                                            <p:cond delay="1808"/>
                                          </p:stCondLst>
                                        </p:cTn>
                                        <p:tgtEl>
                                          <p:spTgt spid="11">
                                            <p:txEl>
                                              <p:pRg st="3" end="3"/>
                                            </p:txEl>
                                          </p:spTgt>
                                        </p:tgtEl>
                                      </p:cBhvr>
                                      <p:to x="100000" y="95000"/>
                                    </p:animScale>
                                    <p:animScale>
                                      <p:cBhvr>
                                        <p:cTn id="56" dur="166" decel="50000">
                                          <p:stCondLst>
                                            <p:cond delay="1834"/>
                                          </p:stCondLst>
                                        </p:cTn>
                                        <p:tgtEl>
                                          <p:spTgt spid="11">
                                            <p:txEl>
                                              <p:pRg st="3" end="3"/>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xEl>
                                              <p:pRg st="4" end="4"/>
                                            </p:txEl>
                                          </p:spTgt>
                                        </p:tgtEl>
                                        <p:attrNameLst>
                                          <p:attrName>style.visibility</p:attrName>
                                        </p:attrNameLst>
                                      </p:cBhvr>
                                      <p:to>
                                        <p:strVal val="visible"/>
                                      </p:to>
                                    </p:set>
                                    <p:animEffect transition="in" filter="wipe(down)">
                                      <p:cBhvr>
                                        <p:cTn id="61" dur="580">
                                          <p:stCondLst>
                                            <p:cond delay="0"/>
                                          </p:stCondLst>
                                        </p:cTn>
                                        <p:tgtEl>
                                          <p:spTgt spid="11">
                                            <p:txEl>
                                              <p:pRg st="4" end="4"/>
                                            </p:txEl>
                                          </p:spTgt>
                                        </p:tgtEl>
                                      </p:cBhvr>
                                    </p:animEffect>
                                    <p:anim calcmode="lin" valueType="num">
                                      <p:cBhvr>
                                        <p:cTn id="62" dur="1822" tmFilter="0,0; 0.14,0.36; 0.43,0.73; 0.71,0.91; 1.0,1.0">
                                          <p:stCondLst>
                                            <p:cond delay="0"/>
                                          </p:stCondLst>
                                        </p:cTn>
                                        <p:tgtEl>
                                          <p:spTgt spid="11">
                                            <p:txEl>
                                              <p:pRg st="4" end="4"/>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xEl>
                                              <p:pRg st="4" end="4"/>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xEl>
                                              <p:pRg st="4" end="4"/>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xEl>
                                              <p:pRg st="4" end="4"/>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xEl>
                                              <p:pRg st="4" end="4"/>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xEl>
                                              <p:pRg st="4" end="4"/>
                                            </p:txEl>
                                          </p:spTgt>
                                        </p:tgtEl>
                                      </p:cBhvr>
                                      <p:to x="100000" y="60000"/>
                                    </p:animScale>
                                    <p:animScale>
                                      <p:cBhvr>
                                        <p:cTn id="68" dur="166" decel="50000">
                                          <p:stCondLst>
                                            <p:cond delay="676"/>
                                          </p:stCondLst>
                                        </p:cTn>
                                        <p:tgtEl>
                                          <p:spTgt spid="11">
                                            <p:txEl>
                                              <p:pRg st="4" end="4"/>
                                            </p:txEl>
                                          </p:spTgt>
                                        </p:tgtEl>
                                      </p:cBhvr>
                                      <p:to x="100000" y="100000"/>
                                    </p:animScale>
                                    <p:animScale>
                                      <p:cBhvr>
                                        <p:cTn id="69" dur="26">
                                          <p:stCondLst>
                                            <p:cond delay="1312"/>
                                          </p:stCondLst>
                                        </p:cTn>
                                        <p:tgtEl>
                                          <p:spTgt spid="11">
                                            <p:txEl>
                                              <p:pRg st="4" end="4"/>
                                            </p:txEl>
                                          </p:spTgt>
                                        </p:tgtEl>
                                      </p:cBhvr>
                                      <p:to x="100000" y="80000"/>
                                    </p:animScale>
                                    <p:animScale>
                                      <p:cBhvr>
                                        <p:cTn id="70" dur="166" decel="50000">
                                          <p:stCondLst>
                                            <p:cond delay="1338"/>
                                          </p:stCondLst>
                                        </p:cTn>
                                        <p:tgtEl>
                                          <p:spTgt spid="11">
                                            <p:txEl>
                                              <p:pRg st="4" end="4"/>
                                            </p:txEl>
                                          </p:spTgt>
                                        </p:tgtEl>
                                      </p:cBhvr>
                                      <p:to x="100000" y="100000"/>
                                    </p:animScale>
                                    <p:animScale>
                                      <p:cBhvr>
                                        <p:cTn id="71" dur="26">
                                          <p:stCondLst>
                                            <p:cond delay="1642"/>
                                          </p:stCondLst>
                                        </p:cTn>
                                        <p:tgtEl>
                                          <p:spTgt spid="11">
                                            <p:txEl>
                                              <p:pRg st="4" end="4"/>
                                            </p:txEl>
                                          </p:spTgt>
                                        </p:tgtEl>
                                      </p:cBhvr>
                                      <p:to x="100000" y="90000"/>
                                    </p:animScale>
                                    <p:animScale>
                                      <p:cBhvr>
                                        <p:cTn id="72" dur="166" decel="50000">
                                          <p:stCondLst>
                                            <p:cond delay="1668"/>
                                          </p:stCondLst>
                                        </p:cTn>
                                        <p:tgtEl>
                                          <p:spTgt spid="11">
                                            <p:txEl>
                                              <p:pRg st="4" end="4"/>
                                            </p:txEl>
                                          </p:spTgt>
                                        </p:tgtEl>
                                      </p:cBhvr>
                                      <p:to x="100000" y="100000"/>
                                    </p:animScale>
                                    <p:animScale>
                                      <p:cBhvr>
                                        <p:cTn id="73" dur="26">
                                          <p:stCondLst>
                                            <p:cond delay="1808"/>
                                          </p:stCondLst>
                                        </p:cTn>
                                        <p:tgtEl>
                                          <p:spTgt spid="11">
                                            <p:txEl>
                                              <p:pRg st="4" end="4"/>
                                            </p:txEl>
                                          </p:spTgt>
                                        </p:tgtEl>
                                      </p:cBhvr>
                                      <p:to x="100000" y="95000"/>
                                    </p:animScale>
                                    <p:animScale>
                                      <p:cBhvr>
                                        <p:cTn id="74" dur="166" decel="50000">
                                          <p:stCondLst>
                                            <p:cond delay="1834"/>
                                          </p:stCondLst>
                                        </p:cTn>
                                        <p:tgtEl>
                                          <p:spTgt spid="11">
                                            <p:txEl>
                                              <p:pRg st="4" end="4"/>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11">
                                            <p:txEl>
                                              <p:pRg st="5" end="5"/>
                                            </p:txEl>
                                          </p:spTgt>
                                        </p:tgtEl>
                                        <p:attrNameLst>
                                          <p:attrName>style.visibility</p:attrName>
                                        </p:attrNameLst>
                                      </p:cBhvr>
                                      <p:to>
                                        <p:strVal val="visible"/>
                                      </p:to>
                                    </p:set>
                                    <p:animEffect transition="in" filter="wipe(down)">
                                      <p:cBhvr>
                                        <p:cTn id="79" dur="580">
                                          <p:stCondLst>
                                            <p:cond delay="0"/>
                                          </p:stCondLst>
                                        </p:cTn>
                                        <p:tgtEl>
                                          <p:spTgt spid="11">
                                            <p:txEl>
                                              <p:pRg st="5" end="5"/>
                                            </p:txEl>
                                          </p:spTgt>
                                        </p:tgtEl>
                                      </p:cBhvr>
                                    </p:animEffect>
                                    <p:anim calcmode="lin" valueType="num">
                                      <p:cBhvr>
                                        <p:cTn id="80" dur="1822" tmFilter="0,0; 0.14,0.36; 0.43,0.73; 0.71,0.91; 1.0,1.0">
                                          <p:stCondLst>
                                            <p:cond delay="0"/>
                                          </p:stCondLst>
                                        </p:cTn>
                                        <p:tgtEl>
                                          <p:spTgt spid="11">
                                            <p:txEl>
                                              <p:pRg st="5" end="5"/>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11">
                                            <p:txEl>
                                              <p:pRg st="5" end="5"/>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11">
                                            <p:txEl>
                                              <p:pRg st="5" end="5"/>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11">
                                            <p:txEl>
                                              <p:pRg st="5" end="5"/>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11">
                                            <p:txEl>
                                              <p:pRg st="5" end="5"/>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11">
                                            <p:txEl>
                                              <p:pRg st="5" end="5"/>
                                            </p:txEl>
                                          </p:spTgt>
                                        </p:tgtEl>
                                      </p:cBhvr>
                                      <p:to x="100000" y="60000"/>
                                    </p:animScale>
                                    <p:animScale>
                                      <p:cBhvr>
                                        <p:cTn id="86" dur="166" decel="50000">
                                          <p:stCondLst>
                                            <p:cond delay="676"/>
                                          </p:stCondLst>
                                        </p:cTn>
                                        <p:tgtEl>
                                          <p:spTgt spid="11">
                                            <p:txEl>
                                              <p:pRg st="5" end="5"/>
                                            </p:txEl>
                                          </p:spTgt>
                                        </p:tgtEl>
                                      </p:cBhvr>
                                      <p:to x="100000" y="100000"/>
                                    </p:animScale>
                                    <p:animScale>
                                      <p:cBhvr>
                                        <p:cTn id="87" dur="26">
                                          <p:stCondLst>
                                            <p:cond delay="1312"/>
                                          </p:stCondLst>
                                        </p:cTn>
                                        <p:tgtEl>
                                          <p:spTgt spid="11">
                                            <p:txEl>
                                              <p:pRg st="5" end="5"/>
                                            </p:txEl>
                                          </p:spTgt>
                                        </p:tgtEl>
                                      </p:cBhvr>
                                      <p:to x="100000" y="80000"/>
                                    </p:animScale>
                                    <p:animScale>
                                      <p:cBhvr>
                                        <p:cTn id="88" dur="166" decel="50000">
                                          <p:stCondLst>
                                            <p:cond delay="1338"/>
                                          </p:stCondLst>
                                        </p:cTn>
                                        <p:tgtEl>
                                          <p:spTgt spid="11">
                                            <p:txEl>
                                              <p:pRg st="5" end="5"/>
                                            </p:txEl>
                                          </p:spTgt>
                                        </p:tgtEl>
                                      </p:cBhvr>
                                      <p:to x="100000" y="100000"/>
                                    </p:animScale>
                                    <p:animScale>
                                      <p:cBhvr>
                                        <p:cTn id="89" dur="26">
                                          <p:stCondLst>
                                            <p:cond delay="1642"/>
                                          </p:stCondLst>
                                        </p:cTn>
                                        <p:tgtEl>
                                          <p:spTgt spid="11">
                                            <p:txEl>
                                              <p:pRg st="5" end="5"/>
                                            </p:txEl>
                                          </p:spTgt>
                                        </p:tgtEl>
                                      </p:cBhvr>
                                      <p:to x="100000" y="90000"/>
                                    </p:animScale>
                                    <p:animScale>
                                      <p:cBhvr>
                                        <p:cTn id="90" dur="166" decel="50000">
                                          <p:stCondLst>
                                            <p:cond delay="1668"/>
                                          </p:stCondLst>
                                        </p:cTn>
                                        <p:tgtEl>
                                          <p:spTgt spid="11">
                                            <p:txEl>
                                              <p:pRg st="5" end="5"/>
                                            </p:txEl>
                                          </p:spTgt>
                                        </p:tgtEl>
                                      </p:cBhvr>
                                      <p:to x="100000" y="100000"/>
                                    </p:animScale>
                                    <p:animScale>
                                      <p:cBhvr>
                                        <p:cTn id="91" dur="26">
                                          <p:stCondLst>
                                            <p:cond delay="1808"/>
                                          </p:stCondLst>
                                        </p:cTn>
                                        <p:tgtEl>
                                          <p:spTgt spid="11">
                                            <p:txEl>
                                              <p:pRg st="5" end="5"/>
                                            </p:txEl>
                                          </p:spTgt>
                                        </p:tgtEl>
                                      </p:cBhvr>
                                      <p:to x="100000" y="95000"/>
                                    </p:animScale>
                                    <p:animScale>
                                      <p:cBhvr>
                                        <p:cTn id="92" dur="166" decel="50000">
                                          <p:stCondLst>
                                            <p:cond delay="1834"/>
                                          </p:stCondLst>
                                        </p:cTn>
                                        <p:tgtEl>
                                          <p:spTgt spid="11">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US" altLang="zh-CN" sz="1200" u="none" strike="noStrike" kern="1200" cap="none" spc="0" normalizeH="0" baseline="0" dirty="0">
              <a:ln>
                <a:noFill/>
              </a:ln>
              <a:solidFill>
                <a:schemeClr val="bg1"/>
              </a:solidFill>
              <a:effectLst/>
              <a:uLnTx/>
              <a:uFillTx/>
            </a:endParaRPr>
          </a:p>
        </p:txBody>
      </p:sp>
      <p:pic>
        <p:nvPicPr>
          <p:cNvPr id="10" name="Picture 9">
            <a:extLst>
              <a:ext uri="{FF2B5EF4-FFF2-40B4-BE49-F238E27FC236}">
                <a16:creationId xmlns:a16="http://schemas.microsoft.com/office/drawing/2014/main" id="{DC205C34-C9BF-43E0-8857-7B54663AB52E}"/>
              </a:ext>
            </a:extLst>
          </p:cNvPr>
          <p:cNvPicPr>
            <a:picLocks noChangeAspect="1"/>
          </p:cNvPicPr>
          <p:nvPr/>
        </p:nvPicPr>
        <p:blipFill>
          <a:blip r:embed="rId3"/>
          <a:stretch>
            <a:fillRect/>
          </a:stretch>
        </p:blipFill>
        <p:spPr>
          <a:xfrm>
            <a:off x="101600" y="124178"/>
            <a:ext cx="12011377" cy="6634714"/>
          </a:xfrm>
          <a:prstGeom prst="rect">
            <a:avLst/>
          </a:prstGeom>
        </p:spPr>
      </p:pic>
    </p:spTree>
    <p:extLst>
      <p:ext uri="{BB962C8B-B14F-4D97-AF65-F5344CB8AC3E}">
        <p14:creationId xmlns:p14="http://schemas.microsoft.com/office/powerpoint/2010/main" val="124602129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16</a:t>
            </a:fld>
            <a:endParaRPr kumimoji="0" lang="en-US" altLang="zh-CN" sz="1200" u="none" strike="noStrike" kern="1200" cap="none" spc="0" normalizeH="0" baseline="0" dirty="0">
              <a:ln>
                <a:noFill/>
              </a:ln>
              <a:solidFill>
                <a:schemeClr val="bg1"/>
              </a:solidFill>
              <a:effectLst/>
              <a:uLnTx/>
              <a:uFillTx/>
            </a:endParaRPr>
          </a:p>
        </p:txBody>
      </p:sp>
      <p:graphicFrame>
        <p:nvGraphicFramePr>
          <p:cNvPr id="10" name="Table 11">
            <a:extLst>
              <a:ext uri="{FF2B5EF4-FFF2-40B4-BE49-F238E27FC236}">
                <a16:creationId xmlns:a16="http://schemas.microsoft.com/office/drawing/2014/main" id="{70866B20-78F0-4118-A9C9-1C45B5453AC8}"/>
              </a:ext>
            </a:extLst>
          </p:cNvPr>
          <p:cNvGraphicFramePr>
            <a:graphicFrameLocks noGrp="1"/>
          </p:cNvGraphicFramePr>
          <p:nvPr>
            <p:extLst>
              <p:ext uri="{D42A27DB-BD31-4B8C-83A1-F6EECF244321}">
                <p14:modId xmlns:p14="http://schemas.microsoft.com/office/powerpoint/2010/main" val="497967673"/>
              </p:ext>
            </p:extLst>
          </p:nvPr>
        </p:nvGraphicFramePr>
        <p:xfrm>
          <a:off x="83976" y="111967"/>
          <a:ext cx="12008497" cy="6578084"/>
        </p:xfrm>
        <a:graphic>
          <a:graphicData uri="http://schemas.openxmlformats.org/drawingml/2006/table">
            <a:tbl>
              <a:tblPr firstRow="1" bandRow="1">
                <a:tableStyleId>{5C22544A-7EE6-4342-B048-85BDC9FD1C3A}</a:tableStyleId>
              </a:tblPr>
              <a:tblGrid>
                <a:gridCol w="2538155">
                  <a:extLst>
                    <a:ext uri="{9D8B030D-6E8A-4147-A177-3AD203B41FA5}">
                      <a16:colId xmlns:a16="http://schemas.microsoft.com/office/drawing/2014/main" val="2729722541"/>
                    </a:ext>
                  </a:extLst>
                </a:gridCol>
                <a:gridCol w="4735171">
                  <a:extLst>
                    <a:ext uri="{9D8B030D-6E8A-4147-A177-3AD203B41FA5}">
                      <a16:colId xmlns:a16="http://schemas.microsoft.com/office/drawing/2014/main" val="3509685617"/>
                    </a:ext>
                  </a:extLst>
                </a:gridCol>
                <a:gridCol w="4735171">
                  <a:extLst>
                    <a:ext uri="{9D8B030D-6E8A-4147-A177-3AD203B41FA5}">
                      <a16:colId xmlns:a16="http://schemas.microsoft.com/office/drawing/2014/main" val="3837222568"/>
                    </a:ext>
                  </a:extLst>
                </a:gridCol>
              </a:tblGrid>
              <a:tr h="684559">
                <a:tc>
                  <a:txBody>
                    <a:bodyPr/>
                    <a:lstStyle/>
                    <a:p>
                      <a:pPr algn="ctr"/>
                      <a:r>
                        <a:rPr lang="en-GB" dirty="0">
                          <a:solidFill>
                            <a:schemeClr val="tx1"/>
                          </a:solidFill>
                        </a:rPr>
                        <a:t>SMART</a:t>
                      </a:r>
                    </a:p>
                  </a:txBody>
                  <a:tcPr/>
                </a:tc>
                <a:tc>
                  <a:txBody>
                    <a:bodyPr/>
                    <a:lstStyle/>
                    <a:p>
                      <a:pPr algn="ctr"/>
                      <a:r>
                        <a:rPr lang="en-GB" dirty="0">
                          <a:solidFill>
                            <a:schemeClr val="tx1"/>
                          </a:solidFill>
                        </a:rPr>
                        <a:t>Objectives</a:t>
                      </a:r>
                    </a:p>
                  </a:txBody>
                  <a:tcPr/>
                </a:tc>
                <a:tc>
                  <a:txBody>
                    <a:bodyPr/>
                    <a:lstStyle/>
                    <a:p>
                      <a:pPr algn="ctr"/>
                      <a:r>
                        <a:rPr lang="en-GB" dirty="0">
                          <a:solidFill>
                            <a:schemeClr val="tx1"/>
                          </a:solidFill>
                        </a:rPr>
                        <a:t>Example</a:t>
                      </a:r>
                    </a:p>
                  </a:txBody>
                  <a:tcPr/>
                </a:tc>
                <a:extLst>
                  <a:ext uri="{0D108BD9-81ED-4DB2-BD59-A6C34878D82A}">
                    <a16:rowId xmlns:a16="http://schemas.microsoft.com/office/drawing/2014/main" val="612251860"/>
                  </a:ext>
                </a:extLst>
              </a:tr>
              <a:tr h="1178705">
                <a:tc>
                  <a:txBody>
                    <a:bodyPr/>
                    <a:lstStyle/>
                    <a:p>
                      <a:pPr algn="ctr"/>
                      <a:endParaRPr lang="en-GB" sz="3200" dirty="0"/>
                    </a:p>
                    <a:p>
                      <a:pPr algn="ctr"/>
                      <a:r>
                        <a:rPr lang="en-GB" sz="3200" dirty="0"/>
                        <a:t>S</a:t>
                      </a:r>
                    </a:p>
                  </a:txBody>
                  <a:tcPr/>
                </a:tc>
                <a:tc>
                  <a:txBody>
                    <a:bodyPr/>
                    <a:lstStyle/>
                    <a:p>
                      <a:pPr algn="ctr"/>
                      <a:endParaRPr lang="en-GB" sz="3200" dirty="0"/>
                    </a:p>
                    <a:p>
                      <a:pPr algn="ctr"/>
                      <a:r>
                        <a:rPr lang="en-GB" sz="3200" dirty="0"/>
                        <a:t>Specific </a:t>
                      </a:r>
                    </a:p>
                  </a:txBody>
                  <a:tcPr/>
                </a:tc>
                <a:tc>
                  <a:txBody>
                    <a:bodyPr/>
                    <a:lstStyle/>
                    <a:p>
                      <a:r>
                        <a:rPr lang="en-GB" sz="2000" dirty="0"/>
                        <a:t>Start selling flowers from my garden.</a:t>
                      </a:r>
                    </a:p>
                  </a:txBody>
                  <a:tcPr/>
                </a:tc>
                <a:extLst>
                  <a:ext uri="{0D108BD9-81ED-4DB2-BD59-A6C34878D82A}">
                    <a16:rowId xmlns:a16="http://schemas.microsoft.com/office/drawing/2014/main" val="187653096"/>
                  </a:ext>
                </a:extLst>
              </a:tr>
              <a:tr h="1178705">
                <a:tc>
                  <a:txBody>
                    <a:bodyPr/>
                    <a:lstStyle/>
                    <a:p>
                      <a:pPr algn="ctr"/>
                      <a:endParaRPr lang="en-GB" sz="3200" dirty="0"/>
                    </a:p>
                    <a:p>
                      <a:pPr algn="ctr"/>
                      <a:r>
                        <a:rPr lang="en-GB" sz="3200" dirty="0"/>
                        <a:t>M</a:t>
                      </a:r>
                    </a:p>
                  </a:txBody>
                  <a:tcPr/>
                </a:tc>
                <a:tc>
                  <a:txBody>
                    <a:bodyPr/>
                    <a:lstStyle/>
                    <a:p>
                      <a:pPr algn="ctr"/>
                      <a:endParaRPr lang="en-GB" sz="3200" dirty="0"/>
                    </a:p>
                    <a:p>
                      <a:pPr algn="ctr"/>
                      <a:r>
                        <a:rPr lang="en-GB" sz="3200" dirty="0"/>
                        <a:t>Measurable</a:t>
                      </a:r>
                    </a:p>
                  </a:txBody>
                  <a:tcPr/>
                </a:tc>
                <a:tc>
                  <a:txBody>
                    <a:bodyPr/>
                    <a:lstStyle/>
                    <a:p>
                      <a:r>
                        <a:rPr lang="en-GB" sz="2000" dirty="0"/>
                        <a:t>Spend around 2 hours/day on Marketing &amp; Promotion.</a:t>
                      </a:r>
                    </a:p>
                  </a:txBody>
                  <a:tcPr/>
                </a:tc>
                <a:extLst>
                  <a:ext uri="{0D108BD9-81ED-4DB2-BD59-A6C34878D82A}">
                    <a16:rowId xmlns:a16="http://schemas.microsoft.com/office/drawing/2014/main" val="1552244985"/>
                  </a:ext>
                </a:extLst>
              </a:tr>
              <a:tr h="1178705">
                <a:tc>
                  <a:txBody>
                    <a:bodyPr/>
                    <a:lstStyle/>
                    <a:p>
                      <a:pPr algn="ctr"/>
                      <a:endParaRPr lang="en-GB" sz="3200" dirty="0"/>
                    </a:p>
                    <a:p>
                      <a:pPr algn="ctr"/>
                      <a:r>
                        <a:rPr lang="en-GB" sz="3200" dirty="0"/>
                        <a:t>A</a:t>
                      </a:r>
                    </a:p>
                  </a:txBody>
                  <a:tcPr/>
                </a:tc>
                <a:tc>
                  <a:txBody>
                    <a:bodyPr/>
                    <a:lstStyle/>
                    <a:p>
                      <a:pPr algn="ctr"/>
                      <a:endParaRPr lang="en-GB" sz="3200" dirty="0"/>
                    </a:p>
                    <a:p>
                      <a:pPr algn="ctr"/>
                      <a:r>
                        <a:rPr lang="en-GB" sz="3200" dirty="0"/>
                        <a:t>Achievable</a:t>
                      </a:r>
                    </a:p>
                  </a:txBody>
                  <a:tcPr/>
                </a:tc>
                <a:tc>
                  <a:txBody>
                    <a:bodyPr/>
                    <a:lstStyle/>
                    <a:p>
                      <a:r>
                        <a:rPr lang="en-GB" sz="2000" dirty="0"/>
                        <a:t>I have experience in growing flowers and I also have equipment and knowledge.</a:t>
                      </a:r>
                    </a:p>
                  </a:txBody>
                  <a:tcPr/>
                </a:tc>
                <a:extLst>
                  <a:ext uri="{0D108BD9-81ED-4DB2-BD59-A6C34878D82A}">
                    <a16:rowId xmlns:a16="http://schemas.microsoft.com/office/drawing/2014/main" val="1950574318"/>
                  </a:ext>
                </a:extLst>
              </a:tr>
              <a:tr h="1178705">
                <a:tc>
                  <a:txBody>
                    <a:bodyPr/>
                    <a:lstStyle/>
                    <a:p>
                      <a:pPr algn="ctr"/>
                      <a:endParaRPr lang="en-GB" sz="3200" dirty="0"/>
                    </a:p>
                    <a:p>
                      <a:pPr algn="ctr"/>
                      <a:r>
                        <a:rPr lang="en-GB" sz="3200" dirty="0"/>
                        <a:t>R</a:t>
                      </a:r>
                    </a:p>
                  </a:txBody>
                  <a:tcPr/>
                </a:tc>
                <a:tc>
                  <a:txBody>
                    <a:bodyPr/>
                    <a:lstStyle/>
                    <a:p>
                      <a:pPr algn="ctr"/>
                      <a:endParaRPr lang="en-GB" sz="3200" dirty="0"/>
                    </a:p>
                    <a:p>
                      <a:pPr algn="ctr"/>
                      <a:r>
                        <a:rPr lang="en-GB" sz="3200" dirty="0"/>
                        <a:t>Realistic</a:t>
                      </a:r>
                    </a:p>
                  </a:txBody>
                  <a:tcPr/>
                </a:tc>
                <a:tc>
                  <a:txBody>
                    <a:bodyPr/>
                    <a:lstStyle/>
                    <a:p>
                      <a:r>
                        <a:rPr lang="en-GB" sz="2000" dirty="0"/>
                        <a:t>I am passionate about gardening and I can earn an extra income.</a:t>
                      </a:r>
                    </a:p>
                  </a:txBody>
                  <a:tcPr/>
                </a:tc>
                <a:extLst>
                  <a:ext uri="{0D108BD9-81ED-4DB2-BD59-A6C34878D82A}">
                    <a16:rowId xmlns:a16="http://schemas.microsoft.com/office/drawing/2014/main" val="2727822830"/>
                  </a:ext>
                </a:extLst>
              </a:tr>
              <a:tr h="1178705">
                <a:tc>
                  <a:txBody>
                    <a:bodyPr/>
                    <a:lstStyle/>
                    <a:p>
                      <a:pPr algn="ctr"/>
                      <a:endParaRPr lang="en-GB" sz="3200" dirty="0"/>
                    </a:p>
                    <a:p>
                      <a:pPr algn="ctr"/>
                      <a:r>
                        <a:rPr lang="en-GB" sz="3200" dirty="0"/>
                        <a:t>T</a:t>
                      </a:r>
                    </a:p>
                  </a:txBody>
                  <a:tcPr/>
                </a:tc>
                <a:tc>
                  <a:txBody>
                    <a:bodyPr/>
                    <a:lstStyle/>
                    <a:p>
                      <a:pPr algn="ctr"/>
                      <a:endParaRPr lang="en-GB" sz="3200" dirty="0"/>
                    </a:p>
                    <a:p>
                      <a:pPr algn="ctr"/>
                      <a:r>
                        <a:rPr lang="en-GB" sz="3200" dirty="0"/>
                        <a:t>Time bound</a:t>
                      </a:r>
                    </a:p>
                  </a:txBody>
                  <a:tcPr/>
                </a:tc>
                <a:tc>
                  <a:txBody>
                    <a:bodyPr/>
                    <a:lstStyle/>
                    <a:p>
                      <a:r>
                        <a:rPr lang="en-GB" sz="2000" dirty="0"/>
                        <a:t>I will start planning today in order to be ready to sell within the next 3 months.</a:t>
                      </a:r>
                    </a:p>
                  </a:txBody>
                  <a:tcPr/>
                </a:tc>
                <a:extLst>
                  <a:ext uri="{0D108BD9-81ED-4DB2-BD59-A6C34878D82A}">
                    <a16:rowId xmlns:a16="http://schemas.microsoft.com/office/drawing/2014/main" val="1725247370"/>
                  </a:ext>
                </a:extLst>
              </a:tr>
            </a:tbl>
          </a:graphicData>
        </a:graphic>
      </p:graphicFrame>
    </p:spTree>
    <p:extLst>
      <p:ext uri="{BB962C8B-B14F-4D97-AF65-F5344CB8AC3E}">
        <p14:creationId xmlns:p14="http://schemas.microsoft.com/office/powerpoint/2010/main" val="329559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itle 55">
            <a:extLst>
              <a:ext uri="{FF2B5EF4-FFF2-40B4-BE49-F238E27FC236}">
                <a16:creationId xmlns:a16="http://schemas.microsoft.com/office/drawing/2014/main" id="{19576725-5FD5-0E5D-4FD3-2E35020D8306}"/>
              </a:ext>
            </a:extLst>
          </p:cNvPr>
          <p:cNvSpPr>
            <a:spLocks noGrp="1"/>
          </p:cNvSpPr>
          <p:nvPr>
            <p:ph type="title"/>
          </p:nvPr>
        </p:nvSpPr>
        <p:spPr>
          <a:xfrm>
            <a:off x="71535" y="2472611"/>
            <a:ext cx="3800669" cy="3629708"/>
          </a:xfrm>
        </p:spPr>
        <p:txBody>
          <a:bodyPr/>
          <a:lstStyle/>
          <a:p>
            <a:r>
              <a:rPr lang="en-GB" dirty="0"/>
              <a:t>Write a SMART Goal for yourself</a:t>
            </a:r>
            <a:endParaRPr lang="en-US" dirty="0"/>
          </a:p>
        </p:txBody>
      </p:sp>
      <p:pic>
        <p:nvPicPr>
          <p:cNvPr id="52" name="Picture 51">
            <a:extLst>
              <a:ext uri="{FF2B5EF4-FFF2-40B4-BE49-F238E27FC236}">
                <a16:creationId xmlns:a16="http://schemas.microsoft.com/office/drawing/2014/main" id="{194E20D0-3ED0-4DB0-BFDB-BBDAE7C823F3}"/>
              </a:ext>
            </a:extLst>
          </p:cNvPr>
          <p:cNvPicPr>
            <a:picLocks noChangeAspect="1"/>
          </p:cNvPicPr>
          <p:nvPr/>
        </p:nvPicPr>
        <p:blipFill>
          <a:blip r:embed="rId3"/>
          <a:stretch>
            <a:fillRect/>
          </a:stretch>
        </p:blipFill>
        <p:spPr>
          <a:xfrm>
            <a:off x="3981528" y="111967"/>
            <a:ext cx="8138937" cy="6662057"/>
          </a:xfrm>
          <a:prstGeom prst="rect">
            <a:avLst/>
          </a:prstGeom>
        </p:spPr>
      </p:pic>
    </p:spTree>
    <p:extLst>
      <p:ext uri="{BB962C8B-B14F-4D97-AF65-F5344CB8AC3E}">
        <p14:creationId xmlns:p14="http://schemas.microsoft.com/office/powerpoint/2010/main" val="31571093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108469" y="72304"/>
            <a:ext cx="8737475" cy="1115434"/>
          </a:xfrm>
        </p:spPr>
        <p:txBody>
          <a:bodyPr/>
          <a:lstStyle/>
          <a:p>
            <a:r>
              <a:rPr lang="en-US" dirty="0"/>
              <a:t>Personal Development Plan (PDP)</a:t>
            </a:r>
          </a:p>
        </p:txBody>
      </p:sp>
      <p:sp>
        <p:nvSpPr>
          <p:cNvPr id="8" name="Slide Number Placeholder 13">
            <a:extLst>
              <a:ext uri="{FF2B5EF4-FFF2-40B4-BE49-F238E27FC236}">
                <a16:creationId xmlns:a16="http://schemas.microsoft.com/office/drawing/2014/main" id="{CFA8B549-5835-0C7F-9027-5D0D38A50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US" altLang="zh-CN" sz="1200" u="none" strike="noStrike" kern="1200" cap="none" spc="0" normalizeH="0" baseline="0" dirty="0">
              <a:ln>
                <a:noFill/>
              </a:ln>
              <a:solidFill>
                <a:schemeClr val="bg1"/>
              </a:solidFill>
              <a:effectLst/>
              <a:uLnTx/>
              <a:uFillTx/>
            </a:endParaRPr>
          </a:p>
        </p:txBody>
      </p:sp>
      <p:sp>
        <p:nvSpPr>
          <p:cNvPr id="11" name="TextBox 10">
            <a:extLst>
              <a:ext uri="{FF2B5EF4-FFF2-40B4-BE49-F238E27FC236}">
                <a16:creationId xmlns:a16="http://schemas.microsoft.com/office/drawing/2014/main" id="{B0ED60E1-1FBB-46ED-A153-4361116AC60C}"/>
              </a:ext>
            </a:extLst>
          </p:cNvPr>
          <p:cNvSpPr txBox="1"/>
          <p:nvPr/>
        </p:nvSpPr>
        <p:spPr>
          <a:xfrm>
            <a:off x="108469" y="1028343"/>
            <a:ext cx="11962232" cy="5647700"/>
          </a:xfrm>
          <a:prstGeom prst="rect">
            <a:avLst/>
          </a:prstGeom>
          <a:noFill/>
        </p:spPr>
        <p:txBody>
          <a:bodyPr wrap="square">
            <a:spAutoFit/>
          </a:bodyPr>
          <a:lstStyle/>
          <a:p>
            <a:r>
              <a:rPr lang="en-GB" sz="1900" b="1" dirty="0">
                <a:solidFill>
                  <a:schemeClr val="bg1"/>
                </a:solidFill>
              </a:rPr>
              <a:t>1 – Self assessment:</a:t>
            </a:r>
          </a:p>
          <a:p>
            <a:pPr marL="342900" indent="-342900">
              <a:buFont typeface="Wingdings" panose="05000000000000000000" pitchFamily="2" charset="2"/>
              <a:buChar char="§"/>
            </a:pPr>
            <a:r>
              <a:rPr lang="en-GB" sz="1900" dirty="0">
                <a:solidFill>
                  <a:schemeClr val="bg1"/>
                </a:solidFill>
              </a:rPr>
              <a:t>This involves reflecting on your current skills, strengths, weaknesses, and experiences. It’s about understanding where you are now in terms of personal and professional development.</a:t>
            </a:r>
          </a:p>
          <a:p>
            <a:r>
              <a:rPr lang="en-GB" sz="1900" b="1" dirty="0">
                <a:solidFill>
                  <a:schemeClr val="bg1"/>
                </a:solidFill>
              </a:rPr>
              <a:t>2 - Goal Setting:</a:t>
            </a:r>
          </a:p>
          <a:p>
            <a:pPr marL="342900" indent="-342900">
              <a:buFont typeface="Wingdings" panose="05000000000000000000" pitchFamily="2" charset="2"/>
              <a:buChar char="§"/>
            </a:pPr>
            <a:r>
              <a:rPr lang="en-GB" sz="1900" dirty="0">
                <a:solidFill>
                  <a:schemeClr val="bg1"/>
                </a:solidFill>
              </a:rPr>
              <a:t>Identify both short-term and long-term goals that you want to achieve. Goals can be related to career advancement, personal growth, education, or skill development.</a:t>
            </a:r>
          </a:p>
          <a:p>
            <a:pPr marL="342900" indent="-342900">
              <a:buFont typeface="Wingdings" panose="05000000000000000000" pitchFamily="2" charset="2"/>
              <a:buChar char="§"/>
            </a:pPr>
            <a:r>
              <a:rPr lang="en-GB" sz="1900" dirty="0">
                <a:solidFill>
                  <a:schemeClr val="bg1"/>
                </a:solidFill>
              </a:rPr>
              <a:t>Goals should follow the SMART framework</a:t>
            </a:r>
          </a:p>
          <a:p>
            <a:r>
              <a:rPr lang="en-GB" sz="1900" b="1" dirty="0">
                <a:solidFill>
                  <a:schemeClr val="bg1"/>
                </a:solidFill>
              </a:rPr>
              <a:t>3 – Action plan:</a:t>
            </a:r>
          </a:p>
          <a:p>
            <a:pPr marL="342900" indent="-342900">
              <a:buFont typeface="Wingdings" panose="05000000000000000000" pitchFamily="2" charset="2"/>
              <a:buChar char="§"/>
            </a:pPr>
            <a:r>
              <a:rPr lang="en-GB" sz="1900" dirty="0">
                <a:solidFill>
                  <a:schemeClr val="bg1"/>
                </a:solidFill>
              </a:rPr>
              <a:t>Create a step-by-step plan that outlines the specific actions you need to take to achieve your goals. This may include acquiring new skills, attending courses, seeking mentorship, or gaining work experience.</a:t>
            </a:r>
          </a:p>
          <a:p>
            <a:r>
              <a:rPr lang="en-GB" sz="1900" b="1" dirty="0">
                <a:solidFill>
                  <a:schemeClr val="bg1"/>
                </a:solidFill>
              </a:rPr>
              <a:t>4 – Timeline &amp; milestones:</a:t>
            </a:r>
          </a:p>
          <a:p>
            <a:pPr marL="342900" indent="-342900">
              <a:buFont typeface="Wingdings" panose="05000000000000000000" pitchFamily="2" charset="2"/>
              <a:buChar char="§"/>
            </a:pPr>
            <a:r>
              <a:rPr lang="en-GB" sz="1900" dirty="0">
                <a:solidFill>
                  <a:schemeClr val="bg1"/>
                </a:solidFill>
              </a:rPr>
              <a:t>Establish deadlines and milestones to track your progress. This helps ensure you stay on track and make steady progress toward your goals.</a:t>
            </a:r>
          </a:p>
          <a:p>
            <a:r>
              <a:rPr lang="en-GB" sz="1900" b="1" dirty="0">
                <a:solidFill>
                  <a:schemeClr val="bg1"/>
                </a:solidFill>
              </a:rPr>
              <a:t>5 – Resources &amp; support:</a:t>
            </a:r>
          </a:p>
          <a:p>
            <a:pPr marL="342900" indent="-342900">
              <a:buFont typeface="Wingdings" panose="05000000000000000000" pitchFamily="2" charset="2"/>
              <a:buChar char="§"/>
            </a:pPr>
            <a:r>
              <a:rPr lang="en-GB" sz="1900" dirty="0">
                <a:solidFill>
                  <a:schemeClr val="bg1"/>
                </a:solidFill>
              </a:rPr>
              <a:t>Identify the resources and support you need to achieve your goals. This can include educational tools, mentors, coaches, or even financial resources.</a:t>
            </a:r>
          </a:p>
          <a:p>
            <a:r>
              <a:rPr lang="en-GB" sz="1900" b="1" dirty="0">
                <a:solidFill>
                  <a:schemeClr val="bg1"/>
                </a:solidFill>
              </a:rPr>
              <a:t>6 – Monitoring &amp; review:</a:t>
            </a:r>
          </a:p>
          <a:p>
            <a:pPr marL="342900" indent="-342900">
              <a:buFont typeface="Wingdings" panose="05000000000000000000" pitchFamily="2" charset="2"/>
              <a:buChar char="§"/>
            </a:pPr>
            <a:r>
              <a:rPr lang="en-GB" sz="1900" dirty="0">
                <a:solidFill>
                  <a:schemeClr val="bg1"/>
                </a:solidFill>
              </a:rPr>
              <a:t>Regularly review and update your PDP to reflect any changes in your goals or progress. This ensures that your plan remains relevant and aligned with your evolving ambitions.</a:t>
            </a:r>
          </a:p>
        </p:txBody>
      </p:sp>
    </p:spTree>
    <p:extLst>
      <p:ext uri="{BB962C8B-B14F-4D97-AF65-F5344CB8AC3E}">
        <p14:creationId xmlns:p14="http://schemas.microsoft.com/office/powerpoint/2010/main" val="216454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circle(in)">
                                      <p:cBhvr>
                                        <p:cTn id="7" dur="2000"/>
                                        <p:tgtEl>
                                          <p:spTgt spid="11">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circle(in)">
                                      <p:cBhvr>
                                        <p:cTn id="10" dur="2000"/>
                                        <p:tgtEl>
                                          <p:spTgt spid="1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circle(in)">
                                      <p:cBhvr>
                                        <p:cTn id="15" dur="2000"/>
                                        <p:tgtEl>
                                          <p:spTgt spid="11">
                                            <p:txEl>
                                              <p:pRg st="2" end="2"/>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1">
                                            <p:txEl>
                                              <p:pRg st="3" end="3"/>
                                            </p:txEl>
                                          </p:spTgt>
                                        </p:tgtEl>
                                        <p:attrNameLst>
                                          <p:attrName>style.visibility</p:attrName>
                                        </p:attrNameLst>
                                      </p:cBhvr>
                                      <p:to>
                                        <p:strVal val="visible"/>
                                      </p:to>
                                    </p:set>
                                    <p:animEffect transition="in" filter="circle(in)">
                                      <p:cBhvr>
                                        <p:cTn id="18" dur="2000"/>
                                        <p:tgtEl>
                                          <p:spTgt spid="11">
                                            <p:txEl>
                                              <p:pRg st="3" end="3"/>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animEffect transition="in" filter="circle(in)">
                                      <p:cBhvr>
                                        <p:cTn id="21" dur="2000"/>
                                        <p:tgtEl>
                                          <p:spTgt spid="11">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11">
                                            <p:txEl>
                                              <p:pRg st="5" end="5"/>
                                            </p:txEl>
                                          </p:spTgt>
                                        </p:tgtEl>
                                        <p:attrNameLst>
                                          <p:attrName>style.visibility</p:attrName>
                                        </p:attrNameLst>
                                      </p:cBhvr>
                                      <p:to>
                                        <p:strVal val="visible"/>
                                      </p:to>
                                    </p:set>
                                    <p:animEffect transition="in" filter="circle(in)">
                                      <p:cBhvr>
                                        <p:cTn id="26" dur="2000"/>
                                        <p:tgtEl>
                                          <p:spTgt spid="11">
                                            <p:txEl>
                                              <p:pRg st="5" end="5"/>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animEffect transition="in" filter="circle(in)">
                                      <p:cBhvr>
                                        <p:cTn id="29" dur="2000"/>
                                        <p:tgtEl>
                                          <p:spTgt spid="11">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nodeType="clickEffect">
                                  <p:stCondLst>
                                    <p:cond delay="0"/>
                                  </p:stCondLst>
                                  <p:childTnLst>
                                    <p:set>
                                      <p:cBhvr>
                                        <p:cTn id="33" dur="1" fill="hold">
                                          <p:stCondLst>
                                            <p:cond delay="0"/>
                                          </p:stCondLst>
                                        </p:cTn>
                                        <p:tgtEl>
                                          <p:spTgt spid="11">
                                            <p:txEl>
                                              <p:pRg st="7" end="7"/>
                                            </p:txEl>
                                          </p:spTgt>
                                        </p:tgtEl>
                                        <p:attrNameLst>
                                          <p:attrName>style.visibility</p:attrName>
                                        </p:attrNameLst>
                                      </p:cBhvr>
                                      <p:to>
                                        <p:strVal val="visible"/>
                                      </p:to>
                                    </p:set>
                                    <p:animEffect transition="in" filter="circle(in)">
                                      <p:cBhvr>
                                        <p:cTn id="34" dur="2000"/>
                                        <p:tgtEl>
                                          <p:spTgt spid="11">
                                            <p:txEl>
                                              <p:pRg st="7" end="7"/>
                                            </p:txEl>
                                          </p:spTgt>
                                        </p:tgtEl>
                                      </p:cBhvr>
                                    </p:animEffect>
                                  </p:childTnLst>
                                </p:cTn>
                              </p:par>
                              <p:par>
                                <p:cTn id="35" presetID="6" presetClass="entr" presetSubtype="16" fill="hold" nodeType="withEffect">
                                  <p:stCondLst>
                                    <p:cond delay="0"/>
                                  </p:stCondLst>
                                  <p:childTnLst>
                                    <p:set>
                                      <p:cBhvr>
                                        <p:cTn id="36" dur="1" fill="hold">
                                          <p:stCondLst>
                                            <p:cond delay="0"/>
                                          </p:stCondLst>
                                        </p:cTn>
                                        <p:tgtEl>
                                          <p:spTgt spid="11">
                                            <p:txEl>
                                              <p:pRg st="8" end="8"/>
                                            </p:txEl>
                                          </p:spTgt>
                                        </p:tgtEl>
                                        <p:attrNameLst>
                                          <p:attrName>style.visibility</p:attrName>
                                        </p:attrNameLst>
                                      </p:cBhvr>
                                      <p:to>
                                        <p:strVal val="visible"/>
                                      </p:to>
                                    </p:set>
                                    <p:animEffect transition="in" filter="circle(in)">
                                      <p:cBhvr>
                                        <p:cTn id="37" dur="2000"/>
                                        <p:tgtEl>
                                          <p:spTgt spid="11">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1">
                                            <p:txEl>
                                              <p:pRg st="9" end="9"/>
                                            </p:txEl>
                                          </p:spTgt>
                                        </p:tgtEl>
                                        <p:attrNameLst>
                                          <p:attrName>style.visibility</p:attrName>
                                        </p:attrNameLst>
                                      </p:cBhvr>
                                      <p:to>
                                        <p:strVal val="visible"/>
                                      </p:to>
                                    </p:set>
                                    <p:animEffect transition="in" filter="circle(in)">
                                      <p:cBhvr>
                                        <p:cTn id="42" dur="2000"/>
                                        <p:tgtEl>
                                          <p:spTgt spid="11">
                                            <p:txEl>
                                              <p:pRg st="9" end="9"/>
                                            </p:txEl>
                                          </p:spTgt>
                                        </p:tgtEl>
                                      </p:cBhvr>
                                    </p:animEffect>
                                  </p:childTnLst>
                                </p:cTn>
                              </p:par>
                              <p:par>
                                <p:cTn id="43" presetID="6" presetClass="entr" presetSubtype="16" fill="hold" nodeType="withEffect">
                                  <p:stCondLst>
                                    <p:cond delay="0"/>
                                  </p:stCondLst>
                                  <p:childTnLst>
                                    <p:set>
                                      <p:cBhvr>
                                        <p:cTn id="44" dur="1" fill="hold">
                                          <p:stCondLst>
                                            <p:cond delay="0"/>
                                          </p:stCondLst>
                                        </p:cTn>
                                        <p:tgtEl>
                                          <p:spTgt spid="11">
                                            <p:txEl>
                                              <p:pRg st="10" end="10"/>
                                            </p:txEl>
                                          </p:spTgt>
                                        </p:tgtEl>
                                        <p:attrNameLst>
                                          <p:attrName>style.visibility</p:attrName>
                                        </p:attrNameLst>
                                      </p:cBhvr>
                                      <p:to>
                                        <p:strVal val="visible"/>
                                      </p:to>
                                    </p:set>
                                    <p:animEffect transition="in" filter="circle(in)">
                                      <p:cBhvr>
                                        <p:cTn id="45" dur="2000"/>
                                        <p:tgtEl>
                                          <p:spTgt spid="11">
                                            <p:txEl>
                                              <p:pRg st="10" end="1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11">
                                            <p:txEl>
                                              <p:pRg st="11" end="11"/>
                                            </p:txEl>
                                          </p:spTgt>
                                        </p:tgtEl>
                                        <p:attrNameLst>
                                          <p:attrName>style.visibility</p:attrName>
                                        </p:attrNameLst>
                                      </p:cBhvr>
                                      <p:to>
                                        <p:strVal val="visible"/>
                                      </p:to>
                                    </p:set>
                                    <p:animEffect transition="in" filter="circle(in)">
                                      <p:cBhvr>
                                        <p:cTn id="50" dur="2000"/>
                                        <p:tgtEl>
                                          <p:spTgt spid="11">
                                            <p:txEl>
                                              <p:pRg st="11" end="11"/>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11">
                                            <p:txEl>
                                              <p:pRg st="12" end="12"/>
                                            </p:txEl>
                                          </p:spTgt>
                                        </p:tgtEl>
                                        <p:attrNameLst>
                                          <p:attrName>style.visibility</p:attrName>
                                        </p:attrNameLst>
                                      </p:cBhvr>
                                      <p:to>
                                        <p:strVal val="visible"/>
                                      </p:to>
                                    </p:set>
                                    <p:animEffect transition="in" filter="circle(in)">
                                      <p:cBhvr>
                                        <p:cTn id="53" dur="2000"/>
                                        <p:tgtEl>
                                          <p:spTgt spid="11">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itle 55">
            <a:extLst>
              <a:ext uri="{FF2B5EF4-FFF2-40B4-BE49-F238E27FC236}">
                <a16:creationId xmlns:a16="http://schemas.microsoft.com/office/drawing/2014/main" id="{19576725-5FD5-0E5D-4FD3-2E35020D8306}"/>
              </a:ext>
            </a:extLst>
          </p:cNvPr>
          <p:cNvSpPr>
            <a:spLocks noGrp="1"/>
          </p:cNvSpPr>
          <p:nvPr>
            <p:ph type="title"/>
          </p:nvPr>
        </p:nvSpPr>
        <p:spPr>
          <a:xfrm>
            <a:off x="394282" y="1356876"/>
            <a:ext cx="11403435" cy="3735241"/>
          </a:xfrm>
        </p:spPr>
        <p:txBody>
          <a:bodyPr/>
          <a:lstStyle/>
          <a:p>
            <a:r>
              <a:rPr lang="en-GB" sz="8800" dirty="0">
                <a:solidFill>
                  <a:srgbClr val="FFFF00"/>
                </a:solidFill>
              </a:rPr>
              <a:t>Write a Personal Development Plan for yourself</a:t>
            </a:r>
            <a:endParaRPr lang="en-US" sz="8800" dirty="0">
              <a:solidFill>
                <a:srgbClr val="FFFF00"/>
              </a:solidFill>
            </a:endParaRPr>
          </a:p>
        </p:txBody>
      </p:sp>
    </p:spTree>
    <p:extLst>
      <p:ext uri="{BB962C8B-B14F-4D97-AF65-F5344CB8AC3E}">
        <p14:creationId xmlns:p14="http://schemas.microsoft.com/office/powerpoint/2010/main" val="4858629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5884332" y="2022320"/>
            <a:ext cx="3972732" cy="1325563"/>
          </a:xfrm>
        </p:spPr>
        <p:txBody>
          <a:bodyPr/>
          <a:lstStyle/>
          <a:p>
            <a:r>
              <a:rPr lang="en-US" sz="6600" dirty="0">
                <a:solidFill>
                  <a:srgbClr val="FFFF00"/>
                </a:solidFill>
              </a:rPr>
              <a:t>Any questions?</a:t>
            </a:r>
          </a:p>
        </p:txBody>
      </p:sp>
      <p:pic>
        <p:nvPicPr>
          <p:cNvPr id="14" name="Picture Placeholder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3" cstate="print">
            <a:extLst>
              <a:ext uri="{28A0092B-C50C-407E-A947-70E740481C1C}">
                <a14:useLocalDpi xmlns:a14="http://schemas.microsoft.com/office/drawing/2010/main"/>
              </a:ext>
            </a:extLst>
          </a:blip>
          <a:srcRect/>
          <a:stretch/>
        </p:blipFill>
        <p:spPr/>
      </p:pic>
      <p:pic>
        <p:nvPicPr>
          <p:cNvPr id="16" name="Picture Placeholder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4" cstate="print">
            <a:extLst>
              <a:ext uri="{28A0092B-C50C-407E-A947-70E740481C1C}">
                <a14:useLocalDpi xmlns:a14="http://schemas.microsoft.com/office/drawing/2010/main"/>
              </a:ext>
            </a:extLst>
          </a:blip>
          <a:srcRect/>
          <a:stretch/>
        </p:blipFill>
        <p:spPr/>
      </p:pic>
      <p:pic>
        <p:nvPicPr>
          <p:cNvPr id="18" name="Picture Placeholder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5"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6"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FBA7F-F752-DD73-4F65-BB096C4D50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234688-287C-0E97-1E5B-5A51B09A08B2}"/>
              </a:ext>
            </a:extLst>
          </p:cNvPr>
          <p:cNvSpPr>
            <a:spLocks noGrp="1"/>
          </p:cNvSpPr>
          <p:nvPr>
            <p:ph type="title"/>
          </p:nvPr>
        </p:nvSpPr>
        <p:spPr>
          <a:xfrm>
            <a:off x="215689" y="113155"/>
            <a:ext cx="10515600" cy="1115434"/>
          </a:xfrm>
        </p:spPr>
        <p:txBody>
          <a:bodyPr/>
          <a:lstStyle/>
          <a:p>
            <a:r>
              <a:rPr lang="en-GB" dirty="0"/>
              <a:t>Learning Objectives</a:t>
            </a:r>
          </a:p>
        </p:txBody>
      </p:sp>
      <p:sp>
        <p:nvSpPr>
          <p:cNvPr id="3" name="Chart Placeholder 2">
            <a:extLst>
              <a:ext uri="{FF2B5EF4-FFF2-40B4-BE49-F238E27FC236}">
                <a16:creationId xmlns:a16="http://schemas.microsoft.com/office/drawing/2014/main" id="{021BD587-F749-C266-C904-3929DAA1B79F}"/>
              </a:ext>
            </a:extLst>
          </p:cNvPr>
          <p:cNvSpPr>
            <a:spLocks noGrp="1"/>
          </p:cNvSpPr>
          <p:nvPr>
            <p:ph type="chart" sz="quarter" idx="27"/>
          </p:nvPr>
        </p:nvSpPr>
        <p:spPr>
          <a:xfrm>
            <a:off x="293914" y="1058984"/>
            <a:ext cx="11604171" cy="4155757"/>
          </a:xfrm>
        </p:spPr>
        <p:txBody>
          <a:bodyPr/>
          <a:lstStyle/>
          <a:p>
            <a:pPr marL="0" indent="0">
              <a:buNone/>
            </a:pPr>
            <a:r>
              <a:rPr lang="en-US" sz="2400" dirty="0"/>
              <a:t>By the end of this session, students will be able to:</a:t>
            </a:r>
          </a:p>
          <a:p>
            <a:r>
              <a:rPr lang="en-US" sz="2400" dirty="0"/>
              <a:t>Explain the purpose of goal setting and personal development planning in relation to career progression and employability.</a:t>
            </a:r>
          </a:p>
          <a:p>
            <a:r>
              <a:rPr lang="en-US" sz="2400" dirty="0"/>
              <a:t>Apply the SMART goals framework to create clear, realistic short-term and long-term goals.</a:t>
            </a:r>
          </a:p>
          <a:p>
            <a:r>
              <a:rPr lang="en-US" sz="2400" dirty="0"/>
              <a:t>Identify potential career preferences using Holland’s Career Theory and reflect on how these align with personal interests and strengths.</a:t>
            </a:r>
          </a:p>
          <a:p>
            <a:r>
              <a:rPr lang="en-US" sz="2400" dirty="0" err="1"/>
              <a:t>Recognise</a:t>
            </a:r>
            <a:r>
              <a:rPr lang="en-US" sz="2400" dirty="0"/>
              <a:t> key personality preferences using the Myers-Briggs Type Indicator (MBTI) and consider how these may influence learning, decision-making, and career choices.</a:t>
            </a:r>
          </a:p>
          <a:p>
            <a:r>
              <a:rPr lang="en-US" sz="2400" dirty="0"/>
              <a:t>Construct a basic Personal Development Plan (PDP) that includes goals, actions, timelines, and support needs.</a:t>
            </a:r>
          </a:p>
          <a:p>
            <a:r>
              <a:rPr lang="en-US" sz="2400" dirty="0"/>
              <a:t>Begin to reflect on how goal-setting models and career theories can be used as evidence within Assignment Part 1.</a:t>
            </a:r>
            <a:endParaRPr lang="en-GB" sz="2400" dirty="0"/>
          </a:p>
        </p:txBody>
      </p:sp>
    </p:spTree>
    <p:extLst>
      <p:ext uri="{BB962C8B-B14F-4D97-AF65-F5344CB8AC3E}">
        <p14:creationId xmlns:p14="http://schemas.microsoft.com/office/powerpoint/2010/main" val="193700013"/>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Dark Presentation_win32_v5" id="{58BAEBF1-5D61-4C15-85CE-FF9951014D92}" vid="{276E4683-2F29-4A34-B0D2-95452F46AA5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7AE0CD-4570-4F66-89CD-DDD19F091E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D5854E-F453-4846-A87D-6EF3DCF73E3E}">
  <ds:schemaRefs>
    <ds:schemaRef ds:uri="http://purl.org/dc/elements/1.1/"/>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http://schemas.microsoft.com/sharepoint/v3"/>
    <ds:schemaRef ds:uri="http://schemas.microsoft.com/office/2006/documentManagement/types"/>
    <ds:schemaRef ds:uri="230e9df3-be65-4c73-a93b-d1236ebd677e"/>
    <ds:schemaRef ds:uri="16c05727-aa75-4e4a-9b5f-8a80a1165891"/>
    <ds:schemaRef ds:uri="71af3243-3dd4-4a8d-8c0d-dd76da1f02a5"/>
    <ds:schemaRef ds:uri="http://purl.org/dc/dcmitype/"/>
    <ds:schemaRef ds:uri="http://purl.org/dc/terms/"/>
  </ds:schemaRefs>
</ds:datastoreItem>
</file>

<file path=customXml/itemProps3.xml><?xml version="1.0" encoding="utf-8"?>
<ds:datastoreItem xmlns:ds="http://schemas.openxmlformats.org/officeDocument/2006/customXml" ds:itemID="{F8C25491-3B09-4F3E-8C86-936D290E401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16</TotalTime>
  <Words>1595</Words>
  <Application>Microsoft Office PowerPoint</Application>
  <PresentationFormat>Widescreen</PresentationFormat>
  <Paragraphs>145</Paragraphs>
  <Slides>21</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等线</vt:lpstr>
      <vt:lpstr>Posterama Text Black</vt:lpstr>
      <vt:lpstr>Posterama Text SemiBold</vt:lpstr>
      <vt:lpstr>Abadi</vt:lpstr>
      <vt:lpstr>Arial</vt:lpstr>
      <vt:lpstr>Calibri</vt:lpstr>
      <vt:lpstr>Posterama</vt:lpstr>
      <vt:lpstr>Wingdings</vt:lpstr>
      <vt:lpstr>Custom</vt:lpstr>
      <vt:lpstr>Week 3 Professional Career Development BMSW4012</vt:lpstr>
      <vt:lpstr>What did we do last week?</vt:lpstr>
      <vt:lpstr>10 Minute Reflection</vt:lpstr>
      <vt:lpstr>Learning Objectives</vt:lpstr>
      <vt:lpstr>Holland’s Career Theory</vt:lpstr>
      <vt:lpstr>Holland’s career theory - Dr John Holland’s Theory, also known as Holland’s theory of vocational choice, is the best known and most widely researched theory about where we thrive in our work.  It’s widely used by career development professionals worldwide.</vt:lpstr>
      <vt:lpstr>PowerPoint Presentation</vt:lpstr>
      <vt:lpstr>PowerPoint Presentation</vt:lpstr>
      <vt:lpstr>Myers Briggs type indicator</vt:lpstr>
      <vt:lpstr>Test Your Turn</vt:lpstr>
      <vt:lpstr>Myers Briggs type indicator</vt:lpstr>
      <vt:lpstr>What does this all mean though?</vt:lpstr>
      <vt:lpstr>Now, you need to set a SMART Goal! </vt:lpstr>
      <vt:lpstr>S.M.A.R.T goals</vt:lpstr>
      <vt:lpstr>PowerPoint Presentation</vt:lpstr>
      <vt:lpstr>PowerPoint Presentation</vt:lpstr>
      <vt:lpstr>Write a SMART Goal for yourself</vt:lpstr>
      <vt:lpstr>Personal Development Plan (PDP)</vt:lpstr>
      <vt:lpstr>Write a Personal Development Plan for yourself</vt:lpstr>
      <vt:lpstr>Any questions?</vt:lpstr>
      <vt:lpstr>Learning Objectives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Muhammad Cassamo</dc:creator>
  <cp:lastModifiedBy>Ffion Cumberpatch</cp:lastModifiedBy>
  <cp:revision>4</cp:revision>
  <dcterms:created xsi:type="dcterms:W3CDTF">2024-10-10T18:41:23Z</dcterms:created>
  <dcterms:modified xsi:type="dcterms:W3CDTF">2026-01-04T11:20:22Z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