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F456-CE74-4650-BBDD-DBCF11E18F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3FCA52-01AD-4A30-B528-83BCFFD7F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840288-634B-4EFB-9E69-FFDC59E414B4}"/>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9521C82E-7D41-4579-AEED-86816D4A09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16EA5-883A-40A0-988A-4158130E5597}"/>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3896206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29AE7-C5CC-4B10-BA4B-BDF365DC8B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BD75CA-0114-48CC-A84C-9A24E2139A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FA0FC0-5DC1-421D-B8AD-B812C76E08FF}"/>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FC6FCD9F-D893-45BC-A759-90A433C51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9BB8E-E3CE-4B39-941A-44B64E73E2A8}"/>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1790762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D3E6F-1937-4A4C-9FC5-C157140D20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3D5BB8-33E9-4AC1-8ED4-9C366F9D72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B4DD7D4-A0BB-4201-9542-7CF6BA59A6FB}"/>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7ACB1106-AE33-4C31-917E-BE273C0F7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A6152E-3C8D-4802-91C7-4E372D9EF747}"/>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594554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F6390-91FE-472A-9924-03F13E09AA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DBA44A-3537-41ED-8B95-3CFE29006E2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FFFC74-6B0A-4236-B016-6A9569A20FB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D722F0-0CB2-47A9-AD63-579E6BF0C458}"/>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6" name="Footer Placeholder 5">
            <a:extLst>
              <a:ext uri="{FF2B5EF4-FFF2-40B4-BE49-F238E27FC236}">
                <a16:creationId xmlns:a16="http://schemas.microsoft.com/office/drawing/2014/main" id="{BAD9AEF4-9238-4E13-86E3-EB9ACDB5DF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0CF161-30D1-46A5-BD9C-55141EF092CB}"/>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296554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711BF-4995-4B39-BEEC-7C142F7FB3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8D3E0D-7DFE-4AB7-884A-8A64C90B76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411117D-AACE-4173-976E-93FB8AEE6E1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C12747-79C7-41E6-B4BA-DB25D8BCBE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EA141E9-689B-4506-822B-565C225BF5C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9598BA-3C25-4445-91BF-785F0388F110}"/>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8" name="Footer Placeholder 7">
            <a:extLst>
              <a:ext uri="{FF2B5EF4-FFF2-40B4-BE49-F238E27FC236}">
                <a16:creationId xmlns:a16="http://schemas.microsoft.com/office/drawing/2014/main" id="{C3C198D5-FFB4-4517-9E33-0D5269865F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27030C-2D02-4415-BCA7-1D7C031C8284}"/>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2727351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8E65-AB32-4A2B-BC2C-F3EC3C1474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30DB29-F960-43CC-BF6E-668037941FD2}"/>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4" name="Footer Placeholder 3">
            <a:extLst>
              <a:ext uri="{FF2B5EF4-FFF2-40B4-BE49-F238E27FC236}">
                <a16:creationId xmlns:a16="http://schemas.microsoft.com/office/drawing/2014/main" id="{E3867838-C259-4F74-A5A8-CEF5C04C8B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08ADDA-1EE3-436C-A597-0FB1F51B4092}"/>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3799221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D34113-2D4B-4642-886E-F461E868911C}"/>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3" name="Footer Placeholder 2">
            <a:extLst>
              <a:ext uri="{FF2B5EF4-FFF2-40B4-BE49-F238E27FC236}">
                <a16:creationId xmlns:a16="http://schemas.microsoft.com/office/drawing/2014/main" id="{32E5DB61-7595-4489-B555-41324D5FEF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D2C963-8CAF-4D64-8BB7-C6E6338F2738}"/>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3524269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8222-5BBD-4A61-8121-0C4F3B4CD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523AA8-83AE-4FF8-A015-CA0F4EE0C2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DC2B8C-DA48-4189-8315-903F9A0D13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FA5991-EEF8-4785-9CEB-A945F0C61D1B}"/>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6" name="Footer Placeholder 5">
            <a:extLst>
              <a:ext uri="{FF2B5EF4-FFF2-40B4-BE49-F238E27FC236}">
                <a16:creationId xmlns:a16="http://schemas.microsoft.com/office/drawing/2014/main" id="{5DC268D3-A47F-431A-B824-94A7E8392C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F6F45-3283-409C-A73C-C5506AED39CC}"/>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1371031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4F9FA-C78E-457A-96B8-7B2C39641B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4DE544-71D9-4D2C-AA74-3CB635E3C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81E4D6-E9E4-40D2-8607-B8AEF34C9D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75DFDC-FD4E-40C9-829D-88F596FB4CBA}"/>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6" name="Footer Placeholder 5">
            <a:extLst>
              <a:ext uri="{FF2B5EF4-FFF2-40B4-BE49-F238E27FC236}">
                <a16:creationId xmlns:a16="http://schemas.microsoft.com/office/drawing/2014/main" id="{17160AFC-3F81-476F-94FC-7860FD4117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7737E-1E71-4B1D-BD75-F2852DCB967B}"/>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1050977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8C8FC-C745-4A0C-A7E9-D03E28F88F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76C406-1F73-4F46-B972-1B24153ACCA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754E8-8398-475C-ACE6-ED778FB20F60}"/>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DA9E143B-DCE5-4EC1-B5DC-F8D311B3D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21C8B0-307F-4B27-AAF0-466E352DC01A}"/>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3132762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87D7A8-A13C-4CEE-B69A-F0152FBBBE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690FFB-2F68-4C50-AD27-936E5ADB4F8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3398C-6A9D-4FAC-A90B-3C306655D9F0}"/>
              </a:ext>
            </a:extLst>
          </p:cNvPr>
          <p:cNvSpPr>
            <a:spLocks noGrp="1"/>
          </p:cNvSpPr>
          <p:nvPr>
            <p:ph type="dt" sz="half" idx="10"/>
          </p:nvPr>
        </p:nvSpPr>
        <p:spPr/>
        <p:txBody>
          <a:body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D365231E-5571-4F86-8725-73FFA67224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55917-E8A5-4885-AF01-BF18DFCA4E93}"/>
              </a:ext>
            </a:extLst>
          </p:cNvPr>
          <p:cNvSpPr>
            <a:spLocks noGrp="1"/>
          </p:cNvSpPr>
          <p:nvPr>
            <p:ph type="sldNum" sz="quarter" idx="12"/>
          </p:nvPr>
        </p:nvSpPr>
        <p:spPr/>
        <p:txBody>
          <a:bodyPr/>
          <a:lstStyle/>
          <a:p>
            <a:fld id="{3BCF2A84-C7D7-4840-9BE1-A2F1FC0AC3C0}" type="slidenum">
              <a:rPr lang="en-GB" smtClean="0"/>
              <a:t>‹#›</a:t>
            </a:fld>
            <a:endParaRPr lang="en-GB"/>
          </a:p>
        </p:txBody>
      </p:sp>
    </p:spTree>
    <p:extLst>
      <p:ext uri="{BB962C8B-B14F-4D97-AF65-F5344CB8AC3E}">
        <p14:creationId xmlns:p14="http://schemas.microsoft.com/office/powerpoint/2010/main" val="829784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2B8E7B-DBCE-4246-900A-90D10C36A3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F0A047-5D42-4B0E-B35C-4977076735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4980CB-B190-45A0-B4BD-2100B65B4F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EFD707-47C9-4183-8960-77D1D28B4A57}" type="datetimeFigureOut">
              <a:rPr lang="en-GB" smtClean="0"/>
              <a:t>10/03/2024</a:t>
            </a:fld>
            <a:endParaRPr lang="en-GB"/>
          </a:p>
        </p:txBody>
      </p:sp>
      <p:sp>
        <p:nvSpPr>
          <p:cNvPr id="5" name="Footer Placeholder 4">
            <a:extLst>
              <a:ext uri="{FF2B5EF4-FFF2-40B4-BE49-F238E27FC236}">
                <a16:creationId xmlns:a16="http://schemas.microsoft.com/office/drawing/2014/main" id="{24DEEDD0-944A-440C-8F52-AA9BD2A6D3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57DFED-B600-4B2A-AA9B-96E94C4B8E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CF2A84-C7D7-4840-9BE1-A2F1FC0AC3C0}" type="slidenum">
              <a:rPr lang="en-GB" smtClean="0"/>
              <a:t>‹#›</a:t>
            </a:fld>
            <a:endParaRPr lang="en-GB"/>
          </a:p>
        </p:txBody>
      </p:sp>
    </p:spTree>
    <p:extLst>
      <p:ext uri="{BB962C8B-B14F-4D97-AF65-F5344CB8AC3E}">
        <p14:creationId xmlns:p14="http://schemas.microsoft.com/office/powerpoint/2010/main" val="1068439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BBC%20(2023)%20Social%20impact%20of%20the%20second%20WWII%20in%20Britain.%20Available%20at:%20The%20Beveridge%20Report%20-%20Social%20Impact%20of%20WWII%20in%20Britain%20-%20National%205%20History%20Revision%20-%20BBC%20Bitesize%20(Accessed:%20June%20202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0pnEMBgEG2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parliament.uk/about/living-heritage/transformingsociety/livinglearning/coll-9-health1/coll-9-health/"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arliament.uk/about/living-heritage/transformingsociety/livinglearning/coll-9-health1/coll-9-health/" TargetMode="External"/><Relationship Id="rId2" Type="http://schemas.openxmlformats.org/officeDocument/2006/relationships/hyperlink" Target="BBC%20(2023)%20Social%20impact%20of%20the%20second%20WWII%20in%20Britain.%20Available%20at:%20The%20Beveridge%20Report%20-%20Social%20Impact%20of%20WWII%20in%20Britain%20-%20National%205%20History%20Revision%20-%20BBC%20Bitesize%20(Accessed:%20June%20202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55A2-F1BA-4FB5-9276-4F9BA20F4B3E}"/>
              </a:ext>
            </a:extLst>
          </p:cNvPr>
          <p:cNvSpPr>
            <a:spLocks noGrp="1"/>
          </p:cNvSpPr>
          <p:nvPr>
            <p:ph type="ctrTitle"/>
          </p:nvPr>
        </p:nvSpPr>
        <p:spPr/>
        <p:txBody>
          <a:bodyPr/>
          <a:lstStyle/>
          <a:p>
            <a:r>
              <a:rPr lang="en-US" dirty="0"/>
              <a:t>Mental Health</a:t>
            </a:r>
            <a:endParaRPr lang="en-GB" dirty="0"/>
          </a:p>
        </p:txBody>
      </p:sp>
      <p:sp>
        <p:nvSpPr>
          <p:cNvPr id="3" name="Subtitle 2">
            <a:extLst>
              <a:ext uri="{FF2B5EF4-FFF2-40B4-BE49-F238E27FC236}">
                <a16:creationId xmlns:a16="http://schemas.microsoft.com/office/drawing/2014/main" id="{19D89D55-FD9C-48F4-883F-1FEA3DCE341F}"/>
              </a:ext>
            </a:extLst>
          </p:cNvPr>
          <p:cNvSpPr>
            <a:spLocks noGrp="1"/>
          </p:cNvSpPr>
          <p:nvPr>
            <p:ph type="subTitle" idx="1"/>
          </p:nvPr>
        </p:nvSpPr>
        <p:spPr/>
        <p:txBody>
          <a:bodyPr>
            <a:normAutofit lnSpcReduction="10000"/>
          </a:bodyPr>
          <a:lstStyle/>
          <a:p>
            <a:r>
              <a:rPr lang="en-US" dirty="0" err="1"/>
              <a:t>Kipindula</a:t>
            </a:r>
            <a:r>
              <a:rPr lang="en-US" dirty="0"/>
              <a:t> </a:t>
            </a:r>
            <a:r>
              <a:rPr lang="en-US" dirty="0" err="1"/>
              <a:t>Mutakwe</a:t>
            </a:r>
            <a:r>
              <a:rPr lang="en-US" dirty="0"/>
              <a:t> Kila - 2316563</a:t>
            </a:r>
          </a:p>
          <a:p>
            <a:r>
              <a:rPr lang="en-US" dirty="0"/>
              <a:t>LCSH4003</a:t>
            </a:r>
          </a:p>
          <a:p>
            <a:r>
              <a:rPr lang="en-US" dirty="0"/>
              <a:t>Lecturer : </a:t>
            </a:r>
            <a:r>
              <a:rPr lang="en-US" dirty="0" err="1"/>
              <a:t>Patronella</a:t>
            </a:r>
            <a:r>
              <a:rPr lang="en-US" dirty="0"/>
              <a:t> </a:t>
            </a:r>
            <a:r>
              <a:rPr lang="en-US" dirty="0" err="1"/>
              <a:t>Ganza</a:t>
            </a:r>
            <a:endParaRPr lang="en-US" dirty="0"/>
          </a:p>
          <a:p>
            <a:r>
              <a:rPr lang="en-US" dirty="0"/>
              <a:t> </a:t>
            </a:r>
            <a:endParaRPr lang="en-GB" dirty="0"/>
          </a:p>
        </p:txBody>
      </p:sp>
    </p:spTree>
    <p:extLst>
      <p:ext uri="{BB962C8B-B14F-4D97-AF65-F5344CB8AC3E}">
        <p14:creationId xmlns:p14="http://schemas.microsoft.com/office/powerpoint/2010/main" val="4157848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1287-91AA-4EC6-9185-4F6BDADD9397}"/>
              </a:ext>
            </a:extLst>
          </p:cNvPr>
          <p:cNvSpPr>
            <a:spLocks noGrp="1"/>
          </p:cNvSpPr>
          <p:nvPr>
            <p:ph type="title"/>
          </p:nvPr>
        </p:nvSpPr>
        <p:spPr/>
        <p:txBody>
          <a:bodyPr/>
          <a:lstStyle/>
          <a:p>
            <a:r>
              <a:rPr lang="en-US" dirty="0"/>
              <a:t>Overview</a:t>
            </a:r>
            <a:endParaRPr lang="en-GB" dirty="0"/>
          </a:p>
        </p:txBody>
      </p:sp>
      <p:sp>
        <p:nvSpPr>
          <p:cNvPr id="3" name="Content Placeholder 2">
            <a:extLst>
              <a:ext uri="{FF2B5EF4-FFF2-40B4-BE49-F238E27FC236}">
                <a16:creationId xmlns:a16="http://schemas.microsoft.com/office/drawing/2014/main" id="{C433E565-9CD8-4763-8FB9-DE57F75C473A}"/>
              </a:ext>
            </a:extLst>
          </p:cNvPr>
          <p:cNvSpPr>
            <a:spLocks noGrp="1"/>
          </p:cNvSpPr>
          <p:nvPr>
            <p:ph idx="1"/>
          </p:nvPr>
        </p:nvSpPr>
        <p:spPr/>
        <p:txBody>
          <a:bodyPr>
            <a:normAutofit/>
          </a:bodyPr>
          <a:lstStyle/>
          <a:p>
            <a:r>
              <a:rPr lang="en-US" dirty="0"/>
              <a:t>Introduction</a:t>
            </a:r>
          </a:p>
          <a:p>
            <a:r>
              <a:rPr lang="en-US" dirty="0"/>
              <a:t>Development</a:t>
            </a:r>
          </a:p>
          <a:p>
            <a:r>
              <a:rPr lang="en-US" dirty="0"/>
              <a:t>Before the use of AI</a:t>
            </a:r>
          </a:p>
          <a:p>
            <a:r>
              <a:rPr lang="en-US" dirty="0"/>
              <a:t>Today with the use of AI</a:t>
            </a:r>
          </a:p>
          <a:p>
            <a:r>
              <a:rPr lang="en-US" dirty="0"/>
              <a:t>Outcome</a:t>
            </a:r>
          </a:p>
          <a:p>
            <a:r>
              <a:rPr lang="en-US" dirty="0"/>
              <a:t>Challenges</a:t>
            </a:r>
          </a:p>
          <a:p>
            <a:r>
              <a:rPr lang="en-US" dirty="0"/>
              <a:t>Conclusion</a:t>
            </a:r>
          </a:p>
          <a:p>
            <a:r>
              <a:rPr lang="en-US" dirty="0" err="1"/>
              <a:t>Referencies</a:t>
            </a:r>
            <a:endParaRPr lang="en-GB" dirty="0"/>
          </a:p>
        </p:txBody>
      </p:sp>
    </p:spTree>
    <p:extLst>
      <p:ext uri="{BB962C8B-B14F-4D97-AF65-F5344CB8AC3E}">
        <p14:creationId xmlns:p14="http://schemas.microsoft.com/office/powerpoint/2010/main" val="3578568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8AC99-0233-42A3-96C7-FB3D807DE410}"/>
              </a:ext>
            </a:extLst>
          </p:cNvPr>
          <p:cNvSpPr>
            <a:spLocks noGrp="1"/>
          </p:cNvSpPr>
          <p:nvPr>
            <p:ph type="title"/>
          </p:nvPr>
        </p:nvSpPr>
        <p:spPr/>
        <p:txBody>
          <a:bodyPr/>
          <a:lstStyle/>
          <a:p>
            <a:r>
              <a:rPr lang="en-US" dirty="0"/>
              <a:t>Introduction </a:t>
            </a:r>
            <a:endParaRPr lang="en-GB" dirty="0"/>
          </a:p>
        </p:txBody>
      </p:sp>
      <p:sp>
        <p:nvSpPr>
          <p:cNvPr id="3" name="Content Placeholder 2">
            <a:extLst>
              <a:ext uri="{FF2B5EF4-FFF2-40B4-BE49-F238E27FC236}">
                <a16:creationId xmlns:a16="http://schemas.microsoft.com/office/drawing/2014/main" id="{3666533C-2119-4E54-8A58-9298C9EBDE51}"/>
              </a:ext>
            </a:extLst>
          </p:cNvPr>
          <p:cNvSpPr>
            <a:spLocks noGrp="1"/>
          </p:cNvSpPr>
          <p:nvPr>
            <p:ph idx="1"/>
          </p:nvPr>
        </p:nvSpPr>
        <p:spPr/>
        <p:txBody>
          <a:bodyPr/>
          <a:lstStyle/>
          <a:p>
            <a:pPr marL="0" indent="0">
              <a:buNone/>
            </a:pPr>
            <a:r>
              <a:rPr lang="en-US" dirty="0"/>
              <a:t>NHS was created in the UK after the second world war when the </a:t>
            </a:r>
            <a:r>
              <a:rPr lang="en-US" dirty="0" err="1"/>
              <a:t>Labour</a:t>
            </a:r>
            <a:r>
              <a:rPr lang="en-US" dirty="0"/>
              <a:t> government wanted to reform the welfare state after identifying 5 major  problems across the country, according to the Beveridge report. </a:t>
            </a:r>
          </a:p>
          <a:p>
            <a:pPr marL="38100" marR="689610" indent="0">
              <a:lnSpc>
                <a:spcPct val="80000"/>
              </a:lnSpc>
              <a:spcBef>
                <a:spcPts val="500"/>
              </a:spcBef>
              <a:buNone/>
              <a:tabLst>
                <a:tab pos="380365" algn="l"/>
                <a:tab pos="381000" algn="l"/>
              </a:tabLst>
            </a:pPr>
            <a:r>
              <a:rPr lang="en-GB" spc="-20" dirty="0">
                <a:latin typeface="Arial"/>
                <a:cs typeface="Arial"/>
                <a:hlinkClick r:id="rId2"/>
              </a:rPr>
              <a:t>The Beveridge Report - Social Impact of WWII in Britain - National 5 History Revision - BBC Bitesize </a:t>
            </a:r>
            <a:r>
              <a:rPr lang="en-GB" spc="-20" dirty="0">
                <a:latin typeface="Arial"/>
                <a:cs typeface="Arial"/>
              </a:rPr>
              <a:t>(Accessed: June 2023). </a:t>
            </a:r>
          </a:p>
          <a:p>
            <a:pPr marL="381000" marR="689610" indent="-342900">
              <a:lnSpc>
                <a:spcPct val="80000"/>
              </a:lnSpc>
              <a:spcBef>
                <a:spcPts val="500"/>
              </a:spcBef>
              <a:tabLst>
                <a:tab pos="380365" algn="l"/>
                <a:tab pos="381000" algn="l"/>
              </a:tabLst>
            </a:pPr>
            <a:endParaRPr lang="en-GB" spc="-20" dirty="0">
              <a:latin typeface="Arial"/>
              <a:cs typeface="Arial"/>
            </a:endParaRPr>
          </a:p>
          <a:p>
            <a:pPr marL="0" indent="0">
              <a:buNone/>
            </a:pPr>
            <a:endParaRPr lang="en-GB" dirty="0"/>
          </a:p>
        </p:txBody>
      </p:sp>
    </p:spTree>
    <p:extLst>
      <p:ext uri="{BB962C8B-B14F-4D97-AF65-F5344CB8AC3E}">
        <p14:creationId xmlns:p14="http://schemas.microsoft.com/office/powerpoint/2010/main" val="154058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4D1BE-923D-4695-9ABC-3953015B8390}"/>
              </a:ext>
            </a:extLst>
          </p:cNvPr>
          <p:cNvSpPr>
            <a:spLocks noGrp="1"/>
          </p:cNvSpPr>
          <p:nvPr>
            <p:ph type="title"/>
          </p:nvPr>
        </p:nvSpPr>
        <p:spPr/>
        <p:txBody>
          <a:bodyPr/>
          <a:lstStyle/>
          <a:p>
            <a:r>
              <a:rPr lang="en-US" dirty="0"/>
              <a:t>Development throughout the years</a:t>
            </a:r>
            <a:endParaRPr lang="en-GB" dirty="0"/>
          </a:p>
        </p:txBody>
      </p:sp>
      <p:sp>
        <p:nvSpPr>
          <p:cNvPr id="3" name="Content Placeholder 2">
            <a:extLst>
              <a:ext uri="{FF2B5EF4-FFF2-40B4-BE49-F238E27FC236}">
                <a16:creationId xmlns:a16="http://schemas.microsoft.com/office/drawing/2014/main" id="{F19FEA6F-05A2-4075-AD69-DED8BAAAAD98}"/>
              </a:ext>
            </a:extLst>
          </p:cNvPr>
          <p:cNvSpPr>
            <a:spLocks noGrp="1"/>
          </p:cNvSpPr>
          <p:nvPr>
            <p:ph idx="1"/>
          </p:nvPr>
        </p:nvSpPr>
        <p:spPr>
          <a:xfrm>
            <a:off x="941294" y="1873624"/>
            <a:ext cx="11084859" cy="4482633"/>
          </a:xfrm>
        </p:spPr>
        <p:txBody>
          <a:bodyPr>
            <a:normAutofit/>
          </a:bodyPr>
          <a:lstStyle/>
          <a:p>
            <a:pPr marL="0" indent="0">
              <a:buNone/>
            </a:pPr>
            <a:endParaRPr lang="en-US" dirty="0"/>
          </a:p>
          <a:p>
            <a:pPr marL="0" indent="0">
              <a:buNone/>
            </a:pPr>
            <a:r>
              <a:rPr lang="en-US" dirty="0"/>
              <a:t>Right after the WW2 the government was facing different issues in the health sectors. It was then that the Beveridge Report was introduced in order to tackle the 5 major sectors of social life.  </a:t>
            </a:r>
          </a:p>
          <a:p>
            <a:pPr marL="0" indent="0">
              <a:buNone/>
            </a:pPr>
            <a:r>
              <a:rPr lang="en-GB" sz="1600" u="sng" dirty="0">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https://www.youtube.com/watch?v=0pnEMBgEG24</a:t>
            </a:r>
            <a:endParaRPr lang="en-GB" sz="16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GB" dirty="0"/>
          </a:p>
        </p:txBody>
      </p:sp>
    </p:spTree>
    <p:extLst>
      <p:ext uri="{BB962C8B-B14F-4D97-AF65-F5344CB8AC3E}">
        <p14:creationId xmlns:p14="http://schemas.microsoft.com/office/powerpoint/2010/main" val="855444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79A2-7780-495A-804E-235DB41B2B3F}"/>
              </a:ext>
            </a:extLst>
          </p:cNvPr>
          <p:cNvSpPr>
            <a:spLocks noGrp="1"/>
          </p:cNvSpPr>
          <p:nvPr>
            <p:ph type="title"/>
          </p:nvPr>
        </p:nvSpPr>
        <p:spPr/>
        <p:txBody>
          <a:bodyPr/>
          <a:lstStyle/>
          <a:p>
            <a:r>
              <a:rPr lang="en-US" dirty="0"/>
              <a:t>Before AI</a:t>
            </a:r>
            <a:endParaRPr lang="en-GB" dirty="0"/>
          </a:p>
        </p:txBody>
      </p:sp>
      <p:sp>
        <p:nvSpPr>
          <p:cNvPr id="3" name="Content Placeholder 2">
            <a:extLst>
              <a:ext uri="{FF2B5EF4-FFF2-40B4-BE49-F238E27FC236}">
                <a16:creationId xmlns:a16="http://schemas.microsoft.com/office/drawing/2014/main" id="{966EAD10-6531-4CEB-8206-885FE9CE4ECF}"/>
              </a:ext>
            </a:extLst>
          </p:cNvPr>
          <p:cNvSpPr>
            <a:spLocks noGrp="1"/>
          </p:cNvSpPr>
          <p:nvPr>
            <p:ph idx="1"/>
          </p:nvPr>
        </p:nvSpPr>
        <p:spPr/>
        <p:txBody>
          <a:bodyPr/>
          <a:lstStyle/>
          <a:p>
            <a:pPr marL="0" indent="0">
              <a:buNone/>
            </a:pPr>
            <a:r>
              <a:rPr lang="en-US" dirty="0"/>
              <a:t>NHS had major problems to identify the different health issues. The difficulty in diagnosis within a range of multiple illnesses such in the dental sector, mental health, nutrition caused by poverty. The list is endless.</a:t>
            </a:r>
          </a:p>
          <a:p>
            <a:pPr marL="0" indent="0">
              <a:buNone/>
            </a:pPr>
            <a:endParaRPr lang="en-GB" dirty="0"/>
          </a:p>
        </p:txBody>
      </p:sp>
    </p:spTree>
    <p:extLst>
      <p:ext uri="{BB962C8B-B14F-4D97-AF65-F5344CB8AC3E}">
        <p14:creationId xmlns:p14="http://schemas.microsoft.com/office/powerpoint/2010/main" val="3072197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6BA9-0AA3-435D-A4B2-ADC92203827E}"/>
              </a:ext>
            </a:extLst>
          </p:cNvPr>
          <p:cNvSpPr>
            <a:spLocks noGrp="1"/>
          </p:cNvSpPr>
          <p:nvPr>
            <p:ph type="title"/>
          </p:nvPr>
        </p:nvSpPr>
        <p:spPr/>
        <p:txBody>
          <a:bodyPr/>
          <a:lstStyle/>
          <a:p>
            <a:r>
              <a:rPr lang="en-US" dirty="0"/>
              <a:t>Today with AI</a:t>
            </a:r>
            <a:endParaRPr lang="en-GB" dirty="0"/>
          </a:p>
        </p:txBody>
      </p:sp>
      <p:sp>
        <p:nvSpPr>
          <p:cNvPr id="3" name="Content Placeholder 2">
            <a:extLst>
              <a:ext uri="{FF2B5EF4-FFF2-40B4-BE49-F238E27FC236}">
                <a16:creationId xmlns:a16="http://schemas.microsoft.com/office/drawing/2014/main" id="{C438D358-22F8-4D03-A8DF-239C59CEEAC4}"/>
              </a:ext>
            </a:extLst>
          </p:cNvPr>
          <p:cNvSpPr>
            <a:spLocks noGrp="1"/>
          </p:cNvSpPr>
          <p:nvPr>
            <p:ph idx="1"/>
          </p:nvPr>
        </p:nvSpPr>
        <p:spPr/>
        <p:txBody>
          <a:bodyPr/>
          <a:lstStyle/>
          <a:p>
            <a:pPr marL="0" indent="0">
              <a:buNone/>
            </a:pPr>
            <a:r>
              <a:rPr lang="en-US" dirty="0"/>
              <a:t>The  AI has significantly improved the NHS as they can quickly and easily identify each case according to the relevant health sector and the right professionals.  </a:t>
            </a:r>
            <a:endParaRPr lang="en-GB" dirty="0"/>
          </a:p>
        </p:txBody>
      </p:sp>
    </p:spTree>
    <p:extLst>
      <p:ext uri="{BB962C8B-B14F-4D97-AF65-F5344CB8AC3E}">
        <p14:creationId xmlns:p14="http://schemas.microsoft.com/office/powerpoint/2010/main" val="2814813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7A6-FD57-4C14-947A-10AA1928D8A7}"/>
              </a:ext>
            </a:extLst>
          </p:cNvPr>
          <p:cNvSpPr>
            <a:spLocks noGrp="1"/>
          </p:cNvSpPr>
          <p:nvPr>
            <p:ph type="title"/>
          </p:nvPr>
        </p:nvSpPr>
        <p:spPr/>
        <p:txBody>
          <a:bodyPr/>
          <a:lstStyle/>
          <a:p>
            <a:r>
              <a:rPr lang="en-US" dirty="0"/>
              <a:t>Outcome</a:t>
            </a:r>
            <a:endParaRPr lang="en-GB" dirty="0"/>
          </a:p>
        </p:txBody>
      </p:sp>
      <p:sp>
        <p:nvSpPr>
          <p:cNvPr id="3" name="Content Placeholder 2">
            <a:extLst>
              <a:ext uri="{FF2B5EF4-FFF2-40B4-BE49-F238E27FC236}">
                <a16:creationId xmlns:a16="http://schemas.microsoft.com/office/drawing/2014/main" id="{67387A65-33F3-40AF-8E0B-F9D1A8E38650}"/>
              </a:ext>
            </a:extLst>
          </p:cNvPr>
          <p:cNvSpPr>
            <a:spLocks noGrp="1"/>
          </p:cNvSpPr>
          <p:nvPr>
            <p:ph idx="1"/>
          </p:nvPr>
        </p:nvSpPr>
        <p:spPr/>
        <p:txBody>
          <a:bodyPr/>
          <a:lstStyle/>
          <a:p>
            <a:pPr marL="0" indent="0">
              <a:buNone/>
            </a:pPr>
            <a:r>
              <a:rPr lang="en-US" dirty="0"/>
              <a:t> The NHS can take pride from the gigantic work achieved over the years as people lives have been improved in all health sectors especially with the current technology, ongoing researches and funds.</a:t>
            </a:r>
          </a:p>
          <a:p>
            <a:pPr marL="381000" marR="689610" indent="-342900">
              <a:lnSpc>
                <a:spcPct val="80000"/>
              </a:lnSpc>
              <a:spcBef>
                <a:spcPts val="500"/>
              </a:spcBef>
              <a:tabLst>
                <a:tab pos="380365" algn="l"/>
                <a:tab pos="381000" algn="l"/>
              </a:tabLst>
            </a:pPr>
            <a:r>
              <a:rPr lang="en-US" sz="2000" dirty="0">
                <a:latin typeface="Arial"/>
                <a:cs typeface="Arial"/>
              </a:rPr>
              <a:t>UK Parliament (2023) </a:t>
            </a:r>
            <a:r>
              <a:rPr lang="en-US" sz="2000" i="1" dirty="0">
                <a:latin typeface="Arial"/>
                <a:cs typeface="Arial"/>
              </a:rPr>
              <a:t>1942 Beveridge Report. </a:t>
            </a:r>
            <a:r>
              <a:rPr lang="en-US" sz="2000" dirty="0">
                <a:latin typeface="Arial"/>
                <a:cs typeface="Arial"/>
              </a:rPr>
              <a:t>Available at: </a:t>
            </a:r>
            <a:r>
              <a:rPr lang="en-US" sz="2000" dirty="0">
                <a:hlinkClick r:id="rId2">
                  <a:extLst>
                    <a:ext uri="{A12FA001-AC4F-418D-AE19-62706E023703}">
                      <ahyp:hlinkClr xmlns:ahyp="http://schemas.microsoft.com/office/drawing/2018/hyperlinkcolor" val="tx"/>
                    </a:ext>
                  </a:extLst>
                </a:hlinkClick>
              </a:rPr>
              <a:t>1942 Beveridge Report - UK Parliament</a:t>
            </a:r>
            <a:r>
              <a:rPr lang="en-US" sz="2000" dirty="0">
                <a:latin typeface="Arial"/>
                <a:cs typeface="Arial"/>
              </a:rPr>
              <a:t> (Accessed: March 2024).</a:t>
            </a:r>
            <a:endParaRPr lang="en-US" sz="2000" b="1" dirty="0">
              <a:latin typeface="Arial"/>
              <a:cs typeface="Arial"/>
            </a:endParaRPr>
          </a:p>
          <a:p>
            <a:pPr marL="381000" marR="689610" indent="-342900">
              <a:lnSpc>
                <a:spcPct val="80000"/>
              </a:lnSpc>
              <a:spcBef>
                <a:spcPts val="500"/>
              </a:spcBef>
              <a:tabLst>
                <a:tab pos="380365" algn="l"/>
                <a:tab pos="381000" algn="l"/>
              </a:tabLst>
            </a:pPr>
            <a:endParaRPr lang="en-US" sz="2000" dirty="0">
              <a:latin typeface="Arial"/>
              <a:cs typeface="Arial"/>
            </a:endParaRPr>
          </a:p>
          <a:p>
            <a:pPr marL="0" indent="0">
              <a:buNone/>
            </a:pPr>
            <a:endParaRPr lang="en-GB" dirty="0"/>
          </a:p>
        </p:txBody>
      </p:sp>
    </p:spTree>
    <p:extLst>
      <p:ext uri="{BB962C8B-B14F-4D97-AF65-F5344CB8AC3E}">
        <p14:creationId xmlns:p14="http://schemas.microsoft.com/office/powerpoint/2010/main" val="3463260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28D6A-1C20-4A6C-A2A5-DCA4E54D0594}"/>
              </a:ext>
            </a:extLst>
          </p:cNvPr>
          <p:cNvSpPr>
            <a:spLocks noGrp="1"/>
          </p:cNvSpPr>
          <p:nvPr>
            <p:ph type="title"/>
          </p:nvPr>
        </p:nvSpPr>
        <p:spPr/>
        <p:txBody>
          <a:bodyPr/>
          <a:lstStyle/>
          <a:p>
            <a:r>
              <a:rPr lang="en-US" dirty="0"/>
              <a:t>Challenges</a:t>
            </a:r>
            <a:endParaRPr lang="en-GB" dirty="0"/>
          </a:p>
        </p:txBody>
      </p:sp>
      <p:sp>
        <p:nvSpPr>
          <p:cNvPr id="3" name="Content Placeholder 2">
            <a:extLst>
              <a:ext uri="{FF2B5EF4-FFF2-40B4-BE49-F238E27FC236}">
                <a16:creationId xmlns:a16="http://schemas.microsoft.com/office/drawing/2014/main" id="{62B9471E-D036-45ED-927A-9216E206D322}"/>
              </a:ext>
            </a:extLst>
          </p:cNvPr>
          <p:cNvSpPr>
            <a:spLocks noGrp="1"/>
          </p:cNvSpPr>
          <p:nvPr>
            <p:ph idx="1"/>
          </p:nvPr>
        </p:nvSpPr>
        <p:spPr/>
        <p:txBody>
          <a:bodyPr/>
          <a:lstStyle/>
          <a:p>
            <a:pPr marL="0" indent="0">
              <a:buNone/>
            </a:pPr>
            <a:r>
              <a:rPr lang="en-US" dirty="0"/>
              <a:t>As life in general is improving, the population is fast growing with people living longer and therefore putting the NHS under pressure to cope with the increasing number of patients. The rise of private health sector has also increased tempting more staff because of better wages.</a:t>
            </a:r>
            <a:endParaRPr lang="en-GB" dirty="0"/>
          </a:p>
        </p:txBody>
      </p:sp>
    </p:spTree>
    <p:extLst>
      <p:ext uri="{BB962C8B-B14F-4D97-AF65-F5344CB8AC3E}">
        <p14:creationId xmlns:p14="http://schemas.microsoft.com/office/powerpoint/2010/main" val="1513997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97BC3-2A36-47CD-97F8-FF7EE687668C}"/>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6DE032C8-7D69-4B41-BC1A-6A43F1A7416D}"/>
              </a:ext>
            </a:extLst>
          </p:cNvPr>
          <p:cNvSpPr>
            <a:spLocks noGrp="1"/>
          </p:cNvSpPr>
          <p:nvPr>
            <p:ph idx="1"/>
          </p:nvPr>
        </p:nvSpPr>
        <p:spPr>
          <a:xfrm>
            <a:off x="838200" y="1861484"/>
            <a:ext cx="10515600" cy="4351338"/>
          </a:xfrm>
        </p:spPr>
        <p:txBody>
          <a:bodyPr/>
          <a:lstStyle/>
          <a:p>
            <a:pPr marL="0" indent="0">
              <a:buNone/>
            </a:pPr>
            <a:r>
              <a:rPr lang="en-US" dirty="0"/>
              <a:t>The NHS is today a valuable sector in the UK that has played a major role in people’s life as it tackles people health. Over the years the NHS achievement has been remarkable. There is still tough challenges with regard to the growing population and the funds to finances more researches like cancer, staff wages to employ more people, and the  patients waiting list . </a:t>
            </a:r>
          </a:p>
          <a:p>
            <a:pPr marL="0" indent="0">
              <a:buNone/>
            </a:pPr>
            <a:r>
              <a:rPr lang="en-US" dirty="0"/>
              <a:t> </a:t>
            </a:r>
            <a:endParaRPr lang="en-GB" dirty="0"/>
          </a:p>
        </p:txBody>
      </p:sp>
    </p:spTree>
    <p:extLst>
      <p:ext uri="{BB962C8B-B14F-4D97-AF65-F5344CB8AC3E}">
        <p14:creationId xmlns:p14="http://schemas.microsoft.com/office/powerpoint/2010/main" val="3850439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0A8B2-DDC6-4419-8345-C86469B456FD}"/>
              </a:ext>
            </a:extLst>
          </p:cNvPr>
          <p:cNvSpPr>
            <a:spLocks noGrp="1"/>
          </p:cNvSpPr>
          <p:nvPr>
            <p:ph type="title"/>
          </p:nvPr>
        </p:nvSpPr>
        <p:spPr/>
        <p:txBody>
          <a:bodyPr/>
          <a:lstStyle/>
          <a:p>
            <a:r>
              <a:rPr lang="en-US" dirty="0" err="1"/>
              <a:t>Referencies</a:t>
            </a:r>
            <a:endParaRPr lang="en-GB" dirty="0"/>
          </a:p>
        </p:txBody>
      </p:sp>
      <p:sp>
        <p:nvSpPr>
          <p:cNvPr id="3" name="Content Placeholder 2">
            <a:extLst>
              <a:ext uri="{FF2B5EF4-FFF2-40B4-BE49-F238E27FC236}">
                <a16:creationId xmlns:a16="http://schemas.microsoft.com/office/drawing/2014/main" id="{DC72D2B6-7908-45AE-A764-3FDB632C5C5D}"/>
              </a:ext>
            </a:extLst>
          </p:cNvPr>
          <p:cNvSpPr>
            <a:spLocks noGrp="1"/>
          </p:cNvSpPr>
          <p:nvPr>
            <p:ph idx="1"/>
          </p:nvPr>
        </p:nvSpPr>
        <p:spPr/>
        <p:txBody>
          <a:bodyPr/>
          <a:lstStyle/>
          <a:p>
            <a:r>
              <a:rPr lang="en-GB" sz="1600" b="0" i="0" dirty="0">
                <a:solidFill>
                  <a:srgbClr val="3A343A"/>
                </a:solidFill>
                <a:effectLst/>
                <a:latin typeface="Arial" panose="020B0604020202020204" pitchFamily="34" charset="0"/>
                <a:cs typeface="Arial" panose="020B0604020202020204" pitchFamily="34" charset="0"/>
              </a:rPr>
              <a:t>(Glasby, 2012)</a:t>
            </a:r>
            <a:endParaRPr lang="en-GB" sz="1600" dirty="0">
              <a:solidFill>
                <a:srgbClr val="3A343A"/>
              </a:solidFill>
              <a:latin typeface="Arial" panose="020B0604020202020204" pitchFamily="34" charset="0"/>
              <a:cs typeface="Arial" panose="020B0604020202020204" pitchFamily="34" charset="0"/>
            </a:endParaRPr>
          </a:p>
          <a:p>
            <a:r>
              <a:rPr lang="en-GB" sz="1600" spc="-20" dirty="0">
                <a:latin typeface="Arial"/>
                <a:cs typeface="Arial"/>
                <a:hlinkClick r:id="rId2">
                  <a:extLst>
                    <a:ext uri="{A12FA001-AC4F-418D-AE19-62706E023703}">
                      <ahyp:hlinkClr xmlns:ahyp="http://schemas.microsoft.com/office/drawing/2018/hyperlinkcolor" val="tx"/>
                    </a:ext>
                  </a:extLst>
                </a:hlinkClick>
              </a:rPr>
              <a:t>The Beveridge Report - Social Impact of WWII in Britain - National 5 History Revision - BBC Bitesize</a:t>
            </a:r>
            <a:r>
              <a:rPr lang="en-GB" sz="1600" spc="-20" dirty="0">
                <a:latin typeface="Arial"/>
                <a:cs typeface="Arial"/>
              </a:rPr>
              <a:t> ( accessed March 2024)</a:t>
            </a:r>
          </a:p>
          <a:p>
            <a:r>
              <a:rPr lang="en-US" sz="1600" spc="-20" dirty="0">
                <a:latin typeface="Arial"/>
                <a:cs typeface="Arial"/>
              </a:rPr>
              <a:t>Glasby, </a:t>
            </a:r>
            <a:r>
              <a:rPr lang="en-US" sz="1600" dirty="0">
                <a:latin typeface="Arial"/>
                <a:cs typeface="Arial"/>
              </a:rPr>
              <a:t>J. (2012) </a:t>
            </a:r>
            <a:r>
              <a:rPr lang="en-US" sz="1600" i="1" dirty="0">
                <a:latin typeface="Arial"/>
                <a:cs typeface="Arial"/>
              </a:rPr>
              <a:t>Understanding health and social care </a:t>
            </a:r>
            <a:r>
              <a:rPr lang="en-US" sz="1600" spc="15" dirty="0">
                <a:latin typeface="Arial"/>
                <a:cs typeface="Arial"/>
              </a:rPr>
              <a:t>(2</a:t>
            </a:r>
            <a:r>
              <a:rPr lang="en-US" sz="1600" spc="15" baseline="30000" dirty="0">
                <a:latin typeface="Arial"/>
                <a:cs typeface="Arial"/>
              </a:rPr>
              <a:t>nd</a:t>
            </a:r>
            <a:r>
              <a:rPr lang="en-US" sz="1600" spc="15" dirty="0">
                <a:latin typeface="Arial"/>
                <a:cs typeface="Arial"/>
              </a:rPr>
              <a:t> </a:t>
            </a:r>
            <a:r>
              <a:rPr lang="en-US" sz="1600" spc="15" dirty="0" err="1">
                <a:latin typeface="Arial"/>
                <a:cs typeface="Arial"/>
              </a:rPr>
              <a:t>Edn</a:t>
            </a:r>
            <a:r>
              <a:rPr lang="en-US" sz="1600" dirty="0">
                <a:latin typeface="Arial"/>
                <a:cs typeface="Arial"/>
              </a:rPr>
              <a:t>)  Bristol: The Policy</a:t>
            </a:r>
            <a:r>
              <a:rPr lang="en-US" sz="1600" spc="-65" dirty="0">
                <a:latin typeface="Arial"/>
                <a:cs typeface="Arial"/>
              </a:rPr>
              <a:t> </a:t>
            </a:r>
            <a:r>
              <a:rPr lang="en-US" sz="1600" dirty="0">
                <a:latin typeface="Arial"/>
                <a:cs typeface="Arial"/>
              </a:rPr>
              <a:t>Press.</a:t>
            </a:r>
          </a:p>
          <a:p>
            <a:pPr marL="381000" marR="689610" indent="-342900">
              <a:lnSpc>
                <a:spcPct val="80000"/>
              </a:lnSpc>
              <a:spcBef>
                <a:spcPts val="500"/>
              </a:spcBef>
              <a:tabLst>
                <a:tab pos="380365" algn="l"/>
                <a:tab pos="381000" algn="l"/>
              </a:tabLst>
            </a:pPr>
            <a:r>
              <a:rPr lang="en-US" sz="1600" dirty="0">
                <a:latin typeface="Arial"/>
                <a:cs typeface="Arial"/>
              </a:rPr>
              <a:t>UK Parliament (2023) </a:t>
            </a:r>
            <a:r>
              <a:rPr lang="en-US" sz="1600" i="1" dirty="0">
                <a:latin typeface="Arial"/>
                <a:cs typeface="Arial"/>
              </a:rPr>
              <a:t>1942 Beveridge Report. </a:t>
            </a:r>
            <a:r>
              <a:rPr lang="en-US" sz="1600" dirty="0">
                <a:latin typeface="Arial"/>
                <a:cs typeface="Arial"/>
              </a:rPr>
              <a:t>Available at: </a:t>
            </a:r>
            <a:r>
              <a:rPr lang="en-US" sz="1600" dirty="0">
                <a:hlinkClick r:id="rId3">
                  <a:extLst>
                    <a:ext uri="{A12FA001-AC4F-418D-AE19-62706E023703}">
                      <ahyp:hlinkClr xmlns:ahyp="http://schemas.microsoft.com/office/drawing/2018/hyperlinkcolor" val="tx"/>
                    </a:ext>
                  </a:extLst>
                </a:hlinkClick>
              </a:rPr>
              <a:t>1942 Beveridge Report - UK Parliament</a:t>
            </a:r>
            <a:r>
              <a:rPr lang="en-US" sz="1600" dirty="0">
                <a:latin typeface="Arial"/>
                <a:cs typeface="Arial"/>
              </a:rPr>
              <a:t> (Accessed: March 2024).</a:t>
            </a:r>
            <a:endParaRPr lang="en-US" sz="1600" b="1" dirty="0">
              <a:latin typeface="Arial"/>
              <a:cs typeface="Arial"/>
            </a:endParaRPr>
          </a:p>
          <a:p>
            <a:pPr marL="381000" marR="689610" indent="-342900">
              <a:lnSpc>
                <a:spcPct val="80000"/>
              </a:lnSpc>
              <a:spcBef>
                <a:spcPts val="500"/>
              </a:spcBef>
              <a:tabLst>
                <a:tab pos="380365" algn="l"/>
                <a:tab pos="381000" algn="l"/>
              </a:tabLst>
            </a:pPr>
            <a:endParaRPr lang="en-US" sz="1600" dirty="0">
              <a:latin typeface="Arial"/>
              <a:cs typeface="Arial"/>
            </a:endParaRPr>
          </a:p>
          <a:p>
            <a:endParaRPr lang="en-GB" sz="1600" dirty="0"/>
          </a:p>
        </p:txBody>
      </p:sp>
    </p:spTree>
    <p:extLst>
      <p:ext uri="{BB962C8B-B14F-4D97-AF65-F5344CB8AC3E}">
        <p14:creationId xmlns:p14="http://schemas.microsoft.com/office/powerpoint/2010/main" val="15264516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473</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Mental Health</vt:lpstr>
      <vt:lpstr>Overview</vt:lpstr>
      <vt:lpstr>Introduction </vt:lpstr>
      <vt:lpstr>Development throughout the years</vt:lpstr>
      <vt:lpstr>Before AI</vt:lpstr>
      <vt:lpstr>Today with AI</vt:lpstr>
      <vt:lpstr>Outcome</vt:lpstr>
      <vt:lpstr>Challenges</vt:lpstr>
      <vt:lpstr>Conclusion</vt:lpstr>
      <vt:lpstr>Referencies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dc:title>
  <dc:creator>HP 2023</dc:creator>
  <cp:lastModifiedBy>HP 2023</cp:lastModifiedBy>
  <cp:revision>17</cp:revision>
  <dcterms:created xsi:type="dcterms:W3CDTF">2024-03-10T15:17:14Z</dcterms:created>
  <dcterms:modified xsi:type="dcterms:W3CDTF">2024-03-10T17:59:13Z</dcterms:modified>
</cp:coreProperties>
</file>