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2"/>
  </p:notesMasterIdLst>
  <p:sldIdLst>
    <p:sldId id="256" r:id="rId2"/>
    <p:sldId id="258" r:id="rId3"/>
    <p:sldId id="352" r:id="rId4"/>
    <p:sldId id="354" r:id="rId5"/>
    <p:sldId id="350" r:id="rId6"/>
    <p:sldId id="271" r:id="rId7"/>
    <p:sldId id="260" r:id="rId8"/>
    <p:sldId id="318" r:id="rId9"/>
    <p:sldId id="319" r:id="rId10"/>
    <p:sldId id="355" r:id="rId11"/>
    <p:sldId id="334" r:id="rId12"/>
    <p:sldId id="346" r:id="rId13"/>
    <p:sldId id="347" r:id="rId14"/>
    <p:sldId id="356" r:id="rId15"/>
    <p:sldId id="353" r:id="rId16"/>
    <p:sldId id="320" r:id="rId17"/>
    <p:sldId id="321" r:id="rId18"/>
    <p:sldId id="322" r:id="rId19"/>
    <p:sldId id="323" r:id="rId20"/>
    <p:sldId id="348" r:id="rId21"/>
    <p:sldId id="324" r:id="rId22"/>
    <p:sldId id="349" r:id="rId23"/>
    <p:sldId id="325" r:id="rId24"/>
    <p:sldId id="326" r:id="rId25"/>
    <p:sldId id="327" r:id="rId26"/>
    <p:sldId id="328" r:id="rId27"/>
    <p:sldId id="329" r:id="rId28"/>
    <p:sldId id="330" r:id="rId29"/>
    <p:sldId id="351" r:id="rId30"/>
    <p:sldId id="25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115795-A5BC-22AF-9113-E2E9BB9335D3}" v="870" dt="2026-03-11T14:09:17.1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7"/>
    <p:restoredTop sz="94729"/>
  </p:normalViewPr>
  <p:slideViewPr>
    <p:cSldViewPr snapToGrid="0">
      <p:cViewPr>
        <p:scale>
          <a:sx n="133" d="100"/>
          <a:sy n="133" d="100"/>
        </p:scale>
        <p:origin x="-640"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D8115795-A5BC-22AF-9113-E2E9BB9335D3}"/>
    <pc:docChg chg="addSld delSld modSld sldOrd">
      <pc:chgData name="Rebecca Francis-Davies" userId="S::r.francis-davies@uwtsd.ac.uk::caf69e2c-2198-47a4-8268-c57958bd4ca9" providerId="AD" clId="Web-{D8115795-A5BC-22AF-9113-E2E9BB9335D3}" dt="2026-03-11T14:09:17.166" v="995"/>
      <pc:docMkLst>
        <pc:docMk/>
      </pc:docMkLst>
      <pc:sldChg chg="modSp">
        <pc:chgData name="Rebecca Francis-Davies" userId="S::r.francis-davies@uwtsd.ac.uk::caf69e2c-2198-47a4-8268-c57958bd4ca9" providerId="AD" clId="Web-{D8115795-A5BC-22AF-9113-E2E9BB9335D3}" dt="2026-03-11T10:31:28.171" v="9" actId="20577"/>
        <pc:sldMkLst>
          <pc:docMk/>
          <pc:sldMk cId="2167497461" sldId="258"/>
        </pc:sldMkLst>
        <pc:spChg chg="mod">
          <ac:chgData name="Rebecca Francis-Davies" userId="S::r.francis-davies@uwtsd.ac.uk::caf69e2c-2198-47a4-8268-c57958bd4ca9" providerId="AD" clId="Web-{D8115795-A5BC-22AF-9113-E2E9BB9335D3}" dt="2026-03-11T10:31:28.171" v="9" actId="20577"/>
          <ac:spMkLst>
            <pc:docMk/>
            <pc:sldMk cId="2167497461" sldId="258"/>
            <ac:spMk id="3" creationId="{97C31CA8-84A2-713C-1832-E346A71CA1B4}"/>
          </ac:spMkLst>
        </pc:spChg>
      </pc:sldChg>
      <pc:sldChg chg="modSp">
        <pc:chgData name="Rebecca Francis-Davies" userId="S::r.francis-davies@uwtsd.ac.uk::caf69e2c-2198-47a4-8268-c57958bd4ca9" providerId="AD" clId="Web-{D8115795-A5BC-22AF-9113-E2E9BB9335D3}" dt="2026-03-11T10:44:55.552" v="138" actId="20577"/>
        <pc:sldMkLst>
          <pc:docMk/>
          <pc:sldMk cId="2729129326" sldId="328"/>
        </pc:sldMkLst>
        <pc:spChg chg="mod">
          <ac:chgData name="Rebecca Francis-Davies" userId="S::r.francis-davies@uwtsd.ac.uk::caf69e2c-2198-47a4-8268-c57958bd4ca9" providerId="AD" clId="Web-{D8115795-A5BC-22AF-9113-E2E9BB9335D3}" dt="2026-03-11T10:44:55.552" v="138" actId="20577"/>
          <ac:spMkLst>
            <pc:docMk/>
            <pc:sldMk cId="2729129326" sldId="328"/>
            <ac:spMk id="3" creationId="{7C14AAE1-410F-3C8F-E442-D67F95F70276}"/>
          </ac:spMkLst>
        </pc:spChg>
      </pc:sldChg>
      <pc:sldChg chg="modNotes">
        <pc:chgData name="Rebecca Francis-Davies" userId="S::r.francis-davies@uwtsd.ac.uk::caf69e2c-2198-47a4-8268-c57958bd4ca9" providerId="AD" clId="Web-{D8115795-A5BC-22AF-9113-E2E9BB9335D3}" dt="2026-03-11T10:49:31.681" v="265"/>
        <pc:sldMkLst>
          <pc:docMk/>
          <pc:sldMk cId="1838203731" sldId="347"/>
        </pc:sldMkLst>
      </pc:sldChg>
      <pc:sldChg chg="modSp">
        <pc:chgData name="Rebecca Francis-Davies" userId="S::r.francis-davies@uwtsd.ac.uk::caf69e2c-2198-47a4-8268-c57958bd4ca9" providerId="AD" clId="Web-{D8115795-A5BC-22AF-9113-E2E9BB9335D3}" dt="2026-03-11T14:02:23.611" v="592" actId="20577"/>
        <pc:sldMkLst>
          <pc:docMk/>
          <pc:sldMk cId="1242217565" sldId="350"/>
        </pc:sldMkLst>
        <pc:spChg chg="mod">
          <ac:chgData name="Rebecca Francis-Davies" userId="S::r.francis-davies@uwtsd.ac.uk::caf69e2c-2198-47a4-8268-c57958bd4ca9" providerId="AD" clId="Web-{D8115795-A5BC-22AF-9113-E2E9BB9335D3}" dt="2026-03-11T14:02:23.611" v="592" actId="20577"/>
          <ac:spMkLst>
            <pc:docMk/>
            <pc:sldMk cId="1242217565" sldId="350"/>
            <ac:spMk id="5" creationId="{73CA9491-CA94-9687-0588-4233F03F11E6}"/>
          </ac:spMkLst>
        </pc:spChg>
      </pc:sldChg>
      <pc:sldChg chg="modSp">
        <pc:chgData name="Rebecca Francis-Davies" userId="S::r.francis-davies@uwtsd.ac.uk::caf69e2c-2198-47a4-8268-c57958bd4ca9" providerId="AD" clId="Web-{D8115795-A5BC-22AF-9113-E2E9BB9335D3}" dt="2026-03-11T10:43:00.470" v="124" actId="20577"/>
        <pc:sldMkLst>
          <pc:docMk/>
          <pc:sldMk cId="608836905" sldId="351"/>
        </pc:sldMkLst>
        <pc:spChg chg="mod">
          <ac:chgData name="Rebecca Francis-Davies" userId="S::r.francis-davies@uwtsd.ac.uk::caf69e2c-2198-47a4-8268-c57958bd4ca9" providerId="AD" clId="Web-{D8115795-A5BC-22AF-9113-E2E9BB9335D3}" dt="2026-03-11T10:43:00.470" v="124" actId="20577"/>
          <ac:spMkLst>
            <pc:docMk/>
            <pc:sldMk cId="608836905" sldId="351"/>
            <ac:spMk id="2" creationId="{FBF5A9A7-1732-1D3B-7148-26DC7E11FA0E}"/>
          </ac:spMkLst>
        </pc:spChg>
      </pc:sldChg>
      <pc:sldChg chg="modSp new">
        <pc:chgData name="Rebecca Francis-Davies" userId="S::r.francis-davies@uwtsd.ac.uk::caf69e2c-2198-47a4-8268-c57958bd4ca9" providerId="AD" clId="Web-{D8115795-A5BC-22AF-9113-E2E9BB9335D3}" dt="2026-03-11T10:35:17.586" v="123" actId="20577"/>
        <pc:sldMkLst>
          <pc:docMk/>
          <pc:sldMk cId="2794809072" sldId="352"/>
        </pc:sldMkLst>
        <pc:spChg chg="mod">
          <ac:chgData name="Rebecca Francis-Davies" userId="S::r.francis-davies@uwtsd.ac.uk::caf69e2c-2198-47a4-8268-c57958bd4ca9" providerId="AD" clId="Web-{D8115795-A5BC-22AF-9113-E2E9BB9335D3}" dt="2026-03-11T10:32:22.236" v="25" actId="20577"/>
          <ac:spMkLst>
            <pc:docMk/>
            <pc:sldMk cId="2794809072" sldId="352"/>
            <ac:spMk id="2" creationId="{5936A508-61E1-2934-B077-013B3CB39F22}"/>
          </ac:spMkLst>
        </pc:spChg>
        <pc:spChg chg="mod">
          <ac:chgData name="Rebecca Francis-Davies" userId="S::r.francis-davies@uwtsd.ac.uk::caf69e2c-2198-47a4-8268-c57958bd4ca9" providerId="AD" clId="Web-{D8115795-A5BC-22AF-9113-E2E9BB9335D3}" dt="2026-03-11T10:35:17.586" v="123" actId="20577"/>
          <ac:spMkLst>
            <pc:docMk/>
            <pc:sldMk cId="2794809072" sldId="352"/>
            <ac:spMk id="3" creationId="{0FD2AD25-C696-89FE-E1D7-878FA7A2FC3E}"/>
          </ac:spMkLst>
        </pc:spChg>
      </pc:sldChg>
      <pc:sldChg chg="modSp new">
        <pc:chgData name="Rebecca Francis-Davies" userId="S::r.francis-davies@uwtsd.ac.uk::caf69e2c-2198-47a4-8268-c57958bd4ca9" providerId="AD" clId="Web-{D8115795-A5BC-22AF-9113-E2E9BB9335D3}" dt="2026-03-11T10:51:29.435" v="394" actId="20577"/>
        <pc:sldMkLst>
          <pc:docMk/>
          <pc:sldMk cId="1957694496" sldId="353"/>
        </pc:sldMkLst>
        <pc:spChg chg="mod">
          <ac:chgData name="Rebecca Francis-Davies" userId="S::r.francis-davies@uwtsd.ac.uk::caf69e2c-2198-47a4-8268-c57958bd4ca9" providerId="AD" clId="Web-{D8115795-A5BC-22AF-9113-E2E9BB9335D3}" dt="2026-03-11T10:50:09.932" v="288" actId="20577"/>
          <ac:spMkLst>
            <pc:docMk/>
            <pc:sldMk cId="1957694496" sldId="353"/>
            <ac:spMk id="2" creationId="{99A1D3C0-0215-0B6C-10F9-BD0B8446872C}"/>
          </ac:spMkLst>
        </pc:spChg>
        <pc:spChg chg="mod">
          <ac:chgData name="Rebecca Francis-Davies" userId="S::r.francis-davies@uwtsd.ac.uk::caf69e2c-2198-47a4-8268-c57958bd4ca9" providerId="AD" clId="Web-{D8115795-A5BC-22AF-9113-E2E9BB9335D3}" dt="2026-03-11T10:51:29.435" v="394" actId="20577"/>
          <ac:spMkLst>
            <pc:docMk/>
            <pc:sldMk cId="1957694496" sldId="353"/>
            <ac:spMk id="3" creationId="{A25A7503-5834-52B6-FCFE-A8F2E7C70932}"/>
          </ac:spMkLst>
        </pc:spChg>
      </pc:sldChg>
      <pc:sldChg chg="modSp new">
        <pc:chgData name="Rebecca Francis-Davies" userId="S::r.francis-davies@uwtsd.ac.uk::caf69e2c-2198-47a4-8268-c57958bd4ca9" providerId="AD" clId="Web-{D8115795-A5BC-22AF-9113-E2E9BB9335D3}" dt="2026-03-11T14:02:10.829" v="587" actId="20577"/>
        <pc:sldMkLst>
          <pc:docMk/>
          <pc:sldMk cId="2736772245" sldId="354"/>
        </pc:sldMkLst>
        <pc:spChg chg="mod">
          <ac:chgData name="Rebecca Francis-Davies" userId="S::r.francis-davies@uwtsd.ac.uk::caf69e2c-2198-47a4-8268-c57958bd4ca9" providerId="AD" clId="Web-{D8115795-A5BC-22AF-9113-E2E9BB9335D3}" dt="2026-03-11T11:24:55.789" v="408" actId="20577"/>
          <ac:spMkLst>
            <pc:docMk/>
            <pc:sldMk cId="2736772245" sldId="354"/>
            <ac:spMk id="2" creationId="{9CC1DEE4-AE63-DACF-ABB3-5D372B3868D2}"/>
          </ac:spMkLst>
        </pc:spChg>
        <pc:spChg chg="mod">
          <ac:chgData name="Rebecca Francis-Davies" userId="S::r.francis-davies@uwtsd.ac.uk::caf69e2c-2198-47a4-8268-c57958bd4ca9" providerId="AD" clId="Web-{D8115795-A5BC-22AF-9113-E2E9BB9335D3}" dt="2026-03-11T14:02:10.829" v="587" actId="20577"/>
          <ac:spMkLst>
            <pc:docMk/>
            <pc:sldMk cId="2736772245" sldId="354"/>
            <ac:spMk id="3" creationId="{7CCCC9F9-2937-EF41-D651-4A88CEE33305}"/>
          </ac:spMkLst>
        </pc:spChg>
      </pc:sldChg>
      <pc:sldChg chg="modSp new">
        <pc:chgData name="Rebecca Francis-Davies" userId="S::r.francis-davies@uwtsd.ac.uk::caf69e2c-2198-47a4-8268-c57958bd4ca9" providerId="AD" clId="Web-{D8115795-A5BC-22AF-9113-E2E9BB9335D3}" dt="2026-03-11T14:04:48.248" v="767" actId="20577"/>
        <pc:sldMkLst>
          <pc:docMk/>
          <pc:sldMk cId="3850008386" sldId="355"/>
        </pc:sldMkLst>
        <pc:spChg chg="mod">
          <ac:chgData name="Rebecca Francis-Davies" userId="S::r.francis-davies@uwtsd.ac.uk::caf69e2c-2198-47a4-8268-c57958bd4ca9" providerId="AD" clId="Web-{D8115795-A5BC-22AF-9113-E2E9BB9335D3}" dt="2026-03-11T14:02:37.550" v="598" actId="20577"/>
          <ac:spMkLst>
            <pc:docMk/>
            <pc:sldMk cId="3850008386" sldId="355"/>
            <ac:spMk id="2" creationId="{2FBB5EB8-3CB6-C1A0-D4F0-712C6788BDA5}"/>
          </ac:spMkLst>
        </pc:spChg>
        <pc:spChg chg="mod">
          <ac:chgData name="Rebecca Francis-Davies" userId="S::r.francis-davies@uwtsd.ac.uk::caf69e2c-2198-47a4-8268-c57958bd4ca9" providerId="AD" clId="Web-{D8115795-A5BC-22AF-9113-E2E9BB9335D3}" dt="2026-03-11T14:04:48.248" v="767" actId="20577"/>
          <ac:spMkLst>
            <pc:docMk/>
            <pc:sldMk cId="3850008386" sldId="355"/>
            <ac:spMk id="3" creationId="{7312FB87-F14A-F06A-6B16-736295005B84}"/>
          </ac:spMkLst>
        </pc:spChg>
      </pc:sldChg>
      <pc:sldChg chg="modSp new ord">
        <pc:chgData name="Rebecca Francis-Davies" userId="S::r.francis-davies@uwtsd.ac.uk::caf69e2c-2198-47a4-8268-c57958bd4ca9" providerId="AD" clId="Web-{D8115795-A5BC-22AF-9113-E2E9BB9335D3}" dt="2026-03-11T14:08:08.789" v="984"/>
        <pc:sldMkLst>
          <pc:docMk/>
          <pc:sldMk cId="1396295600" sldId="356"/>
        </pc:sldMkLst>
        <pc:spChg chg="mod">
          <ac:chgData name="Rebecca Francis-Davies" userId="S::r.francis-davies@uwtsd.ac.uk::caf69e2c-2198-47a4-8268-c57958bd4ca9" providerId="AD" clId="Web-{D8115795-A5BC-22AF-9113-E2E9BB9335D3}" dt="2026-03-11T14:06:52.489" v="921" actId="20577"/>
          <ac:spMkLst>
            <pc:docMk/>
            <pc:sldMk cId="1396295600" sldId="356"/>
            <ac:spMk id="2" creationId="{6BAE95EF-5BBA-0D68-54E7-C0EB8755B250}"/>
          </ac:spMkLst>
        </pc:spChg>
        <pc:spChg chg="mod">
          <ac:chgData name="Rebecca Francis-Davies" userId="S::r.francis-davies@uwtsd.ac.uk::caf69e2c-2198-47a4-8268-c57958bd4ca9" providerId="AD" clId="Web-{D8115795-A5BC-22AF-9113-E2E9BB9335D3}" dt="2026-03-11T14:07:31.725" v="982" actId="20577"/>
          <ac:spMkLst>
            <pc:docMk/>
            <pc:sldMk cId="1396295600" sldId="356"/>
            <ac:spMk id="3" creationId="{F67BA372-1F82-7BE1-04F6-9EDDB9AE5D2F}"/>
          </ac:spMkLst>
        </pc:spChg>
      </pc:sldChg>
      <pc:sldChg chg="modSp new del">
        <pc:chgData name="Rebecca Francis-Davies" userId="S::r.francis-davies@uwtsd.ac.uk::caf69e2c-2198-47a4-8268-c57958bd4ca9" providerId="AD" clId="Web-{D8115795-A5BC-22AF-9113-E2E9BB9335D3}" dt="2026-03-11T14:09:17.166" v="995"/>
        <pc:sldMkLst>
          <pc:docMk/>
          <pc:sldMk cId="364522336" sldId="357"/>
        </pc:sldMkLst>
        <pc:spChg chg="mod">
          <ac:chgData name="Rebecca Francis-Davies" userId="S::r.francis-davies@uwtsd.ac.uk::caf69e2c-2198-47a4-8268-c57958bd4ca9" providerId="AD" clId="Web-{D8115795-A5BC-22AF-9113-E2E9BB9335D3}" dt="2026-03-11T14:09:04.900" v="990" actId="20577"/>
          <ac:spMkLst>
            <pc:docMk/>
            <pc:sldMk cId="364522336" sldId="357"/>
            <ac:spMk id="2" creationId="{B21A0539-1441-42AF-09D1-275FF5D1E619}"/>
          </ac:spMkLst>
        </pc:spChg>
        <pc:spChg chg="mod">
          <ac:chgData name="Rebecca Francis-Davies" userId="S::r.francis-davies@uwtsd.ac.uk::caf69e2c-2198-47a4-8268-c57958bd4ca9" providerId="AD" clId="Web-{D8115795-A5BC-22AF-9113-E2E9BB9335D3}" dt="2026-03-11T14:09:12.416" v="994" actId="20577"/>
          <ac:spMkLst>
            <pc:docMk/>
            <pc:sldMk cId="364522336" sldId="357"/>
            <ac:spMk id="3" creationId="{254306E8-86DB-67CE-D432-1CF8AE33F13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3/11/2026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9</a:t>
            </a:fld>
            <a:endParaRPr lang="en-US"/>
          </a:p>
        </p:txBody>
      </p:sp>
    </p:spTree>
    <p:extLst>
      <p:ext uri="{BB962C8B-B14F-4D97-AF65-F5344CB8AC3E}">
        <p14:creationId xmlns:p14="http://schemas.microsoft.com/office/powerpoint/2010/main" val="1446593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Two weeks paid leave following the death of a child under the age of 18 or before 24 weeks of pregnancy.  Applies to all parents, or adults living with a child, intended parents through </a:t>
            </a:r>
            <a:r>
              <a:rPr lang="en-US">
                <a:latin typeface="Calibri"/>
                <a:ea typeface="Calibri"/>
                <a:cs typeface="Calibri"/>
              </a:rPr>
              <a:t>surrogacy.  Can be taken up to 56 weeks after the death of the child </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A8E1CED8-3B7F-F741-9386-7C896F80B4B2}" type="slidenum">
              <a:rPr lang="en-US" smtClean="0"/>
              <a:t>12</a:t>
            </a:fld>
            <a:endParaRPr lang="en-US"/>
          </a:p>
        </p:txBody>
      </p:sp>
    </p:spTree>
    <p:extLst>
      <p:ext uri="{BB962C8B-B14F-4D97-AF65-F5344CB8AC3E}">
        <p14:creationId xmlns:p14="http://schemas.microsoft.com/office/powerpoint/2010/main" val="4084849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20</a:t>
            </a:fld>
            <a:endParaRPr lang="en-US"/>
          </a:p>
        </p:txBody>
      </p:sp>
    </p:spTree>
    <p:extLst>
      <p:ext uri="{BB962C8B-B14F-4D97-AF65-F5344CB8AC3E}">
        <p14:creationId xmlns:p14="http://schemas.microsoft.com/office/powerpoint/2010/main" val="493412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28</a:t>
            </a:fld>
            <a:endParaRPr lang="en-US"/>
          </a:p>
        </p:txBody>
      </p:sp>
    </p:spTree>
    <p:extLst>
      <p:ext uri="{BB962C8B-B14F-4D97-AF65-F5344CB8AC3E}">
        <p14:creationId xmlns:p14="http://schemas.microsoft.com/office/powerpoint/2010/main" val="3037657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3/11/2026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3/11/2026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3/11/2026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3/11/2026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3/11/2026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3/11/2026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F20F-B09E-6B51-312D-A149EBD7429B}"/>
              </a:ext>
            </a:extLst>
          </p:cNvPr>
          <p:cNvSpPr>
            <a:spLocks noGrp="1"/>
          </p:cNvSpPr>
          <p:nvPr>
            <p:ph type="ctrTitle"/>
          </p:nvPr>
        </p:nvSpPr>
        <p:spPr/>
        <p:txBody>
          <a:bodyPr/>
          <a:lstStyle/>
          <a:p>
            <a:r>
              <a:rPr lang="en-US" dirty="0"/>
              <a:t>Advanced Application of Employment Law</a:t>
            </a:r>
            <a:br>
              <a:rPr lang="en-US" dirty="0"/>
            </a:br>
            <a:endParaRPr lang="en-US" dirty="0"/>
          </a:p>
        </p:txBody>
      </p:sp>
      <p:sp>
        <p:nvSpPr>
          <p:cNvPr id="3" name="Subtitle 2">
            <a:extLst>
              <a:ext uri="{FF2B5EF4-FFF2-40B4-BE49-F238E27FC236}">
                <a16:creationId xmlns:a16="http://schemas.microsoft.com/office/drawing/2014/main" id="{4FD89F51-769F-5F95-812C-0283A56732D1}"/>
              </a:ext>
            </a:extLst>
          </p:cNvPr>
          <p:cNvSpPr>
            <a:spLocks noGrp="1"/>
          </p:cNvSpPr>
          <p:nvPr>
            <p:ph type="subTitle" idx="1"/>
          </p:nvPr>
        </p:nvSpPr>
        <p:spPr/>
        <p:txBody>
          <a:bodyPr/>
          <a:lstStyle/>
          <a:p>
            <a:pPr algn="r"/>
            <a:r>
              <a:rPr lang="en-US" b="1" dirty="0"/>
              <a:t>Bethan </a:t>
            </a:r>
            <a:r>
              <a:rPr lang="en-US" b="1" dirty="0" err="1"/>
              <a:t>southcombe</a:t>
            </a:r>
            <a:endParaRPr lang="en-US" b="1" dirty="0"/>
          </a:p>
        </p:txBody>
      </p:sp>
    </p:spTree>
    <p:extLst>
      <p:ext uri="{BB962C8B-B14F-4D97-AF65-F5344CB8AC3E}">
        <p14:creationId xmlns:p14="http://schemas.microsoft.com/office/powerpoint/2010/main" val="177871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r>
              <a:rPr lang="en-US" dirty="0"/>
              <a:t>Family </a:t>
            </a:r>
            <a:r>
              <a:rPr lang="en-US"/>
              <a:t>Friendly Rights</a:t>
            </a:r>
            <a:br>
              <a:rPr lang="en-US" dirty="0"/>
            </a:br>
            <a:endParaRPr lang="en-US" dirty="0"/>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a:t>11th March 2026                                                            </a:t>
            </a:r>
            <a:endParaRPr lang="en-US" b="1" dirty="0"/>
          </a:p>
        </p:txBody>
      </p:sp>
    </p:spTree>
    <p:extLst>
      <p:ext uri="{BB962C8B-B14F-4D97-AF65-F5344CB8AC3E}">
        <p14:creationId xmlns:p14="http://schemas.microsoft.com/office/powerpoint/2010/main" val="21674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6A508-61E1-2934-B077-013B3CB39F22}"/>
              </a:ext>
            </a:extLst>
          </p:cNvPr>
          <p:cNvSpPr>
            <a:spLocks noGrp="1"/>
          </p:cNvSpPr>
          <p:nvPr>
            <p:ph type="title"/>
          </p:nvPr>
        </p:nvSpPr>
        <p:spPr/>
        <p:txBody>
          <a:bodyPr/>
          <a:lstStyle/>
          <a:p>
            <a:r>
              <a:rPr lang="en-US"/>
              <a:t>Before we start</a:t>
            </a:r>
          </a:p>
        </p:txBody>
      </p:sp>
      <p:sp>
        <p:nvSpPr>
          <p:cNvPr id="3" name="Content Placeholder 2">
            <a:extLst>
              <a:ext uri="{FF2B5EF4-FFF2-40B4-BE49-F238E27FC236}">
                <a16:creationId xmlns:a16="http://schemas.microsoft.com/office/drawing/2014/main" id="{0FD2AD25-C696-89FE-E1D7-878FA7A2FC3E}"/>
              </a:ext>
            </a:extLst>
          </p:cNvPr>
          <p:cNvSpPr>
            <a:spLocks noGrp="1"/>
          </p:cNvSpPr>
          <p:nvPr>
            <p:ph idx="1"/>
          </p:nvPr>
        </p:nvSpPr>
        <p:spPr/>
        <p:txBody>
          <a:bodyPr vert="horz" lIns="91440" tIns="45720" rIns="91440" bIns="45720" rtlCol="0" anchor="t">
            <a:normAutofit/>
          </a:bodyPr>
          <a:lstStyle/>
          <a:p>
            <a:r>
              <a:rPr lang="en-US" dirty="0"/>
              <a:t>This workshop will discuss the rights given to women who experience early </a:t>
            </a:r>
            <a:r>
              <a:rPr lang="en-US" dirty="0" err="1"/>
              <a:t>labour</a:t>
            </a:r>
            <a:r>
              <a:rPr lang="en-US" dirty="0"/>
              <a:t> and pregnancy loss.</a:t>
            </a:r>
          </a:p>
          <a:p>
            <a:r>
              <a:rPr lang="en-US"/>
              <a:t>This may be distressing to some – please do let me know if this is the case</a:t>
            </a:r>
            <a:endParaRPr lang="en-US" dirty="0"/>
          </a:p>
        </p:txBody>
      </p:sp>
    </p:spTree>
    <p:extLst>
      <p:ext uri="{BB962C8B-B14F-4D97-AF65-F5344CB8AC3E}">
        <p14:creationId xmlns:p14="http://schemas.microsoft.com/office/powerpoint/2010/main" val="2794809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1DEE4-AE63-DACF-ABB3-5D372B3868D2}"/>
              </a:ext>
            </a:extLst>
          </p:cNvPr>
          <p:cNvSpPr>
            <a:spLocks noGrp="1"/>
          </p:cNvSpPr>
          <p:nvPr>
            <p:ph type="title"/>
          </p:nvPr>
        </p:nvSpPr>
        <p:spPr/>
        <p:txBody>
          <a:bodyPr/>
          <a:lstStyle/>
          <a:p>
            <a:r>
              <a:rPr lang="en-US"/>
              <a:t>Background</a:t>
            </a:r>
          </a:p>
        </p:txBody>
      </p:sp>
      <p:sp>
        <p:nvSpPr>
          <p:cNvPr id="3" name="Content Placeholder 2">
            <a:extLst>
              <a:ext uri="{FF2B5EF4-FFF2-40B4-BE49-F238E27FC236}">
                <a16:creationId xmlns:a16="http://schemas.microsoft.com/office/drawing/2014/main" id="{7CCCC9F9-2937-EF41-D651-4A88CEE33305}"/>
              </a:ext>
            </a:extLst>
          </p:cNvPr>
          <p:cNvSpPr>
            <a:spLocks noGrp="1"/>
          </p:cNvSpPr>
          <p:nvPr>
            <p:ph idx="1"/>
          </p:nvPr>
        </p:nvSpPr>
        <p:spPr/>
        <p:txBody>
          <a:bodyPr vert="horz" lIns="91440" tIns="45720" rIns="91440" bIns="45720" rtlCol="0" anchor="t">
            <a:normAutofit/>
          </a:bodyPr>
          <a:lstStyle/>
          <a:p>
            <a:r>
              <a:rPr lang="en-US"/>
              <a:t>Protection of vulnerable workers: pregnancy and maternity can make workers more exposed to unfair treatment, dismissal, or pressure to resign</a:t>
            </a:r>
          </a:p>
          <a:p>
            <a:r>
              <a:rPr lang="en-US"/>
              <a:t>Provides children with more stable working conditions</a:t>
            </a:r>
          </a:p>
          <a:p>
            <a:r>
              <a:rPr lang="en-US"/>
              <a:t>Promote equality and tackling discrimination </a:t>
            </a:r>
            <a:endParaRPr lang="en-US" dirty="0"/>
          </a:p>
          <a:p>
            <a:r>
              <a:rPr lang="en-US" dirty="0"/>
              <a:t>Supports </a:t>
            </a:r>
            <a:r>
              <a:rPr lang="en-US" dirty="0" err="1"/>
              <a:t>labour</a:t>
            </a:r>
            <a:r>
              <a:rPr lang="en-US" dirty="0"/>
              <a:t> market participation</a:t>
            </a:r>
          </a:p>
          <a:p>
            <a:r>
              <a:rPr lang="en-US"/>
              <a:t>Encourage fair, modern workplaces</a:t>
            </a:r>
          </a:p>
          <a:p>
            <a:r>
              <a:rPr lang="en-US"/>
              <a:t>Improving productivity and business outcomes</a:t>
            </a:r>
            <a:endParaRPr lang="en-US" dirty="0"/>
          </a:p>
        </p:txBody>
      </p:sp>
    </p:spTree>
    <p:extLst>
      <p:ext uri="{BB962C8B-B14F-4D97-AF65-F5344CB8AC3E}">
        <p14:creationId xmlns:p14="http://schemas.microsoft.com/office/powerpoint/2010/main" val="2736772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7F1DCE-8CC5-547D-F0E5-287DB8C3F2E7}"/>
              </a:ext>
            </a:extLst>
          </p:cNvPr>
          <p:cNvSpPr>
            <a:spLocks noGrp="1"/>
          </p:cNvSpPr>
          <p:nvPr>
            <p:ph type="title"/>
          </p:nvPr>
        </p:nvSpPr>
        <p:spPr/>
        <p:txBody>
          <a:bodyPr/>
          <a:lstStyle/>
          <a:p>
            <a:r>
              <a:rPr lang="en-US" dirty="0"/>
              <a:t>Family Friendly Rights</a:t>
            </a:r>
          </a:p>
        </p:txBody>
      </p:sp>
      <p:sp>
        <p:nvSpPr>
          <p:cNvPr id="5" name="Content Placeholder 4">
            <a:extLst>
              <a:ext uri="{FF2B5EF4-FFF2-40B4-BE49-F238E27FC236}">
                <a16:creationId xmlns:a16="http://schemas.microsoft.com/office/drawing/2014/main" id="{73CA9491-CA94-9687-0588-4233F03F11E6}"/>
              </a:ext>
            </a:extLst>
          </p:cNvPr>
          <p:cNvSpPr>
            <a:spLocks noGrp="1"/>
          </p:cNvSpPr>
          <p:nvPr>
            <p:ph idx="1"/>
          </p:nvPr>
        </p:nvSpPr>
        <p:spPr/>
        <p:txBody>
          <a:bodyPr/>
          <a:lstStyle/>
          <a:p>
            <a:r>
              <a:rPr lang="en-US" dirty="0"/>
              <a:t>Maternity and adoption </a:t>
            </a:r>
          </a:p>
          <a:p>
            <a:r>
              <a:rPr lang="en-US" dirty="0"/>
              <a:t>Neonatal care</a:t>
            </a:r>
          </a:p>
          <a:p>
            <a:r>
              <a:rPr lang="en-US" dirty="0"/>
              <a:t>Parental bereavement leave</a:t>
            </a:r>
          </a:p>
          <a:p>
            <a:r>
              <a:rPr lang="en-US" dirty="0"/>
              <a:t>Paternity </a:t>
            </a:r>
          </a:p>
          <a:p>
            <a:r>
              <a:rPr lang="en-US" dirty="0"/>
              <a:t>Shared parental leave</a:t>
            </a:r>
          </a:p>
          <a:p>
            <a:r>
              <a:rPr lang="en-US" dirty="0"/>
              <a:t>Parental leave </a:t>
            </a:r>
          </a:p>
          <a:p>
            <a:r>
              <a:rPr lang="en-US" dirty="0"/>
              <a:t>Time off for antenatal care</a:t>
            </a:r>
          </a:p>
          <a:p>
            <a:r>
              <a:rPr lang="en-US" dirty="0"/>
              <a:t>Time off for dependents</a:t>
            </a:r>
          </a:p>
          <a:p>
            <a:r>
              <a:rPr lang="en-US"/>
              <a:t>Bereavement Leave</a:t>
            </a:r>
            <a:endParaRPr lang="en-US" dirty="0"/>
          </a:p>
        </p:txBody>
      </p:sp>
      <p:sp>
        <p:nvSpPr>
          <p:cNvPr id="6" name="Text Placeholder 5">
            <a:extLst>
              <a:ext uri="{FF2B5EF4-FFF2-40B4-BE49-F238E27FC236}">
                <a16:creationId xmlns:a16="http://schemas.microsoft.com/office/drawing/2014/main" id="{68F49136-A394-B830-01E0-659AFAE4826F}"/>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242217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5FFA9-E58A-EE49-0838-B3072CD3FAE2}"/>
              </a:ext>
            </a:extLst>
          </p:cNvPr>
          <p:cNvSpPr>
            <a:spLocks noGrp="1"/>
          </p:cNvSpPr>
          <p:nvPr>
            <p:ph type="title"/>
          </p:nvPr>
        </p:nvSpPr>
        <p:spPr/>
        <p:txBody>
          <a:bodyPr/>
          <a:lstStyle/>
          <a:p>
            <a:r>
              <a:rPr lang="en-US" b="1" dirty="0"/>
              <a:t>Maternity Rights – the basics</a:t>
            </a:r>
            <a:br>
              <a:rPr lang="en-US" dirty="0"/>
            </a:br>
            <a:r>
              <a:rPr lang="en-US" dirty="0"/>
              <a:t>* primary adopters, regardless of gender, get the same rights</a:t>
            </a:r>
          </a:p>
        </p:txBody>
      </p:sp>
      <p:sp>
        <p:nvSpPr>
          <p:cNvPr id="3" name="Text Placeholder 2">
            <a:extLst>
              <a:ext uri="{FF2B5EF4-FFF2-40B4-BE49-F238E27FC236}">
                <a16:creationId xmlns:a16="http://schemas.microsoft.com/office/drawing/2014/main" id="{825A2C08-6FD1-949D-6BFA-F774989AFCFA}"/>
              </a:ext>
            </a:extLst>
          </p:cNvPr>
          <p:cNvSpPr>
            <a:spLocks noGrp="1"/>
          </p:cNvSpPr>
          <p:nvPr>
            <p:ph type="body" sz="half" idx="13"/>
          </p:nvPr>
        </p:nvSpPr>
        <p:spPr/>
        <p:txBody>
          <a:bodyPr/>
          <a:lstStyle/>
          <a:p>
            <a:endParaRPr lang="en-US"/>
          </a:p>
        </p:txBody>
      </p:sp>
      <p:sp>
        <p:nvSpPr>
          <p:cNvPr id="4" name="Text Placeholder 3">
            <a:extLst>
              <a:ext uri="{FF2B5EF4-FFF2-40B4-BE49-F238E27FC236}">
                <a16:creationId xmlns:a16="http://schemas.microsoft.com/office/drawing/2014/main" id="{41013EEA-9FE2-2D87-C34C-69B81FF71E7B}"/>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3860818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Maternity Rights</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p:txBody>
          <a:bodyPr>
            <a:normAutofit fontScale="32500" lnSpcReduction="20000"/>
          </a:bodyPr>
          <a:lstStyle/>
          <a:p>
            <a:r>
              <a:rPr lang="en-GB" sz="4600" dirty="0">
                <a:solidFill>
                  <a:srgbClr val="000000"/>
                </a:solidFill>
                <a:effectLst/>
              </a:rPr>
              <a:t>52 weeks off</a:t>
            </a:r>
          </a:p>
          <a:p>
            <a:pPr lvl="1"/>
            <a:r>
              <a:rPr lang="en-GB" sz="4400" dirty="0">
                <a:solidFill>
                  <a:srgbClr val="000000"/>
                </a:solidFill>
                <a:effectLst/>
              </a:rPr>
              <a:t>2 weeks are compulsory (4 weeks for factory workers)</a:t>
            </a:r>
          </a:p>
          <a:p>
            <a:r>
              <a:rPr lang="en-GB" sz="4600" dirty="0">
                <a:solidFill>
                  <a:srgbClr val="000000"/>
                </a:solidFill>
                <a:effectLst/>
              </a:rPr>
              <a:t>First 26 weeks = “ordinary maternity leave (OML)”</a:t>
            </a:r>
          </a:p>
          <a:p>
            <a:r>
              <a:rPr lang="en-GB" sz="4600" dirty="0">
                <a:solidFill>
                  <a:srgbClr val="000000"/>
                </a:solidFill>
                <a:effectLst/>
              </a:rPr>
              <a:t>Second 26 weeks = “additional maternity leave (AML)”</a:t>
            </a:r>
          </a:p>
          <a:p>
            <a:r>
              <a:rPr lang="en-GB" sz="4600" dirty="0">
                <a:solidFill>
                  <a:srgbClr val="000000"/>
                </a:solidFill>
                <a:effectLst/>
              </a:rPr>
              <a:t>If mother is eligible, statutory maternity pay is payable for 39 weeks</a:t>
            </a:r>
          </a:p>
          <a:p>
            <a:pPr lvl="1"/>
            <a:r>
              <a:rPr lang="en-GB" sz="4400" dirty="0">
                <a:solidFill>
                  <a:srgbClr val="000000"/>
                </a:solidFill>
                <a:effectLst/>
              </a:rPr>
              <a:t>First 6 weeks = 90% pay</a:t>
            </a:r>
          </a:p>
          <a:p>
            <a:pPr lvl="1"/>
            <a:r>
              <a:rPr lang="en-GB" sz="4400" dirty="0">
                <a:solidFill>
                  <a:srgbClr val="000000"/>
                </a:solidFill>
                <a:effectLst/>
              </a:rPr>
              <a:t>Remaining 33 weeks = statutory rate or 90% pay, whichever is lower.</a:t>
            </a:r>
          </a:p>
          <a:p>
            <a:pPr lvl="1"/>
            <a:r>
              <a:rPr lang="en-GB" sz="4400" dirty="0">
                <a:solidFill>
                  <a:srgbClr val="000000"/>
                </a:solidFill>
              </a:rPr>
              <a:t>April 2024:  £184.03</a:t>
            </a:r>
          </a:p>
          <a:p>
            <a:pPr lvl="1"/>
            <a:r>
              <a:rPr lang="en-GB" sz="4400" dirty="0">
                <a:solidFill>
                  <a:srgbClr val="000000"/>
                </a:solidFill>
                <a:effectLst/>
              </a:rPr>
              <a:t>April 2025:  £187.18</a:t>
            </a:r>
            <a:r>
              <a:rPr lang="en-GB" sz="4600" dirty="0">
                <a:solidFill>
                  <a:srgbClr val="000000"/>
                </a:solidFill>
                <a:effectLst/>
              </a:rPr>
              <a:t> </a:t>
            </a:r>
          </a:p>
          <a:p>
            <a:r>
              <a:rPr lang="en-GB" sz="4600" dirty="0">
                <a:solidFill>
                  <a:srgbClr val="000000"/>
                </a:solidFill>
                <a:effectLst/>
              </a:rPr>
              <a:t>All terms and conditions relating to employment continue to apply except those relating to pay – so holiday continues to accrue, continuous service continues etc</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041838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C81AF-5868-0024-CF2B-3729CD3B4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F3DC05-E09F-8118-FDDA-52B843919683}"/>
              </a:ext>
            </a:extLst>
          </p:cNvPr>
          <p:cNvSpPr>
            <a:spLocks noGrp="1"/>
          </p:cNvSpPr>
          <p:nvPr>
            <p:ph type="title"/>
          </p:nvPr>
        </p:nvSpPr>
        <p:spPr/>
        <p:txBody>
          <a:bodyPr/>
          <a:lstStyle/>
          <a:p>
            <a:r>
              <a:rPr lang="en-US" dirty="0"/>
              <a:t>Notification requirements</a:t>
            </a:r>
          </a:p>
        </p:txBody>
      </p:sp>
      <p:sp>
        <p:nvSpPr>
          <p:cNvPr id="3" name="Content Placeholder 2">
            <a:extLst>
              <a:ext uri="{FF2B5EF4-FFF2-40B4-BE49-F238E27FC236}">
                <a16:creationId xmlns:a16="http://schemas.microsoft.com/office/drawing/2014/main" id="{B6812C1F-E34C-AEDA-94FB-2910383129FC}"/>
              </a:ext>
            </a:extLst>
          </p:cNvPr>
          <p:cNvSpPr>
            <a:spLocks noGrp="1"/>
          </p:cNvSpPr>
          <p:nvPr>
            <p:ph idx="1"/>
          </p:nvPr>
        </p:nvSpPr>
        <p:spPr/>
        <p:txBody>
          <a:bodyPr>
            <a:normAutofit fontScale="32500" lnSpcReduction="20000"/>
          </a:bodyPr>
          <a:lstStyle/>
          <a:p>
            <a:r>
              <a:rPr lang="en-GB" sz="4600" dirty="0">
                <a:solidFill>
                  <a:srgbClr val="000000"/>
                </a:solidFill>
                <a:effectLst/>
              </a:rPr>
              <a:t>Expectant mother should notify employer as soon as possible of EWC (expected week of childbirth) and no later than the </a:t>
            </a:r>
            <a:r>
              <a:rPr lang="en-GB" sz="4600" dirty="0">
                <a:solidFill>
                  <a:srgbClr val="000000"/>
                </a:solidFill>
              </a:rPr>
              <a:t>15</a:t>
            </a:r>
            <a:r>
              <a:rPr lang="en-GB" sz="4600" baseline="30000" dirty="0">
                <a:solidFill>
                  <a:srgbClr val="000000"/>
                </a:solidFill>
              </a:rPr>
              <a:t>th</a:t>
            </a:r>
            <a:r>
              <a:rPr lang="en-GB" sz="4600" dirty="0">
                <a:solidFill>
                  <a:srgbClr val="000000"/>
                </a:solidFill>
              </a:rPr>
              <a:t> week before EWC</a:t>
            </a:r>
          </a:p>
          <a:p>
            <a:r>
              <a:rPr lang="en-GB" sz="4600" dirty="0">
                <a:solidFill>
                  <a:srgbClr val="000000"/>
                </a:solidFill>
                <a:effectLst/>
              </a:rPr>
              <a:t>They will normally use form MATB1 for this (completed by medical professional)</a:t>
            </a:r>
          </a:p>
          <a:p>
            <a:r>
              <a:rPr lang="en-GB" sz="4600" dirty="0">
                <a:solidFill>
                  <a:srgbClr val="000000"/>
                </a:solidFill>
                <a:effectLst/>
              </a:rPr>
              <a:t>Earliest leave can start is 11 weeks before EWC. Mother needs to give 8 weeks’ notice of when she wants it to start/if she wants to change her start date.</a:t>
            </a:r>
          </a:p>
          <a:p>
            <a:r>
              <a:rPr lang="en-GB" sz="4600" dirty="0">
                <a:solidFill>
                  <a:srgbClr val="000000"/>
                </a:solidFill>
                <a:effectLst/>
              </a:rPr>
              <a:t>Leave will start automatically:</a:t>
            </a:r>
          </a:p>
          <a:p>
            <a:pPr lvl="1"/>
            <a:r>
              <a:rPr lang="en-GB" sz="4400" dirty="0">
                <a:solidFill>
                  <a:srgbClr val="000000"/>
                </a:solidFill>
                <a:effectLst/>
              </a:rPr>
              <a:t>If baby is born early (starts the day after)</a:t>
            </a:r>
          </a:p>
          <a:p>
            <a:pPr lvl="1"/>
            <a:r>
              <a:rPr lang="en-GB" sz="4400" dirty="0">
                <a:solidFill>
                  <a:srgbClr val="000000"/>
                </a:solidFill>
                <a:effectLst/>
              </a:rPr>
              <a:t>If mother is sick for a pregnancy-related reason in the 4 weeks before birth</a:t>
            </a:r>
          </a:p>
          <a:p>
            <a:r>
              <a:rPr lang="en-GB" sz="4600" dirty="0">
                <a:solidFill>
                  <a:srgbClr val="000000"/>
                </a:solidFill>
                <a:effectLst/>
              </a:rPr>
              <a:t>Employer will assume that mother wants to take 52 weeks unless mother advises otherwise. Mother has to give 8 weeks’ notice to return to work early</a:t>
            </a:r>
            <a:endParaRPr lang="en-US" dirty="0"/>
          </a:p>
          <a:p>
            <a:endParaRPr lang="en-US" dirty="0"/>
          </a:p>
        </p:txBody>
      </p:sp>
    </p:spTree>
    <p:extLst>
      <p:ext uri="{BB962C8B-B14F-4D97-AF65-F5344CB8AC3E}">
        <p14:creationId xmlns:p14="http://schemas.microsoft.com/office/powerpoint/2010/main" val="6016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0FF46-108A-BA0E-2A28-7BC9CCEAF3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0154C1-7D2A-33C6-123F-329AA2C3BDD1}"/>
              </a:ext>
            </a:extLst>
          </p:cNvPr>
          <p:cNvSpPr>
            <a:spLocks noGrp="1"/>
          </p:cNvSpPr>
          <p:nvPr>
            <p:ph type="title"/>
          </p:nvPr>
        </p:nvSpPr>
        <p:spPr/>
        <p:txBody>
          <a:bodyPr/>
          <a:lstStyle/>
          <a:p>
            <a:r>
              <a:rPr lang="en-US" dirty="0"/>
              <a:t>Eligibility</a:t>
            </a:r>
          </a:p>
        </p:txBody>
      </p:sp>
      <p:sp>
        <p:nvSpPr>
          <p:cNvPr id="3" name="Content Placeholder 2">
            <a:extLst>
              <a:ext uri="{FF2B5EF4-FFF2-40B4-BE49-F238E27FC236}">
                <a16:creationId xmlns:a16="http://schemas.microsoft.com/office/drawing/2014/main" id="{16B793F1-9801-29CE-0517-7D163D74B90C}"/>
              </a:ext>
            </a:extLst>
          </p:cNvPr>
          <p:cNvSpPr>
            <a:spLocks noGrp="1"/>
          </p:cNvSpPr>
          <p:nvPr>
            <p:ph idx="1"/>
          </p:nvPr>
        </p:nvSpPr>
        <p:spPr/>
        <p:txBody>
          <a:bodyPr>
            <a:normAutofit fontScale="55000" lnSpcReduction="20000"/>
          </a:bodyPr>
          <a:lstStyle/>
          <a:p>
            <a:r>
              <a:rPr lang="en-GB" sz="3800" dirty="0">
                <a:solidFill>
                  <a:srgbClr val="000000"/>
                </a:solidFill>
                <a:effectLst/>
              </a:rPr>
              <a:t>All new mothers are entitled to maternity </a:t>
            </a:r>
            <a:r>
              <a:rPr lang="en-GB" sz="3800" b="1" dirty="0">
                <a:solidFill>
                  <a:srgbClr val="7030A0"/>
                </a:solidFill>
                <a:effectLst/>
              </a:rPr>
              <a:t>leave</a:t>
            </a:r>
            <a:r>
              <a:rPr lang="en-GB" sz="3800" dirty="0">
                <a:solidFill>
                  <a:srgbClr val="000000"/>
                </a:solidFill>
                <a:effectLst/>
              </a:rPr>
              <a:t>, irrespective of length of service.</a:t>
            </a:r>
          </a:p>
          <a:p>
            <a:r>
              <a:rPr lang="en-GB" sz="3800" dirty="0">
                <a:solidFill>
                  <a:srgbClr val="000000"/>
                </a:solidFill>
                <a:effectLst/>
              </a:rPr>
              <a:t>New mothers that have been employed for at least 26 weeks as at the qualifying date (which is 15 weeks before the EWC) are entitled to statutory maternity pay</a:t>
            </a:r>
          </a:p>
          <a:p>
            <a:r>
              <a:rPr lang="en-GB" sz="3800" dirty="0">
                <a:solidFill>
                  <a:srgbClr val="000000"/>
                </a:solidFill>
                <a:effectLst/>
              </a:rPr>
              <a:t>If mother is not eligible for SMP (have to earn not less that the Lower Earnings Limit), she may be able to claim</a:t>
            </a:r>
          </a:p>
          <a:p>
            <a:pPr lvl="1"/>
            <a:r>
              <a:rPr lang="en-GB" sz="3600" dirty="0">
                <a:solidFill>
                  <a:srgbClr val="000000"/>
                </a:solidFill>
                <a:effectLst/>
              </a:rPr>
              <a:t>maternity allowance (employer will need to provide Form SMP1)</a:t>
            </a:r>
          </a:p>
          <a:p>
            <a:r>
              <a:rPr lang="en-GB" sz="3800" dirty="0">
                <a:solidFill>
                  <a:srgbClr val="000000"/>
                </a:solidFill>
                <a:effectLst/>
              </a:rPr>
              <a:t>New mothers whose babies are stillborn after the qualifying date (i.e. after 24 weeks) are still entitled to maternity leave</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615797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B5EB8-3CB6-C1A0-D4F0-712C6788BDA5}"/>
              </a:ext>
            </a:extLst>
          </p:cNvPr>
          <p:cNvSpPr>
            <a:spLocks noGrp="1"/>
          </p:cNvSpPr>
          <p:nvPr>
            <p:ph type="title"/>
          </p:nvPr>
        </p:nvSpPr>
        <p:spPr/>
        <p:txBody>
          <a:bodyPr/>
          <a:lstStyle/>
          <a:p>
            <a:r>
              <a:rPr lang="en-US"/>
              <a:t>Maternity Rights</a:t>
            </a:r>
          </a:p>
        </p:txBody>
      </p:sp>
      <p:sp>
        <p:nvSpPr>
          <p:cNvPr id="3" name="Content Placeholder 2">
            <a:extLst>
              <a:ext uri="{FF2B5EF4-FFF2-40B4-BE49-F238E27FC236}">
                <a16:creationId xmlns:a16="http://schemas.microsoft.com/office/drawing/2014/main" id="{7312FB87-F14A-F06A-6B16-736295005B84}"/>
              </a:ext>
            </a:extLst>
          </p:cNvPr>
          <p:cNvSpPr>
            <a:spLocks noGrp="1"/>
          </p:cNvSpPr>
          <p:nvPr>
            <p:ph idx="1"/>
          </p:nvPr>
        </p:nvSpPr>
        <p:spPr/>
        <p:txBody>
          <a:bodyPr vert="horz" lIns="91440" tIns="45720" rIns="91440" bIns="45720" rtlCol="0" anchor="t">
            <a:normAutofit/>
          </a:bodyPr>
          <a:lstStyle/>
          <a:p>
            <a:r>
              <a:rPr lang="en-US" dirty="0"/>
              <a:t>From 2027 unlawful to dismiss a woman while she is pregnant, on maternity leave and within 6 months of her returning to work.</a:t>
            </a:r>
          </a:p>
          <a:p>
            <a:r>
              <a:rPr lang="en-US"/>
              <a:t>There are some exceptions – what are they?</a:t>
            </a:r>
            <a:endParaRPr lang="en-US" dirty="0"/>
          </a:p>
          <a:p>
            <a:r>
              <a:rPr lang="en-US"/>
              <a:t>How will you present these to managers and what policies will need to be amended?</a:t>
            </a:r>
            <a:endParaRPr lang="en-US" dirty="0"/>
          </a:p>
          <a:p>
            <a:r>
              <a:rPr lang="en-US" dirty="0"/>
              <a:t>How can you manage this risk to the </a:t>
            </a:r>
            <a:r>
              <a:rPr lang="en-US" dirty="0" err="1"/>
              <a:t>organisation</a:t>
            </a:r>
            <a:r>
              <a:rPr lang="en-US" dirty="0"/>
              <a:t>?</a:t>
            </a:r>
          </a:p>
        </p:txBody>
      </p:sp>
    </p:spTree>
    <p:extLst>
      <p:ext uri="{BB962C8B-B14F-4D97-AF65-F5344CB8AC3E}">
        <p14:creationId xmlns:p14="http://schemas.microsoft.com/office/powerpoint/2010/main" val="3850008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63DFD-8FA9-E83A-E3F7-AF583AB272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29EE20-EF57-5A02-8655-EA2A945A5F04}"/>
              </a:ext>
            </a:extLst>
          </p:cNvPr>
          <p:cNvSpPr>
            <a:spLocks noGrp="1"/>
          </p:cNvSpPr>
          <p:nvPr>
            <p:ph type="title"/>
          </p:nvPr>
        </p:nvSpPr>
        <p:spPr/>
        <p:txBody>
          <a:bodyPr/>
          <a:lstStyle/>
          <a:p>
            <a:r>
              <a:rPr lang="en-US" dirty="0"/>
              <a:t>Neonatal Care Leave and Pay</a:t>
            </a:r>
          </a:p>
        </p:txBody>
      </p:sp>
      <p:sp>
        <p:nvSpPr>
          <p:cNvPr id="3" name="Content Placeholder 2">
            <a:extLst>
              <a:ext uri="{FF2B5EF4-FFF2-40B4-BE49-F238E27FC236}">
                <a16:creationId xmlns:a16="http://schemas.microsoft.com/office/drawing/2014/main" id="{0CD2901A-E9C4-02CD-0164-C2240D98182A}"/>
              </a:ext>
            </a:extLst>
          </p:cNvPr>
          <p:cNvSpPr>
            <a:spLocks noGrp="1"/>
          </p:cNvSpPr>
          <p:nvPr>
            <p:ph idx="1"/>
          </p:nvPr>
        </p:nvSpPr>
        <p:spPr/>
        <p:txBody>
          <a:bodyPr>
            <a:normAutofit/>
          </a:bodyPr>
          <a:lstStyle/>
          <a:p>
            <a:r>
              <a:rPr lang="en-US" dirty="0"/>
              <a:t>Neonatal Care (Leave and Pay) Act 2023</a:t>
            </a:r>
          </a:p>
          <a:p>
            <a:r>
              <a:rPr lang="en-US" dirty="0"/>
              <a:t>6</a:t>
            </a:r>
            <a:r>
              <a:rPr lang="en-US" baseline="30000" dirty="0"/>
              <a:t>th</a:t>
            </a:r>
            <a:r>
              <a:rPr lang="en-US" dirty="0"/>
              <a:t> April 2025</a:t>
            </a:r>
          </a:p>
          <a:p>
            <a:r>
              <a:rPr lang="en-US" dirty="0"/>
              <a:t>Day one right </a:t>
            </a:r>
          </a:p>
          <a:p>
            <a:r>
              <a:rPr lang="en-US" dirty="0"/>
              <a:t>For parents whose babies are admitted to neonatal care within the first 28 days of life and remain in hospital for at least 7 consecutive days</a:t>
            </a:r>
          </a:p>
          <a:p>
            <a:r>
              <a:rPr lang="en-US" dirty="0"/>
              <a:t>Up to 12 weeks neonatal care leave, minimum blocks of one week</a:t>
            </a:r>
          </a:p>
          <a:p>
            <a:r>
              <a:rPr lang="en-US" dirty="0"/>
              <a:t>Leave must be taken within 68 weeks</a:t>
            </a:r>
          </a:p>
          <a:p>
            <a:r>
              <a:rPr lang="en-US" dirty="0"/>
              <a:t>Amount same as other family entitlements i.e. SMP</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981304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3C02F-4DA4-E1AC-A82B-94FA153844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5B90D9-F984-64C3-13F6-871D2E0AB746}"/>
              </a:ext>
            </a:extLst>
          </p:cNvPr>
          <p:cNvSpPr>
            <a:spLocks noGrp="1"/>
          </p:cNvSpPr>
          <p:nvPr>
            <p:ph type="title"/>
          </p:nvPr>
        </p:nvSpPr>
        <p:spPr/>
        <p:txBody>
          <a:bodyPr/>
          <a:lstStyle/>
          <a:p>
            <a:r>
              <a:rPr lang="en-US" dirty="0"/>
              <a:t>Neonatal Care Leave and Pay</a:t>
            </a:r>
          </a:p>
        </p:txBody>
      </p:sp>
      <p:sp>
        <p:nvSpPr>
          <p:cNvPr id="3" name="Content Placeholder 2">
            <a:extLst>
              <a:ext uri="{FF2B5EF4-FFF2-40B4-BE49-F238E27FC236}">
                <a16:creationId xmlns:a16="http://schemas.microsoft.com/office/drawing/2014/main" id="{C4BA0463-BCA6-BECC-1E18-5F7E707B3FF6}"/>
              </a:ext>
            </a:extLst>
          </p:cNvPr>
          <p:cNvSpPr>
            <a:spLocks noGrp="1"/>
          </p:cNvSpPr>
          <p:nvPr>
            <p:ph idx="1"/>
          </p:nvPr>
        </p:nvSpPr>
        <p:spPr/>
        <p:txBody>
          <a:bodyPr>
            <a:normAutofit/>
          </a:bodyPr>
          <a:lstStyle/>
          <a:p>
            <a:r>
              <a:rPr lang="en-US" dirty="0"/>
              <a:t>Neonatal care pay same as rate for other family entitlements i.e. SMP</a:t>
            </a:r>
          </a:p>
          <a:p>
            <a:r>
              <a:rPr lang="en-US" dirty="0"/>
              <a:t>To be eligible for pay:</a:t>
            </a:r>
          </a:p>
          <a:p>
            <a:pPr lvl="1"/>
            <a:r>
              <a:rPr lang="en-US" dirty="0"/>
              <a:t>Have at least 26 weeks continuous service</a:t>
            </a:r>
          </a:p>
          <a:p>
            <a:pPr lvl="1"/>
            <a:r>
              <a:rPr lang="en-US" dirty="0"/>
              <a:t>Not earn less than the LEL</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11100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74637-A4D4-8F4B-717C-5981FCD784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3E7D7D-BCF4-E92C-1BD9-375FCCA7FD9D}"/>
              </a:ext>
            </a:extLst>
          </p:cNvPr>
          <p:cNvSpPr>
            <a:spLocks noGrp="1"/>
          </p:cNvSpPr>
          <p:nvPr>
            <p:ph type="title"/>
          </p:nvPr>
        </p:nvSpPr>
        <p:spPr/>
        <p:txBody>
          <a:bodyPr/>
          <a:lstStyle/>
          <a:p>
            <a:r>
              <a:rPr lang="en-US" dirty="0"/>
              <a:t>Parental Bereavement Leave and Pay</a:t>
            </a:r>
          </a:p>
        </p:txBody>
      </p:sp>
      <p:sp>
        <p:nvSpPr>
          <p:cNvPr id="3" name="Content Placeholder 2">
            <a:extLst>
              <a:ext uri="{FF2B5EF4-FFF2-40B4-BE49-F238E27FC236}">
                <a16:creationId xmlns:a16="http://schemas.microsoft.com/office/drawing/2014/main" id="{7428487D-55C1-BC3B-10C2-46AD1BF242CC}"/>
              </a:ext>
            </a:extLst>
          </p:cNvPr>
          <p:cNvSpPr>
            <a:spLocks noGrp="1"/>
          </p:cNvSpPr>
          <p:nvPr>
            <p:ph idx="1"/>
          </p:nvPr>
        </p:nvSpPr>
        <p:spPr/>
        <p:txBody>
          <a:bodyPr>
            <a:normAutofit/>
          </a:bodyPr>
          <a:lstStyle/>
          <a:p>
            <a:r>
              <a:rPr lang="en-US" dirty="0"/>
              <a:t>Employees only </a:t>
            </a:r>
          </a:p>
          <a:p>
            <a:r>
              <a:rPr lang="en-US" dirty="0"/>
              <a:t>Day one right </a:t>
            </a:r>
          </a:p>
          <a:p>
            <a:r>
              <a:rPr lang="en-US" dirty="0"/>
              <a:t>Statutory Parental Bereavement Pay same as rate for other family entitlements i.e. SMP</a:t>
            </a:r>
          </a:p>
          <a:p>
            <a:r>
              <a:rPr lang="en-US" dirty="0"/>
              <a:t>To be eligible for pay:</a:t>
            </a:r>
          </a:p>
          <a:p>
            <a:pPr lvl="1"/>
            <a:r>
              <a:rPr lang="en-US" dirty="0"/>
              <a:t>Have at least 26 weeks continuous service</a:t>
            </a:r>
          </a:p>
          <a:p>
            <a:pPr lvl="1"/>
            <a:r>
              <a:rPr lang="en-US" dirty="0"/>
              <a:t>Not earn less than the LEL</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838203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95EF-5BBA-0D68-54E7-C0EB8755B250}"/>
              </a:ext>
            </a:extLst>
          </p:cNvPr>
          <p:cNvSpPr>
            <a:spLocks noGrp="1"/>
          </p:cNvSpPr>
          <p:nvPr>
            <p:ph type="title"/>
          </p:nvPr>
        </p:nvSpPr>
        <p:spPr/>
        <p:txBody>
          <a:bodyPr/>
          <a:lstStyle/>
          <a:p>
            <a:r>
              <a:rPr lang="en-US" dirty="0"/>
              <a:t>Bereavement leave for </a:t>
            </a:r>
            <a:r>
              <a:rPr lang="en-US"/>
              <a:t>pregnancy</a:t>
            </a:r>
            <a:r>
              <a:rPr lang="en-US" dirty="0"/>
              <a:t> loss</a:t>
            </a:r>
          </a:p>
        </p:txBody>
      </p:sp>
      <p:sp>
        <p:nvSpPr>
          <p:cNvPr id="3" name="Content Placeholder 2">
            <a:extLst>
              <a:ext uri="{FF2B5EF4-FFF2-40B4-BE49-F238E27FC236}">
                <a16:creationId xmlns:a16="http://schemas.microsoft.com/office/drawing/2014/main" id="{F67BA372-1F82-7BE1-04F6-9EDDB9AE5D2F}"/>
              </a:ext>
            </a:extLst>
          </p:cNvPr>
          <p:cNvSpPr>
            <a:spLocks noGrp="1"/>
          </p:cNvSpPr>
          <p:nvPr>
            <p:ph idx="1"/>
          </p:nvPr>
        </p:nvSpPr>
        <p:spPr/>
        <p:txBody>
          <a:bodyPr vert="horz" lIns="91440" tIns="45720" rIns="91440" bIns="45720" rtlCol="0" anchor="t">
            <a:normAutofit/>
          </a:bodyPr>
          <a:lstStyle/>
          <a:p>
            <a:r>
              <a:rPr lang="en-US"/>
              <a:t>From 2027</a:t>
            </a:r>
          </a:p>
          <a:p>
            <a:r>
              <a:rPr lang="en-US"/>
              <a:t>Leave for parents who experience pregnancy loss before 24 weeks</a:t>
            </a:r>
          </a:p>
          <a:p>
            <a:r>
              <a:rPr lang="en-US" dirty="0"/>
              <a:t>Will include miscarriage, ectopic pregnancy, molar pregnancy, medical termination or unsuccessful IVF embryo transfer</a:t>
            </a:r>
          </a:p>
          <a:p>
            <a:r>
              <a:rPr lang="en-US"/>
              <a:t>How can HR prepare for this change and how can this be communicated?</a:t>
            </a:r>
            <a:endParaRPr lang="en-US" dirty="0"/>
          </a:p>
          <a:p>
            <a:endParaRPr lang="en-US" dirty="0"/>
          </a:p>
        </p:txBody>
      </p:sp>
    </p:spTree>
    <p:extLst>
      <p:ext uri="{BB962C8B-B14F-4D97-AF65-F5344CB8AC3E}">
        <p14:creationId xmlns:p14="http://schemas.microsoft.com/office/powerpoint/2010/main" val="1396295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1D3C0-0215-0B6C-10F9-BD0B8446872C}"/>
              </a:ext>
            </a:extLst>
          </p:cNvPr>
          <p:cNvSpPr>
            <a:spLocks noGrp="1"/>
          </p:cNvSpPr>
          <p:nvPr>
            <p:ph type="title"/>
          </p:nvPr>
        </p:nvSpPr>
        <p:spPr/>
        <p:txBody>
          <a:bodyPr/>
          <a:lstStyle/>
          <a:p>
            <a:r>
              <a:rPr lang="en-US"/>
              <a:t>Bereaved Partner's Paternity Leave</a:t>
            </a:r>
          </a:p>
        </p:txBody>
      </p:sp>
      <p:sp>
        <p:nvSpPr>
          <p:cNvPr id="3" name="Content Placeholder 2">
            <a:extLst>
              <a:ext uri="{FF2B5EF4-FFF2-40B4-BE49-F238E27FC236}">
                <a16:creationId xmlns:a16="http://schemas.microsoft.com/office/drawing/2014/main" id="{A25A7503-5834-52B6-FCFE-A8F2E7C70932}"/>
              </a:ext>
            </a:extLst>
          </p:cNvPr>
          <p:cNvSpPr>
            <a:spLocks noGrp="1"/>
          </p:cNvSpPr>
          <p:nvPr>
            <p:ph idx="1"/>
          </p:nvPr>
        </p:nvSpPr>
        <p:spPr/>
        <p:txBody>
          <a:bodyPr vert="horz" lIns="91440" tIns="45720" rIns="91440" bIns="45720" rtlCol="0" anchor="t">
            <a:normAutofit/>
          </a:bodyPr>
          <a:lstStyle/>
          <a:p>
            <a:r>
              <a:rPr lang="en-US" dirty="0"/>
              <a:t>Gives employed, bereaved fathers and partners a day 1 right to extended paternity leave if they are in the tragic circumstances of losing the child's mother or primary adopter.</a:t>
            </a:r>
          </a:p>
          <a:p>
            <a:r>
              <a:rPr lang="en-US"/>
              <a:t>Takes effect from 6th April 2026.</a:t>
            </a:r>
            <a:endParaRPr lang="en-US" dirty="0"/>
          </a:p>
        </p:txBody>
      </p:sp>
    </p:spTree>
    <p:extLst>
      <p:ext uri="{BB962C8B-B14F-4D97-AF65-F5344CB8AC3E}">
        <p14:creationId xmlns:p14="http://schemas.microsoft.com/office/powerpoint/2010/main" val="1957694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4FAE0-6585-554D-CF1E-0060CC1E9F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4B6F0F-D0A6-ABC4-7D51-E91C9EE1F8E7}"/>
              </a:ext>
            </a:extLst>
          </p:cNvPr>
          <p:cNvSpPr>
            <a:spLocks noGrp="1"/>
          </p:cNvSpPr>
          <p:nvPr>
            <p:ph type="title"/>
          </p:nvPr>
        </p:nvSpPr>
        <p:spPr/>
        <p:txBody>
          <a:bodyPr/>
          <a:lstStyle/>
          <a:p>
            <a:r>
              <a:rPr lang="en-US" dirty="0"/>
              <a:t>Adoption Pay</a:t>
            </a:r>
          </a:p>
        </p:txBody>
      </p:sp>
      <p:sp>
        <p:nvSpPr>
          <p:cNvPr id="3" name="Content Placeholder 2">
            <a:extLst>
              <a:ext uri="{FF2B5EF4-FFF2-40B4-BE49-F238E27FC236}">
                <a16:creationId xmlns:a16="http://schemas.microsoft.com/office/drawing/2014/main" id="{83607F75-A8A5-B0E8-53D6-73CCB97D6927}"/>
              </a:ext>
            </a:extLst>
          </p:cNvPr>
          <p:cNvSpPr>
            <a:spLocks noGrp="1"/>
          </p:cNvSpPr>
          <p:nvPr>
            <p:ph idx="1"/>
          </p:nvPr>
        </p:nvSpPr>
        <p:spPr/>
        <p:txBody>
          <a:bodyPr>
            <a:normAutofit/>
          </a:bodyPr>
          <a:lstStyle/>
          <a:p>
            <a:r>
              <a:rPr lang="en-GB" sz="1500" dirty="0">
                <a:solidFill>
                  <a:srgbClr val="000000"/>
                </a:solidFill>
                <a:effectLst/>
              </a:rPr>
              <a:t>Primary adopters are eligible to receive statutory adoption pay in the same way that new mothers are</a:t>
            </a:r>
          </a:p>
          <a:p>
            <a:pPr lvl="1"/>
            <a:r>
              <a:rPr lang="en-GB" sz="1300" dirty="0">
                <a:solidFill>
                  <a:srgbClr val="000000"/>
                </a:solidFill>
                <a:effectLst/>
              </a:rPr>
              <a:t>provided they have 26 weeks’ service in the week in which they are notified of having been matched with a child </a:t>
            </a:r>
          </a:p>
          <a:p>
            <a:r>
              <a:rPr lang="en-GB" sz="1500" dirty="0">
                <a:solidFill>
                  <a:srgbClr val="000000"/>
                </a:solidFill>
                <a:effectLst/>
              </a:rPr>
              <a:t>It is paid at the same rate as SMP</a:t>
            </a:r>
          </a:p>
          <a:p>
            <a:r>
              <a:rPr lang="en-GB" sz="1500" dirty="0">
                <a:solidFill>
                  <a:srgbClr val="000000"/>
                </a:solidFill>
                <a:effectLst/>
              </a:rPr>
              <a:t>Similar notification requirements</a:t>
            </a:r>
          </a:p>
          <a:p>
            <a:r>
              <a:rPr lang="en-GB" sz="1500" dirty="0">
                <a:solidFill>
                  <a:srgbClr val="000000"/>
                </a:solidFill>
                <a:effectLst/>
              </a:rPr>
              <a:t>Terms and conditions of employment continue apart from those relating to pay</a:t>
            </a:r>
          </a:p>
          <a:p>
            <a:r>
              <a:rPr lang="en-GB" sz="1500" dirty="0">
                <a:solidFill>
                  <a:srgbClr val="000000"/>
                </a:solidFill>
                <a:effectLst/>
              </a:rPr>
              <a:t>Can work 10 KIT days without bringing their leave to an end</a:t>
            </a:r>
          </a:p>
          <a:p>
            <a:pPr marL="0" indent="0">
              <a:buNone/>
            </a:pPr>
            <a:endParaRPr lang="en-US" dirty="0"/>
          </a:p>
          <a:p>
            <a:endParaRPr lang="en-US" dirty="0"/>
          </a:p>
        </p:txBody>
      </p:sp>
    </p:spTree>
    <p:extLst>
      <p:ext uri="{BB962C8B-B14F-4D97-AF65-F5344CB8AC3E}">
        <p14:creationId xmlns:p14="http://schemas.microsoft.com/office/powerpoint/2010/main" val="1262550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9D5F4-B51A-121D-1A14-B1B28F59B9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172976-1F9E-2117-7337-90A1BBC83A76}"/>
              </a:ext>
            </a:extLst>
          </p:cNvPr>
          <p:cNvSpPr>
            <a:spLocks noGrp="1"/>
          </p:cNvSpPr>
          <p:nvPr>
            <p:ph type="title"/>
          </p:nvPr>
        </p:nvSpPr>
        <p:spPr/>
        <p:txBody>
          <a:bodyPr/>
          <a:lstStyle/>
          <a:p>
            <a:r>
              <a:rPr lang="en-US" dirty="0"/>
              <a:t>KIT Days</a:t>
            </a:r>
          </a:p>
        </p:txBody>
      </p:sp>
      <p:sp>
        <p:nvSpPr>
          <p:cNvPr id="3" name="Content Placeholder 2">
            <a:extLst>
              <a:ext uri="{FF2B5EF4-FFF2-40B4-BE49-F238E27FC236}">
                <a16:creationId xmlns:a16="http://schemas.microsoft.com/office/drawing/2014/main" id="{1FF29FF9-0161-B265-BC9F-0FFD54675088}"/>
              </a:ext>
            </a:extLst>
          </p:cNvPr>
          <p:cNvSpPr>
            <a:spLocks noGrp="1"/>
          </p:cNvSpPr>
          <p:nvPr>
            <p:ph idx="1"/>
          </p:nvPr>
        </p:nvSpPr>
        <p:spPr/>
        <p:txBody>
          <a:bodyPr>
            <a:normAutofit lnSpcReduction="10000"/>
          </a:bodyPr>
          <a:lstStyle/>
          <a:p>
            <a:r>
              <a:rPr lang="en-US" dirty="0"/>
              <a:t>Keeping in touch days</a:t>
            </a:r>
          </a:p>
          <a:p>
            <a:r>
              <a:rPr lang="en-US" dirty="0"/>
              <a:t>Up to 10 days (need not be consecutive)</a:t>
            </a:r>
          </a:p>
          <a:p>
            <a:r>
              <a:rPr lang="en-US" dirty="0"/>
              <a:t>Agreement of both parties </a:t>
            </a:r>
          </a:p>
          <a:p>
            <a:r>
              <a:rPr lang="en-US" dirty="0"/>
              <a:t>Carry out work </a:t>
            </a:r>
          </a:p>
          <a:p>
            <a:r>
              <a:rPr lang="en-US" dirty="0"/>
              <a:t>“Work” means any work done under the CofE and may include training or any activity undertaken for the purposes of keeping in tough with the workplace</a:t>
            </a:r>
            <a:r>
              <a:rPr lang="en-GB" dirty="0"/>
              <a:t> </a:t>
            </a:r>
          </a:p>
          <a:p>
            <a:pPr fontAlgn="base"/>
            <a:r>
              <a:rPr lang="en-GB" dirty="0"/>
              <a:t>Agreement between parties what will be paid but not less than NMW</a:t>
            </a:r>
            <a:r>
              <a:rPr lang="en-GB" dirty="0">
                <a:effectLst/>
              </a:rPr>
              <a:t> </a:t>
            </a:r>
          </a:p>
          <a:p>
            <a:pPr marL="0" indent="0">
              <a:buNone/>
            </a:pPr>
            <a:br>
              <a:rPr lang="en-GB" dirty="0"/>
            </a:br>
            <a:endParaRPr lang="en-US" dirty="0"/>
          </a:p>
          <a:p>
            <a:pPr marL="0" indent="0">
              <a:buNone/>
            </a:pPr>
            <a:endParaRPr lang="en-US" dirty="0"/>
          </a:p>
          <a:p>
            <a:endParaRPr lang="en-US" dirty="0"/>
          </a:p>
        </p:txBody>
      </p:sp>
    </p:spTree>
    <p:extLst>
      <p:ext uri="{BB962C8B-B14F-4D97-AF65-F5344CB8AC3E}">
        <p14:creationId xmlns:p14="http://schemas.microsoft.com/office/powerpoint/2010/main" val="3804234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766D3-ACB0-939B-BC52-637551307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20BDF-1E34-04C4-511B-A111CA07AAB1}"/>
              </a:ext>
            </a:extLst>
          </p:cNvPr>
          <p:cNvSpPr>
            <a:spLocks noGrp="1"/>
          </p:cNvSpPr>
          <p:nvPr>
            <p:ph type="title"/>
          </p:nvPr>
        </p:nvSpPr>
        <p:spPr/>
        <p:txBody>
          <a:bodyPr/>
          <a:lstStyle/>
          <a:p>
            <a:r>
              <a:rPr lang="en-US" dirty="0"/>
              <a:t>Returning to work from maternity or adoption leave (primary adopter)</a:t>
            </a:r>
          </a:p>
        </p:txBody>
      </p:sp>
      <p:sp>
        <p:nvSpPr>
          <p:cNvPr id="3" name="Content Placeholder 2">
            <a:extLst>
              <a:ext uri="{FF2B5EF4-FFF2-40B4-BE49-F238E27FC236}">
                <a16:creationId xmlns:a16="http://schemas.microsoft.com/office/drawing/2014/main" id="{630FDFCC-3530-AAD9-75B2-6885803D2ACB}"/>
              </a:ext>
            </a:extLst>
          </p:cNvPr>
          <p:cNvSpPr>
            <a:spLocks noGrp="1"/>
          </p:cNvSpPr>
          <p:nvPr>
            <p:ph idx="1"/>
          </p:nvPr>
        </p:nvSpPr>
        <p:spPr/>
        <p:txBody>
          <a:bodyPr>
            <a:normAutofit/>
          </a:bodyPr>
          <a:lstStyle/>
          <a:p>
            <a:r>
              <a:rPr lang="en-GB" sz="2100" dirty="0">
                <a:solidFill>
                  <a:srgbClr val="000000"/>
                </a:solidFill>
                <a:effectLst/>
              </a:rPr>
              <a:t>Employees that return after taking only OML or OAL are </a:t>
            </a:r>
            <a:r>
              <a:rPr lang="en-GB" sz="2100" b="1" dirty="0">
                <a:solidFill>
                  <a:srgbClr val="7030A0"/>
                </a:solidFill>
                <a:effectLst/>
              </a:rPr>
              <a:t>entitled to return to the same job</a:t>
            </a:r>
            <a:endParaRPr lang="en-GB" sz="2100" dirty="0">
              <a:solidFill>
                <a:srgbClr val="7030A0"/>
              </a:solidFill>
              <a:effectLst/>
            </a:endParaRPr>
          </a:p>
          <a:p>
            <a:r>
              <a:rPr lang="en-GB" sz="2100" dirty="0">
                <a:solidFill>
                  <a:srgbClr val="000000"/>
                </a:solidFill>
                <a:effectLst/>
              </a:rPr>
              <a:t>Employees that return after taking AML or AAL are entitled to return to the same job</a:t>
            </a:r>
            <a:r>
              <a:rPr lang="en-GB" sz="2100" b="1" dirty="0">
                <a:solidFill>
                  <a:srgbClr val="000000"/>
                </a:solidFill>
                <a:effectLst/>
              </a:rPr>
              <a:t>, </a:t>
            </a:r>
            <a:r>
              <a:rPr lang="en-GB" sz="2100" b="1" dirty="0">
                <a:solidFill>
                  <a:srgbClr val="7030A0"/>
                </a:solidFill>
                <a:effectLst/>
              </a:rPr>
              <a:t>unless it is not reasonably practicable for them to return to</a:t>
            </a:r>
            <a:r>
              <a:rPr lang="en-GB" sz="2100" dirty="0">
                <a:solidFill>
                  <a:srgbClr val="7030A0"/>
                </a:solidFill>
              </a:rPr>
              <a:t> </a:t>
            </a:r>
            <a:r>
              <a:rPr lang="en-GB" sz="2100" b="1" dirty="0">
                <a:solidFill>
                  <a:srgbClr val="7030A0"/>
                </a:solidFill>
                <a:effectLst/>
              </a:rPr>
              <a:t>that job</a:t>
            </a:r>
            <a:r>
              <a:rPr lang="en-GB" sz="2100" dirty="0">
                <a:solidFill>
                  <a:srgbClr val="000000"/>
                </a:solidFill>
                <a:effectLst/>
              </a:rPr>
              <a:t>, in which case a suitable alternative job on </a:t>
            </a:r>
            <a:r>
              <a:rPr lang="en-GB" sz="2100" b="1" dirty="0">
                <a:solidFill>
                  <a:srgbClr val="7030A0"/>
                </a:solidFill>
                <a:effectLst/>
              </a:rPr>
              <a:t>no less favourable terms</a:t>
            </a:r>
            <a:endParaRPr lang="en-GB" sz="2100" dirty="0">
              <a:solidFill>
                <a:srgbClr val="7030A0"/>
              </a:solidFill>
              <a:effectLst/>
            </a:endParaRP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55220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64880-039F-C4F1-BE25-34E2B7EC8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A513C3-6D46-DF82-6517-0872D9E157E8}"/>
              </a:ext>
            </a:extLst>
          </p:cNvPr>
          <p:cNvSpPr>
            <a:spLocks noGrp="1"/>
          </p:cNvSpPr>
          <p:nvPr>
            <p:ph type="title"/>
          </p:nvPr>
        </p:nvSpPr>
        <p:spPr/>
        <p:txBody>
          <a:bodyPr/>
          <a:lstStyle/>
          <a:p>
            <a:r>
              <a:rPr lang="en-GB" i="0" u="none" strike="noStrike" dirty="0">
                <a:solidFill>
                  <a:schemeClr val="bg1"/>
                </a:solidFill>
                <a:effectLst/>
              </a:rPr>
              <a:t>Unfavourable treatment because of pregnancy-related illness</a:t>
            </a:r>
            <a:br>
              <a:rPr lang="en-GB" b="1" i="0" u="none" strike="noStrike" dirty="0">
                <a:solidFill>
                  <a:srgbClr val="3D3D3D"/>
                </a:solidFill>
                <a:effectLst/>
                <a:latin typeface="Source Sans Pro" panose="020B0503030403020204" pitchFamily="34" charset="0"/>
              </a:rPr>
            </a:br>
            <a:endParaRPr lang="en-US" dirty="0"/>
          </a:p>
        </p:txBody>
      </p:sp>
      <p:sp>
        <p:nvSpPr>
          <p:cNvPr id="3" name="Content Placeholder 2">
            <a:extLst>
              <a:ext uri="{FF2B5EF4-FFF2-40B4-BE49-F238E27FC236}">
                <a16:creationId xmlns:a16="http://schemas.microsoft.com/office/drawing/2014/main" id="{5A9901EA-8C1E-4447-F24F-C286D5B8D405}"/>
              </a:ext>
            </a:extLst>
          </p:cNvPr>
          <p:cNvSpPr>
            <a:spLocks noGrp="1"/>
          </p:cNvSpPr>
          <p:nvPr>
            <p:ph idx="1"/>
          </p:nvPr>
        </p:nvSpPr>
        <p:spPr/>
        <p:txBody>
          <a:bodyPr>
            <a:normAutofit fontScale="92500" lnSpcReduction="20000"/>
          </a:bodyPr>
          <a:lstStyle/>
          <a:p>
            <a:r>
              <a:rPr lang="en-GB" sz="1900" b="0" i="0" u="none" strike="noStrike" dirty="0">
                <a:solidFill>
                  <a:srgbClr val="1F1F1F"/>
                </a:solidFill>
                <a:effectLst/>
              </a:rPr>
              <a:t>An employer must not treat a woman unfavourably </a:t>
            </a:r>
            <a:r>
              <a:rPr lang="en-GB" sz="1900" b="1" i="0" u="none" strike="noStrike" dirty="0">
                <a:solidFill>
                  <a:srgbClr val="7030A0"/>
                </a:solidFill>
                <a:effectLst/>
              </a:rPr>
              <a:t>during</a:t>
            </a:r>
            <a:r>
              <a:rPr lang="en-GB" sz="1900" b="0" i="0" u="none" strike="noStrike" dirty="0">
                <a:solidFill>
                  <a:srgbClr val="7030A0"/>
                </a:solidFill>
                <a:effectLst/>
              </a:rPr>
              <a:t> </a:t>
            </a:r>
            <a:r>
              <a:rPr lang="en-GB" sz="1900" b="0" i="0" u="none" strike="noStrike" dirty="0">
                <a:solidFill>
                  <a:srgbClr val="1F1F1F"/>
                </a:solidFill>
                <a:effectLst/>
              </a:rPr>
              <a:t>or (since 1 January 2024) </a:t>
            </a:r>
            <a:r>
              <a:rPr lang="en-GB" sz="1900" b="1" i="0" u="none" strike="noStrike" dirty="0">
                <a:solidFill>
                  <a:srgbClr val="7030A0"/>
                </a:solidFill>
                <a:effectLst/>
              </a:rPr>
              <a:t>after</a:t>
            </a:r>
            <a:r>
              <a:rPr lang="en-GB" sz="1900" b="0" i="0" u="none" strike="noStrike" dirty="0">
                <a:solidFill>
                  <a:srgbClr val="1F1F1F"/>
                </a:solidFill>
                <a:effectLst/>
              </a:rPr>
              <a:t> the protected period because of an illness suffered by her as a result of her pregnancy (s18(2)(b) </a:t>
            </a:r>
            <a:r>
              <a:rPr lang="en-GB" sz="1900" b="0" i="0" u="none" strike="noStrike" dirty="0" err="1">
                <a:solidFill>
                  <a:srgbClr val="1F1F1F"/>
                </a:solidFill>
                <a:effectLst/>
              </a:rPr>
              <a:t>EqA</a:t>
            </a:r>
            <a:r>
              <a:rPr lang="en-GB" sz="1900" b="0" i="0" u="none" strike="noStrike" dirty="0">
                <a:solidFill>
                  <a:srgbClr val="1F1F1F"/>
                </a:solidFill>
                <a:effectLst/>
              </a:rPr>
              <a:t> 2010)  </a:t>
            </a:r>
          </a:p>
          <a:p>
            <a:pPr fontAlgn="base"/>
            <a:r>
              <a:rPr lang="en-GB" sz="1900" dirty="0">
                <a:effectLst/>
              </a:rPr>
              <a:t>The protected period under the </a:t>
            </a:r>
            <a:r>
              <a:rPr lang="en-GB" sz="1900" dirty="0" err="1">
                <a:effectLst/>
              </a:rPr>
              <a:t>EqA</a:t>
            </a:r>
            <a:r>
              <a:rPr lang="en-GB" sz="1900" dirty="0">
                <a:effectLst/>
              </a:rPr>
              <a:t> 2010 starts when a woman's pregnancy begins and it ends:</a:t>
            </a:r>
          </a:p>
          <a:p>
            <a:pPr lvl="1" fontAlgn="base"/>
            <a:r>
              <a:rPr lang="en-GB" dirty="0">
                <a:effectLst/>
              </a:rPr>
              <a:t>If she has the </a:t>
            </a:r>
            <a:r>
              <a:rPr lang="en-GB" b="1" dirty="0">
                <a:solidFill>
                  <a:srgbClr val="7030A0"/>
                </a:solidFill>
                <a:effectLst/>
              </a:rPr>
              <a:t>right to ordinary and additional maternity leave</a:t>
            </a:r>
            <a:r>
              <a:rPr lang="en-GB" dirty="0">
                <a:effectLst/>
              </a:rPr>
              <a:t>, at the end of the additional maternity leave period or (if earlier) when she returns to work after the pregnancy</a:t>
            </a:r>
          </a:p>
          <a:p>
            <a:pPr lvl="1" fontAlgn="base"/>
            <a:r>
              <a:rPr lang="en-GB" dirty="0">
                <a:effectLst/>
              </a:rPr>
              <a:t>Since 1 January 2024, if she has a </a:t>
            </a:r>
            <a:r>
              <a:rPr lang="en-GB" b="1" dirty="0">
                <a:solidFill>
                  <a:srgbClr val="7030A0"/>
                </a:solidFill>
                <a:effectLst/>
              </a:rPr>
              <a:t>right to equivalent maternity leave</a:t>
            </a:r>
            <a:r>
              <a:rPr lang="en-GB" dirty="0">
                <a:effectLst/>
              </a:rPr>
              <a:t>, at the end of that leave period or (if earlier) when she returns to work after the pregnancy</a:t>
            </a:r>
          </a:p>
          <a:p>
            <a:pPr lvl="1" fontAlgn="base"/>
            <a:r>
              <a:rPr lang="en-GB" dirty="0">
                <a:effectLst/>
              </a:rPr>
              <a:t>If she does not have either of those rights, at the end of the period of two weeks beginning with the end of the pregnancy</a:t>
            </a:r>
          </a:p>
          <a:p>
            <a:pPr lvl="1" fontAlgn="base"/>
            <a:r>
              <a:rPr lang="en-GB" i="1" strike="noStrike" dirty="0">
                <a:solidFill>
                  <a:schemeClr val="tx1"/>
                </a:solidFill>
              </a:rPr>
              <a:t>s18(6) </a:t>
            </a:r>
            <a:r>
              <a:rPr lang="en-GB" i="1" dirty="0" err="1">
                <a:solidFill>
                  <a:schemeClr val="tx1"/>
                </a:solidFill>
                <a:effectLst/>
              </a:rPr>
              <a:t>EqA</a:t>
            </a:r>
            <a:r>
              <a:rPr lang="en-GB" i="1" dirty="0">
                <a:solidFill>
                  <a:schemeClr val="tx1"/>
                </a:solidFill>
                <a:effectLst/>
              </a:rPr>
              <a:t> 2010</a:t>
            </a:r>
            <a:endParaRPr lang="en-GB" dirty="0">
              <a:solidFill>
                <a:schemeClr val="tx1"/>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1450568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81370-17DE-6F04-1803-0BE41436CE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E268D7-9096-9F8D-1373-45BA20C54C15}"/>
              </a:ext>
            </a:extLst>
          </p:cNvPr>
          <p:cNvSpPr>
            <a:spLocks noGrp="1"/>
          </p:cNvSpPr>
          <p:nvPr>
            <p:ph type="title"/>
          </p:nvPr>
        </p:nvSpPr>
        <p:spPr/>
        <p:txBody>
          <a:bodyPr/>
          <a:lstStyle/>
          <a:p>
            <a:r>
              <a:rPr lang="en-US" b="1" dirty="0"/>
              <a:t>Paternity Rights – the basics</a:t>
            </a:r>
            <a:br>
              <a:rPr lang="en-US" dirty="0"/>
            </a:br>
            <a:r>
              <a:rPr lang="en-US" dirty="0"/>
              <a:t>* secondary adopters (male or female) get the same rights</a:t>
            </a:r>
          </a:p>
        </p:txBody>
      </p:sp>
      <p:sp>
        <p:nvSpPr>
          <p:cNvPr id="3" name="Text Placeholder 2">
            <a:extLst>
              <a:ext uri="{FF2B5EF4-FFF2-40B4-BE49-F238E27FC236}">
                <a16:creationId xmlns:a16="http://schemas.microsoft.com/office/drawing/2014/main" id="{F5A200EB-CCFE-A2F0-3527-E9F18E610185}"/>
              </a:ext>
            </a:extLst>
          </p:cNvPr>
          <p:cNvSpPr>
            <a:spLocks noGrp="1"/>
          </p:cNvSpPr>
          <p:nvPr>
            <p:ph type="body" sz="half" idx="13"/>
          </p:nvPr>
        </p:nvSpPr>
        <p:spPr/>
        <p:txBody>
          <a:bodyPr/>
          <a:lstStyle/>
          <a:p>
            <a:endParaRPr lang="en-US"/>
          </a:p>
        </p:txBody>
      </p:sp>
      <p:sp>
        <p:nvSpPr>
          <p:cNvPr id="4" name="Text Placeholder 3">
            <a:extLst>
              <a:ext uri="{FF2B5EF4-FFF2-40B4-BE49-F238E27FC236}">
                <a16:creationId xmlns:a16="http://schemas.microsoft.com/office/drawing/2014/main" id="{65D97D9D-F130-7E63-8FB3-E1F6AF6566F7}"/>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30313883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17A23-7F9C-4E0F-30B2-79C9E82E19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1E661D-4D25-6F5B-5041-FD611931AAEA}"/>
              </a:ext>
            </a:extLst>
          </p:cNvPr>
          <p:cNvSpPr>
            <a:spLocks noGrp="1"/>
          </p:cNvSpPr>
          <p:nvPr>
            <p:ph type="title"/>
          </p:nvPr>
        </p:nvSpPr>
        <p:spPr/>
        <p:txBody>
          <a:bodyPr/>
          <a:lstStyle/>
          <a:p>
            <a:r>
              <a:rPr lang="en-US" dirty="0"/>
              <a:t>Paternity leave </a:t>
            </a:r>
          </a:p>
        </p:txBody>
      </p:sp>
      <p:sp>
        <p:nvSpPr>
          <p:cNvPr id="3" name="Content Placeholder 2">
            <a:extLst>
              <a:ext uri="{FF2B5EF4-FFF2-40B4-BE49-F238E27FC236}">
                <a16:creationId xmlns:a16="http://schemas.microsoft.com/office/drawing/2014/main" id="{38727204-06AE-7C97-D4FC-AD01D5CC3D08}"/>
              </a:ext>
            </a:extLst>
          </p:cNvPr>
          <p:cNvSpPr>
            <a:spLocks noGrp="1"/>
          </p:cNvSpPr>
          <p:nvPr>
            <p:ph idx="1"/>
          </p:nvPr>
        </p:nvSpPr>
        <p:spPr/>
        <p:txBody>
          <a:bodyPr>
            <a:normAutofit lnSpcReduction="10000"/>
          </a:bodyPr>
          <a:lstStyle/>
          <a:p>
            <a:r>
              <a:rPr lang="en-US" dirty="0"/>
              <a:t>Employees only </a:t>
            </a:r>
          </a:p>
          <a:p>
            <a:r>
              <a:rPr lang="en-US" dirty="0"/>
              <a:t>2 weeks</a:t>
            </a:r>
          </a:p>
          <a:p>
            <a:r>
              <a:rPr lang="en-US" dirty="0"/>
              <a:t>Since 6</a:t>
            </a:r>
            <a:r>
              <a:rPr lang="en-US" baseline="30000" dirty="0"/>
              <a:t>th</a:t>
            </a:r>
            <a:r>
              <a:rPr lang="en-US" dirty="0"/>
              <a:t> April 2024 – EWC or expected date of adoption placement, employee may choose to take:</a:t>
            </a:r>
          </a:p>
          <a:p>
            <a:pPr lvl="1"/>
            <a:r>
              <a:rPr lang="en-US" dirty="0"/>
              <a:t>A signed period of leave of either one week or two weeks; or </a:t>
            </a:r>
          </a:p>
          <a:p>
            <a:pPr lvl="1"/>
            <a:r>
              <a:rPr lang="en-US" dirty="0"/>
              <a:t>Two non-consecutive periods of leave of a week each</a:t>
            </a:r>
          </a:p>
          <a:p>
            <a:r>
              <a:rPr lang="en-US" dirty="0"/>
              <a:t>Must be taken within 52 weeks of child’s birth or placement for adoption</a:t>
            </a:r>
            <a:r>
              <a:rPr lang="en-GB" dirty="0"/>
              <a:t> </a:t>
            </a:r>
            <a:r>
              <a:rPr lang="en-GB" b="0" i="0" u="none" strike="noStrike" dirty="0">
                <a:solidFill>
                  <a:srgbClr val="1F1F1F"/>
                </a:solidFill>
                <a:effectLst/>
              </a:rPr>
              <a:t>  </a:t>
            </a:r>
          </a:p>
          <a:p>
            <a:pPr algn="l" fontAlgn="base"/>
            <a:r>
              <a:rPr lang="en-GB" b="0" i="0" u="none" strike="noStrike" dirty="0">
                <a:solidFill>
                  <a:srgbClr val="1F1F1F"/>
                </a:solidFill>
                <a:effectLst/>
              </a:rPr>
              <a:t>Paternity leave is available on the birth of a child to a surrogate mother where the employee (and their partner) expects to obtain a parental order</a:t>
            </a:r>
          </a:p>
          <a:p>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348199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29D2C-3689-757D-7160-59FB02F081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B5DA68-ECCC-DE3C-EA75-3DA72C6C528D}"/>
              </a:ext>
            </a:extLst>
          </p:cNvPr>
          <p:cNvSpPr>
            <a:spLocks noGrp="1"/>
          </p:cNvSpPr>
          <p:nvPr>
            <p:ph type="title"/>
          </p:nvPr>
        </p:nvSpPr>
        <p:spPr/>
        <p:txBody>
          <a:bodyPr/>
          <a:lstStyle/>
          <a:p>
            <a:r>
              <a:rPr lang="en-US" dirty="0"/>
              <a:t>Statutory Paternity Pay (SSP) </a:t>
            </a:r>
          </a:p>
        </p:txBody>
      </p:sp>
      <p:sp>
        <p:nvSpPr>
          <p:cNvPr id="3" name="Content Placeholder 2">
            <a:extLst>
              <a:ext uri="{FF2B5EF4-FFF2-40B4-BE49-F238E27FC236}">
                <a16:creationId xmlns:a16="http://schemas.microsoft.com/office/drawing/2014/main" id="{33FB8378-2268-EB5A-C428-68B901443620}"/>
              </a:ext>
            </a:extLst>
          </p:cNvPr>
          <p:cNvSpPr>
            <a:spLocks noGrp="1"/>
          </p:cNvSpPr>
          <p:nvPr>
            <p:ph idx="1"/>
          </p:nvPr>
        </p:nvSpPr>
        <p:spPr/>
        <p:txBody>
          <a:bodyPr>
            <a:normAutofit fontScale="77500" lnSpcReduction="20000"/>
          </a:bodyPr>
          <a:lstStyle/>
          <a:p>
            <a:pPr algn="l" fontAlgn="base"/>
            <a:r>
              <a:rPr lang="en-GB" b="0" i="0" u="none" strike="noStrike" dirty="0">
                <a:solidFill>
                  <a:srgbClr val="1F1F1F"/>
                </a:solidFill>
                <a:effectLst/>
              </a:rPr>
              <a:t>To be eligible to receive SPP, an employee must:</a:t>
            </a:r>
          </a:p>
          <a:p>
            <a:pPr algn="l" fontAlgn="base"/>
            <a:r>
              <a:rPr lang="en-GB" b="0" i="0" u="none" strike="noStrike" dirty="0">
                <a:solidFill>
                  <a:srgbClr val="1F1F1F"/>
                </a:solidFill>
                <a:effectLst/>
              </a:rPr>
              <a:t>Satisfy the conditions with regard to their relationship with: </a:t>
            </a:r>
          </a:p>
          <a:p>
            <a:pPr lvl="1" fontAlgn="base"/>
            <a:r>
              <a:rPr lang="en-GB" b="0" i="0" u="none" strike="noStrike" dirty="0">
                <a:solidFill>
                  <a:srgbClr val="1F1F1F"/>
                </a:solidFill>
                <a:effectLst/>
              </a:rPr>
              <a:t>in birth cases, the newborn child and the child's mother; or</a:t>
            </a:r>
          </a:p>
          <a:p>
            <a:pPr lvl="1" fontAlgn="base"/>
            <a:r>
              <a:rPr lang="en-GB" b="0" i="0" u="none" strike="noStrike" dirty="0">
                <a:solidFill>
                  <a:srgbClr val="1F1F1F"/>
                </a:solidFill>
                <a:effectLst/>
              </a:rPr>
              <a:t>in adoption cases, the child placed for adoption and the person with whom the child is placed for adoption</a:t>
            </a:r>
          </a:p>
          <a:p>
            <a:pPr algn="l" fontAlgn="base"/>
            <a:r>
              <a:rPr lang="en-GB" b="0" i="0" u="none" strike="noStrike" dirty="0">
                <a:solidFill>
                  <a:srgbClr val="1F1F1F"/>
                </a:solidFill>
                <a:effectLst/>
              </a:rPr>
              <a:t>Have been employed: </a:t>
            </a:r>
          </a:p>
          <a:p>
            <a:pPr lvl="1" fontAlgn="base"/>
            <a:r>
              <a:rPr lang="en-GB" b="0" i="0" u="none" strike="noStrike" dirty="0">
                <a:solidFill>
                  <a:srgbClr val="1F1F1F"/>
                </a:solidFill>
                <a:effectLst/>
              </a:rPr>
              <a:t>for a continuous period of at least 26 weeks ending with the relevant week; and</a:t>
            </a:r>
          </a:p>
          <a:p>
            <a:pPr lvl="1" fontAlgn="base"/>
            <a:r>
              <a:rPr lang="en-GB" b="0" i="0" u="none" strike="noStrike" dirty="0">
                <a:solidFill>
                  <a:srgbClr val="1F1F1F"/>
                </a:solidFill>
                <a:effectLst/>
              </a:rPr>
              <a:t>for a continuous period beginning with the relevant week and ending with the day on which the child is born or placed for adoption</a:t>
            </a:r>
          </a:p>
          <a:p>
            <a:pPr algn="l" fontAlgn="base"/>
            <a:r>
              <a:rPr lang="en-GB" b="0" i="0" u="none" strike="noStrike" dirty="0">
                <a:solidFill>
                  <a:srgbClr val="1F1F1F"/>
                </a:solidFill>
                <a:effectLst/>
              </a:rPr>
              <a:t>Have received normal weekly earnings for the period of eight weeks ending with the relevant week that are not less than the LEL in force at the end of the relevant week</a:t>
            </a:r>
          </a:p>
          <a:p>
            <a:pPr algn="l" fontAlgn="base"/>
            <a:r>
              <a:rPr lang="en-GB" b="0" i="0" u="none" strike="noStrike" dirty="0">
                <a:solidFill>
                  <a:srgbClr val="1F1F1F"/>
                </a:solidFill>
                <a:effectLst/>
              </a:rPr>
              <a:t>In adoption cases, be the person who has elected to receive statutory paternity pay</a:t>
            </a:r>
          </a:p>
          <a:p>
            <a:pPr algn="l" fontAlgn="base"/>
            <a:r>
              <a:rPr lang="en-GB" dirty="0">
                <a:solidFill>
                  <a:srgbClr val="1F1F1F"/>
                </a:solidFill>
              </a:rPr>
              <a:t>Relevant week = 15</a:t>
            </a:r>
            <a:r>
              <a:rPr lang="en-GB" baseline="30000" dirty="0">
                <a:solidFill>
                  <a:srgbClr val="1F1F1F"/>
                </a:solidFill>
              </a:rPr>
              <a:t>th</a:t>
            </a:r>
            <a:r>
              <a:rPr lang="en-GB" dirty="0">
                <a:solidFill>
                  <a:srgbClr val="1F1F1F"/>
                </a:solidFill>
              </a:rPr>
              <a:t> week before EWC</a:t>
            </a:r>
            <a:endParaRPr lang="en-GB" b="0" i="0" u="none" strike="noStrike" dirty="0">
              <a:solidFill>
                <a:srgbClr val="1F1F1F"/>
              </a:solidFill>
              <a:effectLst/>
            </a:endParaRPr>
          </a:p>
          <a:p>
            <a:pPr algn="l" fontAlgn="base"/>
            <a:endParaRPr lang="en-GB" b="0" i="0" u="none" strike="noStrike" dirty="0">
              <a:solidFill>
                <a:srgbClr val="1F1F1F"/>
              </a:solidFill>
              <a:effectLst/>
            </a:endParaRPr>
          </a:p>
          <a:p>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530785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824C3-AA4E-8CF4-7CD6-DFE082B5F9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8550A6-6F96-C1D1-F7B4-5F8D5EAF8524}"/>
              </a:ext>
            </a:extLst>
          </p:cNvPr>
          <p:cNvSpPr>
            <a:spLocks noGrp="1"/>
          </p:cNvSpPr>
          <p:nvPr>
            <p:ph type="title"/>
          </p:nvPr>
        </p:nvSpPr>
        <p:spPr/>
        <p:txBody>
          <a:bodyPr/>
          <a:lstStyle/>
          <a:p>
            <a:r>
              <a:rPr lang="en-US" dirty="0"/>
              <a:t>Shared Parental Leave</a:t>
            </a:r>
          </a:p>
        </p:txBody>
      </p:sp>
      <p:sp>
        <p:nvSpPr>
          <p:cNvPr id="3" name="Content Placeholder 2">
            <a:extLst>
              <a:ext uri="{FF2B5EF4-FFF2-40B4-BE49-F238E27FC236}">
                <a16:creationId xmlns:a16="http://schemas.microsoft.com/office/drawing/2014/main" id="{AAAD050B-7CF4-5D73-8534-42C4E4B66CE1}"/>
              </a:ext>
            </a:extLst>
          </p:cNvPr>
          <p:cNvSpPr>
            <a:spLocks noGrp="1"/>
          </p:cNvSpPr>
          <p:nvPr>
            <p:ph idx="1"/>
          </p:nvPr>
        </p:nvSpPr>
        <p:spPr>
          <a:xfrm>
            <a:off x="972152" y="2492943"/>
            <a:ext cx="9210591" cy="3661611"/>
          </a:xfrm>
        </p:spPr>
        <p:txBody>
          <a:bodyPr>
            <a:normAutofit fontScale="25000" lnSpcReduction="20000"/>
          </a:bodyPr>
          <a:lstStyle/>
          <a:p>
            <a:r>
              <a:rPr lang="en-GB" sz="6000" dirty="0">
                <a:solidFill>
                  <a:srgbClr val="000000"/>
                </a:solidFill>
                <a:effectLst/>
              </a:rPr>
              <a:t>Allows new parents to share 50 weeks of leave between them </a:t>
            </a:r>
          </a:p>
          <a:p>
            <a:pPr lvl="1"/>
            <a:r>
              <a:rPr lang="en-GB" sz="5800" dirty="0">
                <a:solidFill>
                  <a:srgbClr val="000000"/>
                </a:solidFill>
                <a:effectLst/>
              </a:rPr>
              <a:t>remembering mother must take the first 2 weeks off after childbirth (compulsory leave)</a:t>
            </a:r>
          </a:p>
          <a:p>
            <a:r>
              <a:rPr lang="en-GB" sz="6000" dirty="0">
                <a:solidFill>
                  <a:srgbClr val="000000"/>
                </a:solidFill>
                <a:effectLst/>
              </a:rPr>
              <a:t>Mother has to formally curtail her maternity leave and both parents have to opt-in to shared parental leave</a:t>
            </a:r>
          </a:p>
          <a:p>
            <a:r>
              <a:rPr lang="en-GB" sz="6000" dirty="0">
                <a:solidFill>
                  <a:srgbClr val="000000"/>
                </a:solidFill>
                <a:effectLst/>
              </a:rPr>
              <a:t>Eligible parents can receive 39 weeks’ worth of shared parental leave pay </a:t>
            </a:r>
          </a:p>
          <a:p>
            <a:r>
              <a:rPr lang="en-GB" sz="6000" dirty="0">
                <a:solidFill>
                  <a:srgbClr val="000000"/>
                </a:solidFill>
                <a:effectLst/>
              </a:rPr>
              <a:t>Parents can take time off together, or separately, or a mixture of the two</a:t>
            </a:r>
          </a:p>
          <a:p>
            <a:r>
              <a:rPr lang="en-GB" sz="6000" dirty="0">
                <a:solidFill>
                  <a:srgbClr val="000000"/>
                </a:solidFill>
                <a:effectLst/>
              </a:rPr>
              <a:t>Minimum period of SPL is one week</a:t>
            </a:r>
          </a:p>
          <a:p>
            <a:r>
              <a:rPr lang="en-GB" sz="6000" dirty="0">
                <a:solidFill>
                  <a:srgbClr val="000000"/>
                </a:solidFill>
                <a:effectLst/>
              </a:rPr>
              <a:t>Parents can take up to 20 SPLIT days whilst on SPL without bringing SPL to an end</a:t>
            </a:r>
          </a:p>
          <a:p>
            <a:pPr lvl="1"/>
            <a:r>
              <a:rPr lang="en-GB" sz="5800" dirty="0">
                <a:solidFill>
                  <a:srgbClr val="000000"/>
                </a:solidFill>
              </a:rPr>
              <a:t>Payment </a:t>
            </a:r>
            <a:r>
              <a:rPr lang="en-GB" sz="5800" dirty="0">
                <a:solidFill>
                  <a:srgbClr val="000000"/>
                </a:solidFill>
                <a:effectLst/>
              </a:rPr>
              <a:t>i</a:t>
            </a:r>
            <a:r>
              <a:rPr lang="en-GB" sz="5800" dirty="0">
                <a:effectLst/>
              </a:rPr>
              <a:t>s not dealt with under the legislation and is instead a matter for agreement between the employer and the employee</a:t>
            </a:r>
          </a:p>
          <a:p>
            <a:pPr lvl="1"/>
            <a:r>
              <a:rPr lang="en-GB" sz="5800" dirty="0"/>
              <a:t>Must be paid minimum of NMW</a:t>
            </a:r>
            <a:r>
              <a:rPr lang="en-GB" sz="5800" dirty="0">
                <a:effectLst/>
              </a:rPr>
              <a:t> </a:t>
            </a:r>
            <a:endParaRPr lang="en-US" dirty="0"/>
          </a:p>
          <a:p>
            <a:endParaRPr lang="en-US" dirty="0"/>
          </a:p>
        </p:txBody>
      </p:sp>
    </p:spTree>
    <p:extLst>
      <p:ext uri="{BB962C8B-B14F-4D97-AF65-F5344CB8AC3E}">
        <p14:creationId xmlns:p14="http://schemas.microsoft.com/office/powerpoint/2010/main" val="1969072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7E0DB-D562-122F-E2DF-65D9F4611E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718AA7-D6E4-B1C9-7399-F454510D454A}"/>
              </a:ext>
            </a:extLst>
          </p:cNvPr>
          <p:cNvSpPr>
            <a:spLocks noGrp="1"/>
          </p:cNvSpPr>
          <p:nvPr>
            <p:ph type="title"/>
          </p:nvPr>
        </p:nvSpPr>
        <p:spPr/>
        <p:txBody>
          <a:bodyPr/>
          <a:lstStyle/>
          <a:p>
            <a:r>
              <a:rPr lang="en-US" dirty="0"/>
              <a:t>Shared parental leave example</a:t>
            </a:r>
          </a:p>
        </p:txBody>
      </p:sp>
      <p:sp>
        <p:nvSpPr>
          <p:cNvPr id="3" name="Content Placeholder 2">
            <a:extLst>
              <a:ext uri="{FF2B5EF4-FFF2-40B4-BE49-F238E27FC236}">
                <a16:creationId xmlns:a16="http://schemas.microsoft.com/office/drawing/2014/main" id="{AE2143F4-B5EE-AC7F-807D-66646558C85F}"/>
              </a:ext>
            </a:extLst>
          </p:cNvPr>
          <p:cNvSpPr>
            <a:spLocks noGrp="1"/>
          </p:cNvSpPr>
          <p:nvPr>
            <p:ph idx="1"/>
          </p:nvPr>
        </p:nvSpPr>
        <p:spPr/>
        <p:txBody>
          <a:bodyPr>
            <a:normAutofit/>
          </a:bodyPr>
          <a:lstStyle/>
          <a:p>
            <a:r>
              <a:rPr lang="en-US" dirty="0"/>
              <a:t>Heterosexual couple have a baby</a:t>
            </a:r>
          </a:p>
          <a:p>
            <a:r>
              <a:rPr lang="en-US" dirty="0"/>
              <a:t>Mum has to take the first 2 weeks as maternity leave</a:t>
            </a:r>
          </a:p>
          <a:p>
            <a:r>
              <a:rPr lang="en-US" dirty="0"/>
              <a:t>Thereafter the couple have chosen to take </a:t>
            </a:r>
            <a:r>
              <a:rPr lang="en-US" dirty="0" err="1"/>
              <a:t>ShPL</a:t>
            </a:r>
            <a:endParaRPr lang="en-US" dirty="0"/>
          </a:p>
          <a:p>
            <a:r>
              <a:rPr lang="en-US" dirty="0"/>
              <a:t>Mum and dad both take the next 10 weeks off together – so in total they have used 20 weeks (of their 50 week entitlement)</a:t>
            </a:r>
          </a:p>
          <a:p>
            <a:r>
              <a:rPr lang="en-US" dirty="0"/>
              <a:t>Dad stays off whilst mum goes back to work, taking one week in every 4 weeks as </a:t>
            </a:r>
            <a:r>
              <a:rPr lang="en-US" dirty="0" err="1"/>
              <a:t>ShPL</a:t>
            </a:r>
            <a:r>
              <a:rPr lang="en-US" dirty="0"/>
              <a:t> (using 5 weeks </a:t>
            </a:r>
            <a:r>
              <a:rPr lang="en-US" dirty="0" err="1"/>
              <a:t>ShPL</a:t>
            </a:r>
            <a:r>
              <a:rPr lang="en-US" dirty="0"/>
              <a:t> each month between them)</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8685388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7849E-A4C3-9DD8-8773-6948E7CCB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CD944-BED9-883E-2247-E4A51E368FE5}"/>
              </a:ext>
            </a:extLst>
          </p:cNvPr>
          <p:cNvSpPr>
            <a:spLocks noGrp="1"/>
          </p:cNvSpPr>
          <p:nvPr>
            <p:ph type="title"/>
          </p:nvPr>
        </p:nvSpPr>
        <p:spPr/>
        <p:txBody>
          <a:bodyPr/>
          <a:lstStyle/>
          <a:p>
            <a:r>
              <a:rPr lang="en-US" dirty="0"/>
              <a:t>Discrimination issues relation to paternity and shared parental leave</a:t>
            </a:r>
          </a:p>
        </p:txBody>
      </p:sp>
      <p:sp>
        <p:nvSpPr>
          <p:cNvPr id="3" name="Content Placeholder 2">
            <a:extLst>
              <a:ext uri="{FF2B5EF4-FFF2-40B4-BE49-F238E27FC236}">
                <a16:creationId xmlns:a16="http://schemas.microsoft.com/office/drawing/2014/main" id="{A6757BAD-2BDB-DAEC-B575-9683A7027060}"/>
              </a:ext>
            </a:extLst>
          </p:cNvPr>
          <p:cNvSpPr>
            <a:spLocks noGrp="1"/>
          </p:cNvSpPr>
          <p:nvPr>
            <p:ph idx="1"/>
          </p:nvPr>
        </p:nvSpPr>
        <p:spPr/>
        <p:txBody>
          <a:bodyPr>
            <a:normAutofit/>
          </a:bodyPr>
          <a:lstStyle/>
          <a:p>
            <a:r>
              <a:rPr lang="en-GB" sz="1500" dirty="0">
                <a:solidFill>
                  <a:srgbClr val="000000"/>
                </a:solidFill>
                <a:effectLst/>
              </a:rPr>
              <a:t>Since paternity and shared parental leave can be taken by individuals of any gender, </a:t>
            </a:r>
            <a:r>
              <a:rPr lang="en-GB" sz="1500" b="1" dirty="0">
                <a:solidFill>
                  <a:srgbClr val="7030A0"/>
                </a:solidFill>
                <a:effectLst/>
              </a:rPr>
              <a:t>the</a:t>
            </a:r>
            <a:r>
              <a:rPr lang="en-GB" sz="1500" dirty="0">
                <a:solidFill>
                  <a:srgbClr val="7030A0"/>
                </a:solidFill>
              </a:rPr>
              <a:t> </a:t>
            </a:r>
            <a:r>
              <a:rPr lang="en-GB" sz="1500" b="1" dirty="0">
                <a:solidFill>
                  <a:srgbClr val="7030A0"/>
                </a:solidFill>
                <a:effectLst/>
              </a:rPr>
              <a:t>appropriate comparator for a man taking paternity/shared parental leave</a:t>
            </a:r>
            <a:r>
              <a:rPr lang="en-GB" sz="1500" b="1" dirty="0">
                <a:solidFill>
                  <a:srgbClr val="000000"/>
                </a:solidFill>
                <a:effectLst/>
              </a:rPr>
              <a:t> </a:t>
            </a:r>
            <a:r>
              <a:rPr lang="en-GB" sz="1500" dirty="0">
                <a:solidFill>
                  <a:srgbClr val="000000"/>
                </a:solidFill>
                <a:effectLst/>
              </a:rPr>
              <a:t>is not a woman taking maternity leave but </a:t>
            </a:r>
            <a:r>
              <a:rPr lang="en-GB" sz="1500" b="1" dirty="0">
                <a:solidFill>
                  <a:srgbClr val="7030A0"/>
                </a:solidFill>
                <a:effectLst/>
              </a:rPr>
              <a:t>a woman</a:t>
            </a:r>
            <a:r>
              <a:rPr lang="en-GB" sz="1500" dirty="0">
                <a:solidFill>
                  <a:srgbClr val="7030A0"/>
                </a:solidFill>
              </a:rPr>
              <a:t> </a:t>
            </a:r>
            <a:r>
              <a:rPr lang="en-GB" sz="1500" b="1" dirty="0">
                <a:solidFill>
                  <a:srgbClr val="7030A0"/>
                </a:solidFill>
                <a:effectLst/>
              </a:rPr>
              <a:t>taking paternity/shared parental leave</a:t>
            </a:r>
            <a:endParaRPr lang="en-GB" sz="1500" b="1" dirty="0">
              <a:solidFill>
                <a:srgbClr val="000000"/>
              </a:solidFill>
            </a:endParaRPr>
          </a:p>
          <a:p>
            <a:r>
              <a:rPr lang="en-GB" sz="1500" dirty="0">
                <a:solidFill>
                  <a:srgbClr val="000000"/>
                </a:solidFill>
                <a:effectLst/>
              </a:rPr>
              <a:t>It is not discriminatory to offer enhanced maternity pay, and not offer enhanced paternity/shared parental pay (although most businesses will enhance both/neither</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4765037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5D306-9999-4D64-68D5-898B842A25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924207-1A86-5A8C-2040-43EB8A0C7B21}"/>
              </a:ext>
            </a:extLst>
          </p:cNvPr>
          <p:cNvSpPr>
            <a:spLocks noGrp="1"/>
          </p:cNvSpPr>
          <p:nvPr>
            <p:ph type="title"/>
          </p:nvPr>
        </p:nvSpPr>
        <p:spPr/>
        <p:txBody>
          <a:bodyPr/>
          <a:lstStyle/>
          <a:p>
            <a:r>
              <a:rPr lang="en-GB" dirty="0"/>
              <a:t>Parental Leave </a:t>
            </a:r>
          </a:p>
        </p:txBody>
      </p:sp>
      <p:sp>
        <p:nvSpPr>
          <p:cNvPr id="3" name="Content Placeholder 2">
            <a:extLst>
              <a:ext uri="{FF2B5EF4-FFF2-40B4-BE49-F238E27FC236}">
                <a16:creationId xmlns:a16="http://schemas.microsoft.com/office/drawing/2014/main" id="{7C14AAE1-410F-3C8F-E442-D67F95F70276}"/>
              </a:ext>
            </a:extLst>
          </p:cNvPr>
          <p:cNvSpPr>
            <a:spLocks noGrp="1"/>
          </p:cNvSpPr>
          <p:nvPr>
            <p:ph idx="1"/>
          </p:nvPr>
        </p:nvSpPr>
        <p:spPr/>
        <p:txBody>
          <a:bodyPr vert="horz" lIns="91440" tIns="45720" rIns="91440" bIns="45720" rtlCol="0" anchor="t">
            <a:normAutofit fontScale="32500" lnSpcReduction="20000"/>
          </a:bodyPr>
          <a:lstStyle/>
          <a:p>
            <a:r>
              <a:rPr lang="en-GB" sz="4600" dirty="0">
                <a:solidFill>
                  <a:srgbClr val="000000"/>
                </a:solidFill>
                <a:effectLst/>
              </a:rPr>
              <a:t>Each parent can take up to 18 week off (unpaid) for each child</a:t>
            </a:r>
          </a:p>
          <a:p>
            <a:r>
              <a:rPr lang="en-GB" sz="4600">
                <a:solidFill>
                  <a:srgbClr val="FF0000"/>
                </a:solidFill>
              </a:rPr>
              <a:t>Day 1 right from 6 April 2026</a:t>
            </a:r>
          </a:p>
          <a:p>
            <a:r>
              <a:rPr lang="en-GB" sz="4600" dirty="0">
                <a:solidFill>
                  <a:srgbClr val="000000"/>
                </a:solidFill>
                <a:effectLst/>
              </a:rPr>
              <a:t>It’s 18 weeks in total – irrespective of your employer i.e. if you took 6 weeks in a previous job, you only have 12 weeks left</a:t>
            </a:r>
          </a:p>
          <a:p>
            <a:r>
              <a:rPr lang="en-GB" sz="4600" dirty="0">
                <a:solidFill>
                  <a:srgbClr val="000000"/>
                </a:solidFill>
                <a:effectLst/>
              </a:rPr>
              <a:t>Leave must be taken before the child’s 18th birthday</a:t>
            </a:r>
          </a:p>
          <a:p>
            <a:r>
              <a:rPr lang="en-GB" sz="4600" dirty="0">
                <a:solidFill>
                  <a:srgbClr val="000000"/>
                </a:solidFill>
                <a:effectLst/>
              </a:rPr>
              <a:t>You can’t take more than 4 weeks per year and each period has to be at least 1 week (except in cases where the child is disabled)</a:t>
            </a:r>
          </a:p>
          <a:p>
            <a:r>
              <a:rPr lang="en-GB" sz="4600" dirty="0">
                <a:solidFill>
                  <a:srgbClr val="000000"/>
                </a:solidFill>
                <a:effectLst/>
              </a:rPr>
              <a:t>Leave must be taken “for the purposes of caring for a child” – examples include:</a:t>
            </a:r>
          </a:p>
          <a:p>
            <a:pPr lvl="1"/>
            <a:r>
              <a:rPr lang="en-GB" sz="4400" dirty="0">
                <a:solidFill>
                  <a:srgbClr val="000000"/>
                </a:solidFill>
                <a:effectLst/>
              </a:rPr>
              <a:t>Spending more time with children</a:t>
            </a:r>
          </a:p>
          <a:p>
            <a:pPr lvl="1"/>
            <a:r>
              <a:rPr lang="en-GB" sz="4400" dirty="0">
                <a:solidFill>
                  <a:srgbClr val="000000"/>
                </a:solidFill>
                <a:effectLst/>
              </a:rPr>
              <a:t>Looking at new schools</a:t>
            </a:r>
          </a:p>
          <a:p>
            <a:pPr lvl="1"/>
            <a:r>
              <a:rPr lang="en-GB" sz="4400" dirty="0">
                <a:solidFill>
                  <a:srgbClr val="000000"/>
                </a:solidFill>
                <a:effectLst/>
              </a:rPr>
              <a:t>Settling a child into new childcare arrangements</a:t>
            </a:r>
          </a:p>
          <a:p>
            <a:pPr lvl="1"/>
            <a:r>
              <a:rPr lang="en-GB" sz="4400" dirty="0">
                <a:solidFill>
                  <a:srgbClr val="000000"/>
                </a:solidFill>
                <a:effectLst/>
              </a:rPr>
              <a:t>Spending more time with family (for example, visiting grandparents)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729129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D1079-512B-4154-DDA7-D8AA37226A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E290A3-39E7-ED5C-086F-CF9657741F00}"/>
              </a:ext>
            </a:extLst>
          </p:cNvPr>
          <p:cNvSpPr>
            <a:spLocks noGrp="1"/>
          </p:cNvSpPr>
          <p:nvPr>
            <p:ph type="title"/>
          </p:nvPr>
        </p:nvSpPr>
        <p:spPr/>
        <p:txBody>
          <a:bodyPr/>
          <a:lstStyle/>
          <a:p>
            <a:r>
              <a:rPr lang="en-US" dirty="0"/>
              <a:t>Time off for antenatal care</a:t>
            </a:r>
          </a:p>
        </p:txBody>
      </p:sp>
      <p:sp>
        <p:nvSpPr>
          <p:cNvPr id="3" name="Content Placeholder 2">
            <a:extLst>
              <a:ext uri="{FF2B5EF4-FFF2-40B4-BE49-F238E27FC236}">
                <a16:creationId xmlns:a16="http://schemas.microsoft.com/office/drawing/2014/main" id="{227AD263-F653-3555-50B5-B93FC262964D}"/>
              </a:ext>
            </a:extLst>
          </p:cNvPr>
          <p:cNvSpPr>
            <a:spLocks noGrp="1"/>
          </p:cNvSpPr>
          <p:nvPr>
            <p:ph idx="1"/>
          </p:nvPr>
        </p:nvSpPr>
        <p:spPr/>
        <p:txBody>
          <a:bodyPr>
            <a:normAutofit lnSpcReduction="10000"/>
          </a:bodyPr>
          <a:lstStyle/>
          <a:p>
            <a:r>
              <a:rPr lang="en-GB" sz="1900" dirty="0">
                <a:solidFill>
                  <a:srgbClr val="000000"/>
                </a:solidFill>
                <a:effectLst/>
              </a:rPr>
              <a:t>Pregnant women are entitled to paid time off for attending antenatal care appointments – regardless of length of service</a:t>
            </a:r>
          </a:p>
          <a:p>
            <a:r>
              <a:rPr lang="en-GB" sz="1900" dirty="0">
                <a:solidFill>
                  <a:srgbClr val="000000"/>
                </a:solidFill>
                <a:effectLst/>
              </a:rPr>
              <a:t>Antenatal care is not defined by legislation. It is not restricted to medical examinations and can include relaxation classes and parentcraft classes, provided that these are recommended by a registered medical practitioner, registered midwife or registered health visitor</a:t>
            </a:r>
          </a:p>
          <a:p>
            <a:r>
              <a:rPr lang="en-GB" sz="1900" dirty="0">
                <a:solidFill>
                  <a:srgbClr val="000000"/>
                </a:solidFill>
                <a:effectLst/>
              </a:rPr>
              <a:t>The mother’s partner is entitled to accompany the mother to up to 2 antenatal appointments, lasting no longer than 6 hours. The partner’s leave is unpaid (unless the employer provides an enhanced entitlement)</a:t>
            </a:r>
            <a:endParaRPr lang="en-US" sz="1900"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0013922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EFD35-4514-D725-93C2-53CB7BF881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A2E424-3ED8-D0CC-71F6-6E4F35C4F4F6}"/>
              </a:ext>
            </a:extLst>
          </p:cNvPr>
          <p:cNvSpPr>
            <a:spLocks noGrp="1"/>
          </p:cNvSpPr>
          <p:nvPr>
            <p:ph type="title"/>
          </p:nvPr>
        </p:nvSpPr>
        <p:spPr/>
        <p:txBody>
          <a:bodyPr/>
          <a:lstStyle/>
          <a:p>
            <a:r>
              <a:rPr lang="en-US" dirty="0"/>
              <a:t>Time off for dependants</a:t>
            </a:r>
          </a:p>
        </p:txBody>
      </p:sp>
      <p:sp>
        <p:nvSpPr>
          <p:cNvPr id="3" name="Content Placeholder 2">
            <a:extLst>
              <a:ext uri="{FF2B5EF4-FFF2-40B4-BE49-F238E27FC236}">
                <a16:creationId xmlns:a16="http://schemas.microsoft.com/office/drawing/2014/main" id="{72B6656A-478C-C7B9-77F1-35481B092899}"/>
              </a:ext>
            </a:extLst>
          </p:cNvPr>
          <p:cNvSpPr>
            <a:spLocks noGrp="1"/>
          </p:cNvSpPr>
          <p:nvPr>
            <p:ph idx="1"/>
          </p:nvPr>
        </p:nvSpPr>
        <p:spPr/>
        <p:txBody>
          <a:bodyPr>
            <a:normAutofit/>
          </a:bodyPr>
          <a:lstStyle/>
          <a:p>
            <a:r>
              <a:rPr lang="en-GB" sz="1500" dirty="0">
                <a:solidFill>
                  <a:schemeClr val="tx1"/>
                </a:solidFill>
                <a:effectLst/>
              </a:rPr>
              <a:t>A "dependant" is defined as a spouse, civil partner,</a:t>
            </a:r>
            <a:r>
              <a:rPr lang="en-GB" sz="1500" dirty="0">
                <a:solidFill>
                  <a:schemeClr val="tx1"/>
                </a:solidFill>
              </a:rPr>
              <a:t> </a:t>
            </a:r>
            <a:r>
              <a:rPr lang="en-GB" sz="1500" dirty="0">
                <a:solidFill>
                  <a:schemeClr val="tx1"/>
                </a:solidFill>
                <a:effectLst/>
              </a:rPr>
              <a:t>child or parent (but not grandparent) of the</a:t>
            </a:r>
            <a:r>
              <a:rPr lang="en-GB" sz="1500" dirty="0">
                <a:solidFill>
                  <a:schemeClr val="tx1"/>
                </a:solidFill>
              </a:rPr>
              <a:t> </a:t>
            </a:r>
            <a:r>
              <a:rPr lang="en-GB" sz="1500" dirty="0">
                <a:solidFill>
                  <a:schemeClr val="tx1"/>
                </a:solidFill>
                <a:effectLst/>
              </a:rPr>
              <a:t>employee, or a person who lives in the same</a:t>
            </a:r>
            <a:r>
              <a:rPr lang="en-GB" sz="1500" dirty="0">
                <a:solidFill>
                  <a:schemeClr val="tx1"/>
                </a:solidFill>
              </a:rPr>
              <a:t> </a:t>
            </a:r>
            <a:r>
              <a:rPr lang="en-GB" sz="1500" dirty="0">
                <a:solidFill>
                  <a:schemeClr val="tx1"/>
                </a:solidFill>
                <a:effectLst/>
              </a:rPr>
              <a:t>household as the employee (excluding tenants,</a:t>
            </a:r>
            <a:r>
              <a:rPr lang="en-GB" sz="1500" dirty="0">
                <a:solidFill>
                  <a:schemeClr val="tx1"/>
                </a:solidFill>
              </a:rPr>
              <a:t> </a:t>
            </a:r>
            <a:r>
              <a:rPr lang="en-GB" sz="1500" dirty="0">
                <a:solidFill>
                  <a:schemeClr val="tx1"/>
                </a:solidFill>
                <a:effectLst/>
              </a:rPr>
              <a:t>lodgers, boarders and employees)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40078988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4DB32-044F-E98C-F75B-5A92FB3398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F5A9A7-1732-1D3B-7148-26DC7E11FA0E}"/>
              </a:ext>
            </a:extLst>
          </p:cNvPr>
          <p:cNvSpPr>
            <a:spLocks noGrp="1"/>
          </p:cNvSpPr>
          <p:nvPr>
            <p:ph type="title"/>
          </p:nvPr>
        </p:nvSpPr>
        <p:spPr/>
        <p:txBody>
          <a:bodyPr/>
          <a:lstStyle/>
          <a:p>
            <a:r>
              <a:rPr lang="en-US" dirty="0"/>
              <a:t>Time off for </a:t>
            </a:r>
            <a:r>
              <a:rPr lang="en-US"/>
              <a:t>dependents</a:t>
            </a:r>
            <a:endParaRPr lang="en-US" dirty="0"/>
          </a:p>
        </p:txBody>
      </p:sp>
      <p:sp>
        <p:nvSpPr>
          <p:cNvPr id="3" name="Content Placeholder 2">
            <a:extLst>
              <a:ext uri="{FF2B5EF4-FFF2-40B4-BE49-F238E27FC236}">
                <a16:creationId xmlns:a16="http://schemas.microsoft.com/office/drawing/2014/main" id="{80C0AFE2-4C8E-127A-F1D5-D4489770BE5D}"/>
              </a:ext>
            </a:extLst>
          </p:cNvPr>
          <p:cNvSpPr>
            <a:spLocks noGrp="1"/>
          </p:cNvSpPr>
          <p:nvPr>
            <p:ph idx="1"/>
          </p:nvPr>
        </p:nvSpPr>
        <p:spPr/>
        <p:txBody>
          <a:bodyPr>
            <a:normAutofit fontScale="32500" lnSpcReduction="20000"/>
          </a:bodyPr>
          <a:lstStyle/>
          <a:p>
            <a:pPr marL="0" indent="0">
              <a:buNone/>
            </a:pPr>
            <a:r>
              <a:rPr lang="en-US" dirty="0"/>
              <a:t>.</a:t>
            </a:r>
          </a:p>
          <a:p>
            <a:r>
              <a:rPr lang="en-GB" sz="4600" dirty="0">
                <a:solidFill>
                  <a:srgbClr val="000000"/>
                </a:solidFill>
                <a:effectLst/>
              </a:rPr>
              <a:t>Employees have the right to take a "reasonable” amount of unpaid time off to take "necessary" action to deal with particular situations affecting their</a:t>
            </a:r>
            <a:r>
              <a:rPr lang="en-GB" sz="4600" dirty="0">
                <a:solidFill>
                  <a:srgbClr val="000000"/>
                </a:solidFill>
              </a:rPr>
              <a:t> </a:t>
            </a:r>
            <a:r>
              <a:rPr lang="en-GB" sz="4600" dirty="0">
                <a:solidFill>
                  <a:srgbClr val="000000"/>
                </a:solidFill>
                <a:effectLst/>
              </a:rPr>
              <a:t>dependants (s57A and 57B, ERA 1996)</a:t>
            </a:r>
          </a:p>
          <a:p>
            <a:r>
              <a:rPr lang="en-GB" sz="4600" dirty="0">
                <a:solidFill>
                  <a:srgbClr val="000000"/>
                </a:solidFill>
                <a:effectLst/>
              </a:rPr>
              <a:t>“Necessary” circumstances include:</a:t>
            </a:r>
          </a:p>
          <a:p>
            <a:pPr lvl="1"/>
            <a:r>
              <a:rPr lang="en-GB" sz="4400" dirty="0">
                <a:solidFill>
                  <a:srgbClr val="000000"/>
                </a:solidFill>
                <a:effectLst/>
              </a:rPr>
              <a:t>To provide assistance if a dependant falls ill, gives birth, is injured or assaulted</a:t>
            </a:r>
          </a:p>
          <a:p>
            <a:pPr lvl="1"/>
            <a:r>
              <a:rPr lang="en-GB" sz="4400" dirty="0">
                <a:solidFill>
                  <a:srgbClr val="000000"/>
                </a:solidFill>
                <a:effectLst/>
              </a:rPr>
              <a:t>To make care arrangements for the provision of care for a dependant who is ill or injured</a:t>
            </a:r>
          </a:p>
          <a:p>
            <a:pPr lvl="1"/>
            <a:r>
              <a:rPr lang="en-GB" sz="4400" dirty="0">
                <a:solidFill>
                  <a:srgbClr val="000000"/>
                </a:solidFill>
                <a:effectLst/>
              </a:rPr>
              <a:t>In consequence of the death of a dependant</a:t>
            </a:r>
          </a:p>
          <a:p>
            <a:pPr lvl="1"/>
            <a:r>
              <a:rPr lang="en-GB" sz="4400" dirty="0">
                <a:solidFill>
                  <a:srgbClr val="000000"/>
                </a:solidFill>
                <a:effectLst/>
              </a:rPr>
              <a:t>To deal with the unexpected disruption, termination or breakdown of arrangements for</a:t>
            </a:r>
          </a:p>
          <a:p>
            <a:pPr lvl="1"/>
            <a:r>
              <a:rPr lang="en-GB" sz="4400" dirty="0">
                <a:solidFill>
                  <a:srgbClr val="000000"/>
                </a:solidFill>
                <a:effectLst/>
              </a:rPr>
              <a:t>the care of a dependant</a:t>
            </a:r>
          </a:p>
          <a:p>
            <a:pPr lvl="1"/>
            <a:r>
              <a:rPr lang="en-GB" sz="4400" dirty="0">
                <a:solidFill>
                  <a:srgbClr val="000000"/>
                </a:solidFill>
                <a:effectLst/>
              </a:rPr>
              <a:t>To deal with an unexpected incident which involves the employee's child during school hours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6088369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F436-5718-DACF-34C4-4F979C73CB2E}"/>
              </a:ext>
            </a:extLst>
          </p:cNvPr>
          <p:cNvSpPr>
            <a:spLocks noGrp="1"/>
          </p:cNvSpPr>
          <p:nvPr>
            <p:ph type="title"/>
          </p:nvPr>
        </p:nvSpPr>
        <p:spPr/>
        <p:txBody>
          <a:bodyPr/>
          <a:lstStyle/>
          <a:p>
            <a:r>
              <a:rPr lang="en-US" dirty="0"/>
              <a:t>THANK YOU FOR LISTENING</a:t>
            </a:r>
          </a:p>
        </p:txBody>
      </p:sp>
      <p:sp>
        <p:nvSpPr>
          <p:cNvPr id="4" name="Content Placeholder 3">
            <a:extLst>
              <a:ext uri="{FF2B5EF4-FFF2-40B4-BE49-F238E27FC236}">
                <a16:creationId xmlns:a16="http://schemas.microsoft.com/office/drawing/2014/main" id="{511426B2-B198-7ACF-28C7-5E833C27E62C}"/>
              </a:ext>
            </a:extLst>
          </p:cNvPr>
          <p:cNvSpPr>
            <a:spLocks noGrp="1"/>
          </p:cNvSpPr>
          <p:nvPr>
            <p:ph idx="1"/>
          </p:nvPr>
        </p:nvSpPr>
        <p:spPr>
          <a:ln>
            <a:solidFill>
              <a:schemeClr val="accent1"/>
            </a:solidFill>
          </a:ln>
        </p:spPr>
        <p:txBody>
          <a:bodyPr/>
          <a:lstStyle/>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2" descr="975 Any Questions Stock Photos - Free &amp; Royalty-Free Stock ...">
            <a:extLst>
              <a:ext uri="{FF2B5EF4-FFF2-40B4-BE49-F238E27FC236}">
                <a16:creationId xmlns:a16="http://schemas.microsoft.com/office/drawing/2014/main" id="{F0951EB5-3708-E438-DB26-0E992336F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0074" y="2805193"/>
            <a:ext cx="3917407" cy="2635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6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1236</TotalTime>
  <Words>1919</Words>
  <Application>Microsoft Office PowerPoint</Application>
  <PresentationFormat>Widescreen</PresentationFormat>
  <Paragraphs>175</Paragraphs>
  <Slides>30</Slides>
  <Notes>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Ion Boardroom</vt:lpstr>
      <vt:lpstr>Advanced Application of Employment Law </vt:lpstr>
      <vt:lpstr>Family Friendly Rights </vt:lpstr>
      <vt:lpstr>Before we start</vt:lpstr>
      <vt:lpstr>Background</vt:lpstr>
      <vt:lpstr>Family Friendly Rights</vt:lpstr>
      <vt:lpstr>Maternity Rights – the basics * primary adopters, regardless of gender, get the same rights</vt:lpstr>
      <vt:lpstr>Maternity Rights</vt:lpstr>
      <vt:lpstr>Notification requirements</vt:lpstr>
      <vt:lpstr>Eligibility</vt:lpstr>
      <vt:lpstr>Maternity Rights</vt:lpstr>
      <vt:lpstr>Neonatal Care Leave and Pay</vt:lpstr>
      <vt:lpstr>Neonatal Care Leave and Pay</vt:lpstr>
      <vt:lpstr>Parental Bereavement Leave and Pay</vt:lpstr>
      <vt:lpstr>Bereavement leave for pregnancy loss</vt:lpstr>
      <vt:lpstr>Bereaved Partner's Paternity Leave</vt:lpstr>
      <vt:lpstr>Adoption Pay</vt:lpstr>
      <vt:lpstr>KIT Days</vt:lpstr>
      <vt:lpstr>Returning to work from maternity or adoption leave (primary adopter)</vt:lpstr>
      <vt:lpstr>Unfavourable treatment because of pregnancy-related illness </vt:lpstr>
      <vt:lpstr>Paternity Rights – the basics * secondary adopters (male or female) get the same rights</vt:lpstr>
      <vt:lpstr>Paternity leave </vt:lpstr>
      <vt:lpstr>Statutory Paternity Pay (SSP) </vt:lpstr>
      <vt:lpstr>Shared Parental Leave</vt:lpstr>
      <vt:lpstr>Shared parental leave example</vt:lpstr>
      <vt:lpstr>Discrimination issues relation to paternity and shared parental leave</vt:lpstr>
      <vt:lpstr>Parental Leave </vt:lpstr>
      <vt:lpstr>Time off for antenatal care</vt:lpstr>
      <vt:lpstr>Time off for dependants</vt:lpstr>
      <vt:lpstr>Time off for dependents</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210</cp:revision>
  <dcterms:created xsi:type="dcterms:W3CDTF">2024-11-07T21:49:00Z</dcterms:created>
  <dcterms:modified xsi:type="dcterms:W3CDTF">2026-03-11T14:09:19Z</dcterms:modified>
</cp:coreProperties>
</file>