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8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9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0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11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2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theme/theme13.xml" ContentType="application/vnd.openxmlformats-officedocument.theme+xml"/>
  <Override PartName="/ppt/theme/theme14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62" r:id="rId5"/>
    <p:sldMasterId id="2147483663" r:id="rId6"/>
    <p:sldMasterId id="2147483666" r:id="rId7"/>
    <p:sldMasterId id="2147483668" r:id="rId8"/>
    <p:sldMasterId id="2147483669" r:id="rId9"/>
    <p:sldMasterId id="2147483674" r:id="rId10"/>
    <p:sldMasterId id="2147483680" r:id="rId11"/>
    <p:sldMasterId id="2147483724" r:id="rId12"/>
    <p:sldMasterId id="2147483712" r:id="rId13"/>
    <p:sldMasterId id="2147483728" r:id="rId14"/>
    <p:sldMasterId id="2147483740" r:id="rId15"/>
    <p:sldMasterId id="2147483754" r:id="rId16"/>
  </p:sldMasterIdLst>
  <p:notesMasterIdLst>
    <p:notesMasterId r:id="rId41"/>
  </p:notesMasterIdLst>
  <p:sldIdLst>
    <p:sldId id="256" r:id="rId17"/>
    <p:sldId id="257" r:id="rId18"/>
    <p:sldId id="272" r:id="rId19"/>
    <p:sldId id="274" r:id="rId20"/>
    <p:sldId id="273" r:id="rId21"/>
    <p:sldId id="275" r:id="rId22"/>
    <p:sldId id="276" r:id="rId23"/>
    <p:sldId id="277" r:id="rId24"/>
    <p:sldId id="278" r:id="rId25"/>
    <p:sldId id="279" r:id="rId26"/>
    <p:sldId id="258" r:id="rId27"/>
    <p:sldId id="260" r:id="rId28"/>
    <p:sldId id="259" r:id="rId29"/>
    <p:sldId id="261" r:id="rId30"/>
    <p:sldId id="262" r:id="rId31"/>
    <p:sldId id="263" r:id="rId32"/>
    <p:sldId id="264" r:id="rId33"/>
    <p:sldId id="265" r:id="rId34"/>
    <p:sldId id="266" r:id="rId35"/>
    <p:sldId id="267" r:id="rId36"/>
    <p:sldId id="268" r:id="rId37"/>
    <p:sldId id="269" r:id="rId38"/>
    <p:sldId id="270" r:id="rId39"/>
    <p:sldId id="271" r:id="rId4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0C4D8E2-5FBF-12BB-305C-7E2BEDAE1E82}" v="16" dt="2021-11-23T12:26:34.474"/>
    <p1510:client id="{E6B16D63-4AC7-C0AF-D609-26286D94915E}" v="1" dt="2022-01-24T14:54:47.0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332"/>
    <p:restoredTop sz="94825"/>
  </p:normalViewPr>
  <p:slideViewPr>
    <p:cSldViewPr snapToGrid="0" snapToObjects="1">
      <p:cViewPr varScale="1">
        <p:scale>
          <a:sx n="91" d="100"/>
          <a:sy n="91" d="100"/>
        </p:scale>
        <p:origin x="902" y="6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" Target="slides/slide2.xml"/><Relationship Id="rId26" Type="http://schemas.openxmlformats.org/officeDocument/2006/relationships/slide" Target="slides/slide10.xml"/><Relationship Id="rId39" Type="http://schemas.openxmlformats.org/officeDocument/2006/relationships/slide" Target="slides/slide23.xml"/><Relationship Id="rId21" Type="http://schemas.openxmlformats.org/officeDocument/2006/relationships/slide" Target="slides/slide5.xml"/><Relationship Id="rId34" Type="http://schemas.openxmlformats.org/officeDocument/2006/relationships/slide" Target="slides/slide18.xml"/><Relationship Id="rId42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1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8.xml"/><Relationship Id="rId32" Type="http://schemas.openxmlformats.org/officeDocument/2006/relationships/slide" Target="slides/slide16.xml"/><Relationship Id="rId37" Type="http://schemas.openxmlformats.org/officeDocument/2006/relationships/slide" Target="slides/slide21.xml"/><Relationship Id="rId40" Type="http://schemas.openxmlformats.org/officeDocument/2006/relationships/slide" Target="slides/slide24.xml"/><Relationship Id="rId45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7.xml"/><Relationship Id="rId28" Type="http://schemas.openxmlformats.org/officeDocument/2006/relationships/slide" Target="slides/slide12.xml"/><Relationship Id="rId36" Type="http://schemas.openxmlformats.org/officeDocument/2006/relationships/slide" Target="slides/slide20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3.xml"/><Relationship Id="rId31" Type="http://schemas.openxmlformats.org/officeDocument/2006/relationships/slide" Target="slides/slide15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6.xml"/><Relationship Id="rId27" Type="http://schemas.openxmlformats.org/officeDocument/2006/relationships/slide" Target="slides/slide11.xml"/><Relationship Id="rId30" Type="http://schemas.openxmlformats.org/officeDocument/2006/relationships/slide" Target="slides/slide14.xml"/><Relationship Id="rId35" Type="http://schemas.openxmlformats.org/officeDocument/2006/relationships/slide" Target="slides/slide19.xml"/><Relationship Id="rId43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" Target="slides/slide1.xml"/><Relationship Id="rId25" Type="http://schemas.openxmlformats.org/officeDocument/2006/relationships/slide" Target="slides/slide9.xml"/><Relationship Id="rId33" Type="http://schemas.openxmlformats.org/officeDocument/2006/relationships/slide" Target="slides/slide17.xml"/><Relationship Id="rId38" Type="http://schemas.openxmlformats.org/officeDocument/2006/relationships/slide" Target="slides/slide22.xml"/><Relationship Id="rId46" Type="http://schemas.microsoft.com/office/2015/10/relationships/revisionInfo" Target="revisionInfo.xml"/><Relationship Id="rId20" Type="http://schemas.openxmlformats.org/officeDocument/2006/relationships/slide" Target="slides/slide4.xml"/><Relationship Id="rId41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2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2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2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2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2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2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2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2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2351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ACF261-C42B-413C-A948-A3DEA7B374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34648D-8A8B-4145-A483-E516193093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7028915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1441D8-4C14-400F-8457-05FA33F998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A76CF1-1C2F-48BB-AC73-3201731EA2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9493597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64054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74035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25835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89236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36212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44437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11797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78321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92823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31749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06410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E65DC4-5CCD-2911-357F-E6B007D4E9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5917188-90C0-67F9-6BD8-5E3B5BC3FE1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87852-A467-A490-13E4-1F82580F7A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6424-41DD-AF49-8D0A-B20A782F8B5F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1FDF95-85A5-7316-1CE1-C1AA0D1C63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B55BE1-3515-C2C6-C69D-1180D9EB5D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2815383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86EF2A-EB57-8D77-FAC7-270A4E16B7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2F0794-1B1B-A1C9-DCF7-1C82B2C567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39EB1D-C46E-D877-4F8C-AEA74F3C3E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6424-41DD-AF49-8D0A-B20A782F8B5F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6B6101-3AE0-36F7-830C-9D3D9781C3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895E83-A760-F35A-8F62-C6B9C293EA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1432562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E6DF8E-C01F-2395-3816-12CAA959AE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3202EB-E86C-29D8-8F70-62A00718BF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0BF18D-ABB3-BA79-786F-5BACD3C884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6424-41DD-AF49-8D0A-B20A782F8B5F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26A5DF-A822-7767-5D04-A119C980B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BFCB9E-2479-DAE8-5C9D-9E24720788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1846778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5FB3B8-3A0B-C1E0-0F14-5679A6CB2B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6CC1F2-C0A6-55F6-806F-415AB92232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86D6F3-EBDC-AFDB-634A-EED7BA5F921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348E48-2327-BE20-A5C7-5B520C3ADC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6424-41DD-AF49-8D0A-B20A782F8B5F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604529-E13B-2A20-735F-A069369BDD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0A8BC4-5199-D7A6-C4C9-94E76B966F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6701889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F9C9E4-E2ED-DD53-5813-9277B639F0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A1AF83-6193-0865-73F2-CD4B840583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AA262E-B989-96B0-030D-7F6C4E94CC3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738EE1-ABAE-5412-9E63-47E009CB46D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AC728D-7978-8967-945B-0DA967D8066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2DBD8DC-5DA3-D25E-D401-2B45F48B72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6424-41DD-AF49-8D0A-B20A782F8B5F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2885B21-3442-DAF1-B30F-BA83E82C4F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F2FC73-42C3-2CFE-BA1D-F51C230439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6177980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DA409-C72A-A7B2-C398-0524CD5E04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7B1BC1-A791-EED5-B948-2F8B3DF688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6424-41DD-AF49-8D0A-B20A782F8B5F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7314359-27E0-8A36-FF5C-39E6E7A3DC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7CB2D2C-DA05-39D1-71FA-03DB47DA21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0445128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C8416E7-CACC-3A04-BD89-8A518CB882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6424-41DD-AF49-8D0A-B20A782F8B5F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486FED4-4418-596B-7466-237E988B78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E192AB-6F69-E97E-7C67-FBE88E7BA6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3470122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736BCB-26E5-807A-85C9-7FF7105D7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7F4C53-9A4B-41DB-AE92-4523433AA7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08C5FDD-439F-A4FF-2443-B19566BB98E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422DB6-87F6-70FE-384A-172B658B59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6424-41DD-AF49-8D0A-B20A782F8B5F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1E74A1-6063-62C1-CA4E-0B183BE105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7A53ED-4722-A095-ED02-BDDD715981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0421199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505B3D-A803-A573-ABF6-BFE70CC02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937DFF1-F0A1-0812-8F56-1A16BBD19C1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114089-26B6-9CCD-FA11-901BFA9875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050CED-7C3F-5DFC-89FA-10E48EC011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6424-41DD-AF49-8D0A-B20A782F8B5F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ABF89E-8C38-9BDE-D032-5D9E82596C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CD191A-BF6D-67E9-FAED-B2C01DA4CA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192811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F201A0-4A7A-CCA7-4ECA-2907FEC575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604C13-8830-D32A-FE91-FA194AC58B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584664-8E20-A775-654E-37D0EE8C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6424-41DD-AF49-8D0A-B20A782F8B5F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802E1B-5917-A82F-F4F0-2311E92881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1A6DC8-D731-EFBE-7C98-EBE04CA347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2896366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DB53AEA-32DE-F7A7-FBC7-B1BFE9ADB9B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737A05D-52B9-2CF4-B8C3-C8A1CE3DD39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680CF7-AB14-FC0B-BD8D-A469DFD279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6424-41DD-AF49-8D0A-B20A782F8B5F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A95504-B6C3-623C-4C6B-F7A224410A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591CC9-3ED6-94F1-34C2-80BE5E8CD2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70971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6.xml"/><Relationship Id="rId13" Type="http://schemas.openxmlformats.org/officeDocument/2006/relationships/image" Target="../media/image8.png"/><Relationship Id="rId3" Type="http://schemas.openxmlformats.org/officeDocument/2006/relationships/slideLayout" Target="../slideLayouts/slideLayout11.xml"/><Relationship Id="rId7" Type="http://schemas.openxmlformats.org/officeDocument/2006/relationships/slideLayout" Target="../slideLayouts/slideLayout15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11" Type="http://schemas.openxmlformats.org/officeDocument/2006/relationships/slideLayout" Target="../slideLayouts/slideLayout19.xml"/><Relationship Id="rId5" Type="http://schemas.openxmlformats.org/officeDocument/2006/relationships/slideLayout" Target="../slideLayouts/slideLayout13.xml"/><Relationship Id="rId10" Type="http://schemas.openxmlformats.org/officeDocument/2006/relationships/slideLayout" Target="../slideLayouts/slideLayout18.xml"/><Relationship Id="rId4" Type="http://schemas.openxmlformats.org/officeDocument/2006/relationships/slideLayout" Target="../slideLayouts/slideLayout12.xml"/><Relationship Id="rId9" Type="http://schemas.openxmlformats.org/officeDocument/2006/relationships/slideLayout" Target="../slideLayouts/slideLayout17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9.png"/><Relationship Id="rId4" Type="http://schemas.openxmlformats.org/officeDocument/2006/relationships/theme" Target="../theme/theme9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0.pn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11.png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11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1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5" Type="http://schemas.openxmlformats.org/officeDocument/2006/relationships/slideLayout" Target="../slideLayouts/slideLayout49.xml"/><Relationship Id="rId4" Type="http://schemas.openxmlformats.org/officeDocument/2006/relationships/slideLayout" Target="../slideLayouts/slideLayout48.xml"/><Relationship Id="rId9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image" Target="../media/image11.png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theme" Target="../theme/theme13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Logo&#10;&#10;Description automatically generated">
            <a:extLst>
              <a:ext uri="{FF2B5EF4-FFF2-40B4-BE49-F238E27FC236}">
                <a16:creationId xmlns:a16="http://schemas.microsoft.com/office/drawing/2014/main" id="{47E74D59-17D6-0A47-B35E-CD9AE2C71A2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974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video game&#10;&#10;Description automatically generated with medium confidence">
            <a:extLst>
              <a:ext uri="{FF2B5EF4-FFF2-40B4-BE49-F238E27FC236}">
                <a16:creationId xmlns:a16="http://schemas.microsoft.com/office/drawing/2014/main" id="{E4DA8D54-DB29-E742-A827-441F54D170A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ign with a building in the background&#10;&#10;Description automatically generated with low confidence">
            <a:extLst>
              <a:ext uri="{FF2B5EF4-FFF2-40B4-BE49-F238E27FC236}">
                <a16:creationId xmlns:a16="http://schemas.microsoft.com/office/drawing/2014/main" id="{72979590-6AFB-2C46-941F-F886DF5D955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E71E0FA0-8088-B64A-A496-EB19BB6A23E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">
            <a:extLst>
              <a:ext uri="{FF2B5EF4-FFF2-40B4-BE49-F238E27FC236}">
                <a16:creationId xmlns:a16="http://schemas.microsoft.com/office/drawing/2014/main" id="{0E6F5349-E20D-1A46-BB90-1DFB19EC123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044CDA8F-A232-9744-A6B0-7299AD895C0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chart&#10;&#10;Description automatically generated">
            <a:extLst>
              <a:ext uri="{FF2B5EF4-FFF2-40B4-BE49-F238E27FC236}">
                <a16:creationId xmlns:a16="http://schemas.microsoft.com/office/drawing/2014/main" id="{A6B45622-896C-754C-8AD5-B25E6AE767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056FD3AA-5FD2-724E-9C7C-28EF2AD43E9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90F35FBA-92DE-B240-AAFD-08893AE632DA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funnel chart&#10;&#10;Description automatically generated">
            <a:extLst>
              <a:ext uri="{FF2B5EF4-FFF2-40B4-BE49-F238E27FC236}">
                <a16:creationId xmlns:a16="http://schemas.microsoft.com/office/drawing/2014/main" id="{DB432387-94D5-0B47-9616-4E9AFAD3D701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A592A4BE-E03B-3D4B-983F-C34BFF0861B6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461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9027C2C-2852-C377-BBF8-D2835D15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37FD9E-4100-B1AC-CD2A-9F0496FCFC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37F8E8-7582-0F3A-EBA3-099FF6E5E6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C65AF2-1F4F-4B2E-A19A-83F7A0BC62D6}" type="datetimeFigureOut">
              <a:rPr lang="en-GB" smtClean="0"/>
              <a:t>20/02/2023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292E19-AD3E-D788-15E6-A536EE89004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AB9284-EBDB-04CD-F9C7-8A3FDFE5FF7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2A715E-95A7-40A7-95AF-3D7C13955EDD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151FB22F-2086-2C74-48D2-BBFF384B859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69660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  <p:sldLayoutId id="2147483756" r:id="rId2"/>
    <p:sldLayoutId id="2147483757" r:id="rId3"/>
    <p:sldLayoutId id="2147483758" r:id="rId4"/>
    <p:sldLayoutId id="2147483759" r:id="rId5"/>
    <p:sldLayoutId id="2147483760" r:id="rId6"/>
    <p:sldLayoutId id="2147483761" r:id="rId7"/>
    <p:sldLayoutId id="2147483762" r:id="rId8"/>
    <p:sldLayoutId id="2147483763" r:id="rId9"/>
    <p:sldLayoutId id="2147483764" r:id="rId10"/>
    <p:sldLayoutId id="2147483765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5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5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5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ndtools.com/pages/article/newLDR_57.htm" TargetMode="External"/><Relationship Id="rId2" Type="http://schemas.openxmlformats.org/officeDocument/2006/relationships/hyperlink" Target="https://www.indeed.com/career-advice/finding-a-job/qualities-employers-want" TargetMode="External"/><Relationship Id="rId1" Type="http://schemas.openxmlformats.org/officeDocument/2006/relationships/slideLayout" Target="../slideLayouts/slideLayout5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EF7D649-B50A-41A8-96C7-FD9489807A48}"/>
              </a:ext>
            </a:extLst>
          </p:cNvPr>
          <p:cNvSpPr txBox="1"/>
          <p:nvPr/>
        </p:nvSpPr>
        <p:spPr>
          <a:xfrm>
            <a:off x="1018094" y="5280434"/>
            <a:ext cx="6433794" cy="11228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dirty="0">
                <a:solidFill>
                  <a:schemeClr val="bg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LCHS 4005 Professional Career </a:t>
            </a:r>
            <a:r>
              <a:rPr lang="en-GB" sz="3200">
                <a:solidFill>
                  <a:schemeClr val="bg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Development within H&amp;SC - WEEK </a:t>
            </a:r>
            <a:r>
              <a:rPr lang="en-GB" sz="3200" dirty="0">
                <a:solidFill>
                  <a:schemeClr val="bg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23612578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9147FC-73D8-E8BB-E531-0FC09FD697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LESSON 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741A1E-1FF4-A21B-73D5-814894F196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By the end of this session you </a:t>
            </a:r>
          </a:p>
          <a:p>
            <a:pPr marL="0" lvl="0" indent="0">
              <a:buNone/>
            </a:pPr>
            <a:r>
              <a:rPr lang="en-GB" dirty="0"/>
              <a:t>should be capable of:</a:t>
            </a:r>
          </a:p>
          <a:p>
            <a:pPr lvl="0"/>
            <a:r>
              <a:rPr lang="en-GB" u="sng" dirty="0"/>
              <a:t>Appreciating</a:t>
            </a:r>
            <a:r>
              <a:rPr lang="en-GB" dirty="0"/>
              <a:t> your preferred </a:t>
            </a:r>
          </a:p>
          <a:p>
            <a:pPr marL="0" lvl="0" indent="0">
              <a:buNone/>
            </a:pPr>
            <a:r>
              <a:rPr lang="en-GB" i="1" dirty="0"/>
              <a:t>Learning style</a:t>
            </a:r>
          </a:p>
          <a:p>
            <a:pPr lvl="0"/>
            <a:r>
              <a:rPr lang="en-GB" u="sng" noProof="0" dirty="0"/>
              <a:t>Understanding</a:t>
            </a:r>
            <a:r>
              <a:rPr lang="en-GB" noProof="0" dirty="0"/>
              <a:t> the </a:t>
            </a:r>
            <a:r>
              <a:rPr lang="en-GB" i="1" noProof="0" dirty="0"/>
              <a:t>qualities</a:t>
            </a:r>
            <a:r>
              <a:rPr lang="en-GB" noProof="0" dirty="0"/>
              <a:t> </a:t>
            </a:r>
          </a:p>
          <a:p>
            <a:pPr marL="0" lvl="0" indent="0">
              <a:buNone/>
            </a:pPr>
            <a:r>
              <a:rPr lang="en-GB" noProof="0" dirty="0"/>
              <a:t>Employers look for in their staff</a:t>
            </a:r>
          </a:p>
          <a:p>
            <a:pPr lvl="0"/>
            <a:r>
              <a:rPr lang="en-GB" u="sng" noProof="0" dirty="0"/>
              <a:t>Understanding the </a:t>
            </a:r>
            <a:r>
              <a:rPr lang="en-GB" u="sng" noProof="0"/>
              <a:t>difference </a:t>
            </a:r>
          </a:p>
          <a:p>
            <a:pPr marL="0" lvl="0" indent="0">
              <a:buNone/>
            </a:pPr>
            <a:r>
              <a:rPr lang="en-GB" u="sng" noProof="0"/>
              <a:t>between </a:t>
            </a:r>
            <a:r>
              <a:rPr lang="en-GB" u="sng" noProof="0" dirty="0"/>
              <a:t>Hard and Soft Skills</a:t>
            </a:r>
            <a:endParaRPr lang="en-GB" noProof="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8479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0255C-A41D-A3BA-01D8-CD289F8340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LEARNING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904828-6C23-AD44-C3EE-1AA59BE95E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 way in which an individual learns;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– an individual’s best method in which to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Tx/>
              <a:buSz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think, process information and demonstrate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Tx/>
              <a:buSz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learning;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an individual’s preferred means of acquiring knowledge and skills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0316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9A5270-BE18-B318-355F-2CD386D5CA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solidFill>
                  <a:prstClr val="black"/>
                </a:solidFill>
                <a:latin typeface="Myriad Pro"/>
                <a:ea typeface="+mn-ea"/>
                <a:cs typeface="+mn-cs"/>
              </a:rPr>
              <a:t>Different learning styles</a:t>
            </a:r>
            <a:br>
              <a:rPr lang="en-GB" sz="3600" b="1" dirty="0">
                <a:solidFill>
                  <a:prstClr val="black"/>
                </a:solidFill>
                <a:latin typeface="Myriad Pro"/>
                <a:ea typeface="+mn-ea"/>
                <a:cs typeface="+mn-cs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A3FE8E-AAB6-F442-D82A-376CCC8E05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537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 3" panose="05040102010807070707" pitchFamily="18" charset="2"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‘What becomes very clear as we think about </a:t>
            </a:r>
          </a:p>
          <a:p>
            <a:pPr marL="109537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 3" panose="05040102010807070707" pitchFamily="18" charset="2"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different learners… is that they do not all learn </a:t>
            </a:r>
          </a:p>
          <a:p>
            <a:pPr marL="109537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 3" panose="05040102010807070707" pitchFamily="18" charset="2"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in the same way. (Pritchard 2008)</a:t>
            </a:r>
          </a:p>
          <a:p>
            <a:pPr marL="109537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 3" panose="05040102010807070707" pitchFamily="18" charset="2"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109537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 3" panose="05040102010807070707" pitchFamily="18" charset="2"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Let’s look at some models of learning styles:</a:t>
            </a:r>
          </a:p>
          <a:p>
            <a:pPr marL="566737" marR="0" lvl="0" indent="-4572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 3" panose="05040102010807070707" pitchFamily="18" charset="2"/>
              <a:buAutoNum type="arabicPeriod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Kolb (1984)</a:t>
            </a:r>
          </a:p>
          <a:p>
            <a:pPr marL="566737" marR="0" lvl="0" indent="-4572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 3" panose="05040102010807070707" pitchFamily="18" charset="2"/>
              <a:buAutoNum type="arabicPeriod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Honey &amp; Mumford (1986)</a:t>
            </a:r>
          </a:p>
          <a:p>
            <a:pPr marL="566737" marR="0" lvl="0" indent="-4572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 3" panose="05040102010807070707" pitchFamily="18" charset="2"/>
              <a:buAutoNum type="arabicPeriod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VAK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2836146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9A8118-C693-EF9C-83F9-DB0D896482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4C8A73-4A13-83B2-FBDF-1FE5ED5C89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i="1" dirty="0"/>
              <a:t>KOLB (1984</a:t>
            </a:r>
            <a:r>
              <a:rPr lang="en-GB" dirty="0"/>
              <a:t>)</a:t>
            </a: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9C3AA9FF-164B-CA1B-8054-0DAD6EA670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50" y="2072081"/>
            <a:ext cx="6124488" cy="35873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996683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D4A400-8E1E-E0E9-6F64-BA5E546B19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33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LEARNING STYLES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BFE2B4-C368-F9BC-7D8D-94A4F151C9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b="1" dirty="0"/>
              <a:t>HONEY and MUMFORD (1986)</a:t>
            </a: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D0A9D41D-6834-D33D-887F-D8E1F125D4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538" y="2292350"/>
            <a:ext cx="5554036" cy="40195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324874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594308-C74E-6921-2413-A3485F3416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33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LEARNING STYLES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46903-A070-72E3-8B81-CF9D2F7A52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VAK (1920’s)</a:t>
            </a: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6D89AE0E-CB84-F06F-908B-DF8C68D2F4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5343" y="2550252"/>
            <a:ext cx="5349395" cy="32381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571791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3AAD69-D19D-86BE-9FA1-FC04CB0C8D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VAK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6C16C5-749B-F29A-74C0-C5527C1CD5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/>
            <a:r>
              <a:rPr lang="en-GB" b="1" i="0" dirty="0">
                <a:effectLst/>
                <a:latin typeface="Libre Franklin" panose="020B0604020202020204" pitchFamily="2" charset="0"/>
              </a:rPr>
              <a:t>What Is the VAK Learning Styles Model?</a:t>
            </a:r>
          </a:p>
          <a:p>
            <a:pPr marL="0" indent="0" algn="l">
              <a:buNone/>
            </a:pPr>
            <a:r>
              <a:rPr lang="en-GB" sz="2400" b="0" i="0" dirty="0">
                <a:effectLst/>
                <a:latin typeface="Libre Franklin" panose="020B0604020202020204" pitchFamily="2" charset="0"/>
              </a:rPr>
              <a:t>The VAK Learning Styles Model was </a:t>
            </a:r>
          </a:p>
          <a:p>
            <a:pPr marL="0" indent="0" algn="l">
              <a:buNone/>
            </a:pPr>
            <a:r>
              <a:rPr lang="en-GB" sz="2400" b="0" i="0" dirty="0">
                <a:effectLst/>
                <a:latin typeface="Libre Franklin" panose="020B0604020202020204" pitchFamily="2" charset="0"/>
              </a:rPr>
              <a:t>developed by psychologists in the 1920s to </a:t>
            </a:r>
          </a:p>
          <a:p>
            <a:pPr marL="0" indent="0" algn="l">
              <a:buNone/>
            </a:pPr>
            <a:r>
              <a:rPr lang="en-GB" sz="2400" b="0" i="0" dirty="0">
                <a:effectLst/>
                <a:latin typeface="Libre Franklin" panose="020B0604020202020204" pitchFamily="2" charset="0"/>
              </a:rPr>
              <a:t>classify the most common ways that</a:t>
            </a:r>
          </a:p>
          <a:p>
            <a:pPr marL="0" indent="0" algn="l">
              <a:buNone/>
            </a:pPr>
            <a:r>
              <a:rPr lang="en-GB" sz="2400" b="0" i="0" dirty="0">
                <a:effectLst/>
                <a:latin typeface="Libre Franklin" panose="020B0604020202020204" pitchFamily="2" charset="0"/>
              </a:rPr>
              <a:t> people learn. According to the model, </a:t>
            </a:r>
          </a:p>
          <a:p>
            <a:pPr marL="0" indent="0" algn="l">
              <a:buNone/>
            </a:pPr>
            <a:r>
              <a:rPr lang="en-GB" sz="2400" b="0" i="0" dirty="0">
                <a:effectLst/>
                <a:latin typeface="Libre Franklin" panose="020B0604020202020204" pitchFamily="2" charset="0"/>
              </a:rPr>
              <a:t>most of us prefer to learn in one of three</a:t>
            </a:r>
          </a:p>
          <a:p>
            <a:pPr marL="0" indent="0" algn="l">
              <a:buNone/>
            </a:pPr>
            <a:r>
              <a:rPr lang="en-GB" sz="2400" b="0" i="0" dirty="0">
                <a:effectLst/>
                <a:latin typeface="Libre Franklin" panose="020B0604020202020204" pitchFamily="2" charset="0"/>
              </a:rPr>
              <a:t> ways: </a:t>
            </a:r>
          </a:p>
          <a:p>
            <a:pPr marL="0" indent="0" algn="l">
              <a:buNone/>
            </a:pPr>
            <a:r>
              <a:rPr lang="en-GB" sz="2400" b="0" i="0" dirty="0">
                <a:effectLst/>
                <a:latin typeface="Libre Franklin" panose="020B0604020202020204" pitchFamily="2" charset="0"/>
              </a:rPr>
              <a:t>visual, auditory or </a:t>
            </a:r>
            <a:r>
              <a:rPr lang="en-GB" sz="2400" b="0" i="0" dirty="0" err="1">
                <a:effectLst/>
                <a:latin typeface="Libre Franklin" panose="020B0604020202020204" pitchFamily="2" charset="0"/>
              </a:rPr>
              <a:t>kinesthetic</a:t>
            </a:r>
            <a:r>
              <a:rPr lang="en-GB" sz="2400" b="0" i="0" dirty="0">
                <a:effectLst/>
                <a:latin typeface="Libre Franklin" panose="020B0604020202020204" pitchFamily="2" charset="0"/>
              </a:rPr>
              <a:t> </a:t>
            </a:r>
          </a:p>
          <a:p>
            <a:pPr marL="0" indent="0" algn="l">
              <a:buNone/>
            </a:pPr>
            <a:r>
              <a:rPr lang="en-GB" sz="2400" b="0" i="0" dirty="0">
                <a:effectLst/>
                <a:latin typeface="Libre Franklin" panose="020B0604020202020204" pitchFamily="2" charset="0"/>
              </a:rPr>
              <a:t>(although, in practice, we generally</a:t>
            </a:r>
          </a:p>
          <a:p>
            <a:pPr marL="0" indent="0" algn="l">
              <a:buNone/>
            </a:pPr>
            <a:r>
              <a:rPr lang="en-GB" sz="2400" b="0" i="0" dirty="0">
                <a:effectLst/>
                <a:latin typeface="Libre Franklin" panose="020B0604020202020204" pitchFamily="2" charset="0"/>
              </a:rPr>
              <a:t> "mix and match" these three styles).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33456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9695BF-AFD6-ECEA-201C-BA9E9299E2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VAK QUESTIONNAIRE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1520B5-FE88-FEBF-BA6E-EBA2584F00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endParaRPr lang="en-GB" dirty="0"/>
          </a:p>
          <a:p>
            <a:pPr marL="623887" marR="0" lvl="0" indent="-5143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1200"/>
              </a:spcAft>
              <a:buClrTx/>
              <a:buSzTx/>
              <a:buFont typeface="Wingdings 3" panose="05040102010807070707" pitchFamily="18" charset="2"/>
              <a:buAutoNum type="arabicPeriod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Complete the questionnaire and read the explanatory notes</a:t>
            </a:r>
          </a:p>
          <a:p>
            <a:pPr marL="623887" marR="0" lvl="0" indent="-5143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1200"/>
              </a:spcAft>
              <a:buClrTx/>
              <a:buSzTx/>
              <a:buFont typeface="Wingdings 3" panose="05040102010807070707" pitchFamily="18" charset="2"/>
              <a:buAutoNum type="arabicPeriod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Which learning style do the results show is </a:t>
            </a:r>
          </a:p>
          <a:p>
            <a:pPr marL="109537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1200"/>
              </a:spcAft>
              <a:buClrTx/>
              <a:buSz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best for you?</a:t>
            </a:r>
          </a:p>
          <a:p>
            <a:pPr marL="109537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1200"/>
              </a:spcAft>
              <a:buClrTx/>
              <a:buSz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3.Do you agree?</a:t>
            </a:r>
          </a:p>
          <a:p>
            <a:pPr marL="109537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1200"/>
              </a:spcAft>
              <a:buClrTx/>
              <a:buSz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4.Think about this in terms of the lectures. Do you respond best to lecture slide design (visual), what the lecturer says (auditory), or completing class tasks (kinaesthetic)?</a:t>
            </a:r>
          </a:p>
          <a:p>
            <a:endParaRPr lang="en-GB" dirty="0"/>
          </a:p>
          <a:p>
            <a:pPr marL="0" indent="0">
              <a:buNone/>
            </a:pPr>
            <a:endParaRPr lang="en-GB" sz="4400" b="1" dirty="0"/>
          </a:p>
        </p:txBody>
      </p:sp>
    </p:spTree>
    <p:extLst>
      <p:ext uri="{BB962C8B-B14F-4D97-AF65-F5344CB8AC3E}">
        <p14:creationId xmlns:p14="http://schemas.microsoft.com/office/powerpoint/2010/main" val="19188188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94D2C0-322F-6E24-3306-87E953D519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NEXT: SKILLS that EMPLOYERS WANT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C0E725-3D6E-58CD-B3B7-33C22C1DDE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41476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E0258F-4FF3-D962-D2ED-D0A49F5057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What do UK employers</a:t>
            </a:r>
            <a:br>
              <a:rPr lang="en-GB" b="1" dirty="0"/>
            </a:br>
            <a:r>
              <a:rPr lang="en-GB" b="1" dirty="0"/>
              <a:t>want in their Staff?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2EE7AF-FE0C-495F-6D42-2A5DD14CF1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UK employers are focused on </a:t>
            </a:r>
            <a:r>
              <a:rPr lang="en-GB" b="1" dirty="0"/>
              <a:t>skills,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b="1" dirty="0"/>
              <a:t>competencies </a:t>
            </a:r>
            <a:r>
              <a:rPr lang="en-GB" dirty="0"/>
              <a:t>or </a:t>
            </a:r>
            <a:r>
              <a:rPr lang="en-GB" b="1" dirty="0"/>
              <a:t>strengths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/>
              <a:t> They will outline in </a:t>
            </a:r>
            <a:r>
              <a:rPr lang="en-GB" u="sng" dirty="0"/>
              <a:t>job advertisements </a:t>
            </a:r>
          </a:p>
          <a:p>
            <a:pPr marL="0" indent="0">
              <a:buNone/>
            </a:pPr>
            <a:r>
              <a:rPr lang="en-GB" dirty="0"/>
              <a:t>and </a:t>
            </a:r>
            <a:r>
              <a:rPr lang="en-GB" u="sng" dirty="0"/>
              <a:t>person specifications </a:t>
            </a:r>
            <a:r>
              <a:rPr lang="en-GB" dirty="0"/>
              <a:t>what the </a:t>
            </a:r>
          </a:p>
          <a:p>
            <a:pPr marL="0" indent="0">
              <a:buNone/>
            </a:pPr>
            <a:r>
              <a:rPr lang="en-GB" dirty="0"/>
              <a:t>ideal candidate must have in terms of</a:t>
            </a:r>
          </a:p>
          <a:p>
            <a:pPr marL="0" indent="0">
              <a:buNone/>
            </a:pPr>
            <a:r>
              <a:rPr lang="en-GB" dirty="0"/>
              <a:t> skills and experience. The employer </a:t>
            </a:r>
          </a:p>
          <a:p>
            <a:pPr marL="0" indent="0">
              <a:buNone/>
            </a:pPr>
            <a:r>
              <a:rPr lang="en-GB" dirty="0"/>
              <a:t>will expect you to address these </a:t>
            </a:r>
          </a:p>
          <a:p>
            <a:pPr marL="0" indent="0">
              <a:buNone/>
            </a:pPr>
            <a:r>
              <a:rPr lang="en-GB" dirty="0"/>
              <a:t>points in your application.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42650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2D193CA0-3143-7B39-469C-2799B2C885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</a:t>
            </a:r>
            <a:r>
              <a:rPr lang="en-GB" b="1" dirty="0"/>
              <a:t>SKILLS</a:t>
            </a:r>
            <a:r>
              <a:rPr lang="en-GB" dirty="0"/>
              <a:t> and </a:t>
            </a:r>
            <a:r>
              <a:rPr lang="en-GB" b="1" u="sng" dirty="0"/>
              <a:t>QUALITIES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E61CFBE-171F-45B9-A4D5-FC619884CB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 algn="l">
              <a:buAutoNum type="arabicPeriod"/>
            </a:pPr>
            <a:r>
              <a:rPr lang="en-GB" b="1" i="0" u="sng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INTEGRITY</a:t>
            </a:r>
          </a:p>
          <a:p>
            <a:pPr marL="0" indent="0" algn="l">
              <a:buNone/>
            </a:pPr>
            <a:r>
              <a:rPr lang="en-GB" b="0" i="0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Integrity is one of the m</a:t>
            </a:r>
            <a:r>
              <a:rPr lang="en-GB" dirty="0">
                <a:solidFill>
                  <a:srgbClr val="2D2D2D"/>
                </a:solidFill>
                <a:latin typeface="Noto Sans" panose="020B0502040504020204" pitchFamily="34" charset="0"/>
              </a:rPr>
              <a:t>ost </a:t>
            </a:r>
          </a:p>
          <a:p>
            <a:pPr marL="0" indent="0" algn="l">
              <a:buNone/>
            </a:pPr>
            <a:r>
              <a:rPr lang="en-GB" b="0" i="0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valued qualities in the workplace. </a:t>
            </a:r>
          </a:p>
          <a:p>
            <a:pPr marL="0" indent="0" algn="l">
              <a:buNone/>
            </a:pPr>
            <a:r>
              <a:rPr lang="en-GB" b="0" i="0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To have integrity is to have strong</a:t>
            </a:r>
          </a:p>
          <a:p>
            <a:pPr marL="0" indent="0" algn="l">
              <a:buNone/>
            </a:pPr>
            <a:r>
              <a:rPr lang="en-GB" b="0" i="0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 moral or ethical principles. </a:t>
            </a:r>
          </a:p>
          <a:p>
            <a:pPr marL="0" indent="0" algn="l">
              <a:buNone/>
            </a:pPr>
            <a:r>
              <a:rPr lang="en-GB" b="0" i="0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Having integrity requires you to </a:t>
            </a:r>
          </a:p>
          <a:p>
            <a:pPr marL="0" indent="0" algn="l">
              <a:buNone/>
            </a:pPr>
            <a:r>
              <a:rPr lang="en-GB" b="0" i="0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be honest, behave honourably </a:t>
            </a:r>
          </a:p>
          <a:p>
            <a:pPr marL="0" indent="0" algn="l">
              <a:buNone/>
            </a:pPr>
            <a:r>
              <a:rPr lang="en-GB" b="0" i="0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and treat others with respect.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46061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8D6739-4E88-E257-9F6D-48138AC51E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SKILLS</a:t>
            </a: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 and </a:t>
            </a:r>
            <a:r>
              <a:rPr kumimoji="0" lang="en-GB" sz="44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QUALITIES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B24183-9DF2-2906-7802-3F4743AD2C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2.</a:t>
            </a:r>
            <a:r>
              <a:rPr lang="en-GB" dirty="0"/>
              <a:t> </a:t>
            </a:r>
            <a:r>
              <a:rPr lang="en-GB" b="1" u="sng" dirty="0"/>
              <a:t>PROBLEM-SOLVING ABILITIES/SKILLS</a:t>
            </a:r>
          </a:p>
          <a:p>
            <a:pPr marL="0" indent="0">
              <a:buNone/>
            </a:pPr>
            <a:r>
              <a:rPr lang="en-GB" sz="2400" dirty="0"/>
              <a:t>Employees have to use their analytical </a:t>
            </a:r>
          </a:p>
          <a:p>
            <a:pPr marL="0" indent="0">
              <a:buNone/>
            </a:pPr>
            <a:r>
              <a:rPr lang="en-GB" sz="2400" dirty="0"/>
              <a:t>skills to handle their day-to-day duties. </a:t>
            </a:r>
          </a:p>
          <a:p>
            <a:pPr marL="0" indent="0">
              <a:buNone/>
            </a:pPr>
            <a:r>
              <a:rPr lang="en-GB" sz="2400" dirty="0"/>
              <a:t>Problem-solving skills are fundamental </a:t>
            </a:r>
          </a:p>
          <a:p>
            <a:pPr marL="0" indent="0">
              <a:buNone/>
            </a:pPr>
            <a:r>
              <a:rPr lang="en-GB" sz="2400" dirty="0"/>
              <a:t>to the success of employees and </a:t>
            </a:r>
          </a:p>
          <a:p>
            <a:pPr marL="0" indent="0">
              <a:buNone/>
            </a:pPr>
            <a:r>
              <a:rPr lang="en-GB" sz="2400" dirty="0"/>
              <a:t>businesses.</a:t>
            </a:r>
          </a:p>
        </p:txBody>
      </p:sp>
    </p:spTree>
    <p:extLst>
      <p:ext uri="{BB962C8B-B14F-4D97-AF65-F5344CB8AC3E}">
        <p14:creationId xmlns:p14="http://schemas.microsoft.com/office/powerpoint/2010/main" val="94924223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5FDEDD-A19E-44EC-C503-C25E5B213E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SKILLS</a:t>
            </a: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 and </a:t>
            </a:r>
            <a:r>
              <a:rPr kumimoji="0" lang="en-GB" sz="44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QUALITIES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08AF78-D78D-5A30-AA53-6CAF7402D9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en-GB" b="1" i="0" u="sng" cap="all" dirty="0">
                <a:effectLst/>
                <a:latin typeface="Montserrat" panose="00000500000000000000" pitchFamily="2" charset="0"/>
              </a:rPr>
              <a:t>3. COMMUNICATION</a:t>
            </a:r>
          </a:p>
          <a:p>
            <a:pPr algn="just"/>
            <a:r>
              <a:rPr lang="en-GB" b="0" i="0" dirty="0">
                <a:solidFill>
                  <a:srgbClr val="333333"/>
                </a:solidFill>
                <a:effectLst/>
                <a:latin typeface="Montserrat" panose="00000500000000000000" pitchFamily="2" charset="0"/>
              </a:rPr>
              <a:t> </a:t>
            </a:r>
            <a:r>
              <a:rPr lang="en-GB" sz="2000" b="0" i="0" dirty="0">
                <a:solidFill>
                  <a:srgbClr val="333333"/>
                </a:solidFill>
                <a:effectLst/>
                <a:latin typeface="Montserrat" panose="00000500000000000000" pitchFamily="2" charset="0"/>
              </a:rPr>
              <a:t>Employees communicate with each </a:t>
            </a:r>
          </a:p>
          <a:p>
            <a:pPr marL="0" indent="0" algn="just">
              <a:buNone/>
            </a:pPr>
            <a:r>
              <a:rPr lang="en-GB" sz="2000" b="0" i="0" dirty="0">
                <a:solidFill>
                  <a:srgbClr val="333333"/>
                </a:solidFill>
                <a:effectLst/>
                <a:latin typeface="Montserrat" panose="00000500000000000000" pitchFamily="2" charset="0"/>
              </a:rPr>
              <a:t>other and their managers daily. They also</a:t>
            </a:r>
          </a:p>
          <a:p>
            <a:pPr marL="0" indent="0" algn="just">
              <a:buNone/>
            </a:pPr>
            <a:r>
              <a:rPr lang="en-GB" sz="2000" b="0" i="0" dirty="0">
                <a:solidFill>
                  <a:srgbClr val="333333"/>
                </a:solidFill>
                <a:effectLst/>
                <a:latin typeface="Montserrat" panose="00000500000000000000" pitchFamily="2" charset="0"/>
              </a:rPr>
              <a:t>need to interact with customers online,</a:t>
            </a:r>
          </a:p>
          <a:p>
            <a:pPr marL="0" indent="0" algn="just">
              <a:buNone/>
            </a:pPr>
            <a:r>
              <a:rPr lang="en-GB" sz="2000" b="0" i="0" dirty="0">
                <a:solidFill>
                  <a:srgbClr val="333333"/>
                </a:solidFill>
                <a:effectLst/>
                <a:latin typeface="Montserrat" panose="00000500000000000000" pitchFamily="2" charset="0"/>
              </a:rPr>
              <a:t> in writing, through telephone, and in </a:t>
            </a:r>
          </a:p>
          <a:p>
            <a:pPr marL="0" indent="0" algn="just">
              <a:buNone/>
            </a:pPr>
            <a:r>
              <a:rPr lang="en-GB" sz="2000" b="0" i="0" dirty="0">
                <a:solidFill>
                  <a:srgbClr val="333333"/>
                </a:solidFill>
                <a:effectLst/>
                <a:latin typeface="Montserrat" panose="00000500000000000000" pitchFamily="2" charset="0"/>
              </a:rPr>
              <a:t>person. </a:t>
            </a:r>
          </a:p>
          <a:p>
            <a:pPr marL="0" indent="0" algn="just">
              <a:buNone/>
            </a:pPr>
            <a:r>
              <a:rPr lang="en-GB" sz="2000" dirty="0">
                <a:solidFill>
                  <a:srgbClr val="333333"/>
                </a:solidFill>
                <a:latin typeface="Montserrat" panose="00000500000000000000" pitchFamily="2" charset="0"/>
              </a:rPr>
              <a:t>Through proper communication, employees</a:t>
            </a:r>
          </a:p>
          <a:p>
            <a:pPr marL="0" indent="0" algn="just">
              <a:buNone/>
            </a:pPr>
            <a:r>
              <a:rPr lang="en-GB" sz="2000" dirty="0">
                <a:solidFill>
                  <a:srgbClr val="333333"/>
                </a:solidFill>
                <a:latin typeface="Montserrat" panose="00000500000000000000" pitchFamily="2" charset="0"/>
              </a:rPr>
              <a:t>can receive and give out information.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642558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1C3D35-F174-A251-CE3E-0186C67C99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SKILLS and </a:t>
            </a:r>
            <a:r>
              <a:rPr kumimoji="0" lang="en-GB" sz="36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QUALITIES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D9B745-508E-8C86-C533-D52B7379A4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en-GB" dirty="0"/>
              <a:t>4.</a:t>
            </a:r>
            <a:r>
              <a:rPr lang="en-GB" b="1" i="0" cap="all" dirty="0">
                <a:solidFill>
                  <a:srgbClr val="0097FF"/>
                </a:solidFill>
                <a:effectLst/>
                <a:latin typeface="Montserrat" panose="00000500000000000000" pitchFamily="2" charset="0"/>
              </a:rPr>
              <a:t> </a:t>
            </a:r>
            <a:r>
              <a:rPr lang="en-GB" b="1" i="0" u="sng" cap="all" dirty="0">
                <a:effectLst/>
                <a:latin typeface="Montserrat" panose="00000500000000000000" pitchFamily="2" charset="0"/>
              </a:rPr>
              <a:t>TEAMWORK</a:t>
            </a:r>
          </a:p>
          <a:p>
            <a:pPr marL="0" indent="0" algn="just">
              <a:buNone/>
            </a:pPr>
            <a:r>
              <a:rPr lang="en-GB" b="0" i="0" dirty="0">
                <a:solidFill>
                  <a:srgbClr val="333333"/>
                </a:solidFill>
                <a:effectLst/>
                <a:latin typeface="Montserrat" panose="00000500000000000000" pitchFamily="2" charset="0"/>
              </a:rPr>
              <a:t>Employers want employees to</a:t>
            </a:r>
          </a:p>
          <a:p>
            <a:pPr marL="0" indent="0" algn="just">
              <a:buNone/>
            </a:pPr>
            <a:r>
              <a:rPr lang="en-GB" b="0" i="0" dirty="0">
                <a:solidFill>
                  <a:srgbClr val="333333"/>
                </a:solidFill>
                <a:effectLst/>
                <a:latin typeface="Montserrat" panose="00000500000000000000" pitchFamily="2" charset="0"/>
              </a:rPr>
              <a:t>work well with other employees </a:t>
            </a:r>
          </a:p>
          <a:p>
            <a:pPr marL="0" indent="0" algn="just">
              <a:buNone/>
            </a:pPr>
            <a:r>
              <a:rPr lang="en-GB" dirty="0">
                <a:solidFill>
                  <a:srgbClr val="333333"/>
                </a:solidFill>
                <a:latin typeface="Montserrat" panose="00000500000000000000" pitchFamily="2" charset="0"/>
              </a:rPr>
              <a:t>to make sure that they are</a:t>
            </a:r>
          </a:p>
          <a:p>
            <a:pPr marL="0" indent="0" algn="just">
              <a:buNone/>
            </a:pPr>
            <a:r>
              <a:rPr lang="en-GB" b="0" i="0" dirty="0">
                <a:solidFill>
                  <a:srgbClr val="333333"/>
                </a:solidFill>
                <a:effectLst/>
                <a:latin typeface="Montserrat" panose="00000500000000000000" pitchFamily="2" charset="0"/>
              </a:rPr>
              <a:t>more efficient than if they are</a:t>
            </a:r>
          </a:p>
          <a:p>
            <a:pPr marL="0" indent="0" algn="just">
              <a:buNone/>
            </a:pPr>
            <a:r>
              <a:rPr lang="en-GB" dirty="0">
                <a:solidFill>
                  <a:srgbClr val="333333"/>
                </a:solidFill>
                <a:latin typeface="Montserrat" panose="00000500000000000000" pitchFamily="2" charset="0"/>
              </a:rPr>
              <a:t>working alone.</a:t>
            </a:r>
            <a:r>
              <a:rPr lang="en-GB" b="0" i="0" dirty="0">
                <a:solidFill>
                  <a:srgbClr val="333333"/>
                </a:solidFill>
                <a:effectLst/>
                <a:latin typeface="Montserrat" panose="00000500000000000000" pitchFamily="2" charset="0"/>
              </a:rPr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05386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00EBA8-2750-EF33-AA74-5548F0635B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SKILLS</a:t>
            </a: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 and </a:t>
            </a:r>
            <a:r>
              <a:rPr kumimoji="0" lang="en-GB" sz="44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QUALITIES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22EE84-C364-611C-F139-9F9B7534F9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u="sng" dirty="0"/>
              <a:t>5. FLEXIBILITY</a:t>
            </a:r>
          </a:p>
          <a:p>
            <a:pPr marL="0" indent="0">
              <a:buNone/>
            </a:pPr>
            <a:r>
              <a:rPr lang="en-GB" dirty="0"/>
              <a:t>Business conditions change rapidly and </a:t>
            </a:r>
          </a:p>
          <a:p>
            <a:pPr marL="0" indent="0">
              <a:buNone/>
            </a:pPr>
            <a:r>
              <a:rPr lang="en-GB" dirty="0"/>
              <a:t>Employees should be able to adapt to</a:t>
            </a:r>
          </a:p>
          <a:p>
            <a:pPr marL="0" indent="0">
              <a:buNone/>
            </a:pPr>
            <a:r>
              <a:rPr lang="en-GB" dirty="0"/>
              <a:t>these changes. They should be prepared</a:t>
            </a:r>
          </a:p>
          <a:p>
            <a:pPr marL="0" indent="0">
              <a:buNone/>
            </a:pPr>
            <a:r>
              <a:rPr lang="en-GB" dirty="0"/>
              <a:t> to learn new skills.</a:t>
            </a:r>
          </a:p>
        </p:txBody>
      </p:sp>
    </p:spTree>
    <p:extLst>
      <p:ext uri="{BB962C8B-B14F-4D97-AF65-F5344CB8AC3E}">
        <p14:creationId xmlns:p14="http://schemas.microsoft.com/office/powerpoint/2010/main" val="286867534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51CC15-71DC-502A-5B1E-7838745C4E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SKILLS</a:t>
            </a: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 and </a:t>
            </a:r>
            <a:r>
              <a:rPr kumimoji="0" lang="en-GB" sz="44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QUALITIES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1B20A-66CD-6FF0-1C05-D6F39B590F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u="sng" dirty="0"/>
              <a:t>6. Ambition</a:t>
            </a:r>
          </a:p>
          <a:p>
            <a:pPr marL="0" indent="0">
              <a:buNone/>
            </a:pPr>
            <a:r>
              <a:rPr lang="en-GB" dirty="0"/>
              <a:t>Ambition means that you want to better </a:t>
            </a:r>
          </a:p>
          <a:p>
            <a:pPr marL="0" indent="0">
              <a:buNone/>
            </a:pPr>
            <a:r>
              <a:rPr lang="en-GB" dirty="0"/>
              <a:t>yourself and that you are prepared to </a:t>
            </a:r>
          </a:p>
          <a:p>
            <a:pPr marL="0" indent="0">
              <a:buNone/>
            </a:pPr>
            <a:r>
              <a:rPr lang="en-GB" dirty="0"/>
              <a:t>stay motivated and focused on what </a:t>
            </a:r>
          </a:p>
          <a:p>
            <a:pPr marL="0" indent="0">
              <a:buNone/>
            </a:pPr>
            <a:r>
              <a:rPr lang="en-GB" dirty="0"/>
              <a:t>you want to achieve. Don’t be afraid to </a:t>
            </a:r>
          </a:p>
          <a:p>
            <a:pPr marL="0" indent="0">
              <a:buNone/>
            </a:pPr>
            <a:r>
              <a:rPr lang="en-GB" dirty="0"/>
              <a:t>share your big dream with potential </a:t>
            </a:r>
          </a:p>
          <a:p>
            <a:pPr marL="0" indent="0">
              <a:buNone/>
            </a:pPr>
            <a:r>
              <a:rPr lang="en-GB" dirty="0"/>
              <a:t>Employers and to find out about </a:t>
            </a:r>
          </a:p>
          <a:p>
            <a:pPr marL="0" indent="0">
              <a:buNone/>
            </a:pPr>
            <a:r>
              <a:rPr lang="en-GB" dirty="0"/>
              <a:t>arrangements for PCD.</a:t>
            </a:r>
          </a:p>
        </p:txBody>
      </p:sp>
    </p:spTree>
    <p:extLst>
      <p:ext uri="{BB962C8B-B14F-4D97-AF65-F5344CB8AC3E}">
        <p14:creationId xmlns:p14="http://schemas.microsoft.com/office/powerpoint/2010/main" val="335818268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2CE302-F15D-1A24-72B8-E03C62E991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SKILLS</a:t>
            </a: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 and </a:t>
            </a:r>
            <a:r>
              <a:rPr kumimoji="0" lang="en-GB" sz="44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QUALITIES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8E944E-4613-235F-1059-1E5D98FF5A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en-GB" dirty="0"/>
              <a:t>7. </a:t>
            </a:r>
            <a:r>
              <a:rPr lang="en-GB" b="1" i="0" u="sng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Dependability/ Reliability</a:t>
            </a:r>
          </a:p>
          <a:p>
            <a:pPr marL="0" indent="0" algn="l">
              <a:buNone/>
            </a:pPr>
            <a:r>
              <a:rPr lang="en-GB" b="0" i="0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 A dependable employee will </a:t>
            </a:r>
          </a:p>
          <a:p>
            <a:pPr marL="0" indent="0" algn="l">
              <a:buNone/>
            </a:pPr>
            <a:r>
              <a:rPr lang="en-GB" b="0" i="0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meet deadlines, be punctual, </a:t>
            </a:r>
          </a:p>
          <a:p>
            <a:pPr marL="0" indent="0" algn="l">
              <a:buNone/>
            </a:pPr>
            <a:r>
              <a:rPr lang="en-GB" b="0" i="0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and have a good work ethic. They</a:t>
            </a:r>
          </a:p>
          <a:p>
            <a:pPr marL="0" indent="0" algn="l">
              <a:buNone/>
            </a:pPr>
            <a:r>
              <a:rPr lang="en-GB" b="0" i="0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 will work hard and give more </a:t>
            </a:r>
          </a:p>
          <a:p>
            <a:pPr marL="0" indent="0" algn="l">
              <a:buNone/>
            </a:pPr>
            <a:r>
              <a:rPr lang="en-GB" b="0" i="0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than is required.</a:t>
            </a:r>
          </a:p>
          <a:p>
            <a:pPr marL="0" indent="0" algn="l">
              <a:buNone/>
            </a:pPr>
            <a:r>
              <a:rPr lang="en-GB" dirty="0">
                <a:solidFill>
                  <a:srgbClr val="2D2D2D"/>
                </a:solidFill>
                <a:latin typeface="Noto Sans" panose="020B0502040504020204" pitchFamily="34" charset="0"/>
              </a:rPr>
              <a:t>They will not watch the clock!</a:t>
            </a:r>
            <a:endParaRPr lang="en-GB" b="0" i="0" dirty="0">
              <a:solidFill>
                <a:srgbClr val="2D2D2D"/>
              </a:solidFill>
              <a:effectLst/>
              <a:latin typeface="Noto Sans" panose="020B0502040504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901985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D40EE-E359-F4A4-4F80-E8F5E6080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SKILLS</a:t>
            </a: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 and </a:t>
            </a:r>
            <a:r>
              <a:rPr kumimoji="0" lang="en-GB" sz="44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QUALITIES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68161F-510E-609B-726F-808CF16C00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8. </a:t>
            </a:r>
            <a:r>
              <a:rPr lang="en-GB" b="1" u="sng" dirty="0"/>
              <a:t>SHOW LEADERSHIP </a:t>
            </a:r>
            <a:r>
              <a:rPr lang="en-GB" b="1" u="sng"/>
              <a:t>and INITIATIVE</a:t>
            </a:r>
            <a:endParaRPr lang="en-GB" b="1" u="sng" dirty="0"/>
          </a:p>
          <a:p>
            <a:pPr marL="0" indent="0">
              <a:buNone/>
            </a:pPr>
            <a:r>
              <a:rPr lang="en-GB" i="0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Having</a:t>
            </a:r>
            <a:r>
              <a:rPr lang="en-GB" b="1" i="0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 leadership </a:t>
            </a:r>
            <a:r>
              <a:rPr lang="en-GB" b="0" i="0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qualities doesn’t</a:t>
            </a:r>
          </a:p>
          <a:p>
            <a:pPr marL="0" indent="0">
              <a:buNone/>
            </a:pPr>
            <a:r>
              <a:rPr lang="en-GB" b="0" i="0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mean that you wish to become a </a:t>
            </a:r>
          </a:p>
          <a:p>
            <a:pPr marL="0" indent="0">
              <a:buNone/>
            </a:pPr>
            <a:r>
              <a:rPr lang="en-GB" b="0" i="0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manager or an executive. If you </a:t>
            </a:r>
          </a:p>
          <a:p>
            <a:pPr marL="0" indent="0">
              <a:buNone/>
            </a:pPr>
            <a:r>
              <a:rPr lang="en-GB" b="0" i="0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have leadership qualities, </a:t>
            </a:r>
          </a:p>
          <a:p>
            <a:pPr marL="0" indent="0">
              <a:buNone/>
            </a:pPr>
            <a:r>
              <a:rPr lang="en-GB" b="0" i="0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you may be able to motivate and </a:t>
            </a:r>
          </a:p>
          <a:p>
            <a:pPr marL="0" indent="0">
              <a:buNone/>
            </a:pPr>
            <a:r>
              <a:rPr lang="en-GB" b="0" i="0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support your co-workers. </a:t>
            </a:r>
          </a:p>
        </p:txBody>
      </p:sp>
    </p:spTree>
    <p:extLst>
      <p:ext uri="{BB962C8B-B14F-4D97-AF65-F5344CB8AC3E}">
        <p14:creationId xmlns:p14="http://schemas.microsoft.com/office/powerpoint/2010/main" val="1473333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BA3D4C-426C-26D0-157C-BB0C47A6BB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HOW CAN I GET THESE</a:t>
            </a:r>
            <a:br>
              <a:rPr lang="en-GB" b="1" dirty="0"/>
            </a:br>
            <a:r>
              <a:rPr lang="en-GB" b="1" dirty="0"/>
              <a:t>SKILLS and ABILITIES?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0DC63F-A2F1-AFA1-2E14-1D4467632E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sz="2400" b="1" i="0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Hard skills vs. soft skills</a:t>
            </a:r>
          </a:p>
          <a:p>
            <a:pPr marL="0" indent="0" algn="l">
              <a:buNone/>
            </a:pPr>
            <a:r>
              <a:rPr lang="en-GB" b="0" i="0" u="sng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Hard skills </a:t>
            </a:r>
            <a:r>
              <a:rPr lang="en-GB" b="0" i="0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refer to technical </a:t>
            </a:r>
          </a:p>
          <a:p>
            <a:pPr marL="0" indent="0" algn="l">
              <a:buNone/>
            </a:pPr>
            <a:r>
              <a:rPr lang="en-GB" b="0" i="0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knowledge and training, while </a:t>
            </a:r>
            <a:r>
              <a:rPr lang="en-GB" b="0" i="0" u="sng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soft </a:t>
            </a:r>
          </a:p>
          <a:p>
            <a:pPr marL="0" indent="0" algn="l">
              <a:buNone/>
            </a:pPr>
            <a:r>
              <a:rPr lang="en-GB" b="0" i="0" u="sng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skills </a:t>
            </a:r>
            <a:r>
              <a:rPr lang="en-GB" b="0" i="0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describe personal and </a:t>
            </a:r>
          </a:p>
          <a:p>
            <a:pPr marL="0" indent="0" algn="l">
              <a:buNone/>
            </a:pPr>
            <a:r>
              <a:rPr lang="en-GB" b="0" i="0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behavioural traits such as </a:t>
            </a:r>
          </a:p>
          <a:p>
            <a:pPr marL="0" indent="0" algn="l">
              <a:buNone/>
            </a:pPr>
            <a:r>
              <a:rPr lang="en-GB" b="0" i="0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communication skills and </a:t>
            </a:r>
          </a:p>
          <a:p>
            <a:pPr marL="0" indent="0" algn="l">
              <a:buNone/>
            </a:pPr>
            <a:r>
              <a:rPr lang="en-GB" b="0" i="0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leadership. </a:t>
            </a:r>
          </a:p>
          <a:p>
            <a:pPr marL="0" indent="0">
              <a:buNone/>
            </a:pPr>
            <a:endParaRPr lang="en-GB" sz="3600" b="1" dirty="0"/>
          </a:p>
        </p:txBody>
      </p:sp>
    </p:spTree>
    <p:extLst>
      <p:ext uri="{BB962C8B-B14F-4D97-AF65-F5344CB8AC3E}">
        <p14:creationId xmlns:p14="http://schemas.microsoft.com/office/powerpoint/2010/main" val="125055501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BFF727-FD2A-BB20-7AEF-887BCC35AD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b="1" dirty="0"/>
              <a:t>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3AB372-DF40-C80D-A008-F7D0EDFA12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120877"/>
            <a:ext cx="7886700" cy="5056086"/>
          </a:xfrm>
        </p:spPr>
        <p:txBody>
          <a:bodyPr/>
          <a:lstStyle/>
          <a:p>
            <a:pPr marL="0" indent="0">
              <a:buNone/>
            </a:pPr>
            <a:r>
              <a:rPr lang="en-GB" b="0" i="0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Both skill types are essential </a:t>
            </a:r>
          </a:p>
          <a:p>
            <a:pPr marL="0" indent="0">
              <a:buNone/>
            </a:pPr>
            <a:r>
              <a:rPr lang="en-GB" b="0" i="0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for advancement in careers. </a:t>
            </a:r>
          </a:p>
          <a:p>
            <a:pPr marL="0" indent="0">
              <a:buNone/>
            </a:pPr>
            <a:r>
              <a:rPr lang="en-GB" b="0" i="0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All jobs will require certain </a:t>
            </a:r>
          </a:p>
          <a:p>
            <a:pPr marL="0" indent="0">
              <a:buNone/>
            </a:pPr>
            <a:r>
              <a:rPr lang="en-GB" b="0" i="0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hard skills.</a:t>
            </a:r>
          </a:p>
          <a:p>
            <a:pPr marL="0" indent="0">
              <a:buNone/>
            </a:pPr>
            <a:r>
              <a:rPr lang="en-GB" b="0" i="0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Almost all jobs will require</a:t>
            </a:r>
          </a:p>
          <a:p>
            <a:pPr marL="0" indent="0">
              <a:buNone/>
            </a:pPr>
            <a:r>
              <a:rPr lang="en-GB" b="0" i="0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certain soft skills to cooperate </a:t>
            </a:r>
          </a:p>
          <a:p>
            <a:pPr marL="0" indent="0">
              <a:buNone/>
            </a:pPr>
            <a:r>
              <a:rPr lang="en-GB" b="0" i="0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with others, </a:t>
            </a:r>
            <a:r>
              <a:rPr lang="en-GB" dirty="0">
                <a:solidFill>
                  <a:srgbClr val="2D2D2D"/>
                </a:solidFill>
                <a:latin typeface="Noto Sans" panose="020B0502040504020204" pitchFamily="34" charset="0"/>
              </a:rPr>
              <a:t>and to </a:t>
            </a:r>
            <a:r>
              <a:rPr lang="en-GB" b="0" i="0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perform in </a:t>
            </a:r>
          </a:p>
          <a:p>
            <a:pPr marL="0" indent="0">
              <a:buNone/>
            </a:pPr>
            <a:r>
              <a:rPr lang="en-GB" b="0" i="0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your job.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42906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E69E8B-634C-7319-2243-9B79E78DA2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7E4FBC-B484-F803-C46C-C06D24C22F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Teamwork, for example, is a soft</a:t>
            </a:r>
          </a:p>
          <a:p>
            <a:pPr marL="0" indent="0">
              <a:buNone/>
            </a:pPr>
            <a:r>
              <a:rPr lang="en-GB" b="0" i="0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 skill that is valued by most </a:t>
            </a:r>
          </a:p>
          <a:p>
            <a:pPr marL="0" indent="0">
              <a:buNone/>
            </a:pPr>
            <a:r>
              <a:rPr lang="en-GB" b="0" i="0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employers. Other soft skills include communication, problem-solving.</a:t>
            </a:r>
          </a:p>
          <a:p>
            <a:pPr marL="0" indent="0">
              <a:buNone/>
            </a:pPr>
            <a:r>
              <a:rPr lang="en-GB">
                <a:solidFill>
                  <a:srgbClr val="2D2D2D"/>
                </a:solidFill>
                <a:latin typeface="Noto Sans" panose="020B0502040504020204" pitchFamily="34" charset="0"/>
              </a:rPr>
              <a:t>SOFT </a:t>
            </a:r>
            <a:r>
              <a:rPr lang="en-GB" dirty="0">
                <a:solidFill>
                  <a:srgbClr val="2D2D2D"/>
                </a:solidFill>
                <a:latin typeface="Noto Sans" panose="020B0502040504020204" pitchFamily="34" charset="0"/>
              </a:rPr>
              <a:t>skills are also known </a:t>
            </a:r>
            <a:r>
              <a:rPr lang="en-GB">
                <a:solidFill>
                  <a:srgbClr val="2D2D2D"/>
                </a:solidFill>
                <a:latin typeface="Noto Sans" panose="020B0502040504020204" pitchFamily="34" charset="0"/>
              </a:rPr>
              <a:t>as </a:t>
            </a:r>
          </a:p>
          <a:p>
            <a:pPr marL="0" indent="0">
              <a:buNone/>
            </a:pPr>
            <a:r>
              <a:rPr lang="en-GB">
                <a:solidFill>
                  <a:srgbClr val="2D2D2D"/>
                </a:solidFill>
                <a:latin typeface="Noto Sans" panose="020B0502040504020204" pitchFamily="34" charset="0"/>
              </a:rPr>
              <a:t>Transferrable </a:t>
            </a:r>
            <a:r>
              <a:rPr lang="en-GB" dirty="0">
                <a:solidFill>
                  <a:srgbClr val="2D2D2D"/>
                </a:solidFill>
                <a:latin typeface="Noto Sans" panose="020B0502040504020204" pitchFamily="34" charset="0"/>
              </a:rPr>
              <a:t>Skills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725153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680C70-CC46-BB8E-4E3D-7A5A38A3F5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3E7F7C-F513-BE0E-F1C8-2F75675AE4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By the end of the session you should: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Be able to recognise your preferred learning style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Understand what employers look for in their staff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630452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5DF3EC-22B5-66E8-2B1E-3C491705BE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9E7AF2-D8F6-261F-F8B2-4AB001E287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Indeed.com (2021) ‘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14 Common Qualities Employers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are Looking For’.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  <a:hlinkClick r:id="rId2"/>
              </a:rPr>
              <a:t>https://www.indeed.com/career-advice/finding-a-job/qualities-employers-want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(accessed 18 June 2021)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Mindtools (n.d.)’ How Self-Motivated Are You? Taking Charge of Your Goals and Achievements’. 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  <a:hlinkClick r:id="rId3"/>
              </a:rPr>
              <a:t>https://www.mindtools.com/pages/article/newLDR_57.htm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(accessed 18 June 2021)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2660867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F5F860-CDB4-46E0-8A4F-FF3A3AB3267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DFE2EDB-E1C3-4183-A536-A6605E57C73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6AC034A-3081-4627-90D1-1EE0CF555E4C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204</TotalTime>
  <Words>903</Words>
  <Application>Microsoft Office PowerPoint</Application>
  <PresentationFormat>On-screen Show (4:3)</PresentationFormat>
  <Paragraphs>152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13</vt:i4>
      </vt:variant>
      <vt:variant>
        <vt:lpstr>Slide Titles</vt:lpstr>
      </vt:variant>
      <vt:variant>
        <vt:i4>24</vt:i4>
      </vt:variant>
    </vt:vector>
  </HeadingPairs>
  <TitlesOfParts>
    <vt:vector size="45" baseType="lpstr">
      <vt:lpstr>Arial</vt:lpstr>
      <vt:lpstr>Calibri</vt:lpstr>
      <vt:lpstr>Calibri Light</vt:lpstr>
      <vt:lpstr>Libre Franklin</vt:lpstr>
      <vt:lpstr>Montserrat</vt:lpstr>
      <vt:lpstr>Myriad Pro</vt:lpstr>
      <vt:lpstr>Noto Sans</vt:lpstr>
      <vt:lpstr>Wingdings 3</vt:lpstr>
      <vt:lpstr>Holding PAge</vt:lpstr>
      <vt:lpstr>Title Slide 1</vt:lpstr>
      <vt:lpstr>Title Slide 2</vt:lpstr>
      <vt:lpstr>Title Slide 3</vt:lpstr>
      <vt:lpstr>Title Slide 4</vt:lpstr>
      <vt:lpstr>Sub Title 1</vt:lpstr>
      <vt:lpstr>Sub Title 3</vt:lpstr>
      <vt:lpstr>Text 1</vt:lpstr>
      <vt:lpstr>Text 4</vt:lpstr>
      <vt:lpstr>Text Break / Info Slide 1</vt:lpstr>
      <vt:lpstr>Text Break Info Slide 2</vt:lpstr>
      <vt:lpstr>UWTSD Logo Only_Image Bkgrnd</vt:lpstr>
      <vt:lpstr>Office Theme</vt:lpstr>
      <vt:lpstr>PowerPoint Presentation</vt:lpstr>
      <vt:lpstr>LESSON AIMS</vt:lpstr>
      <vt:lpstr>LEARNING STYLE</vt:lpstr>
      <vt:lpstr>Different learning styles </vt:lpstr>
      <vt:lpstr>LEARNING STYLES</vt:lpstr>
      <vt:lpstr>LEARNING STYLES</vt:lpstr>
      <vt:lpstr>LEARNING STYLES</vt:lpstr>
      <vt:lpstr>VAK</vt:lpstr>
      <vt:lpstr>VAK QUESTIONNAIRE</vt:lpstr>
      <vt:lpstr>NEXT: SKILLS that EMPLOYERS WANT</vt:lpstr>
      <vt:lpstr>What do UK employers want in their Staff? </vt:lpstr>
      <vt:lpstr>        SKILLS and QUALITIES</vt:lpstr>
      <vt:lpstr>SKILLS and QUALITIES</vt:lpstr>
      <vt:lpstr>SKILLS and QUALITIES</vt:lpstr>
      <vt:lpstr>SKILLS and QUALITIES</vt:lpstr>
      <vt:lpstr>SKILLS and QUALITIES</vt:lpstr>
      <vt:lpstr>SKILLS and QUALITIES</vt:lpstr>
      <vt:lpstr>SKILLS and QUALITIES</vt:lpstr>
      <vt:lpstr>SKILLS and QUALITIES</vt:lpstr>
      <vt:lpstr>HOW CAN I GET THESE SKILLS and ABILITIES?</vt:lpstr>
      <vt:lpstr>SKILLS</vt:lpstr>
      <vt:lpstr>SKILLS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Lloyd Beharry</cp:lastModifiedBy>
  <cp:revision>35</cp:revision>
  <dcterms:created xsi:type="dcterms:W3CDTF">2021-03-10T12:10:47Z</dcterms:created>
  <dcterms:modified xsi:type="dcterms:W3CDTF">2023-02-20T15:15:25Z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