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  <p:sldMasterId id="2147483751" r:id="rId2"/>
  </p:sldMasterIdLst>
  <p:notesMasterIdLst>
    <p:notesMasterId r:id="rId31"/>
  </p:notesMasterIdLst>
  <p:handoutMasterIdLst>
    <p:handoutMasterId r:id="rId32"/>
  </p:handoutMasterIdLst>
  <p:sldIdLst>
    <p:sldId id="256" r:id="rId3"/>
    <p:sldId id="282" r:id="rId4"/>
    <p:sldId id="283" r:id="rId5"/>
    <p:sldId id="284" r:id="rId6"/>
    <p:sldId id="257" r:id="rId7"/>
    <p:sldId id="263" r:id="rId8"/>
    <p:sldId id="258" r:id="rId9"/>
    <p:sldId id="264" r:id="rId10"/>
    <p:sldId id="265" r:id="rId11"/>
    <p:sldId id="266" r:id="rId12"/>
    <p:sldId id="285" r:id="rId13"/>
    <p:sldId id="267" r:id="rId14"/>
    <p:sldId id="276" r:id="rId15"/>
    <p:sldId id="259" r:id="rId16"/>
    <p:sldId id="260" r:id="rId17"/>
    <p:sldId id="261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7" r:id="rId26"/>
    <p:sldId id="278" r:id="rId27"/>
    <p:sldId id="279" r:id="rId28"/>
    <p:sldId id="280" r:id="rId29"/>
    <p:sldId id="281" r:id="rId30"/>
  </p:sldIdLst>
  <p:sldSz cx="12192000" cy="68580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7FC630A-3F0C-64A2-230D-8D6CE14656B8}" v="6" dt="2024-11-05T19:41:49.85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25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138" y="3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96" d="100"/>
          <a:sy n="96" d="100"/>
        </p:scale>
        <p:origin x="3558" y="9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21" Type="http://schemas.openxmlformats.org/officeDocument/2006/relationships/slide" Target="slides/slide19.xml"/><Relationship Id="rId34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presProps" Target="presProps.xml"/><Relationship Id="rId38" Type="http://schemas.microsoft.com/office/2015/10/relationships/revisionInfo" Target="revisionInfo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handoutMaster" Target="handoutMasters/handoutMaster1.xml"/><Relationship Id="rId37" Type="http://schemas.microsoft.com/office/2016/11/relationships/changesInfo" Target="changesInfos/changesInfo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theme" Target="theme/theme1.xml"/><Relationship Id="rId8" Type="http://schemas.openxmlformats.org/officeDocument/2006/relationships/slide" Target="slides/slide6.xml"/><Relationship Id="rId3" Type="http://schemas.openxmlformats.org/officeDocument/2006/relationships/slide" Target="slides/slid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becca Francis-Davies" userId="S::r.francis-davies@uwtsd.ac.uk::caf69e2c-2198-47a4-8268-c57958bd4ca9" providerId="AD" clId="Web-{77FC630A-3F0C-64A2-230D-8D6CE14656B8}"/>
    <pc:docChg chg="modSld">
      <pc:chgData name="Rebecca Francis-Davies" userId="S::r.francis-davies@uwtsd.ac.uk::caf69e2c-2198-47a4-8268-c57958bd4ca9" providerId="AD" clId="Web-{77FC630A-3F0C-64A2-230D-8D6CE14656B8}" dt="2024-11-05T19:41:47.336" v="4" actId="20577"/>
      <pc:docMkLst>
        <pc:docMk/>
      </pc:docMkLst>
      <pc:sldChg chg="modSp">
        <pc:chgData name="Rebecca Francis-Davies" userId="S::r.francis-davies@uwtsd.ac.uk::caf69e2c-2198-47a4-8268-c57958bd4ca9" providerId="AD" clId="Web-{77FC630A-3F0C-64A2-230D-8D6CE14656B8}" dt="2024-11-05T19:41:47.336" v="4" actId="20577"/>
        <pc:sldMkLst>
          <pc:docMk/>
          <pc:sldMk cId="356326839" sldId="256"/>
        </pc:sldMkLst>
        <pc:spChg chg="mod">
          <ac:chgData name="Rebecca Francis-Davies" userId="S::r.francis-davies@uwtsd.ac.uk::caf69e2c-2198-47a4-8268-c57958bd4ca9" providerId="AD" clId="Web-{77FC630A-3F0C-64A2-230D-8D6CE14656B8}" dt="2024-11-05T19:41:47.336" v="4" actId="20577"/>
          <ac:spMkLst>
            <pc:docMk/>
            <pc:sldMk cId="356326839" sldId="256"/>
            <ac:spMk id="3" creationId="{00000000-0000-0000-0000-000000000000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4" Type="http://schemas.openxmlformats.org/officeDocument/2006/relationships/image" Target="../media/image12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4" Type="http://schemas.openxmlformats.org/officeDocument/2006/relationships/image" Target="../media/image18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4" Type="http://schemas.openxmlformats.org/officeDocument/2006/relationships/image" Target="../media/image12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4" Type="http://schemas.openxmlformats.org/officeDocument/2006/relationships/image" Target="../media/image1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E14493D-D441-406C-8F8C-24F288FD3C6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2D261E96-647B-47EB-9BDE-1A8CE599EF9B}">
      <dgm:prSet/>
      <dgm:spPr/>
      <dgm:t>
        <a:bodyPr/>
        <a:lstStyle/>
        <a:p>
          <a:r>
            <a:rPr lang="en-GB" b="0" i="0"/>
            <a:t>Proportion of employees who leave over a set period, usually expressed as a percentage</a:t>
          </a:r>
          <a:endParaRPr lang="en-US"/>
        </a:p>
      </dgm:t>
    </dgm:pt>
    <dgm:pt modelId="{C204F74F-714F-4256-9021-A75F04CA917B}" type="parTrans" cxnId="{8E0AFE29-4A30-4B3A-B7AB-28EDF64C4273}">
      <dgm:prSet/>
      <dgm:spPr/>
      <dgm:t>
        <a:bodyPr/>
        <a:lstStyle/>
        <a:p>
          <a:endParaRPr lang="en-US"/>
        </a:p>
      </dgm:t>
    </dgm:pt>
    <dgm:pt modelId="{0B54BB82-71C1-4F7D-8EA6-3F9FF3DB29FA}" type="sibTrans" cxnId="{8E0AFE29-4A30-4B3A-B7AB-28EDF64C4273}">
      <dgm:prSet/>
      <dgm:spPr/>
      <dgm:t>
        <a:bodyPr/>
        <a:lstStyle/>
        <a:p>
          <a:endParaRPr lang="en-US"/>
        </a:p>
      </dgm:t>
    </dgm:pt>
    <dgm:pt modelId="{40AD0467-9D17-428E-B946-A4441376E5FA}">
      <dgm:prSet/>
      <dgm:spPr/>
      <dgm:t>
        <a:bodyPr/>
        <a:lstStyle/>
        <a:p>
          <a:r>
            <a:rPr lang="en-GB" b="0" i="0"/>
            <a:t>Covers all leavers; voluntary and involuntary</a:t>
          </a:r>
          <a:endParaRPr lang="en-US"/>
        </a:p>
      </dgm:t>
    </dgm:pt>
    <dgm:pt modelId="{E39DB1C3-CDDA-475E-BD11-53C719A5E62F}" type="parTrans" cxnId="{37EDC533-49E2-420C-B99B-AAC42ABD147E}">
      <dgm:prSet/>
      <dgm:spPr/>
      <dgm:t>
        <a:bodyPr/>
        <a:lstStyle/>
        <a:p>
          <a:endParaRPr lang="en-US"/>
        </a:p>
      </dgm:t>
    </dgm:pt>
    <dgm:pt modelId="{CAC0B188-4F89-49F5-A861-9B392ABDDAFC}" type="sibTrans" cxnId="{37EDC533-49E2-420C-B99B-AAC42ABD147E}">
      <dgm:prSet/>
      <dgm:spPr/>
      <dgm:t>
        <a:bodyPr/>
        <a:lstStyle/>
        <a:p>
          <a:endParaRPr lang="en-US"/>
        </a:p>
      </dgm:t>
    </dgm:pt>
    <dgm:pt modelId="{EFE51890-3C2E-403A-B705-AFBF4A83EACB}">
      <dgm:prSet/>
      <dgm:spPr/>
      <dgm:t>
        <a:bodyPr/>
        <a:lstStyle/>
        <a:p>
          <a:r>
            <a:rPr lang="en-GB" b="0" i="0"/>
            <a:t>Sometimes broken down to cover redundancy-related, resignation levels</a:t>
          </a:r>
          <a:endParaRPr lang="en-US"/>
        </a:p>
      </dgm:t>
    </dgm:pt>
    <dgm:pt modelId="{258BCE07-FB97-42FC-BDD9-19A6B5F5CD82}" type="parTrans" cxnId="{5A090765-D457-4F5A-BDDF-36204411C598}">
      <dgm:prSet/>
      <dgm:spPr/>
      <dgm:t>
        <a:bodyPr/>
        <a:lstStyle/>
        <a:p>
          <a:endParaRPr lang="en-US"/>
        </a:p>
      </dgm:t>
    </dgm:pt>
    <dgm:pt modelId="{9F100930-2AA9-4427-AF05-CD0A6CEBA459}" type="sibTrans" cxnId="{5A090765-D457-4F5A-BDDF-36204411C598}">
      <dgm:prSet/>
      <dgm:spPr/>
      <dgm:t>
        <a:bodyPr/>
        <a:lstStyle/>
        <a:p>
          <a:endParaRPr lang="en-US"/>
        </a:p>
      </dgm:t>
    </dgm:pt>
    <dgm:pt modelId="{0A9C108F-77FD-4D67-978C-CE610DDFE899}" type="pres">
      <dgm:prSet presAssocID="{EE14493D-D441-406C-8F8C-24F288FD3C65}" presName="root" presStyleCnt="0">
        <dgm:presLayoutVars>
          <dgm:dir/>
          <dgm:resizeHandles val="exact"/>
        </dgm:presLayoutVars>
      </dgm:prSet>
      <dgm:spPr/>
    </dgm:pt>
    <dgm:pt modelId="{2E5B2793-CB18-402B-8934-B644C28DE964}" type="pres">
      <dgm:prSet presAssocID="{2D261E96-647B-47EB-9BDE-1A8CE599EF9B}" presName="compNode" presStyleCnt="0"/>
      <dgm:spPr/>
    </dgm:pt>
    <dgm:pt modelId="{0E0C27BA-30E4-48FF-B061-5088EE05ED74}" type="pres">
      <dgm:prSet presAssocID="{2D261E96-647B-47EB-9BDE-1A8CE599EF9B}" presName="bgRect" presStyleLbl="bgShp" presStyleIdx="0" presStyleCnt="3"/>
      <dgm:spPr/>
    </dgm:pt>
    <dgm:pt modelId="{55A97BFE-2AC9-416A-A959-0889847F518A}" type="pres">
      <dgm:prSet presAssocID="{2D261E96-647B-47EB-9BDE-1A8CE599EF9B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CC9A045E-D97C-4355-96E9-F5E8F7BB80CB}" type="pres">
      <dgm:prSet presAssocID="{2D261E96-647B-47EB-9BDE-1A8CE599EF9B}" presName="spaceRect" presStyleCnt="0"/>
      <dgm:spPr/>
    </dgm:pt>
    <dgm:pt modelId="{9B08835F-B6F2-4FF9-916B-0618968C5ECA}" type="pres">
      <dgm:prSet presAssocID="{2D261E96-647B-47EB-9BDE-1A8CE599EF9B}" presName="parTx" presStyleLbl="revTx" presStyleIdx="0" presStyleCnt="3">
        <dgm:presLayoutVars>
          <dgm:chMax val="0"/>
          <dgm:chPref val="0"/>
        </dgm:presLayoutVars>
      </dgm:prSet>
      <dgm:spPr/>
    </dgm:pt>
    <dgm:pt modelId="{24B06FA5-97CB-4D26-A236-054039D0A44D}" type="pres">
      <dgm:prSet presAssocID="{0B54BB82-71C1-4F7D-8EA6-3F9FF3DB29FA}" presName="sibTrans" presStyleCnt="0"/>
      <dgm:spPr/>
    </dgm:pt>
    <dgm:pt modelId="{F068A2AC-DAA3-4CEA-9F56-516A467A58DD}" type="pres">
      <dgm:prSet presAssocID="{40AD0467-9D17-428E-B946-A4441376E5FA}" presName="compNode" presStyleCnt="0"/>
      <dgm:spPr/>
    </dgm:pt>
    <dgm:pt modelId="{C40C6824-9A5E-488B-8B57-DB8974D1169F}" type="pres">
      <dgm:prSet presAssocID="{40AD0467-9D17-428E-B946-A4441376E5FA}" presName="bgRect" presStyleLbl="bgShp" presStyleIdx="1" presStyleCnt="3"/>
      <dgm:spPr/>
    </dgm:pt>
    <dgm:pt modelId="{D3E63057-C828-460D-A220-EB57B3E26859}" type="pres">
      <dgm:prSet presAssocID="{40AD0467-9D17-428E-B946-A4441376E5FA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Hand"/>
        </a:ext>
      </dgm:extLst>
    </dgm:pt>
    <dgm:pt modelId="{6890F5A5-10D8-4AE4-A8DE-042C5D8E7B75}" type="pres">
      <dgm:prSet presAssocID="{40AD0467-9D17-428E-B946-A4441376E5FA}" presName="spaceRect" presStyleCnt="0"/>
      <dgm:spPr/>
    </dgm:pt>
    <dgm:pt modelId="{7E5A941B-BB08-4D13-8AFF-13437EACF2F4}" type="pres">
      <dgm:prSet presAssocID="{40AD0467-9D17-428E-B946-A4441376E5FA}" presName="parTx" presStyleLbl="revTx" presStyleIdx="1" presStyleCnt="3">
        <dgm:presLayoutVars>
          <dgm:chMax val="0"/>
          <dgm:chPref val="0"/>
        </dgm:presLayoutVars>
      </dgm:prSet>
      <dgm:spPr/>
    </dgm:pt>
    <dgm:pt modelId="{DCB35BEB-6886-4B05-B80D-8F78110C3145}" type="pres">
      <dgm:prSet presAssocID="{CAC0B188-4F89-49F5-A861-9B392ABDDAFC}" presName="sibTrans" presStyleCnt="0"/>
      <dgm:spPr/>
    </dgm:pt>
    <dgm:pt modelId="{CD40A214-68F1-4442-ABBA-D5AD099656F5}" type="pres">
      <dgm:prSet presAssocID="{EFE51890-3C2E-403A-B705-AFBF4A83EACB}" presName="compNode" presStyleCnt="0"/>
      <dgm:spPr/>
    </dgm:pt>
    <dgm:pt modelId="{D17284B3-23F0-4A87-9103-50ACA2A8B189}" type="pres">
      <dgm:prSet presAssocID="{EFE51890-3C2E-403A-B705-AFBF4A83EACB}" presName="bgRect" presStyleLbl="bgShp" presStyleIdx="2" presStyleCnt="3"/>
      <dgm:spPr/>
    </dgm:pt>
    <dgm:pt modelId="{34564225-9BFE-43AC-952C-9647E741E3E5}" type="pres">
      <dgm:prSet presAssocID="{EFE51890-3C2E-403A-B705-AFBF4A83EAC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813D0BB2-5D16-4DDE-870F-B2CC70453D71}" type="pres">
      <dgm:prSet presAssocID="{EFE51890-3C2E-403A-B705-AFBF4A83EACB}" presName="spaceRect" presStyleCnt="0"/>
      <dgm:spPr/>
    </dgm:pt>
    <dgm:pt modelId="{DA6C61ED-F523-4B68-B652-AE3769C7C2BA}" type="pres">
      <dgm:prSet presAssocID="{EFE51890-3C2E-403A-B705-AFBF4A83EACB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8E0AFE29-4A30-4B3A-B7AB-28EDF64C4273}" srcId="{EE14493D-D441-406C-8F8C-24F288FD3C65}" destId="{2D261E96-647B-47EB-9BDE-1A8CE599EF9B}" srcOrd="0" destOrd="0" parTransId="{C204F74F-714F-4256-9021-A75F04CA917B}" sibTransId="{0B54BB82-71C1-4F7D-8EA6-3F9FF3DB29FA}"/>
    <dgm:cxn modelId="{37EDC533-49E2-420C-B99B-AAC42ABD147E}" srcId="{EE14493D-D441-406C-8F8C-24F288FD3C65}" destId="{40AD0467-9D17-428E-B946-A4441376E5FA}" srcOrd="1" destOrd="0" parTransId="{E39DB1C3-CDDA-475E-BD11-53C719A5E62F}" sibTransId="{CAC0B188-4F89-49F5-A861-9B392ABDDAFC}"/>
    <dgm:cxn modelId="{D683AE3E-6920-4C3F-8ADE-159F80403836}" type="presOf" srcId="{EFE51890-3C2E-403A-B705-AFBF4A83EACB}" destId="{DA6C61ED-F523-4B68-B652-AE3769C7C2BA}" srcOrd="0" destOrd="0" presId="urn:microsoft.com/office/officeart/2018/2/layout/IconVerticalSolidList"/>
    <dgm:cxn modelId="{5A090765-D457-4F5A-BDDF-36204411C598}" srcId="{EE14493D-D441-406C-8F8C-24F288FD3C65}" destId="{EFE51890-3C2E-403A-B705-AFBF4A83EACB}" srcOrd="2" destOrd="0" parTransId="{258BCE07-FB97-42FC-BDD9-19A6B5F5CD82}" sibTransId="{9F100930-2AA9-4427-AF05-CD0A6CEBA459}"/>
    <dgm:cxn modelId="{D46E1683-9FF4-433D-9DEA-AC2E233C717B}" type="presOf" srcId="{EE14493D-D441-406C-8F8C-24F288FD3C65}" destId="{0A9C108F-77FD-4D67-978C-CE610DDFE899}" srcOrd="0" destOrd="0" presId="urn:microsoft.com/office/officeart/2018/2/layout/IconVerticalSolidList"/>
    <dgm:cxn modelId="{6BC0CF83-B4CB-49A1-A616-5DF01E3182A8}" type="presOf" srcId="{40AD0467-9D17-428E-B946-A4441376E5FA}" destId="{7E5A941B-BB08-4D13-8AFF-13437EACF2F4}" srcOrd="0" destOrd="0" presId="urn:microsoft.com/office/officeart/2018/2/layout/IconVerticalSolidList"/>
    <dgm:cxn modelId="{2460D99A-A929-4594-8C7C-B6179A9FEDC6}" type="presOf" srcId="{2D261E96-647B-47EB-9BDE-1A8CE599EF9B}" destId="{9B08835F-B6F2-4FF9-916B-0618968C5ECA}" srcOrd="0" destOrd="0" presId="urn:microsoft.com/office/officeart/2018/2/layout/IconVerticalSolidList"/>
    <dgm:cxn modelId="{1D70C424-5ED2-4F44-BF62-58E9BFE8B80A}" type="presParOf" srcId="{0A9C108F-77FD-4D67-978C-CE610DDFE899}" destId="{2E5B2793-CB18-402B-8934-B644C28DE964}" srcOrd="0" destOrd="0" presId="urn:microsoft.com/office/officeart/2018/2/layout/IconVerticalSolidList"/>
    <dgm:cxn modelId="{0306443B-D5AE-4566-9C97-97D46A718D5C}" type="presParOf" srcId="{2E5B2793-CB18-402B-8934-B644C28DE964}" destId="{0E0C27BA-30E4-48FF-B061-5088EE05ED74}" srcOrd="0" destOrd="0" presId="urn:microsoft.com/office/officeart/2018/2/layout/IconVerticalSolidList"/>
    <dgm:cxn modelId="{B89B7F94-D5A7-4C02-97C8-90B5AB862AF3}" type="presParOf" srcId="{2E5B2793-CB18-402B-8934-B644C28DE964}" destId="{55A97BFE-2AC9-416A-A959-0889847F518A}" srcOrd="1" destOrd="0" presId="urn:microsoft.com/office/officeart/2018/2/layout/IconVerticalSolidList"/>
    <dgm:cxn modelId="{1BD175CC-3A1F-47DB-B545-ADDC3B27518C}" type="presParOf" srcId="{2E5B2793-CB18-402B-8934-B644C28DE964}" destId="{CC9A045E-D97C-4355-96E9-F5E8F7BB80CB}" srcOrd="2" destOrd="0" presId="urn:microsoft.com/office/officeart/2018/2/layout/IconVerticalSolidList"/>
    <dgm:cxn modelId="{51D043F2-AF23-439F-9D41-7E8AB8778026}" type="presParOf" srcId="{2E5B2793-CB18-402B-8934-B644C28DE964}" destId="{9B08835F-B6F2-4FF9-916B-0618968C5ECA}" srcOrd="3" destOrd="0" presId="urn:microsoft.com/office/officeart/2018/2/layout/IconVerticalSolidList"/>
    <dgm:cxn modelId="{86D42A23-F15A-409A-A540-67F363CC1B36}" type="presParOf" srcId="{0A9C108F-77FD-4D67-978C-CE610DDFE899}" destId="{24B06FA5-97CB-4D26-A236-054039D0A44D}" srcOrd="1" destOrd="0" presId="urn:microsoft.com/office/officeart/2018/2/layout/IconVerticalSolidList"/>
    <dgm:cxn modelId="{80D9974F-77AE-44C4-9C4A-7EC166895224}" type="presParOf" srcId="{0A9C108F-77FD-4D67-978C-CE610DDFE899}" destId="{F068A2AC-DAA3-4CEA-9F56-516A467A58DD}" srcOrd="2" destOrd="0" presId="urn:microsoft.com/office/officeart/2018/2/layout/IconVerticalSolidList"/>
    <dgm:cxn modelId="{36F1E46F-7D35-4BAE-BEAD-CDE00D1F8E41}" type="presParOf" srcId="{F068A2AC-DAA3-4CEA-9F56-516A467A58DD}" destId="{C40C6824-9A5E-488B-8B57-DB8974D1169F}" srcOrd="0" destOrd="0" presId="urn:microsoft.com/office/officeart/2018/2/layout/IconVerticalSolidList"/>
    <dgm:cxn modelId="{CDC656AC-A32D-482B-BC0F-0E212861A4A2}" type="presParOf" srcId="{F068A2AC-DAA3-4CEA-9F56-516A467A58DD}" destId="{D3E63057-C828-460D-A220-EB57B3E26859}" srcOrd="1" destOrd="0" presId="urn:microsoft.com/office/officeart/2018/2/layout/IconVerticalSolidList"/>
    <dgm:cxn modelId="{48A33359-33B6-403B-9979-5844747EBA15}" type="presParOf" srcId="{F068A2AC-DAA3-4CEA-9F56-516A467A58DD}" destId="{6890F5A5-10D8-4AE4-A8DE-042C5D8E7B75}" srcOrd="2" destOrd="0" presId="urn:microsoft.com/office/officeart/2018/2/layout/IconVerticalSolidList"/>
    <dgm:cxn modelId="{EC1557BB-B966-4AA9-B789-7690C13C07C8}" type="presParOf" srcId="{F068A2AC-DAA3-4CEA-9F56-516A467A58DD}" destId="{7E5A941B-BB08-4D13-8AFF-13437EACF2F4}" srcOrd="3" destOrd="0" presId="urn:microsoft.com/office/officeart/2018/2/layout/IconVerticalSolidList"/>
    <dgm:cxn modelId="{FE1A3BA6-6FB5-47F3-829A-D0182AF6F32F}" type="presParOf" srcId="{0A9C108F-77FD-4D67-978C-CE610DDFE899}" destId="{DCB35BEB-6886-4B05-B80D-8F78110C3145}" srcOrd="3" destOrd="0" presId="urn:microsoft.com/office/officeart/2018/2/layout/IconVerticalSolidList"/>
    <dgm:cxn modelId="{45BD8D29-1858-4630-841B-A8624767B8A0}" type="presParOf" srcId="{0A9C108F-77FD-4D67-978C-CE610DDFE899}" destId="{CD40A214-68F1-4442-ABBA-D5AD099656F5}" srcOrd="4" destOrd="0" presId="urn:microsoft.com/office/officeart/2018/2/layout/IconVerticalSolidList"/>
    <dgm:cxn modelId="{FE2135D4-D15E-479A-A7A3-6248F1103D5C}" type="presParOf" srcId="{CD40A214-68F1-4442-ABBA-D5AD099656F5}" destId="{D17284B3-23F0-4A87-9103-50ACA2A8B189}" srcOrd="0" destOrd="0" presId="urn:microsoft.com/office/officeart/2018/2/layout/IconVerticalSolidList"/>
    <dgm:cxn modelId="{750384F2-EFCD-4ED1-AA2A-A722DF7D954B}" type="presParOf" srcId="{CD40A214-68F1-4442-ABBA-D5AD099656F5}" destId="{34564225-9BFE-43AC-952C-9647E741E3E5}" srcOrd="1" destOrd="0" presId="urn:microsoft.com/office/officeart/2018/2/layout/IconVerticalSolidList"/>
    <dgm:cxn modelId="{746A910E-EEA3-4A1E-9D85-581BD3AAD5DA}" type="presParOf" srcId="{CD40A214-68F1-4442-ABBA-D5AD099656F5}" destId="{813D0BB2-5D16-4DDE-870F-B2CC70453D71}" srcOrd="2" destOrd="0" presId="urn:microsoft.com/office/officeart/2018/2/layout/IconVerticalSolidList"/>
    <dgm:cxn modelId="{8BC4E388-32BA-4076-8166-88D6D074DA43}" type="presParOf" srcId="{CD40A214-68F1-4442-ABBA-D5AD099656F5}" destId="{DA6C61ED-F523-4B68-B652-AE3769C7C2B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A02A2A2-E50A-4896-AEC1-133D9939B36B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AE719B64-7B18-40FC-B0E1-AD1DB1FC93CC}">
      <dgm:prSet/>
      <dgm:spPr/>
      <dgm:t>
        <a:bodyPr/>
        <a:lstStyle/>
        <a:p>
          <a:pPr>
            <a:defRPr cap="all"/>
          </a:pPr>
          <a:r>
            <a:rPr lang="en-GB" b="0" i="0"/>
            <a:t>Turnover costs will decrease as retention improves</a:t>
          </a:r>
          <a:endParaRPr lang="en-US"/>
        </a:p>
      </dgm:t>
    </dgm:pt>
    <dgm:pt modelId="{C1A2B8BE-2E7F-4C77-8E2B-DC56E72EF3F4}" type="parTrans" cxnId="{C4A88313-6A0F-4C6B-95D9-950C6B71393C}">
      <dgm:prSet/>
      <dgm:spPr/>
      <dgm:t>
        <a:bodyPr/>
        <a:lstStyle/>
        <a:p>
          <a:endParaRPr lang="en-US"/>
        </a:p>
      </dgm:t>
    </dgm:pt>
    <dgm:pt modelId="{931599FF-6269-4486-BA5C-8741AD459689}" type="sibTrans" cxnId="{C4A88313-6A0F-4C6B-95D9-950C6B71393C}">
      <dgm:prSet/>
      <dgm:spPr/>
      <dgm:t>
        <a:bodyPr/>
        <a:lstStyle/>
        <a:p>
          <a:endParaRPr lang="en-US"/>
        </a:p>
      </dgm:t>
    </dgm:pt>
    <dgm:pt modelId="{D21A0FDE-7DE5-43F2-B4B6-860FC38997BF}">
      <dgm:prSet/>
      <dgm:spPr/>
      <dgm:t>
        <a:bodyPr/>
        <a:lstStyle/>
        <a:p>
          <a:pPr>
            <a:defRPr cap="all"/>
          </a:pPr>
          <a:r>
            <a:rPr lang="en-GB" b="0" i="0"/>
            <a:t>Retention targets are often given to line managers to improve profitability </a:t>
          </a:r>
          <a:endParaRPr lang="en-US"/>
        </a:p>
      </dgm:t>
    </dgm:pt>
    <dgm:pt modelId="{0E02DEC3-9AA2-4FB2-B078-11D1CDB5BDA8}" type="parTrans" cxnId="{06C192EB-841D-48D1-8AB2-E79C22FF0329}">
      <dgm:prSet/>
      <dgm:spPr/>
      <dgm:t>
        <a:bodyPr/>
        <a:lstStyle/>
        <a:p>
          <a:endParaRPr lang="en-US"/>
        </a:p>
      </dgm:t>
    </dgm:pt>
    <dgm:pt modelId="{EDF3A9B6-D645-492D-A98F-8CC18D8A3F92}" type="sibTrans" cxnId="{06C192EB-841D-48D1-8AB2-E79C22FF0329}">
      <dgm:prSet/>
      <dgm:spPr/>
      <dgm:t>
        <a:bodyPr/>
        <a:lstStyle/>
        <a:p>
          <a:endParaRPr lang="en-US"/>
        </a:p>
      </dgm:t>
    </dgm:pt>
    <dgm:pt modelId="{991B95C6-BF94-4624-B4E7-EEEDBE4CF2C4}" type="pres">
      <dgm:prSet presAssocID="{3A02A2A2-E50A-4896-AEC1-133D9939B36B}" presName="root" presStyleCnt="0">
        <dgm:presLayoutVars>
          <dgm:dir/>
          <dgm:resizeHandles val="exact"/>
        </dgm:presLayoutVars>
      </dgm:prSet>
      <dgm:spPr/>
    </dgm:pt>
    <dgm:pt modelId="{DDB15115-386C-45A9-BF57-63C10281319F}" type="pres">
      <dgm:prSet presAssocID="{AE719B64-7B18-40FC-B0E1-AD1DB1FC93CC}" presName="compNode" presStyleCnt="0"/>
      <dgm:spPr/>
    </dgm:pt>
    <dgm:pt modelId="{31C850E5-B603-4436-8FBE-D78C5BA57934}" type="pres">
      <dgm:prSet presAssocID="{AE719B64-7B18-40FC-B0E1-AD1DB1FC93CC}" presName="iconBgRect" presStyleLbl="bgShp" presStyleIdx="0" presStyleCnt="2"/>
      <dgm:spPr/>
    </dgm:pt>
    <dgm:pt modelId="{207B17F6-E15B-49A5-B57C-93D9AB392F5B}" type="pres">
      <dgm:prSet presAssocID="{AE719B64-7B18-40FC-B0E1-AD1DB1FC93CC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E611234D-657F-4382-8DDB-678571F19E92}" type="pres">
      <dgm:prSet presAssocID="{AE719B64-7B18-40FC-B0E1-AD1DB1FC93CC}" presName="spaceRect" presStyleCnt="0"/>
      <dgm:spPr/>
    </dgm:pt>
    <dgm:pt modelId="{3DB3DC62-158F-4A38-952C-326665FF08A6}" type="pres">
      <dgm:prSet presAssocID="{AE719B64-7B18-40FC-B0E1-AD1DB1FC93CC}" presName="textRect" presStyleLbl="revTx" presStyleIdx="0" presStyleCnt="2">
        <dgm:presLayoutVars>
          <dgm:chMax val="1"/>
          <dgm:chPref val="1"/>
        </dgm:presLayoutVars>
      </dgm:prSet>
      <dgm:spPr/>
    </dgm:pt>
    <dgm:pt modelId="{31260AD3-F600-4C32-A34D-642D190ACD9B}" type="pres">
      <dgm:prSet presAssocID="{931599FF-6269-4486-BA5C-8741AD459689}" presName="sibTrans" presStyleCnt="0"/>
      <dgm:spPr/>
    </dgm:pt>
    <dgm:pt modelId="{D0BCDADE-0ECB-4723-B002-3F1F25D7A1A8}" type="pres">
      <dgm:prSet presAssocID="{D21A0FDE-7DE5-43F2-B4B6-860FC38997BF}" presName="compNode" presStyleCnt="0"/>
      <dgm:spPr/>
    </dgm:pt>
    <dgm:pt modelId="{D6FB3EDB-AF46-4F06-806F-B020C571A85C}" type="pres">
      <dgm:prSet presAssocID="{D21A0FDE-7DE5-43F2-B4B6-860FC38997BF}" presName="iconBgRect" presStyleLbl="bgShp" presStyleIdx="1" presStyleCnt="2"/>
      <dgm:spPr/>
    </dgm:pt>
    <dgm:pt modelId="{CDAA4F52-5F6A-4A7C-9EC6-D407C0D1C3A1}" type="pres">
      <dgm:prSet presAssocID="{D21A0FDE-7DE5-43F2-B4B6-860FC38997BF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EEB429B4-003C-4304-AAC4-F1644F9CE048}" type="pres">
      <dgm:prSet presAssocID="{D21A0FDE-7DE5-43F2-B4B6-860FC38997BF}" presName="spaceRect" presStyleCnt="0"/>
      <dgm:spPr/>
    </dgm:pt>
    <dgm:pt modelId="{58FCF1AF-D88C-43B7-9B37-A1B13139E989}" type="pres">
      <dgm:prSet presAssocID="{D21A0FDE-7DE5-43F2-B4B6-860FC38997BF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C4A88313-6A0F-4C6B-95D9-950C6B71393C}" srcId="{3A02A2A2-E50A-4896-AEC1-133D9939B36B}" destId="{AE719B64-7B18-40FC-B0E1-AD1DB1FC93CC}" srcOrd="0" destOrd="0" parTransId="{C1A2B8BE-2E7F-4C77-8E2B-DC56E72EF3F4}" sibTransId="{931599FF-6269-4486-BA5C-8741AD459689}"/>
    <dgm:cxn modelId="{4F082B26-BD61-4255-AAE7-C77940EB2D88}" type="presOf" srcId="{AE719B64-7B18-40FC-B0E1-AD1DB1FC93CC}" destId="{3DB3DC62-158F-4A38-952C-326665FF08A6}" srcOrd="0" destOrd="0" presId="urn:microsoft.com/office/officeart/2018/5/layout/IconCircleLabelList"/>
    <dgm:cxn modelId="{FCFD2CCD-6882-47FD-8351-748DD0B288C4}" type="presOf" srcId="{3A02A2A2-E50A-4896-AEC1-133D9939B36B}" destId="{991B95C6-BF94-4624-B4E7-EEEDBE4CF2C4}" srcOrd="0" destOrd="0" presId="urn:microsoft.com/office/officeart/2018/5/layout/IconCircleLabelList"/>
    <dgm:cxn modelId="{2F888AEB-C6B9-45A9-AB8B-C99E36FCA7D0}" type="presOf" srcId="{D21A0FDE-7DE5-43F2-B4B6-860FC38997BF}" destId="{58FCF1AF-D88C-43B7-9B37-A1B13139E989}" srcOrd="0" destOrd="0" presId="urn:microsoft.com/office/officeart/2018/5/layout/IconCircleLabelList"/>
    <dgm:cxn modelId="{06C192EB-841D-48D1-8AB2-E79C22FF0329}" srcId="{3A02A2A2-E50A-4896-AEC1-133D9939B36B}" destId="{D21A0FDE-7DE5-43F2-B4B6-860FC38997BF}" srcOrd="1" destOrd="0" parTransId="{0E02DEC3-9AA2-4FB2-B078-11D1CDB5BDA8}" sibTransId="{EDF3A9B6-D645-492D-A98F-8CC18D8A3F92}"/>
    <dgm:cxn modelId="{2C06D6A9-3989-479F-BA3B-5721E20CAB80}" type="presParOf" srcId="{991B95C6-BF94-4624-B4E7-EEEDBE4CF2C4}" destId="{DDB15115-386C-45A9-BF57-63C10281319F}" srcOrd="0" destOrd="0" presId="urn:microsoft.com/office/officeart/2018/5/layout/IconCircleLabelList"/>
    <dgm:cxn modelId="{09354130-43D8-4146-90CF-D1682060B296}" type="presParOf" srcId="{DDB15115-386C-45A9-BF57-63C10281319F}" destId="{31C850E5-B603-4436-8FBE-D78C5BA57934}" srcOrd="0" destOrd="0" presId="urn:microsoft.com/office/officeart/2018/5/layout/IconCircleLabelList"/>
    <dgm:cxn modelId="{2D9913F8-BA09-4F19-8BF2-E0CA385FB240}" type="presParOf" srcId="{DDB15115-386C-45A9-BF57-63C10281319F}" destId="{207B17F6-E15B-49A5-B57C-93D9AB392F5B}" srcOrd="1" destOrd="0" presId="urn:microsoft.com/office/officeart/2018/5/layout/IconCircleLabelList"/>
    <dgm:cxn modelId="{6FA8F2A5-7C94-4644-9F80-8385F3857660}" type="presParOf" srcId="{DDB15115-386C-45A9-BF57-63C10281319F}" destId="{E611234D-657F-4382-8DDB-678571F19E92}" srcOrd="2" destOrd="0" presId="urn:microsoft.com/office/officeart/2018/5/layout/IconCircleLabelList"/>
    <dgm:cxn modelId="{DC7CA6EA-57F3-4F1E-8409-F53E159BCBA5}" type="presParOf" srcId="{DDB15115-386C-45A9-BF57-63C10281319F}" destId="{3DB3DC62-158F-4A38-952C-326665FF08A6}" srcOrd="3" destOrd="0" presId="urn:microsoft.com/office/officeart/2018/5/layout/IconCircleLabelList"/>
    <dgm:cxn modelId="{E8436814-053F-4B90-972C-214D8716C336}" type="presParOf" srcId="{991B95C6-BF94-4624-B4E7-EEEDBE4CF2C4}" destId="{31260AD3-F600-4C32-A34D-642D190ACD9B}" srcOrd="1" destOrd="0" presId="urn:microsoft.com/office/officeart/2018/5/layout/IconCircleLabelList"/>
    <dgm:cxn modelId="{E3A93CF2-247E-4F07-8AF9-B7237AABF7A3}" type="presParOf" srcId="{991B95C6-BF94-4624-B4E7-EEEDBE4CF2C4}" destId="{D0BCDADE-0ECB-4723-B002-3F1F25D7A1A8}" srcOrd="2" destOrd="0" presId="urn:microsoft.com/office/officeart/2018/5/layout/IconCircleLabelList"/>
    <dgm:cxn modelId="{A827AD5C-BE38-4E0F-BE9D-98A0CDFAE8A3}" type="presParOf" srcId="{D0BCDADE-0ECB-4723-B002-3F1F25D7A1A8}" destId="{D6FB3EDB-AF46-4F06-806F-B020C571A85C}" srcOrd="0" destOrd="0" presId="urn:microsoft.com/office/officeart/2018/5/layout/IconCircleLabelList"/>
    <dgm:cxn modelId="{A7F9C5D7-1E7D-40CC-8788-992DAA544300}" type="presParOf" srcId="{D0BCDADE-0ECB-4723-B002-3F1F25D7A1A8}" destId="{CDAA4F52-5F6A-4A7C-9EC6-D407C0D1C3A1}" srcOrd="1" destOrd="0" presId="urn:microsoft.com/office/officeart/2018/5/layout/IconCircleLabelList"/>
    <dgm:cxn modelId="{C53E06AF-F71A-4FAE-A1FC-8DB12C49BDB1}" type="presParOf" srcId="{D0BCDADE-0ECB-4723-B002-3F1F25D7A1A8}" destId="{EEB429B4-003C-4304-AAC4-F1644F9CE048}" srcOrd="2" destOrd="0" presId="urn:microsoft.com/office/officeart/2018/5/layout/IconCircleLabelList"/>
    <dgm:cxn modelId="{3317A37C-7EB8-4C06-8D18-2B35D100C7C8}" type="presParOf" srcId="{D0BCDADE-0ECB-4723-B002-3F1F25D7A1A8}" destId="{58FCF1AF-D88C-43B7-9B37-A1B13139E989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8ED3F77-0891-4FEC-AF40-45C75A43C411}" type="doc">
      <dgm:prSet loTypeId="urn:microsoft.com/office/officeart/2005/8/layout/hierarchy2" loCatId="hierarchy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6B3407E5-5BD6-45BB-ADD9-2F1AAE6249A3}">
      <dgm:prSet/>
      <dgm:spPr/>
      <dgm:t>
        <a:bodyPr/>
        <a:lstStyle/>
        <a:p>
          <a:r>
            <a:rPr lang="en-GB"/>
            <a:t>Provides the backdrop to the everyday business of leadership</a:t>
          </a:r>
          <a:endParaRPr lang="en-US"/>
        </a:p>
      </dgm:t>
    </dgm:pt>
    <dgm:pt modelId="{72EA8643-6AAC-4225-8AEE-15C4E6736AB5}" type="parTrans" cxnId="{D9063265-1430-4D2F-8048-6CD5CF54702F}">
      <dgm:prSet/>
      <dgm:spPr/>
      <dgm:t>
        <a:bodyPr/>
        <a:lstStyle/>
        <a:p>
          <a:endParaRPr lang="en-US"/>
        </a:p>
      </dgm:t>
    </dgm:pt>
    <dgm:pt modelId="{EC24DD5A-2787-4CD8-9A15-44DD38AA7356}" type="sibTrans" cxnId="{D9063265-1430-4D2F-8048-6CD5CF54702F}">
      <dgm:prSet/>
      <dgm:spPr/>
      <dgm:t>
        <a:bodyPr/>
        <a:lstStyle/>
        <a:p>
          <a:endParaRPr lang="en-US"/>
        </a:p>
      </dgm:t>
    </dgm:pt>
    <dgm:pt modelId="{7D637513-A42B-41D2-BCED-DB571851C584}">
      <dgm:prSet/>
      <dgm:spPr/>
      <dgm:t>
        <a:bodyPr/>
        <a:lstStyle/>
        <a:p>
          <a:r>
            <a:rPr lang="en-GB"/>
            <a:t>Determines how leaders can recruit, retain and develop in orfer to meet customer demand</a:t>
          </a:r>
          <a:endParaRPr lang="en-US"/>
        </a:p>
      </dgm:t>
    </dgm:pt>
    <dgm:pt modelId="{366FC71B-434D-49FA-A3C8-39186E6A93A2}" type="parTrans" cxnId="{B1D2BBA0-1A16-418B-B582-4C5E95259B1B}">
      <dgm:prSet/>
      <dgm:spPr/>
      <dgm:t>
        <a:bodyPr/>
        <a:lstStyle/>
        <a:p>
          <a:endParaRPr lang="en-US"/>
        </a:p>
      </dgm:t>
    </dgm:pt>
    <dgm:pt modelId="{CA1ADDBA-C34B-4954-90B1-D728B8BE5BF7}" type="sibTrans" cxnId="{B1D2BBA0-1A16-418B-B582-4C5E95259B1B}">
      <dgm:prSet/>
      <dgm:spPr/>
      <dgm:t>
        <a:bodyPr/>
        <a:lstStyle/>
        <a:p>
          <a:endParaRPr lang="en-US"/>
        </a:p>
      </dgm:t>
    </dgm:pt>
    <dgm:pt modelId="{699C783D-0F55-4084-8BF2-8BF48ED40A1F}">
      <dgm:prSet/>
      <dgm:spPr/>
      <dgm:t>
        <a:bodyPr/>
        <a:lstStyle/>
        <a:p>
          <a:r>
            <a:rPr lang="en-GB"/>
            <a:t>Sources of information:</a:t>
          </a:r>
          <a:endParaRPr lang="en-US"/>
        </a:p>
      </dgm:t>
    </dgm:pt>
    <dgm:pt modelId="{D3488AE9-D8BA-408B-B215-DA00E7F78960}" type="parTrans" cxnId="{EFCDBDBC-2B0C-4D41-A279-0AEF0B29946C}">
      <dgm:prSet/>
      <dgm:spPr/>
      <dgm:t>
        <a:bodyPr/>
        <a:lstStyle/>
        <a:p>
          <a:endParaRPr lang="en-US"/>
        </a:p>
      </dgm:t>
    </dgm:pt>
    <dgm:pt modelId="{5B51BCCD-9B51-4B49-A9B8-C0E95E5686F7}" type="sibTrans" cxnId="{EFCDBDBC-2B0C-4D41-A279-0AEF0B29946C}">
      <dgm:prSet/>
      <dgm:spPr/>
      <dgm:t>
        <a:bodyPr/>
        <a:lstStyle/>
        <a:p>
          <a:endParaRPr lang="en-US"/>
        </a:p>
      </dgm:t>
    </dgm:pt>
    <dgm:pt modelId="{8027290C-823E-476C-ABAA-6E714E01AA93}">
      <dgm:prSet/>
      <dgm:spPr/>
      <dgm:t>
        <a:bodyPr/>
        <a:lstStyle/>
        <a:p>
          <a:r>
            <a:rPr lang="en-GB"/>
            <a:t>Office for National Statistics (ONS)</a:t>
          </a:r>
          <a:endParaRPr lang="en-US"/>
        </a:p>
      </dgm:t>
    </dgm:pt>
    <dgm:pt modelId="{6C70E399-5E14-42F3-BDDE-91DBEC8D6233}" type="parTrans" cxnId="{796E7BE8-9AB5-4CE6-91A4-1B21D240EA85}">
      <dgm:prSet/>
      <dgm:spPr/>
      <dgm:t>
        <a:bodyPr/>
        <a:lstStyle/>
        <a:p>
          <a:endParaRPr lang="en-US"/>
        </a:p>
      </dgm:t>
    </dgm:pt>
    <dgm:pt modelId="{BB4B59A0-B406-4E42-89C8-82C58E442DC3}" type="sibTrans" cxnId="{796E7BE8-9AB5-4CE6-91A4-1B21D240EA85}">
      <dgm:prSet/>
      <dgm:spPr/>
      <dgm:t>
        <a:bodyPr/>
        <a:lstStyle/>
        <a:p>
          <a:endParaRPr lang="en-US"/>
        </a:p>
      </dgm:t>
    </dgm:pt>
    <dgm:pt modelId="{2954A52A-70AE-49CD-8EFF-03F1A67380F8}">
      <dgm:prSet/>
      <dgm:spPr/>
      <dgm:t>
        <a:bodyPr/>
        <a:lstStyle/>
        <a:p>
          <a:r>
            <a:rPr lang="en-GB"/>
            <a:t>CIPD Labour Market Outlook</a:t>
          </a:r>
          <a:endParaRPr lang="en-US"/>
        </a:p>
      </dgm:t>
    </dgm:pt>
    <dgm:pt modelId="{48EC9343-B91E-48F4-ABB3-5FE974D0AB16}" type="parTrans" cxnId="{6E4C3617-CE1F-4F7E-80A3-E5542B36AE6C}">
      <dgm:prSet/>
      <dgm:spPr/>
      <dgm:t>
        <a:bodyPr/>
        <a:lstStyle/>
        <a:p>
          <a:endParaRPr lang="en-US"/>
        </a:p>
      </dgm:t>
    </dgm:pt>
    <dgm:pt modelId="{A9040941-E610-4C99-A7CF-AA2505723F2B}" type="sibTrans" cxnId="{6E4C3617-CE1F-4F7E-80A3-E5542B36AE6C}">
      <dgm:prSet/>
      <dgm:spPr/>
      <dgm:t>
        <a:bodyPr/>
        <a:lstStyle/>
        <a:p>
          <a:endParaRPr lang="en-US"/>
        </a:p>
      </dgm:t>
    </dgm:pt>
    <dgm:pt modelId="{703D2356-4588-4AE5-91A8-49E5225EA65B}">
      <dgm:prSet/>
      <dgm:spPr/>
      <dgm:t>
        <a:bodyPr/>
        <a:lstStyle/>
        <a:p>
          <a:r>
            <a:rPr lang="en-GB"/>
            <a:t>Bank of England Monetary Policy Report</a:t>
          </a:r>
          <a:endParaRPr lang="en-US"/>
        </a:p>
      </dgm:t>
    </dgm:pt>
    <dgm:pt modelId="{1D8CE740-DAFA-4DAC-9F86-D918F7F9087F}" type="parTrans" cxnId="{B4DC8FB1-AA29-4635-8CB2-CB09CED5C867}">
      <dgm:prSet/>
      <dgm:spPr/>
      <dgm:t>
        <a:bodyPr/>
        <a:lstStyle/>
        <a:p>
          <a:endParaRPr lang="en-US"/>
        </a:p>
      </dgm:t>
    </dgm:pt>
    <dgm:pt modelId="{C2873852-2BCB-4655-8CBB-8E490C830C10}" type="sibTrans" cxnId="{B4DC8FB1-AA29-4635-8CB2-CB09CED5C867}">
      <dgm:prSet/>
      <dgm:spPr/>
      <dgm:t>
        <a:bodyPr/>
        <a:lstStyle/>
        <a:p>
          <a:endParaRPr lang="en-US"/>
        </a:p>
      </dgm:t>
    </dgm:pt>
    <dgm:pt modelId="{49CC7F80-8D2C-40F2-AA79-3C165923A0B7}">
      <dgm:prSet/>
      <dgm:spPr/>
      <dgm:t>
        <a:bodyPr/>
        <a:lstStyle/>
        <a:p>
          <a:r>
            <a:rPr lang="en-GB"/>
            <a:t>Office for Budget Responsibility's Economic and Fiscal Outlook</a:t>
          </a:r>
          <a:endParaRPr lang="en-US"/>
        </a:p>
      </dgm:t>
    </dgm:pt>
    <dgm:pt modelId="{4F089E3C-DD65-4F93-8579-1CF5639A25D3}" type="parTrans" cxnId="{BEC4862F-0F0E-40CE-A703-BEEA15E888FE}">
      <dgm:prSet/>
      <dgm:spPr/>
      <dgm:t>
        <a:bodyPr/>
        <a:lstStyle/>
        <a:p>
          <a:endParaRPr lang="en-US"/>
        </a:p>
      </dgm:t>
    </dgm:pt>
    <dgm:pt modelId="{8E803AEB-AC5A-4817-922C-2265C2D7074A}" type="sibTrans" cxnId="{BEC4862F-0F0E-40CE-A703-BEEA15E888FE}">
      <dgm:prSet/>
      <dgm:spPr/>
      <dgm:t>
        <a:bodyPr/>
        <a:lstStyle/>
        <a:p>
          <a:endParaRPr lang="en-US"/>
        </a:p>
      </dgm:t>
    </dgm:pt>
    <dgm:pt modelId="{30B5A043-3854-4622-8ACE-8E622729B126}" type="pres">
      <dgm:prSet presAssocID="{18ED3F77-0891-4FEC-AF40-45C75A43C411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8385BB68-5770-4BB7-8DBB-CE375394A1C6}" type="pres">
      <dgm:prSet presAssocID="{6B3407E5-5BD6-45BB-ADD9-2F1AAE6249A3}" presName="root1" presStyleCnt="0"/>
      <dgm:spPr/>
    </dgm:pt>
    <dgm:pt modelId="{F314A257-F607-4852-925A-B35BB521F44C}" type="pres">
      <dgm:prSet presAssocID="{6B3407E5-5BD6-45BB-ADD9-2F1AAE6249A3}" presName="LevelOneTextNode" presStyleLbl="node0" presStyleIdx="0" presStyleCnt="3">
        <dgm:presLayoutVars>
          <dgm:chPref val="3"/>
        </dgm:presLayoutVars>
      </dgm:prSet>
      <dgm:spPr/>
    </dgm:pt>
    <dgm:pt modelId="{7372B318-1945-44AA-B83C-F604147548ED}" type="pres">
      <dgm:prSet presAssocID="{6B3407E5-5BD6-45BB-ADD9-2F1AAE6249A3}" presName="level2hierChild" presStyleCnt="0"/>
      <dgm:spPr/>
    </dgm:pt>
    <dgm:pt modelId="{6E54AC2D-A38C-4ECE-9B21-B593BFE9D1B0}" type="pres">
      <dgm:prSet presAssocID="{7D637513-A42B-41D2-BCED-DB571851C584}" presName="root1" presStyleCnt="0"/>
      <dgm:spPr/>
    </dgm:pt>
    <dgm:pt modelId="{64C3914F-269B-4A50-AD31-9089E69F3FDF}" type="pres">
      <dgm:prSet presAssocID="{7D637513-A42B-41D2-BCED-DB571851C584}" presName="LevelOneTextNode" presStyleLbl="node0" presStyleIdx="1" presStyleCnt="3">
        <dgm:presLayoutVars>
          <dgm:chPref val="3"/>
        </dgm:presLayoutVars>
      </dgm:prSet>
      <dgm:spPr/>
    </dgm:pt>
    <dgm:pt modelId="{5ED2ABB2-68A5-478C-8C01-5F4D21E821B2}" type="pres">
      <dgm:prSet presAssocID="{7D637513-A42B-41D2-BCED-DB571851C584}" presName="level2hierChild" presStyleCnt="0"/>
      <dgm:spPr/>
    </dgm:pt>
    <dgm:pt modelId="{9F07FE09-C917-4EFD-8390-CB324F531AE9}" type="pres">
      <dgm:prSet presAssocID="{699C783D-0F55-4084-8BF2-8BF48ED40A1F}" presName="root1" presStyleCnt="0"/>
      <dgm:spPr/>
    </dgm:pt>
    <dgm:pt modelId="{9F6CB6E9-D416-4FB9-BF41-48E0BEDE93CB}" type="pres">
      <dgm:prSet presAssocID="{699C783D-0F55-4084-8BF2-8BF48ED40A1F}" presName="LevelOneTextNode" presStyleLbl="node0" presStyleIdx="2" presStyleCnt="3">
        <dgm:presLayoutVars>
          <dgm:chPref val="3"/>
        </dgm:presLayoutVars>
      </dgm:prSet>
      <dgm:spPr/>
    </dgm:pt>
    <dgm:pt modelId="{DC51D967-664C-4A8C-8C9A-F0A832EDAA0D}" type="pres">
      <dgm:prSet presAssocID="{699C783D-0F55-4084-8BF2-8BF48ED40A1F}" presName="level2hierChild" presStyleCnt="0"/>
      <dgm:spPr/>
    </dgm:pt>
    <dgm:pt modelId="{71AECCDC-66D6-4A37-A9A5-E9934CD6C354}" type="pres">
      <dgm:prSet presAssocID="{6C70E399-5E14-42F3-BDDE-91DBEC8D6233}" presName="conn2-1" presStyleLbl="parChTrans1D2" presStyleIdx="0" presStyleCnt="4"/>
      <dgm:spPr/>
    </dgm:pt>
    <dgm:pt modelId="{32B62EE1-9761-46C9-9009-D4B2C3AE20AF}" type="pres">
      <dgm:prSet presAssocID="{6C70E399-5E14-42F3-BDDE-91DBEC8D6233}" presName="connTx" presStyleLbl="parChTrans1D2" presStyleIdx="0" presStyleCnt="4"/>
      <dgm:spPr/>
    </dgm:pt>
    <dgm:pt modelId="{286B494C-448D-4B93-AE2D-9B8C84730D06}" type="pres">
      <dgm:prSet presAssocID="{8027290C-823E-476C-ABAA-6E714E01AA93}" presName="root2" presStyleCnt="0"/>
      <dgm:spPr/>
    </dgm:pt>
    <dgm:pt modelId="{94A2B4AE-1F2D-40FD-8495-024A300DDE30}" type="pres">
      <dgm:prSet presAssocID="{8027290C-823E-476C-ABAA-6E714E01AA93}" presName="LevelTwoTextNode" presStyleLbl="node2" presStyleIdx="0" presStyleCnt="4">
        <dgm:presLayoutVars>
          <dgm:chPref val="3"/>
        </dgm:presLayoutVars>
      </dgm:prSet>
      <dgm:spPr/>
    </dgm:pt>
    <dgm:pt modelId="{FBA73055-2644-4CF5-904F-EF13EAC0CC6E}" type="pres">
      <dgm:prSet presAssocID="{8027290C-823E-476C-ABAA-6E714E01AA93}" presName="level3hierChild" presStyleCnt="0"/>
      <dgm:spPr/>
    </dgm:pt>
    <dgm:pt modelId="{4ED821F4-3E80-4C3A-887A-A9D0B5DF705F}" type="pres">
      <dgm:prSet presAssocID="{48EC9343-B91E-48F4-ABB3-5FE974D0AB16}" presName="conn2-1" presStyleLbl="parChTrans1D2" presStyleIdx="1" presStyleCnt="4"/>
      <dgm:spPr/>
    </dgm:pt>
    <dgm:pt modelId="{F629255F-EDC3-4E1B-91F1-75114CE86298}" type="pres">
      <dgm:prSet presAssocID="{48EC9343-B91E-48F4-ABB3-5FE974D0AB16}" presName="connTx" presStyleLbl="parChTrans1D2" presStyleIdx="1" presStyleCnt="4"/>
      <dgm:spPr/>
    </dgm:pt>
    <dgm:pt modelId="{DAFB2D70-5670-416D-A1C9-6693D2273B25}" type="pres">
      <dgm:prSet presAssocID="{2954A52A-70AE-49CD-8EFF-03F1A67380F8}" presName="root2" presStyleCnt="0"/>
      <dgm:spPr/>
    </dgm:pt>
    <dgm:pt modelId="{F377D16F-C9DE-4D9D-A455-F32B662F26E8}" type="pres">
      <dgm:prSet presAssocID="{2954A52A-70AE-49CD-8EFF-03F1A67380F8}" presName="LevelTwoTextNode" presStyleLbl="node2" presStyleIdx="1" presStyleCnt="4">
        <dgm:presLayoutVars>
          <dgm:chPref val="3"/>
        </dgm:presLayoutVars>
      </dgm:prSet>
      <dgm:spPr/>
    </dgm:pt>
    <dgm:pt modelId="{275840FA-25C5-460C-99D0-54196842A6CD}" type="pres">
      <dgm:prSet presAssocID="{2954A52A-70AE-49CD-8EFF-03F1A67380F8}" presName="level3hierChild" presStyleCnt="0"/>
      <dgm:spPr/>
    </dgm:pt>
    <dgm:pt modelId="{4D81E935-9E7D-4D79-BCFA-A04524C8D7F4}" type="pres">
      <dgm:prSet presAssocID="{1D8CE740-DAFA-4DAC-9F86-D918F7F9087F}" presName="conn2-1" presStyleLbl="parChTrans1D2" presStyleIdx="2" presStyleCnt="4"/>
      <dgm:spPr/>
    </dgm:pt>
    <dgm:pt modelId="{BF09547B-01B3-4177-A3E8-1B0FEEAFA736}" type="pres">
      <dgm:prSet presAssocID="{1D8CE740-DAFA-4DAC-9F86-D918F7F9087F}" presName="connTx" presStyleLbl="parChTrans1D2" presStyleIdx="2" presStyleCnt="4"/>
      <dgm:spPr/>
    </dgm:pt>
    <dgm:pt modelId="{18E936F5-863C-45CA-B225-1E06C58D7A13}" type="pres">
      <dgm:prSet presAssocID="{703D2356-4588-4AE5-91A8-49E5225EA65B}" presName="root2" presStyleCnt="0"/>
      <dgm:spPr/>
    </dgm:pt>
    <dgm:pt modelId="{A524CAA9-F6E0-4052-BC8A-00861E6B7573}" type="pres">
      <dgm:prSet presAssocID="{703D2356-4588-4AE5-91A8-49E5225EA65B}" presName="LevelTwoTextNode" presStyleLbl="node2" presStyleIdx="2" presStyleCnt="4">
        <dgm:presLayoutVars>
          <dgm:chPref val="3"/>
        </dgm:presLayoutVars>
      </dgm:prSet>
      <dgm:spPr/>
    </dgm:pt>
    <dgm:pt modelId="{1575DF91-1CD2-4134-A75F-3D82171534E8}" type="pres">
      <dgm:prSet presAssocID="{703D2356-4588-4AE5-91A8-49E5225EA65B}" presName="level3hierChild" presStyleCnt="0"/>
      <dgm:spPr/>
    </dgm:pt>
    <dgm:pt modelId="{7BFAF6C4-C4BF-4D5B-A3B9-BD665041FCA4}" type="pres">
      <dgm:prSet presAssocID="{4F089E3C-DD65-4F93-8579-1CF5639A25D3}" presName="conn2-1" presStyleLbl="parChTrans1D2" presStyleIdx="3" presStyleCnt="4"/>
      <dgm:spPr/>
    </dgm:pt>
    <dgm:pt modelId="{2AF8D5E8-6C95-4252-B988-9DCAABA1923C}" type="pres">
      <dgm:prSet presAssocID="{4F089E3C-DD65-4F93-8579-1CF5639A25D3}" presName="connTx" presStyleLbl="parChTrans1D2" presStyleIdx="3" presStyleCnt="4"/>
      <dgm:spPr/>
    </dgm:pt>
    <dgm:pt modelId="{22E6A96A-8FE4-457A-82AA-451DA2C766C1}" type="pres">
      <dgm:prSet presAssocID="{49CC7F80-8D2C-40F2-AA79-3C165923A0B7}" presName="root2" presStyleCnt="0"/>
      <dgm:spPr/>
    </dgm:pt>
    <dgm:pt modelId="{98571803-8335-4254-9D84-72F28F68CFDC}" type="pres">
      <dgm:prSet presAssocID="{49CC7F80-8D2C-40F2-AA79-3C165923A0B7}" presName="LevelTwoTextNode" presStyleLbl="node2" presStyleIdx="3" presStyleCnt="4">
        <dgm:presLayoutVars>
          <dgm:chPref val="3"/>
        </dgm:presLayoutVars>
      </dgm:prSet>
      <dgm:spPr/>
    </dgm:pt>
    <dgm:pt modelId="{FFAEDC89-B268-46FC-AA0D-F2ED5AEDEA86}" type="pres">
      <dgm:prSet presAssocID="{49CC7F80-8D2C-40F2-AA79-3C165923A0B7}" presName="level3hierChild" presStyleCnt="0"/>
      <dgm:spPr/>
    </dgm:pt>
  </dgm:ptLst>
  <dgm:cxnLst>
    <dgm:cxn modelId="{2FCE8111-9708-442E-9FF0-F76E2CD5EF38}" type="presOf" srcId="{7D637513-A42B-41D2-BCED-DB571851C584}" destId="{64C3914F-269B-4A50-AD31-9089E69F3FDF}" srcOrd="0" destOrd="0" presId="urn:microsoft.com/office/officeart/2005/8/layout/hierarchy2"/>
    <dgm:cxn modelId="{6E4C3617-CE1F-4F7E-80A3-E5542B36AE6C}" srcId="{699C783D-0F55-4084-8BF2-8BF48ED40A1F}" destId="{2954A52A-70AE-49CD-8EFF-03F1A67380F8}" srcOrd="1" destOrd="0" parTransId="{48EC9343-B91E-48F4-ABB3-5FE974D0AB16}" sibTransId="{A9040941-E610-4C99-A7CF-AA2505723F2B}"/>
    <dgm:cxn modelId="{F8DB1A29-44AC-4103-8CBE-8AACD432D468}" type="presOf" srcId="{6C70E399-5E14-42F3-BDDE-91DBEC8D6233}" destId="{32B62EE1-9761-46C9-9009-D4B2C3AE20AF}" srcOrd="1" destOrd="0" presId="urn:microsoft.com/office/officeart/2005/8/layout/hierarchy2"/>
    <dgm:cxn modelId="{BEC4862F-0F0E-40CE-A703-BEEA15E888FE}" srcId="{699C783D-0F55-4084-8BF2-8BF48ED40A1F}" destId="{49CC7F80-8D2C-40F2-AA79-3C165923A0B7}" srcOrd="3" destOrd="0" parTransId="{4F089E3C-DD65-4F93-8579-1CF5639A25D3}" sibTransId="{8E803AEB-AC5A-4817-922C-2265C2D7074A}"/>
    <dgm:cxn modelId="{994FEC32-47C8-43C2-A43D-732447093DE0}" type="presOf" srcId="{1D8CE740-DAFA-4DAC-9F86-D918F7F9087F}" destId="{4D81E935-9E7D-4D79-BCFA-A04524C8D7F4}" srcOrd="0" destOrd="0" presId="urn:microsoft.com/office/officeart/2005/8/layout/hierarchy2"/>
    <dgm:cxn modelId="{76DC503A-9584-42D6-8899-DD249E3FB319}" type="presOf" srcId="{48EC9343-B91E-48F4-ABB3-5FE974D0AB16}" destId="{4ED821F4-3E80-4C3A-887A-A9D0B5DF705F}" srcOrd="0" destOrd="0" presId="urn:microsoft.com/office/officeart/2005/8/layout/hierarchy2"/>
    <dgm:cxn modelId="{ACE4BD43-77E6-40BB-A6E8-14B9D512D9DA}" type="presOf" srcId="{48EC9343-B91E-48F4-ABB3-5FE974D0AB16}" destId="{F629255F-EDC3-4E1B-91F1-75114CE86298}" srcOrd="1" destOrd="0" presId="urn:microsoft.com/office/officeart/2005/8/layout/hierarchy2"/>
    <dgm:cxn modelId="{D9063265-1430-4D2F-8048-6CD5CF54702F}" srcId="{18ED3F77-0891-4FEC-AF40-45C75A43C411}" destId="{6B3407E5-5BD6-45BB-ADD9-2F1AAE6249A3}" srcOrd="0" destOrd="0" parTransId="{72EA8643-6AAC-4225-8AEE-15C4E6736AB5}" sibTransId="{EC24DD5A-2787-4CD8-9A15-44DD38AA7356}"/>
    <dgm:cxn modelId="{5634354A-D695-4AF3-82B1-C36AEB45CE3B}" type="presOf" srcId="{4F089E3C-DD65-4F93-8579-1CF5639A25D3}" destId="{2AF8D5E8-6C95-4252-B988-9DCAABA1923C}" srcOrd="1" destOrd="0" presId="urn:microsoft.com/office/officeart/2005/8/layout/hierarchy2"/>
    <dgm:cxn modelId="{A4F7346D-0EC1-465E-841A-A2D500DBF5F6}" type="presOf" srcId="{699C783D-0F55-4084-8BF2-8BF48ED40A1F}" destId="{9F6CB6E9-D416-4FB9-BF41-48E0BEDE93CB}" srcOrd="0" destOrd="0" presId="urn:microsoft.com/office/officeart/2005/8/layout/hierarchy2"/>
    <dgm:cxn modelId="{78B0AC82-3CB8-49BA-9C6A-ABF0D3E6EF1E}" type="presOf" srcId="{8027290C-823E-476C-ABAA-6E714E01AA93}" destId="{94A2B4AE-1F2D-40FD-8495-024A300DDE30}" srcOrd="0" destOrd="0" presId="urn:microsoft.com/office/officeart/2005/8/layout/hierarchy2"/>
    <dgm:cxn modelId="{B1D2BBA0-1A16-418B-B582-4C5E95259B1B}" srcId="{18ED3F77-0891-4FEC-AF40-45C75A43C411}" destId="{7D637513-A42B-41D2-BCED-DB571851C584}" srcOrd="1" destOrd="0" parTransId="{366FC71B-434D-49FA-A3C8-39186E6A93A2}" sibTransId="{CA1ADDBA-C34B-4954-90B1-D728B8BE5BF7}"/>
    <dgm:cxn modelId="{B4DC8FB1-AA29-4635-8CB2-CB09CED5C867}" srcId="{699C783D-0F55-4084-8BF2-8BF48ED40A1F}" destId="{703D2356-4588-4AE5-91A8-49E5225EA65B}" srcOrd="2" destOrd="0" parTransId="{1D8CE740-DAFA-4DAC-9F86-D918F7F9087F}" sibTransId="{C2873852-2BCB-4655-8CBB-8E490C830C10}"/>
    <dgm:cxn modelId="{725BD9B2-8E1C-43F1-B594-CAC03E7FD440}" type="presOf" srcId="{6C70E399-5E14-42F3-BDDE-91DBEC8D6233}" destId="{71AECCDC-66D6-4A37-A9A5-E9934CD6C354}" srcOrd="0" destOrd="0" presId="urn:microsoft.com/office/officeart/2005/8/layout/hierarchy2"/>
    <dgm:cxn modelId="{224703BC-89C6-416E-A5A1-0BFA5820CF61}" type="presOf" srcId="{2954A52A-70AE-49CD-8EFF-03F1A67380F8}" destId="{F377D16F-C9DE-4D9D-A455-F32B662F26E8}" srcOrd="0" destOrd="0" presId="urn:microsoft.com/office/officeart/2005/8/layout/hierarchy2"/>
    <dgm:cxn modelId="{EFCDBDBC-2B0C-4D41-A279-0AEF0B29946C}" srcId="{18ED3F77-0891-4FEC-AF40-45C75A43C411}" destId="{699C783D-0F55-4084-8BF2-8BF48ED40A1F}" srcOrd="2" destOrd="0" parTransId="{D3488AE9-D8BA-408B-B215-DA00E7F78960}" sibTransId="{5B51BCCD-9B51-4B49-A9B8-C0E95E5686F7}"/>
    <dgm:cxn modelId="{DB47B9CF-5669-47E8-B000-ABF78CBEB451}" type="presOf" srcId="{49CC7F80-8D2C-40F2-AA79-3C165923A0B7}" destId="{98571803-8335-4254-9D84-72F28F68CFDC}" srcOrd="0" destOrd="0" presId="urn:microsoft.com/office/officeart/2005/8/layout/hierarchy2"/>
    <dgm:cxn modelId="{CE4C08E7-65E8-4ECC-BE34-1BF02CFEFC87}" type="presOf" srcId="{6B3407E5-5BD6-45BB-ADD9-2F1AAE6249A3}" destId="{F314A257-F607-4852-925A-B35BB521F44C}" srcOrd="0" destOrd="0" presId="urn:microsoft.com/office/officeart/2005/8/layout/hierarchy2"/>
    <dgm:cxn modelId="{796E7BE8-9AB5-4CE6-91A4-1B21D240EA85}" srcId="{699C783D-0F55-4084-8BF2-8BF48ED40A1F}" destId="{8027290C-823E-476C-ABAA-6E714E01AA93}" srcOrd="0" destOrd="0" parTransId="{6C70E399-5E14-42F3-BDDE-91DBEC8D6233}" sibTransId="{BB4B59A0-B406-4E42-89C8-82C58E442DC3}"/>
    <dgm:cxn modelId="{808655E9-CAB3-4E9A-943B-CE090DF8831A}" type="presOf" srcId="{1D8CE740-DAFA-4DAC-9F86-D918F7F9087F}" destId="{BF09547B-01B3-4177-A3E8-1B0FEEAFA736}" srcOrd="1" destOrd="0" presId="urn:microsoft.com/office/officeart/2005/8/layout/hierarchy2"/>
    <dgm:cxn modelId="{640359F2-F778-4FA0-B23F-692ACC80DFF2}" type="presOf" srcId="{4F089E3C-DD65-4F93-8579-1CF5639A25D3}" destId="{7BFAF6C4-C4BF-4D5B-A3B9-BD665041FCA4}" srcOrd="0" destOrd="0" presId="urn:microsoft.com/office/officeart/2005/8/layout/hierarchy2"/>
    <dgm:cxn modelId="{66EC93F3-F159-4513-BF11-06D9AB916DFF}" type="presOf" srcId="{18ED3F77-0891-4FEC-AF40-45C75A43C411}" destId="{30B5A043-3854-4622-8ACE-8E622729B126}" srcOrd="0" destOrd="0" presId="urn:microsoft.com/office/officeart/2005/8/layout/hierarchy2"/>
    <dgm:cxn modelId="{8DC847FB-6561-4C01-9D12-BC37C0ED8A76}" type="presOf" srcId="{703D2356-4588-4AE5-91A8-49E5225EA65B}" destId="{A524CAA9-F6E0-4052-BC8A-00861E6B7573}" srcOrd="0" destOrd="0" presId="urn:microsoft.com/office/officeart/2005/8/layout/hierarchy2"/>
    <dgm:cxn modelId="{5A316FD7-7994-4016-A10A-CBC6C2D98047}" type="presParOf" srcId="{30B5A043-3854-4622-8ACE-8E622729B126}" destId="{8385BB68-5770-4BB7-8DBB-CE375394A1C6}" srcOrd="0" destOrd="0" presId="urn:microsoft.com/office/officeart/2005/8/layout/hierarchy2"/>
    <dgm:cxn modelId="{CB0D960E-9416-44CB-9C51-D429A53AE3DC}" type="presParOf" srcId="{8385BB68-5770-4BB7-8DBB-CE375394A1C6}" destId="{F314A257-F607-4852-925A-B35BB521F44C}" srcOrd="0" destOrd="0" presId="urn:microsoft.com/office/officeart/2005/8/layout/hierarchy2"/>
    <dgm:cxn modelId="{D307EA19-14D0-4313-B77C-40ABF73FCBB4}" type="presParOf" srcId="{8385BB68-5770-4BB7-8DBB-CE375394A1C6}" destId="{7372B318-1945-44AA-B83C-F604147548ED}" srcOrd="1" destOrd="0" presId="urn:microsoft.com/office/officeart/2005/8/layout/hierarchy2"/>
    <dgm:cxn modelId="{069EB228-AF0A-4730-BF97-F1DB9F283CA2}" type="presParOf" srcId="{30B5A043-3854-4622-8ACE-8E622729B126}" destId="{6E54AC2D-A38C-4ECE-9B21-B593BFE9D1B0}" srcOrd="1" destOrd="0" presId="urn:microsoft.com/office/officeart/2005/8/layout/hierarchy2"/>
    <dgm:cxn modelId="{EF425705-D063-481B-83FE-450B6876F848}" type="presParOf" srcId="{6E54AC2D-A38C-4ECE-9B21-B593BFE9D1B0}" destId="{64C3914F-269B-4A50-AD31-9089E69F3FDF}" srcOrd="0" destOrd="0" presId="urn:microsoft.com/office/officeart/2005/8/layout/hierarchy2"/>
    <dgm:cxn modelId="{4248490B-7655-4B32-AE77-D44F9FC4786D}" type="presParOf" srcId="{6E54AC2D-A38C-4ECE-9B21-B593BFE9D1B0}" destId="{5ED2ABB2-68A5-478C-8C01-5F4D21E821B2}" srcOrd="1" destOrd="0" presId="urn:microsoft.com/office/officeart/2005/8/layout/hierarchy2"/>
    <dgm:cxn modelId="{69114924-9BEA-48F6-9976-A173D60A92CB}" type="presParOf" srcId="{30B5A043-3854-4622-8ACE-8E622729B126}" destId="{9F07FE09-C917-4EFD-8390-CB324F531AE9}" srcOrd="2" destOrd="0" presId="urn:microsoft.com/office/officeart/2005/8/layout/hierarchy2"/>
    <dgm:cxn modelId="{73B11921-CDEF-4C97-B4E8-468BFCEC2325}" type="presParOf" srcId="{9F07FE09-C917-4EFD-8390-CB324F531AE9}" destId="{9F6CB6E9-D416-4FB9-BF41-48E0BEDE93CB}" srcOrd="0" destOrd="0" presId="urn:microsoft.com/office/officeart/2005/8/layout/hierarchy2"/>
    <dgm:cxn modelId="{D151E0AC-C2B5-43D7-9718-8212E09B2D02}" type="presParOf" srcId="{9F07FE09-C917-4EFD-8390-CB324F531AE9}" destId="{DC51D967-664C-4A8C-8C9A-F0A832EDAA0D}" srcOrd="1" destOrd="0" presId="urn:microsoft.com/office/officeart/2005/8/layout/hierarchy2"/>
    <dgm:cxn modelId="{1D3771FE-4D89-4AD4-A4A5-5E960209B174}" type="presParOf" srcId="{DC51D967-664C-4A8C-8C9A-F0A832EDAA0D}" destId="{71AECCDC-66D6-4A37-A9A5-E9934CD6C354}" srcOrd="0" destOrd="0" presId="urn:microsoft.com/office/officeart/2005/8/layout/hierarchy2"/>
    <dgm:cxn modelId="{0D0CB475-E7EE-45DC-B5CE-C55F7276F9FA}" type="presParOf" srcId="{71AECCDC-66D6-4A37-A9A5-E9934CD6C354}" destId="{32B62EE1-9761-46C9-9009-D4B2C3AE20AF}" srcOrd="0" destOrd="0" presId="urn:microsoft.com/office/officeart/2005/8/layout/hierarchy2"/>
    <dgm:cxn modelId="{078233E4-7A62-45CA-9251-DD4F13D2BA1D}" type="presParOf" srcId="{DC51D967-664C-4A8C-8C9A-F0A832EDAA0D}" destId="{286B494C-448D-4B93-AE2D-9B8C84730D06}" srcOrd="1" destOrd="0" presId="urn:microsoft.com/office/officeart/2005/8/layout/hierarchy2"/>
    <dgm:cxn modelId="{7487F3D4-0B58-4CD3-8D82-8930E74BDCD9}" type="presParOf" srcId="{286B494C-448D-4B93-AE2D-9B8C84730D06}" destId="{94A2B4AE-1F2D-40FD-8495-024A300DDE30}" srcOrd="0" destOrd="0" presId="urn:microsoft.com/office/officeart/2005/8/layout/hierarchy2"/>
    <dgm:cxn modelId="{E0551D2F-F341-4AE4-AFA8-B0520077EC25}" type="presParOf" srcId="{286B494C-448D-4B93-AE2D-9B8C84730D06}" destId="{FBA73055-2644-4CF5-904F-EF13EAC0CC6E}" srcOrd="1" destOrd="0" presId="urn:microsoft.com/office/officeart/2005/8/layout/hierarchy2"/>
    <dgm:cxn modelId="{54C59D1D-E738-4388-84C7-0A1069212771}" type="presParOf" srcId="{DC51D967-664C-4A8C-8C9A-F0A832EDAA0D}" destId="{4ED821F4-3E80-4C3A-887A-A9D0B5DF705F}" srcOrd="2" destOrd="0" presId="urn:microsoft.com/office/officeart/2005/8/layout/hierarchy2"/>
    <dgm:cxn modelId="{64B0E9A5-3810-4E19-913C-51CFB1FF77E2}" type="presParOf" srcId="{4ED821F4-3E80-4C3A-887A-A9D0B5DF705F}" destId="{F629255F-EDC3-4E1B-91F1-75114CE86298}" srcOrd="0" destOrd="0" presId="urn:microsoft.com/office/officeart/2005/8/layout/hierarchy2"/>
    <dgm:cxn modelId="{B955481C-0400-4630-BA9C-28E1BA2FF6E2}" type="presParOf" srcId="{DC51D967-664C-4A8C-8C9A-F0A832EDAA0D}" destId="{DAFB2D70-5670-416D-A1C9-6693D2273B25}" srcOrd="3" destOrd="0" presId="urn:microsoft.com/office/officeart/2005/8/layout/hierarchy2"/>
    <dgm:cxn modelId="{22F6FFBD-923D-4754-9624-4D396F7DF4FF}" type="presParOf" srcId="{DAFB2D70-5670-416D-A1C9-6693D2273B25}" destId="{F377D16F-C9DE-4D9D-A455-F32B662F26E8}" srcOrd="0" destOrd="0" presId="urn:microsoft.com/office/officeart/2005/8/layout/hierarchy2"/>
    <dgm:cxn modelId="{7CD845D5-6489-4566-BC93-BECC710992B6}" type="presParOf" srcId="{DAFB2D70-5670-416D-A1C9-6693D2273B25}" destId="{275840FA-25C5-460C-99D0-54196842A6CD}" srcOrd="1" destOrd="0" presId="urn:microsoft.com/office/officeart/2005/8/layout/hierarchy2"/>
    <dgm:cxn modelId="{EB41E236-5687-4790-9E5B-5D7CFF5D549B}" type="presParOf" srcId="{DC51D967-664C-4A8C-8C9A-F0A832EDAA0D}" destId="{4D81E935-9E7D-4D79-BCFA-A04524C8D7F4}" srcOrd="4" destOrd="0" presId="urn:microsoft.com/office/officeart/2005/8/layout/hierarchy2"/>
    <dgm:cxn modelId="{CD3E7DB8-A39E-4731-8B48-DD9869A6AF09}" type="presParOf" srcId="{4D81E935-9E7D-4D79-BCFA-A04524C8D7F4}" destId="{BF09547B-01B3-4177-A3E8-1B0FEEAFA736}" srcOrd="0" destOrd="0" presId="urn:microsoft.com/office/officeart/2005/8/layout/hierarchy2"/>
    <dgm:cxn modelId="{4B4C0AD7-F615-4E07-A36A-6CDEAEAA421B}" type="presParOf" srcId="{DC51D967-664C-4A8C-8C9A-F0A832EDAA0D}" destId="{18E936F5-863C-45CA-B225-1E06C58D7A13}" srcOrd="5" destOrd="0" presId="urn:microsoft.com/office/officeart/2005/8/layout/hierarchy2"/>
    <dgm:cxn modelId="{E5A1AC84-2636-402E-9451-46DA8088AFAC}" type="presParOf" srcId="{18E936F5-863C-45CA-B225-1E06C58D7A13}" destId="{A524CAA9-F6E0-4052-BC8A-00861E6B7573}" srcOrd="0" destOrd="0" presId="urn:microsoft.com/office/officeart/2005/8/layout/hierarchy2"/>
    <dgm:cxn modelId="{DB3CF685-FBDE-4940-8A59-98E61835FAD4}" type="presParOf" srcId="{18E936F5-863C-45CA-B225-1E06C58D7A13}" destId="{1575DF91-1CD2-4134-A75F-3D82171534E8}" srcOrd="1" destOrd="0" presId="urn:microsoft.com/office/officeart/2005/8/layout/hierarchy2"/>
    <dgm:cxn modelId="{094E4447-0A21-42CE-A244-9F5CFE38DC87}" type="presParOf" srcId="{DC51D967-664C-4A8C-8C9A-F0A832EDAA0D}" destId="{7BFAF6C4-C4BF-4D5B-A3B9-BD665041FCA4}" srcOrd="6" destOrd="0" presId="urn:microsoft.com/office/officeart/2005/8/layout/hierarchy2"/>
    <dgm:cxn modelId="{FBB3E112-85A9-42FF-8ABD-E005FD0A277D}" type="presParOf" srcId="{7BFAF6C4-C4BF-4D5B-A3B9-BD665041FCA4}" destId="{2AF8D5E8-6C95-4252-B988-9DCAABA1923C}" srcOrd="0" destOrd="0" presId="urn:microsoft.com/office/officeart/2005/8/layout/hierarchy2"/>
    <dgm:cxn modelId="{3055B160-53A3-49FF-9AF5-5D8ACE7BE207}" type="presParOf" srcId="{DC51D967-664C-4A8C-8C9A-F0A832EDAA0D}" destId="{22E6A96A-8FE4-457A-82AA-451DA2C766C1}" srcOrd="7" destOrd="0" presId="urn:microsoft.com/office/officeart/2005/8/layout/hierarchy2"/>
    <dgm:cxn modelId="{01ED217B-1039-47E2-BBE9-4F09CE2DB922}" type="presParOf" srcId="{22E6A96A-8FE4-457A-82AA-451DA2C766C1}" destId="{98571803-8335-4254-9D84-72F28F68CFDC}" srcOrd="0" destOrd="0" presId="urn:microsoft.com/office/officeart/2005/8/layout/hierarchy2"/>
    <dgm:cxn modelId="{99BB0833-CD3A-4941-8799-4490E2B9DC2B}" type="presParOf" srcId="{22E6A96A-8FE4-457A-82AA-451DA2C766C1}" destId="{FFAEDC89-B268-46FC-AA0D-F2ED5AEDEA86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2949DB8-127D-486A-A37E-DC3F2A447269}" type="doc">
      <dgm:prSet loTypeId="urn:microsoft.com/office/officeart/2016/7/layout/BasicLinearProcessNumbered" loCatId="process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B0AFC849-43EA-4FCC-8689-DF6A3FD048FC}">
      <dgm:prSet/>
      <dgm:spPr/>
      <dgm:t>
        <a:bodyPr/>
        <a:lstStyle/>
        <a:p>
          <a:r>
            <a:rPr lang="en-GB" b="0" i="0"/>
            <a:t>Be flexible: accommodate individual preferences on working hours</a:t>
          </a:r>
          <a:endParaRPr lang="en-US"/>
        </a:p>
      </dgm:t>
    </dgm:pt>
    <dgm:pt modelId="{77B1BE44-59A8-427B-9C4E-E1DA590E1619}" type="parTrans" cxnId="{BAB072C9-F6C3-43F8-8B5B-86248CB19807}">
      <dgm:prSet/>
      <dgm:spPr/>
      <dgm:t>
        <a:bodyPr/>
        <a:lstStyle/>
        <a:p>
          <a:endParaRPr lang="en-US"/>
        </a:p>
      </dgm:t>
    </dgm:pt>
    <dgm:pt modelId="{1A933F83-00DE-4800-B9BF-A050F665A157}" type="sibTrans" cxnId="{BAB072C9-F6C3-43F8-8B5B-86248CB19807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3262C791-FF54-4AB6-B9FF-85B3E9605853}">
      <dgm:prSet/>
      <dgm:spPr/>
      <dgm:t>
        <a:bodyPr/>
        <a:lstStyle/>
        <a:p>
          <a:r>
            <a:rPr lang="en-GB" b="0" i="0"/>
            <a:t>Treat people fairly</a:t>
          </a:r>
          <a:endParaRPr lang="en-US"/>
        </a:p>
      </dgm:t>
    </dgm:pt>
    <dgm:pt modelId="{C5A5308A-E634-4989-984D-D08B88B0A7B4}" type="parTrans" cxnId="{E43801CF-BDF7-476A-90B5-488DB688D6C7}">
      <dgm:prSet/>
      <dgm:spPr/>
      <dgm:t>
        <a:bodyPr/>
        <a:lstStyle/>
        <a:p>
          <a:endParaRPr lang="en-US"/>
        </a:p>
      </dgm:t>
    </dgm:pt>
    <dgm:pt modelId="{547F4B6A-04CB-4DB1-A1CD-E1656300D1E0}" type="sibTrans" cxnId="{E43801CF-BDF7-476A-90B5-488DB688D6C7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61D8444D-28C6-40C8-AC36-CE7478C8938D}">
      <dgm:prSet/>
      <dgm:spPr/>
      <dgm:t>
        <a:bodyPr/>
        <a:lstStyle/>
        <a:p>
          <a:r>
            <a:rPr lang="en-GB" b="0" i="0"/>
            <a:t>Pay attention to wellbeing</a:t>
          </a:r>
          <a:endParaRPr lang="en-US"/>
        </a:p>
      </dgm:t>
    </dgm:pt>
    <dgm:pt modelId="{D354774B-C3B5-4DEB-BD40-438F218879E7}" type="parTrans" cxnId="{486C15EC-963D-49F6-8B62-93FBBBAE818B}">
      <dgm:prSet/>
      <dgm:spPr/>
      <dgm:t>
        <a:bodyPr/>
        <a:lstStyle/>
        <a:p>
          <a:endParaRPr lang="en-US"/>
        </a:p>
      </dgm:t>
    </dgm:pt>
    <dgm:pt modelId="{313EBAC9-BD74-43B9-BE2A-A2FA2D1A151D}" type="sibTrans" cxnId="{486C15EC-963D-49F6-8B62-93FBBBAE818B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F0406BAF-CA40-4AF8-8A0C-DEB563D446AF}">
      <dgm:prSet/>
      <dgm:spPr/>
      <dgm:t>
        <a:bodyPr/>
        <a:lstStyle/>
        <a:p>
          <a:r>
            <a:rPr lang="en-GB" b="0" i="0"/>
            <a:t>Enable career progression</a:t>
          </a:r>
          <a:endParaRPr lang="en-US"/>
        </a:p>
      </dgm:t>
    </dgm:pt>
    <dgm:pt modelId="{A4D9270C-2B02-4018-AB4B-6D7D249B4514}" type="parTrans" cxnId="{0AE7D516-105E-4119-B33F-A74E5BFB7ABF}">
      <dgm:prSet/>
      <dgm:spPr/>
      <dgm:t>
        <a:bodyPr/>
        <a:lstStyle/>
        <a:p>
          <a:endParaRPr lang="en-US"/>
        </a:p>
      </dgm:t>
    </dgm:pt>
    <dgm:pt modelId="{F8577CEB-4D5A-48C6-97B6-DDCF158A9B5F}" type="sibTrans" cxnId="{0AE7D516-105E-4119-B33F-A74E5BFB7ABF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5778778F-D3B8-48EB-AB14-97FD6359E4EF}">
      <dgm:prSet/>
      <dgm:spPr/>
      <dgm:t>
        <a:bodyPr/>
        <a:lstStyle/>
        <a:p>
          <a:r>
            <a:rPr lang="en-GB" b="0" i="0"/>
            <a:t>Consult employees</a:t>
          </a:r>
          <a:endParaRPr lang="en-US"/>
        </a:p>
      </dgm:t>
    </dgm:pt>
    <dgm:pt modelId="{B45EB994-2EB7-41F7-AA9A-5C59056DE305}" type="parTrans" cxnId="{53856B32-F936-4A23-A24B-0E7406DC0F67}">
      <dgm:prSet/>
      <dgm:spPr/>
      <dgm:t>
        <a:bodyPr/>
        <a:lstStyle/>
        <a:p>
          <a:endParaRPr lang="en-US"/>
        </a:p>
      </dgm:t>
    </dgm:pt>
    <dgm:pt modelId="{41509045-03DE-4F4B-B1CE-A5E4C97E438A}" type="sibTrans" cxnId="{53856B32-F936-4A23-A24B-0E7406DC0F67}">
      <dgm:prSet phldrT="5" phldr="0"/>
      <dgm:spPr/>
      <dgm:t>
        <a:bodyPr/>
        <a:lstStyle/>
        <a:p>
          <a:r>
            <a:rPr lang="en-US"/>
            <a:t>5</a:t>
          </a:r>
        </a:p>
      </dgm:t>
    </dgm:pt>
    <dgm:pt modelId="{DFEA4030-7637-49CA-90F4-BCCE8782C1D8}" type="pres">
      <dgm:prSet presAssocID="{72949DB8-127D-486A-A37E-DC3F2A447269}" presName="Name0" presStyleCnt="0">
        <dgm:presLayoutVars>
          <dgm:animLvl val="lvl"/>
          <dgm:resizeHandles val="exact"/>
        </dgm:presLayoutVars>
      </dgm:prSet>
      <dgm:spPr/>
    </dgm:pt>
    <dgm:pt modelId="{476A1E7E-FEFF-4293-BE80-4FF759B2C353}" type="pres">
      <dgm:prSet presAssocID="{B0AFC849-43EA-4FCC-8689-DF6A3FD048FC}" presName="compositeNode" presStyleCnt="0">
        <dgm:presLayoutVars>
          <dgm:bulletEnabled val="1"/>
        </dgm:presLayoutVars>
      </dgm:prSet>
      <dgm:spPr/>
    </dgm:pt>
    <dgm:pt modelId="{53782971-E17B-465E-8221-C8376E9DC0B6}" type="pres">
      <dgm:prSet presAssocID="{B0AFC849-43EA-4FCC-8689-DF6A3FD048FC}" presName="bgRect" presStyleLbl="bgAccFollowNode1" presStyleIdx="0" presStyleCnt="5"/>
      <dgm:spPr/>
    </dgm:pt>
    <dgm:pt modelId="{49342F41-6A7D-46C8-9FCA-558D058C8D8A}" type="pres">
      <dgm:prSet presAssocID="{1A933F83-00DE-4800-B9BF-A050F665A157}" presName="sibTransNodeCircle" presStyleLbl="alignNode1" presStyleIdx="0" presStyleCnt="10">
        <dgm:presLayoutVars>
          <dgm:chMax val="0"/>
          <dgm:bulletEnabled/>
        </dgm:presLayoutVars>
      </dgm:prSet>
      <dgm:spPr/>
    </dgm:pt>
    <dgm:pt modelId="{7DD687E6-01CC-40B4-BC94-19874A6D917F}" type="pres">
      <dgm:prSet presAssocID="{B0AFC849-43EA-4FCC-8689-DF6A3FD048FC}" presName="bottomLine" presStyleLbl="alignNode1" presStyleIdx="1" presStyleCnt="10">
        <dgm:presLayoutVars/>
      </dgm:prSet>
      <dgm:spPr/>
    </dgm:pt>
    <dgm:pt modelId="{A929C4B3-54C4-4418-84CD-9E410029BE50}" type="pres">
      <dgm:prSet presAssocID="{B0AFC849-43EA-4FCC-8689-DF6A3FD048FC}" presName="nodeText" presStyleLbl="bgAccFollowNode1" presStyleIdx="0" presStyleCnt="5">
        <dgm:presLayoutVars>
          <dgm:bulletEnabled val="1"/>
        </dgm:presLayoutVars>
      </dgm:prSet>
      <dgm:spPr/>
    </dgm:pt>
    <dgm:pt modelId="{A6581491-0E8C-489A-98E8-E19327D3FC4E}" type="pres">
      <dgm:prSet presAssocID="{1A933F83-00DE-4800-B9BF-A050F665A157}" presName="sibTrans" presStyleCnt="0"/>
      <dgm:spPr/>
    </dgm:pt>
    <dgm:pt modelId="{5CD7144A-0EDA-4037-A5C4-D8074A2DD5BD}" type="pres">
      <dgm:prSet presAssocID="{3262C791-FF54-4AB6-B9FF-85B3E9605853}" presName="compositeNode" presStyleCnt="0">
        <dgm:presLayoutVars>
          <dgm:bulletEnabled val="1"/>
        </dgm:presLayoutVars>
      </dgm:prSet>
      <dgm:spPr/>
    </dgm:pt>
    <dgm:pt modelId="{7B719059-EDE6-4DF1-AE81-D4334BD4FF28}" type="pres">
      <dgm:prSet presAssocID="{3262C791-FF54-4AB6-B9FF-85B3E9605853}" presName="bgRect" presStyleLbl="bgAccFollowNode1" presStyleIdx="1" presStyleCnt="5"/>
      <dgm:spPr/>
    </dgm:pt>
    <dgm:pt modelId="{F2CDF628-EB04-4D37-92E1-30CFFCE8A8B5}" type="pres">
      <dgm:prSet presAssocID="{547F4B6A-04CB-4DB1-A1CD-E1656300D1E0}" presName="sibTransNodeCircle" presStyleLbl="alignNode1" presStyleIdx="2" presStyleCnt="10">
        <dgm:presLayoutVars>
          <dgm:chMax val="0"/>
          <dgm:bulletEnabled/>
        </dgm:presLayoutVars>
      </dgm:prSet>
      <dgm:spPr/>
    </dgm:pt>
    <dgm:pt modelId="{964C5660-A4EA-4018-8437-852155FB4E38}" type="pres">
      <dgm:prSet presAssocID="{3262C791-FF54-4AB6-B9FF-85B3E9605853}" presName="bottomLine" presStyleLbl="alignNode1" presStyleIdx="3" presStyleCnt="10">
        <dgm:presLayoutVars/>
      </dgm:prSet>
      <dgm:spPr/>
    </dgm:pt>
    <dgm:pt modelId="{E74F9156-0A76-40A7-8581-A0975022E8DF}" type="pres">
      <dgm:prSet presAssocID="{3262C791-FF54-4AB6-B9FF-85B3E9605853}" presName="nodeText" presStyleLbl="bgAccFollowNode1" presStyleIdx="1" presStyleCnt="5">
        <dgm:presLayoutVars>
          <dgm:bulletEnabled val="1"/>
        </dgm:presLayoutVars>
      </dgm:prSet>
      <dgm:spPr/>
    </dgm:pt>
    <dgm:pt modelId="{423BD6DB-CECF-42C1-9E50-95CD3D6F3E82}" type="pres">
      <dgm:prSet presAssocID="{547F4B6A-04CB-4DB1-A1CD-E1656300D1E0}" presName="sibTrans" presStyleCnt="0"/>
      <dgm:spPr/>
    </dgm:pt>
    <dgm:pt modelId="{764C7BC2-511C-4977-9D38-12C685FD452F}" type="pres">
      <dgm:prSet presAssocID="{61D8444D-28C6-40C8-AC36-CE7478C8938D}" presName="compositeNode" presStyleCnt="0">
        <dgm:presLayoutVars>
          <dgm:bulletEnabled val="1"/>
        </dgm:presLayoutVars>
      </dgm:prSet>
      <dgm:spPr/>
    </dgm:pt>
    <dgm:pt modelId="{1E1B914A-4E3F-49B0-A162-81361E22B20A}" type="pres">
      <dgm:prSet presAssocID="{61D8444D-28C6-40C8-AC36-CE7478C8938D}" presName="bgRect" presStyleLbl="bgAccFollowNode1" presStyleIdx="2" presStyleCnt="5"/>
      <dgm:spPr/>
    </dgm:pt>
    <dgm:pt modelId="{21DE1A48-89F2-4171-BEA7-0C1B2E3CAC9B}" type="pres">
      <dgm:prSet presAssocID="{313EBAC9-BD74-43B9-BE2A-A2FA2D1A151D}" presName="sibTransNodeCircle" presStyleLbl="alignNode1" presStyleIdx="4" presStyleCnt="10">
        <dgm:presLayoutVars>
          <dgm:chMax val="0"/>
          <dgm:bulletEnabled/>
        </dgm:presLayoutVars>
      </dgm:prSet>
      <dgm:spPr/>
    </dgm:pt>
    <dgm:pt modelId="{34139655-DDA2-440D-93CE-3B841CE0AB35}" type="pres">
      <dgm:prSet presAssocID="{61D8444D-28C6-40C8-AC36-CE7478C8938D}" presName="bottomLine" presStyleLbl="alignNode1" presStyleIdx="5" presStyleCnt="10">
        <dgm:presLayoutVars/>
      </dgm:prSet>
      <dgm:spPr/>
    </dgm:pt>
    <dgm:pt modelId="{CA777140-406E-4871-95DC-8D249B64A4C4}" type="pres">
      <dgm:prSet presAssocID="{61D8444D-28C6-40C8-AC36-CE7478C8938D}" presName="nodeText" presStyleLbl="bgAccFollowNode1" presStyleIdx="2" presStyleCnt="5">
        <dgm:presLayoutVars>
          <dgm:bulletEnabled val="1"/>
        </dgm:presLayoutVars>
      </dgm:prSet>
      <dgm:spPr/>
    </dgm:pt>
    <dgm:pt modelId="{5070D24D-5E4C-4993-B7A8-D08F012AD4F0}" type="pres">
      <dgm:prSet presAssocID="{313EBAC9-BD74-43B9-BE2A-A2FA2D1A151D}" presName="sibTrans" presStyleCnt="0"/>
      <dgm:spPr/>
    </dgm:pt>
    <dgm:pt modelId="{2BFC3BE7-CD8D-4FF9-9673-57D9708BB720}" type="pres">
      <dgm:prSet presAssocID="{F0406BAF-CA40-4AF8-8A0C-DEB563D446AF}" presName="compositeNode" presStyleCnt="0">
        <dgm:presLayoutVars>
          <dgm:bulletEnabled val="1"/>
        </dgm:presLayoutVars>
      </dgm:prSet>
      <dgm:spPr/>
    </dgm:pt>
    <dgm:pt modelId="{DA29112A-D0B9-4EC5-A565-20F06D16C01A}" type="pres">
      <dgm:prSet presAssocID="{F0406BAF-CA40-4AF8-8A0C-DEB563D446AF}" presName="bgRect" presStyleLbl="bgAccFollowNode1" presStyleIdx="3" presStyleCnt="5"/>
      <dgm:spPr/>
    </dgm:pt>
    <dgm:pt modelId="{92CCC611-D13E-493A-A6AE-C8EC9EF4610D}" type="pres">
      <dgm:prSet presAssocID="{F8577CEB-4D5A-48C6-97B6-DDCF158A9B5F}" presName="sibTransNodeCircle" presStyleLbl="alignNode1" presStyleIdx="6" presStyleCnt="10">
        <dgm:presLayoutVars>
          <dgm:chMax val="0"/>
          <dgm:bulletEnabled/>
        </dgm:presLayoutVars>
      </dgm:prSet>
      <dgm:spPr/>
    </dgm:pt>
    <dgm:pt modelId="{BC4E9C51-59AA-40E6-A8C0-98B6B03BAA5F}" type="pres">
      <dgm:prSet presAssocID="{F0406BAF-CA40-4AF8-8A0C-DEB563D446AF}" presName="bottomLine" presStyleLbl="alignNode1" presStyleIdx="7" presStyleCnt="10">
        <dgm:presLayoutVars/>
      </dgm:prSet>
      <dgm:spPr/>
    </dgm:pt>
    <dgm:pt modelId="{D254CA58-EC75-4879-B843-462D8EC3CC1A}" type="pres">
      <dgm:prSet presAssocID="{F0406BAF-CA40-4AF8-8A0C-DEB563D446AF}" presName="nodeText" presStyleLbl="bgAccFollowNode1" presStyleIdx="3" presStyleCnt="5">
        <dgm:presLayoutVars>
          <dgm:bulletEnabled val="1"/>
        </dgm:presLayoutVars>
      </dgm:prSet>
      <dgm:spPr/>
    </dgm:pt>
    <dgm:pt modelId="{FFCCAEC3-AA56-4683-A082-2783455F1BE5}" type="pres">
      <dgm:prSet presAssocID="{F8577CEB-4D5A-48C6-97B6-DDCF158A9B5F}" presName="sibTrans" presStyleCnt="0"/>
      <dgm:spPr/>
    </dgm:pt>
    <dgm:pt modelId="{763C55A6-C202-4297-A0EA-509A5C9E18CB}" type="pres">
      <dgm:prSet presAssocID="{5778778F-D3B8-48EB-AB14-97FD6359E4EF}" presName="compositeNode" presStyleCnt="0">
        <dgm:presLayoutVars>
          <dgm:bulletEnabled val="1"/>
        </dgm:presLayoutVars>
      </dgm:prSet>
      <dgm:spPr/>
    </dgm:pt>
    <dgm:pt modelId="{F676BEDB-534A-4B09-ACD8-F0E0B7AE2FC1}" type="pres">
      <dgm:prSet presAssocID="{5778778F-D3B8-48EB-AB14-97FD6359E4EF}" presName="bgRect" presStyleLbl="bgAccFollowNode1" presStyleIdx="4" presStyleCnt="5"/>
      <dgm:spPr/>
    </dgm:pt>
    <dgm:pt modelId="{7B4E293E-AAB2-49B8-B5D8-4C00A7916A73}" type="pres">
      <dgm:prSet presAssocID="{41509045-03DE-4F4B-B1CE-A5E4C97E438A}" presName="sibTransNodeCircle" presStyleLbl="alignNode1" presStyleIdx="8" presStyleCnt="10">
        <dgm:presLayoutVars>
          <dgm:chMax val="0"/>
          <dgm:bulletEnabled/>
        </dgm:presLayoutVars>
      </dgm:prSet>
      <dgm:spPr/>
    </dgm:pt>
    <dgm:pt modelId="{E8936BEA-F3D9-42D5-99F0-076B653113D0}" type="pres">
      <dgm:prSet presAssocID="{5778778F-D3B8-48EB-AB14-97FD6359E4EF}" presName="bottomLine" presStyleLbl="alignNode1" presStyleIdx="9" presStyleCnt="10">
        <dgm:presLayoutVars/>
      </dgm:prSet>
      <dgm:spPr/>
    </dgm:pt>
    <dgm:pt modelId="{103B7391-3A2A-4994-95F3-9519070593AF}" type="pres">
      <dgm:prSet presAssocID="{5778778F-D3B8-48EB-AB14-97FD6359E4EF}" presName="nodeText" presStyleLbl="bgAccFollowNode1" presStyleIdx="4" presStyleCnt="5">
        <dgm:presLayoutVars>
          <dgm:bulletEnabled val="1"/>
        </dgm:presLayoutVars>
      </dgm:prSet>
      <dgm:spPr/>
    </dgm:pt>
  </dgm:ptLst>
  <dgm:cxnLst>
    <dgm:cxn modelId="{1702BF05-45E7-4CDD-83BE-85BBFD01B1D2}" type="presOf" srcId="{72949DB8-127D-486A-A37E-DC3F2A447269}" destId="{DFEA4030-7637-49CA-90F4-BCCE8782C1D8}" srcOrd="0" destOrd="0" presId="urn:microsoft.com/office/officeart/2016/7/layout/BasicLinearProcessNumbered"/>
    <dgm:cxn modelId="{CA7C0714-01AF-4860-A3F3-B44EBCEA5F2D}" type="presOf" srcId="{41509045-03DE-4F4B-B1CE-A5E4C97E438A}" destId="{7B4E293E-AAB2-49B8-B5D8-4C00A7916A73}" srcOrd="0" destOrd="0" presId="urn:microsoft.com/office/officeart/2016/7/layout/BasicLinearProcessNumbered"/>
    <dgm:cxn modelId="{0AE7D516-105E-4119-B33F-A74E5BFB7ABF}" srcId="{72949DB8-127D-486A-A37E-DC3F2A447269}" destId="{F0406BAF-CA40-4AF8-8A0C-DEB563D446AF}" srcOrd="3" destOrd="0" parTransId="{A4D9270C-2B02-4018-AB4B-6D7D249B4514}" sibTransId="{F8577CEB-4D5A-48C6-97B6-DDCF158A9B5F}"/>
    <dgm:cxn modelId="{43E3C124-82B6-4A09-B114-644404883339}" type="presOf" srcId="{F0406BAF-CA40-4AF8-8A0C-DEB563D446AF}" destId="{D254CA58-EC75-4879-B843-462D8EC3CC1A}" srcOrd="1" destOrd="0" presId="urn:microsoft.com/office/officeart/2016/7/layout/BasicLinearProcessNumbered"/>
    <dgm:cxn modelId="{1F0EEC31-28BC-41F7-8F8C-CA0749947423}" type="presOf" srcId="{5778778F-D3B8-48EB-AB14-97FD6359E4EF}" destId="{F676BEDB-534A-4B09-ACD8-F0E0B7AE2FC1}" srcOrd="0" destOrd="0" presId="urn:microsoft.com/office/officeart/2016/7/layout/BasicLinearProcessNumbered"/>
    <dgm:cxn modelId="{53856B32-F936-4A23-A24B-0E7406DC0F67}" srcId="{72949DB8-127D-486A-A37E-DC3F2A447269}" destId="{5778778F-D3B8-48EB-AB14-97FD6359E4EF}" srcOrd="4" destOrd="0" parTransId="{B45EB994-2EB7-41F7-AA9A-5C59056DE305}" sibTransId="{41509045-03DE-4F4B-B1CE-A5E4C97E438A}"/>
    <dgm:cxn modelId="{BB273436-74FA-40F3-ADFC-EA55377F82AC}" type="presOf" srcId="{61D8444D-28C6-40C8-AC36-CE7478C8938D}" destId="{CA777140-406E-4871-95DC-8D249B64A4C4}" srcOrd="1" destOrd="0" presId="urn:microsoft.com/office/officeart/2016/7/layout/BasicLinearProcessNumbered"/>
    <dgm:cxn modelId="{8B500941-70FD-4E8A-85D8-B1412B4290ED}" type="presOf" srcId="{F0406BAF-CA40-4AF8-8A0C-DEB563D446AF}" destId="{DA29112A-D0B9-4EC5-A565-20F06D16C01A}" srcOrd="0" destOrd="0" presId="urn:microsoft.com/office/officeart/2016/7/layout/BasicLinearProcessNumbered"/>
    <dgm:cxn modelId="{E0D3C367-0BD0-4418-A6E3-C2820DB436E8}" type="presOf" srcId="{61D8444D-28C6-40C8-AC36-CE7478C8938D}" destId="{1E1B914A-4E3F-49B0-A162-81361E22B20A}" srcOrd="0" destOrd="0" presId="urn:microsoft.com/office/officeart/2016/7/layout/BasicLinearProcessNumbered"/>
    <dgm:cxn modelId="{BB714855-71B9-4612-A3BA-B9009B6190D2}" type="presOf" srcId="{547F4B6A-04CB-4DB1-A1CD-E1656300D1E0}" destId="{F2CDF628-EB04-4D37-92E1-30CFFCE8A8B5}" srcOrd="0" destOrd="0" presId="urn:microsoft.com/office/officeart/2016/7/layout/BasicLinearProcessNumbered"/>
    <dgm:cxn modelId="{8F016757-0C3E-4648-8D50-2AF2BD426B0A}" type="presOf" srcId="{F8577CEB-4D5A-48C6-97B6-DDCF158A9B5F}" destId="{92CCC611-D13E-493A-A6AE-C8EC9EF4610D}" srcOrd="0" destOrd="0" presId="urn:microsoft.com/office/officeart/2016/7/layout/BasicLinearProcessNumbered"/>
    <dgm:cxn modelId="{CD21B97C-535E-49A3-9B7F-D2B44189BA56}" type="presOf" srcId="{3262C791-FF54-4AB6-B9FF-85B3E9605853}" destId="{7B719059-EDE6-4DF1-AE81-D4334BD4FF28}" srcOrd="0" destOrd="0" presId="urn:microsoft.com/office/officeart/2016/7/layout/BasicLinearProcessNumbered"/>
    <dgm:cxn modelId="{E578F5A4-EC97-4798-B55F-7A440E9DFA7F}" type="presOf" srcId="{B0AFC849-43EA-4FCC-8689-DF6A3FD048FC}" destId="{A929C4B3-54C4-4418-84CD-9E410029BE50}" srcOrd="1" destOrd="0" presId="urn:microsoft.com/office/officeart/2016/7/layout/BasicLinearProcessNumbered"/>
    <dgm:cxn modelId="{4EBF85AA-2458-44ED-B61A-D0D400A0840A}" type="presOf" srcId="{313EBAC9-BD74-43B9-BE2A-A2FA2D1A151D}" destId="{21DE1A48-89F2-4171-BEA7-0C1B2E3CAC9B}" srcOrd="0" destOrd="0" presId="urn:microsoft.com/office/officeart/2016/7/layout/BasicLinearProcessNumbered"/>
    <dgm:cxn modelId="{3AD1F2AC-D034-4EC9-981E-4F9A4EED0F22}" type="presOf" srcId="{1A933F83-00DE-4800-B9BF-A050F665A157}" destId="{49342F41-6A7D-46C8-9FCA-558D058C8D8A}" srcOrd="0" destOrd="0" presId="urn:microsoft.com/office/officeart/2016/7/layout/BasicLinearProcessNumbered"/>
    <dgm:cxn modelId="{A93A12B2-6BA8-4D2A-8B17-51C2F236CA71}" type="presOf" srcId="{3262C791-FF54-4AB6-B9FF-85B3E9605853}" destId="{E74F9156-0A76-40A7-8581-A0975022E8DF}" srcOrd="1" destOrd="0" presId="urn:microsoft.com/office/officeart/2016/7/layout/BasicLinearProcessNumbered"/>
    <dgm:cxn modelId="{8197E9B6-2081-4919-AF63-A3D5AA10EEBC}" type="presOf" srcId="{B0AFC849-43EA-4FCC-8689-DF6A3FD048FC}" destId="{53782971-E17B-465E-8221-C8376E9DC0B6}" srcOrd="0" destOrd="0" presId="urn:microsoft.com/office/officeart/2016/7/layout/BasicLinearProcessNumbered"/>
    <dgm:cxn modelId="{BAB072C9-F6C3-43F8-8B5B-86248CB19807}" srcId="{72949DB8-127D-486A-A37E-DC3F2A447269}" destId="{B0AFC849-43EA-4FCC-8689-DF6A3FD048FC}" srcOrd="0" destOrd="0" parTransId="{77B1BE44-59A8-427B-9C4E-E1DA590E1619}" sibTransId="{1A933F83-00DE-4800-B9BF-A050F665A157}"/>
    <dgm:cxn modelId="{E43801CF-BDF7-476A-90B5-488DB688D6C7}" srcId="{72949DB8-127D-486A-A37E-DC3F2A447269}" destId="{3262C791-FF54-4AB6-B9FF-85B3E9605853}" srcOrd="1" destOrd="0" parTransId="{C5A5308A-E634-4989-984D-D08B88B0A7B4}" sibTransId="{547F4B6A-04CB-4DB1-A1CD-E1656300D1E0}"/>
    <dgm:cxn modelId="{CA330DE4-A402-49B8-A89B-3F1CE890D7F0}" type="presOf" srcId="{5778778F-D3B8-48EB-AB14-97FD6359E4EF}" destId="{103B7391-3A2A-4994-95F3-9519070593AF}" srcOrd="1" destOrd="0" presId="urn:microsoft.com/office/officeart/2016/7/layout/BasicLinearProcessNumbered"/>
    <dgm:cxn modelId="{486C15EC-963D-49F6-8B62-93FBBBAE818B}" srcId="{72949DB8-127D-486A-A37E-DC3F2A447269}" destId="{61D8444D-28C6-40C8-AC36-CE7478C8938D}" srcOrd="2" destOrd="0" parTransId="{D354774B-C3B5-4DEB-BD40-438F218879E7}" sibTransId="{313EBAC9-BD74-43B9-BE2A-A2FA2D1A151D}"/>
    <dgm:cxn modelId="{B7B3C03A-85A8-46F8-8D85-E9E9341C54A6}" type="presParOf" srcId="{DFEA4030-7637-49CA-90F4-BCCE8782C1D8}" destId="{476A1E7E-FEFF-4293-BE80-4FF759B2C353}" srcOrd="0" destOrd="0" presId="urn:microsoft.com/office/officeart/2016/7/layout/BasicLinearProcessNumbered"/>
    <dgm:cxn modelId="{4B208044-1303-4AB3-95E2-231CA7B0E0D0}" type="presParOf" srcId="{476A1E7E-FEFF-4293-BE80-4FF759B2C353}" destId="{53782971-E17B-465E-8221-C8376E9DC0B6}" srcOrd="0" destOrd="0" presId="urn:microsoft.com/office/officeart/2016/7/layout/BasicLinearProcessNumbered"/>
    <dgm:cxn modelId="{637EC45A-EB31-40B3-94E5-E701F87637D2}" type="presParOf" srcId="{476A1E7E-FEFF-4293-BE80-4FF759B2C353}" destId="{49342F41-6A7D-46C8-9FCA-558D058C8D8A}" srcOrd="1" destOrd="0" presId="urn:microsoft.com/office/officeart/2016/7/layout/BasicLinearProcessNumbered"/>
    <dgm:cxn modelId="{E9E19765-521E-4EF5-B334-EAF234D0446D}" type="presParOf" srcId="{476A1E7E-FEFF-4293-BE80-4FF759B2C353}" destId="{7DD687E6-01CC-40B4-BC94-19874A6D917F}" srcOrd="2" destOrd="0" presId="urn:microsoft.com/office/officeart/2016/7/layout/BasicLinearProcessNumbered"/>
    <dgm:cxn modelId="{2B496217-A3CF-4E7C-AF37-263EB44B7083}" type="presParOf" srcId="{476A1E7E-FEFF-4293-BE80-4FF759B2C353}" destId="{A929C4B3-54C4-4418-84CD-9E410029BE50}" srcOrd="3" destOrd="0" presId="urn:microsoft.com/office/officeart/2016/7/layout/BasicLinearProcessNumbered"/>
    <dgm:cxn modelId="{F25867E9-AAC5-4E7C-A5C3-B9DAE93784FB}" type="presParOf" srcId="{DFEA4030-7637-49CA-90F4-BCCE8782C1D8}" destId="{A6581491-0E8C-489A-98E8-E19327D3FC4E}" srcOrd="1" destOrd="0" presId="urn:microsoft.com/office/officeart/2016/7/layout/BasicLinearProcessNumbered"/>
    <dgm:cxn modelId="{BCEA937B-AFE4-4E2D-B912-6C783E05B8E4}" type="presParOf" srcId="{DFEA4030-7637-49CA-90F4-BCCE8782C1D8}" destId="{5CD7144A-0EDA-4037-A5C4-D8074A2DD5BD}" srcOrd="2" destOrd="0" presId="urn:microsoft.com/office/officeart/2016/7/layout/BasicLinearProcessNumbered"/>
    <dgm:cxn modelId="{C695DD0B-04FC-4054-8A4E-A3951FFED901}" type="presParOf" srcId="{5CD7144A-0EDA-4037-A5C4-D8074A2DD5BD}" destId="{7B719059-EDE6-4DF1-AE81-D4334BD4FF28}" srcOrd="0" destOrd="0" presId="urn:microsoft.com/office/officeart/2016/7/layout/BasicLinearProcessNumbered"/>
    <dgm:cxn modelId="{22FFB64D-8C3E-4037-A50F-91C4AF0FAB1E}" type="presParOf" srcId="{5CD7144A-0EDA-4037-A5C4-D8074A2DD5BD}" destId="{F2CDF628-EB04-4D37-92E1-30CFFCE8A8B5}" srcOrd="1" destOrd="0" presId="urn:microsoft.com/office/officeart/2016/7/layout/BasicLinearProcessNumbered"/>
    <dgm:cxn modelId="{223E0563-AED1-4BE3-A714-C40917DF3FDA}" type="presParOf" srcId="{5CD7144A-0EDA-4037-A5C4-D8074A2DD5BD}" destId="{964C5660-A4EA-4018-8437-852155FB4E38}" srcOrd="2" destOrd="0" presId="urn:microsoft.com/office/officeart/2016/7/layout/BasicLinearProcessNumbered"/>
    <dgm:cxn modelId="{2F11DBBD-7650-408B-B756-A45A31EEF7D0}" type="presParOf" srcId="{5CD7144A-0EDA-4037-A5C4-D8074A2DD5BD}" destId="{E74F9156-0A76-40A7-8581-A0975022E8DF}" srcOrd="3" destOrd="0" presId="urn:microsoft.com/office/officeart/2016/7/layout/BasicLinearProcessNumbered"/>
    <dgm:cxn modelId="{8FBEB43F-DB0B-43E3-8338-9247E15C18C4}" type="presParOf" srcId="{DFEA4030-7637-49CA-90F4-BCCE8782C1D8}" destId="{423BD6DB-CECF-42C1-9E50-95CD3D6F3E82}" srcOrd="3" destOrd="0" presId="urn:microsoft.com/office/officeart/2016/7/layout/BasicLinearProcessNumbered"/>
    <dgm:cxn modelId="{6EC8FF1B-0B3E-4131-BD61-9BA686CCD2E7}" type="presParOf" srcId="{DFEA4030-7637-49CA-90F4-BCCE8782C1D8}" destId="{764C7BC2-511C-4977-9D38-12C685FD452F}" srcOrd="4" destOrd="0" presId="urn:microsoft.com/office/officeart/2016/7/layout/BasicLinearProcessNumbered"/>
    <dgm:cxn modelId="{11CC3C07-F42A-4CF7-B7CF-2DFD2896429F}" type="presParOf" srcId="{764C7BC2-511C-4977-9D38-12C685FD452F}" destId="{1E1B914A-4E3F-49B0-A162-81361E22B20A}" srcOrd="0" destOrd="0" presId="urn:microsoft.com/office/officeart/2016/7/layout/BasicLinearProcessNumbered"/>
    <dgm:cxn modelId="{111CCA6A-E2E0-4B75-85BB-BE8D47042C37}" type="presParOf" srcId="{764C7BC2-511C-4977-9D38-12C685FD452F}" destId="{21DE1A48-89F2-4171-BEA7-0C1B2E3CAC9B}" srcOrd="1" destOrd="0" presId="urn:microsoft.com/office/officeart/2016/7/layout/BasicLinearProcessNumbered"/>
    <dgm:cxn modelId="{C9F16725-A65F-496F-B4C4-0C0466EEC388}" type="presParOf" srcId="{764C7BC2-511C-4977-9D38-12C685FD452F}" destId="{34139655-DDA2-440D-93CE-3B841CE0AB35}" srcOrd="2" destOrd="0" presId="urn:microsoft.com/office/officeart/2016/7/layout/BasicLinearProcessNumbered"/>
    <dgm:cxn modelId="{68CE3A46-06CB-42EE-AEC1-BBB8D29FF786}" type="presParOf" srcId="{764C7BC2-511C-4977-9D38-12C685FD452F}" destId="{CA777140-406E-4871-95DC-8D249B64A4C4}" srcOrd="3" destOrd="0" presId="urn:microsoft.com/office/officeart/2016/7/layout/BasicLinearProcessNumbered"/>
    <dgm:cxn modelId="{C451FE53-9320-4C91-A64F-22132855FA03}" type="presParOf" srcId="{DFEA4030-7637-49CA-90F4-BCCE8782C1D8}" destId="{5070D24D-5E4C-4993-B7A8-D08F012AD4F0}" srcOrd="5" destOrd="0" presId="urn:microsoft.com/office/officeart/2016/7/layout/BasicLinearProcessNumbered"/>
    <dgm:cxn modelId="{5E22DF99-00AF-4727-B3CA-7AC83FE94C75}" type="presParOf" srcId="{DFEA4030-7637-49CA-90F4-BCCE8782C1D8}" destId="{2BFC3BE7-CD8D-4FF9-9673-57D9708BB720}" srcOrd="6" destOrd="0" presId="urn:microsoft.com/office/officeart/2016/7/layout/BasicLinearProcessNumbered"/>
    <dgm:cxn modelId="{B4CC718F-AB3E-4165-93D9-4333101DBBE8}" type="presParOf" srcId="{2BFC3BE7-CD8D-4FF9-9673-57D9708BB720}" destId="{DA29112A-D0B9-4EC5-A565-20F06D16C01A}" srcOrd="0" destOrd="0" presId="urn:microsoft.com/office/officeart/2016/7/layout/BasicLinearProcessNumbered"/>
    <dgm:cxn modelId="{FFB9985F-DAC4-4779-BCD8-D35FA94D25B8}" type="presParOf" srcId="{2BFC3BE7-CD8D-4FF9-9673-57D9708BB720}" destId="{92CCC611-D13E-493A-A6AE-C8EC9EF4610D}" srcOrd="1" destOrd="0" presId="urn:microsoft.com/office/officeart/2016/7/layout/BasicLinearProcessNumbered"/>
    <dgm:cxn modelId="{B3C0A8C2-D31C-47AC-B093-4B473437854B}" type="presParOf" srcId="{2BFC3BE7-CD8D-4FF9-9673-57D9708BB720}" destId="{BC4E9C51-59AA-40E6-A8C0-98B6B03BAA5F}" srcOrd="2" destOrd="0" presId="urn:microsoft.com/office/officeart/2016/7/layout/BasicLinearProcessNumbered"/>
    <dgm:cxn modelId="{0CA6F12F-E521-46F8-BCF8-5B3434F68481}" type="presParOf" srcId="{2BFC3BE7-CD8D-4FF9-9673-57D9708BB720}" destId="{D254CA58-EC75-4879-B843-462D8EC3CC1A}" srcOrd="3" destOrd="0" presId="urn:microsoft.com/office/officeart/2016/7/layout/BasicLinearProcessNumbered"/>
    <dgm:cxn modelId="{422B6F2B-CB50-4E02-AB5B-3FDF9263ACE2}" type="presParOf" srcId="{DFEA4030-7637-49CA-90F4-BCCE8782C1D8}" destId="{FFCCAEC3-AA56-4683-A082-2783455F1BE5}" srcOrd="7" destOrd="0" presId="urn:microsoft.com/office/officeart/2016/7/layout/BasicLinearProcessNumbered"/>
    <dgm:cxn modelId="{3D7DFDDB-712B-46A0-A04D-242FB9585022}" type="presParOf" srcId="{DFEA4030-7637-49CA-90F4-BCCE8782C1D8}" destId="{763C55A6-C202-4297-A0EA-509A5C9E18CB}" srcOrd="8" destOrd="0" presId="urn:microsoft.com/office/officeart/2016/7/layout/BasicLinearProcessNumbered"/>
    <dgm:cxn modelId="{10B8F46A-0607-427D-B99C-01BFA6538CC0}" type="presParOf" srcId="{763C55A6-C202-4297-A0EA-509A5C9E18CB}" destId="{F676BEDB-534A-4B09-ACD8-F0E0B7AE2FC1}" srcOrd="0" destOrd="0" presId="urn:microsoft.com/office/officeart/2016/7/layout/BasicLinearProcessNumbered"/>
    <dgm:cxn modelId="{BC1EC6E6-E795-4A98-ABFC-2DB68B96084D}" type="presParOf" srcId="{763C55A6-C202-4297-A0EA-509A5C9E18CB}" destId="{7B4E293E-AAB2-49B8-B5D8-4C00A7916A73}" srcOrd="1" destOrd="0" presId="urn:microsoft.com/office/officeart/2016/7/layout/BasicLinearProcessNumbered"/>
    <dgm:cxn modelId="{EFBE9A20-C751-457A-B907-BB63012452CF}" type="presParOf" srcId="{763C55A6-C202-4297-A0EA-509A5C9E18CB}" destId="{E8936BEA-F3D9-42D5-99F0-076B653113D0}" srcOrd="2" destOrd="0" presId="urn:microsoft.com/office/officeart/2016/7/layout/BasicLinearProcessNumbered"/>
    <dgm:cxn modelId="{12287E10-5A31-4DAA-A992-E12EE7550E56}" type="presParOf" srcId="{763C55A6-C202-4297-A0EA-509A5C9E18CB}" destId="{103B7391-3A2A-4994-95F3-9519070593AF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3607A49-5E03-4F92-B16D-3D5DD11D3FB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C382847-70B5-4DE0-8819-AF842D5D489D}">
      <dgm:prSet/>
      <dgm:spPr/>
      <dgm:t>
        <a:bodyPr/>
        <a:lstStyle/>
        <a:p>
          <a:r>
            <a:rPr lang="en-GB" b="0" i="0"/>
            <a:t>Discuss how you could produce a retention strategy that would meet the needs of all the life stages</a:t>
          </a:r>
          <a:endParaRPr lang="en-US"/>
        </a:p>
      </dgm:t>
    </dgm:pt>
    <dgm:pt modelId="{4C28C39C-9CDD-43B8-A4F8-4E9F6361F589}" type="parTrans" cxnId="{21BF688A-9893-456A-9075-EDA6B784CEA2}">
      <dgm:prSet/>
      <dgm:spPr/>
      <dgm:t>
        <a:bodyPr/>
        <a:lstStyle/>
        <a:p>
          <a:endParaRPr lang="en-US"/>
        </a:p>
      </dgm:t>
    </dgm:pt>
    <dgm:pt modelId="{45C2FF29-604D-478C-B4CD-6FA00D8502A1}" type="sibTrans" cxnId="{21BF688A-9893-456A-9075-EDA6B784CEA2}">
      <dgm:prSet/>
      <dgm:spPr/>
      <dgm:t>
        <a:bodyPr/>
        <a:lstStyle/>
        <a:p>
          <a:endParaRPr lang="en-US"/>
        </a:p>
      </dgm:t>
    </dgm:pt>
    <dgm:pt modelId="{AD297288-0422-470D-A107-B11F632C8076}">
      <dgm:prSet/>
      <dgm:spPr/>
      <dgm:t>
        <a:bodyPr/>
        <a:lstStyle/>
        <a:p>
          <a:r>
            <a:rPr lang="en-GB" b="0" i="0"/>
            <a:t>How would you define the life stages?</a:t>
          </a:r>
          <a:endParaRPr lang="en-US"/>
        </a:p>
      </dgm:t>
    </dgm:pt>
    <dgm:pt modelId="{ED0C794B-9A28-4186-96D1-7DFE08EE2CCD}" type="parTrans" cxnId="{747CD035-2381-439D-A1FB-CD57FB605049}">
      <dgm:prSet/>
      <dgm:spPr/>
      <dgm:t>
        <a:bodyPr/>
        <a:lstStyle/>
        <a:p>
          <a:endParaRPr lang="en-US"/>
        </a:p>
      </dgm:t>
    </dgm:pt>
    <dgm:pt modelId="{F63BFDE1-6B90-4854-9FE4-609E3857D6A2}" type="sibTrans" cxnId="{747CD035-2381-439D-A1FB-CD57FB605049}">
      <dgm:prSet/>
      <dgm:spPr/>
      <dgm:t>
        <a:bodyPr/>
        <a:lstStyle/>
        <a:p>
          <a:endParaRPr lang="en-US"/>
        </a:p>
      </dgm:t>
    </dgm:pt>
    <dgm:pt modelId="{51624B4C-7720-4C1E-92AF-FBAF82CEE40F}" type="pres">
      <dgm:prSet presAssocID="{63607A49-5E03-4F92-B16D-3D5DD11D3FB5}" presName="root" presStyleCnt="0">
        <dgm:presLayoutVars>
          <dgm:dir/>
          <dgm:resizeHandles val="exact"/>
        </dgm:presLayoutVars>
      </dgm:prSet>
      <dgm:spPr/>
    </dgm:pt>
    <dgm:pt modelId="{774F559A-CDC5-4EDA-A262-2A97C66E4BD8}" type="pres">
      <dgm:prSet presAssocID="{4C382847-70B5-4DE0-8819-AF842D5D489D}" presName="compNode" presStyleCnt="0"/>
      <dgm:spPr/>
    </dgm:pt>
    <dgm:pt modelId="{D1CFC7C4-4549-4783-8C4B-B662A9A3D314}" type="pres">
      <dgm:prSet presAssocID="{4C382847-70B5-4DE0-8819-AF842D5D489D}" presName="bgRect" presStyleLbl="bgShp" presStyleIdx="0" presStyleCnt="2"/>
      <dgm:spPr/>
    </dgm:pt>
    <dgm:pt modelId="{34976212-F7D0-4298-8EBB-74A226874D80}" type="pres">
      <dgm:prSet presAssocID="{4C382847-70B5-4DE0-8819-AF842D5D489D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CD91E22A-2311-494D-BC03-5BBEEEE28D75}" type="pres">
      <dgm:prSet presAssocID="{4C382847-70B5-4DE0-8819-AF842D5D489D}" presName="spaceRect" presStyleCnt="0"/>
      <dgm:spPr/>
    </dgm:pt>
    <dgm:pt modelId="{3486B11D-9175-4DBE-8DC8-5066F6798187}" type="pres">
      <dgm:prSet presAssocID="{4C382847-70B5-4DE0-8819-AF842D5D489D}" presName="parTx" presStyleLbl="revTx" presStyleIdx="0" presStyleCnt="2">
        <dgm:presLayoutVars>
          <dgm:chMax val="0"/>
          <dgm:chPref val="0"/>
        </dgm:presLayoutVars>
      </dgm:prSet>
      <dgm:spPr/>
    </dgm:pt>
    <dgm:pt modelId="{D6B9FF9E-4F83-41F8-93A4-5EDBE76A0E69}" type="pres">
      <dgm:prSet presAssocID="{45C2FF29-604D-478C-B4CD-6FA00D8502A1}" presName="sibTrans" presStyleCnt="0"/>
      <dgm:spPr/>
    </dgm:pt>
    <dgm:pt modelId="{950691C3-DE72-4872-9A7D-26417EB40660}" type="pres">
      <dgm:prSet presAssocID="{AD297288-0422-470D-A107-B11F632C8076}" presName="compNode" presStyleCnt="0"/>
      <dgm:spPr/>
    </dgm:pt>
    <dgm:pt modelId="{519355B1-DEF2-43F9-A72F-85A4E5855340}" type="pres">
      <dgm:prSet presAssocID="{AD297288-0422-470D-A107-B11F632C8076}" presName="bgRect" presStyleLbl="bgShp" presStyleIdx="1" presStyleCnt="2"/>
      <dgm:spPr/>
    </dgm:pt>
    <dgm:pt modelId="{31DD5FC5-AC2E-455A-AB95-ED831041545B}" type="pres">
      <dgm:prSet presAssocID="{AD297288-0422-470D-A107-B11F632C8076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rrow Circle"/>
        </a:ext>
      </dgm:extLst>
    </dgm:pt>
    <dgm:pt modelId="{AA7B0C8B-41C9-4FA7-9D4B-5B12223765A7}" type="pres">
      <dgm:prSet presAssocID="{AD297288-0422-470D-A107-B11F632C8076}" presName="spaceRect" presStyleCnt="0"/>
      <dgm:spPr/>
    </dgm:pt>
    <dgm:pt modelId="{53904A9D-2E6F-45EB-AAB2-B541554BDD1D}" type="pres">
      <dgm:prSet presAssocID="{AD297288-0422-470D-A107-B11F632C8076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747CD035-2381-439D-A1FB-CD57FB605049}" srcId="{63607A49-5E03-4F92-B16D-3D5DD11D3FB5}" destId="{AD297288-0422-470D-A107-B11F632C8076}" srcOrd="1" destOrd="0" parTransId="{ED0C794B-9A28-4186-96D1-7DFE08EE2CCD}" sibTransId="{F63BFDE1-6B90-4854-9FE4-609E3857D6A2}"/>
    <dgm:cxn modelId="{21BF688A-9893-456A-9075-EDA6B784CEA2}" srcId="{63607A49-5E03-4F92-B16D-3D5DD11D3FB5}" destId="{4C382847-70B5-4DE0-8819-AF842D5D489D}" srcOrd="0" destOrd="0" parTransId="{4C28C39C-9CDD-43B8-A4F8-4E9F6361F589}" sibTransId="{45C2FF29-604D-478C-B4CD-6FA00D8502A1}"/>
    <dgm:cxn modelId="{CA27FD8E-C4D3-4EA8-AF53-E2932210EED0}" type="presOf" srcId="{AD297288-0422-470D-A107-B11F632C8076}" destId="{53904A9D-2E6F-45EB-AAB2-B541554BDD1D}" srcOrd="0" destOrd="0" presId="urn:microsoft.com/office/officeart/2018/2/layout/IconVerticalSolidList"/>
    <dgm:cxn modelId="{0295F8D3-9D81-43CA-B132-8E2033A1D808}" type="presOf" srcId="{63607A49-5E03-4F92-B16D-3D5DD11D3FB5}" destId="{51624B4C-7720-4C1E-92AF-FBAF82CEE40F}" srcOrd="0" destOrd="0" presId="urn:microsoft.com/office/officeart/2018/2/layout/IconVerticalSolidList"/>
    <dgm:cxn modelId="{905BADF0-DA17-4430-A0D8-5513C182C47C}" type="presOf" srcId="{4C382847-70B5-4DE0-8819-AF842D5D489D}" destId="{3486B11D-9175-4DBE-8DC8-5066F6798187}" srcOrd="0" destOrd="0" presId="urn:microsoft.com/office/officeart/2018/2/layout/IconVerticalSolidList"/>
    <dgm:cxn modelId="{EC5189B8-AA2E-4D17-A4D7-A1B9AD9D1D81}" type="presParOf" srcId="{51624B4C-7720-4C1E-92AF-FBAF82CEE40F}" destId="{774F559A-CDC5-4EDA-A262-2A97C66E4BD8}" srcOrd="0" destOrd="0" presId="urn:microsoft.com/office/officeart/2018/2/layout/IconVerticalSolidList"/>
    <dgm:cxn modelId="{8670FBEE-B311-4FC8-82EC-A2203539E7C5}" type="presParOf" srcId="{774F559A-CDC5-4EDA-A262-2A97C66E4BD8}" destId="{D1CFC7C4-4549-4783-8C4B-B662A9A3D314}" srcOrd="0" destOrd="0" presId="urn:microsoft.com/office/officeart/2018/2/layout/IconVerticalSolidList"/>
    <dgm:cxn modelId="{5EA15DED-1FE0-4327-AD4A-EE953FA3DCF8}" type="presParOf" srcId="{774F559A-CDC5-4EDA-A262-2A97C66E4BD8}" destId="{34976212-F7D0-4298-8EBB-74A226874D80}" srcOrd="1" destOrd="0" presId="urn:microsoft.com/office/officeart/2018/2/layout/IconVerticalSolidList"/>
    <dgm:cxn modelId="{FC38C128-3E7C-434D-A094-AB11263FFCB7}" type="presParOf" srcId="{774F559A-CDC5-4EDA-A262-2A97C66E4BD8}" destId="{CD91E22A-2311-494D-BC03-5BBEEEE28D75}" srcOrd="2" destOrd="0" presId="urn:microsoft.com/office/officeart/2018/2/layout/IconVerticalSolidList"/>
    <dgm:cxn modelId="{263B1730-A1B5-43EE-AE8F-5C76E6E93520}" type="presParOf" srcId="{774F559A-CDC5-4EDA-A262-2A97C66E4BD8}" destId="{3486B11D-9175-4DBE-8DC8-5066F6798187}" srcOrd="3" destOrd="0" presId="urn:microsoft.com/office/officeart/2018/2/layout/IconVerticalSolidList"/>
    <dgm:cxn modelId="{78092279-5FCC-4D9C-8B6B-BAA90D790B8E}" type="presParOf" srcId="{51624B4C-7720-4C1E-92AF-FBAF82CEE40F}" destId="{D6B9FF9E-4F83-41F8-93A4-5EDBE76A0E69}" srcOrd="1" destOrd="0" presId="urn:microsoft.com/office/officeart/2018/2/layout/IconVerticalSolidList"/>
    <dgm:cxn modelId="{DFFCA692-2BD6-4A06-8728-47F0BC2814A6}" type="presParOf" srcId="{51624B4C-7720-4C1E-92AF-FBAF82CEE40F}" destId="{950691C3-DE72-4872-9A7D-26417EB40660}" srcOrd="2" destOrd="0" presId="urn:microsoft.com/office/officeart/2018/2/layout/IconVerticalSolidList"/>
    <dgm:cxn modelId="{63131CFC-BD1C-4BB9-BE8E-0806A781BD30}" type="presParOf" srcId="{950691C3-DE72-4872-9A7D-26417EB40660}" destId="{519355B1-DEF2-43F9-A72F-85A4E5855340}" srcOrd="0" destOrd="0" presId="urn:microsoft.com/office/officeart/2018/2/layout/IconVerticalSolidList"/>
    <dgm:cxn modelId="{F6D005C8-A3B4-4BE2-ABFE-D75099C6C733}" type="presParOf" srcId="{950691C3-DE72-4872-9A7D-26417EB40660}" destId="{31DD5FC5-AC2E-455A-AB95-ED831041545B}" srcOrd="1" destOrd="0" presId="urn:microsoft.com/office/officeart/2018/2/layout/IconVerticalSolidList"/>
    <dgm:cxn modelId="{ADAA9D6F-93DF-4651-80B1-11696A5792FF}" type="presParOf" srcId="{950691C3-DE72-4872-9A7D-26417EB40660}" destId="{AA7B0C8B-41C9-4FA7-9D4B-5B12223765A7}" srcOrd="2" destOrd="0" presId="urn:microsoft.com/office/officeart/2018/2/layout/IconVerticalSolidList"/>
    <dgm:cxn modelId="{C213D74F-33F1-4C4C-81A7-C930A01C4D01}" type="presParOf" srcId="{950691C3-DE72-4872-9A7D-26417EB40660}" destId="{53904A9D-2E6F-45EB-AAB2-B541554BDD1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0C27BA-30E4-48FF-B061-5088EE05ED74}">
      <dsp:nvSpPr>
        <dsp:cNvPr id="0" name=""/>
        <dsp:cNvSpPr/>
      </dsp:nvSpPr>
      <dsp:spPr>
        <a:xfrm>
          <a:off x="0" y="640"/>
          <a:ext cx="6391275" cy="149868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A97BFE-2AC9-416A-A959-0889847F518A}">
      <dsp:nvSpPr>
        <dsp:cNvPr id="0" name=""/>
        <dsp:cNvSpPr/>
      </dsp:nvSpPr>
      <dsp:spPr>
        <a:xfrm>
          <a:off x="453352" y="337845"/>
          <a:ext cx="824278" cy="82427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08835F-B6F2-4FF9-916B-0618968C5ECA}">
      <dsp:nvSpPr>
        <dsp:cNvPr id="0" name=""/>
        <dsp:cNvSpPr/>
      </dsp:nvSpPr>
      <dsp:spPr>
        <a:xfrm>
          <a:off x="1730984" y="640"/>
          <a:ext cx="4660290" cy="1498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611" tIns="158611" rIns="158611" bIns="15861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/>
            <a:t>Proportion of employees who leave over a set period, usually expressed as a percentage</a:t>
          </a:r>
          <a:endParaRPr lang="en-US" sz="2200" kern="1200"/>
        </a:p>
      </dsp:txBody>
      <dsp:txXfrm>
        <a:off x="1730984" y="640"/>
        <a:ext cx="4660290" cy="1498687"/>
      </dsp:txXfrm>
    </dsp:sp>
    <dsp:sp modelId="{C40C6824-9A5E-488B-8B57-DB8974D1169F}">
      <dsp:nvSpPr>
        <dsp:cNvPr id="0" name=""/>
        <dsp:cNvSpPr/>
      </dsp:nvSpPr>
      <dsp:spPr>
        <a:xfrm>
          <a:off x="0" y="1873999"/>
          <a:ext cx="6391275" cy="149868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E63057-C828-460D-A220-EB57B3E26859}">
      <dsp:nvSpPr>
        <dsp:cNvPr id="0" name=""/>
        <dsp:cNvSpPr/>
      </dsp:nvSpPr>
      <dsp:spPr>
        <a:xfrm>
          <a:off x="453352" y="2211204"/>
          <a:ext cx="824278" cy="82427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5A941B-BB08-4D13-8AFF-13437EACF2F4}">
      <dsp:nvSpPr>
        <dsp:cNvPr id="0" name=""/>
        <dsp:cNvSpPr/>
      </dsp:nvSpPr>
      <dsp:spPr>
        <a:xfrm>
          <a:off x="1730984" y="1873999"/>
          <a:ext cx="4660290" cy="1498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611" tIns="158611" rIns="158611" bIns="15861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/>
            <a:t>Covers all leavers; voluntary and involuntary</a:t>
          </a:r>
          <a:endParaRPr lang="en-US" sz="2200" kern="1200"/>
        </a:p>
      </dsp:txBody>
      <dsp:txXfrm>
        <a:off x="1730984" y="1873999"/>
        <a:ext cx="4660290" cy="1498687"/>
      </dsp:txXfrm>
    </dsp:sp>
    <dsp:sp modelId="{D17284B3-23F0-4A87-9103-50ACA2A8B189}">
      <dsp:nvSpPr>
        <dsp:cNvPr id="0" name=""/>
        <dsp:cNvSpPr/>
      </dsp:nvSpPr>
      <dsp:spPr>
        <a:xfrm>
          <a:off x="0" y="3747359"/>
          <a:ext cx="6391275" cy="149868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564225-9BFE-43AC-952C-9647E741E3E5}">
      <dsp:nvSpPr>
        <dsp:cNvPr id="0" name=""/>
        <dsp:cNvSpPr/>
      </dsp:nvSpPr>
      <dsp:spPr>
        <a:xfrm>
          <a:off x="453352" y="4084563"/>
          <a:ext cx="824278" cy="82427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6C61ED-F523-4B68-B652-AE3769C7C2BA}">
      <dsp:nvSpPr>
        <dsp:cNvPr id="0" name=""/>
        <dsp:cNvSpPr/>
      </dsp:nvSpPr>
      <dsp:spPr>
        <a:xfrm>
          <a:off x="1730984" y="3747359"/>
          <a:ext cx="4660290" cy="1498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611" tIns="158611" rIns="158611" bIns="15861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/>
            <a:t>Sometimes broken down to cover redundancy-related, resignation levels</a:t>
          </a:r>
          <a:endParaRPr lang="en-US" sz="2200" kern="1200"/>
        </a:p>
      </dsp:txBody>
      <dsp:txXfrm>
        <a:off x="1730984" y="3747359"/>
        <a:ext cx="4660290" cy="149868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C850E5-B603-4436-8FBE-D78C5BA57934}">
      <dsp:nvSpPr>
        <dsp:cNvPr id="0" name=""/>
        <dsp:cNvSpPr/>
      </dsp:nvSpPr>
      <dsp:spPr>
        <a:xfrm>
          <a:off x="1800504" y="1341"/>
          <a:ext cx="2058750" cy="205875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7B17F6-E15B-49A5-B57C-93D9AB392F5B}">
      <dsp:nvSpPr>
        <dsp:cNvPr id="0" name=""/>
        <dsp:cNvSpPr/>
      </dsp:nvSpPr>
      <dsp:spPr>
        <a:xfrm>
          <a:off x="2239254" y="440091"/>
          <a:ext cx="1181250" cy="11812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B3DC62-158F-4A38-952C-326665FF08A6}">
      <dsp:nvSpPr>
        <dsp:cNvPr id="0" name=""/>
        <dsp:cNvSpPr/>
      </dsp:nvSpPr>
      <dsp:spPr>
        <a:xfrm>
          <a:off x="1142379" y="2701341"/>
          <a:ext cx="337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b="0" i="0" kern="1200"/>
            <a:t>Turnover costs will decrease as retention improves</a:t>
          </a:r>
          <a:endParaRPr lang="en-US" sz="1700" kern="1200"/>
        </a:p>
      </dsp:txBody>
      <dsp:txXfrm>
        <a:off x="1142379" y="2701341"/>
        <a:ext cx="3375000" cy="720000"/>
      </dsp:txXfrm>
    </dsp:sp>
    <dsp:sp modelId="{D6FB3EDB-AF46-4F06-806F-B020C571A85C}">
      <dsp:nvSpPr>
        <dsp:cNvPr id="0" name=""/>
        <dsp:cNvSpPr/>
      </dsp:nvSpPr>
      <dsp:spPr>
        <a:xfrm>
          <a:off x="5766129" y="1341"/>
          <a:ext cx="2058750" cy="205875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AA4F52-5F6A-4A7C-9EC6-D407C0D1C3A1}">
      <dsp:nvSpPr>
        <dsp:cNvPr id="0" name=""/>
        <dsp:cNvSpPr/>
      </dsp:nvSpPr>
      <dsp:spPr>
        <a:xfrm>
          <a:off x="6204879" y="440091"/>
          <a:ext cx="1181250" cy="11812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FCF1AF-D88C-43B7-9B37-A1B13139E989}">
      <dsp:nvSpPr>
        <dsp:cNvPr id="0" name=""/>
        <dsp:cNvSpPr/>
      </dsp:nvSpPr>
      <dsp:spPr>
        <a:xfrm>
          <a:off x="5108004" y="2701341"/>
          <a:ext cx="337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b="0" i="0" kern="1200"/>
            <a:t>Retention targets are often given to line managers to improve profitability </a:t>
          </a:r>
          <a:endParaRPr lang="en-US" sz="1700" kern="1200"/>
        </a:p>
      </dsp:txBody>
      <dsp:txXfrm>
        <a:off x="5108004" y="2701341"/>
        <a:ext cx="3375000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14A257-F607-4852-925A-B35BB521F44C}">
      <dsp:nvSpPr>
        <dsp:cNvPr id="0" name=""/>
        <dsp:cNvSpPr/>
      </dsp:nvSpPr>
      <dsp:spPr>
        <a:xfrm>
          <a:off x="209695" y="456"/>
          <a:ext cx="2379648" cy="118982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Provides the backdrop to the everyday business of leadership</a:t>
          </a:r>
          <a:endParaRPr lang="en-US" sz="1600" kern="1200"/>
        </a:p>
      </dsp:txBody>
      <dsp:txXfrm>
        <a:off x="244544" y="35305"/>
        <a:ext cx="2309950" cy="1120126"/>
      </dsp:txXfrm>
    </dsp:sp>
    <dsp:sp modelId="{64C3914F-269B-4A50-AD31-9089E69F3FDF}">
      <dsp:nvSpPr>
        <dsp:cNvPr id="0" name=""/>
        <dsp:cNvSpPr/>
      </dsp:nvSpPr>
      <dsp:spPr>
        <a:xfrm>
          <a:off x="209695" y="1368754"/>
          <a:ext cx="2379648" cy="118982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Determines how leaders can recruit, retain and develop in orfer to meet customer demand</a:t>
          </a:r>
          <a:endParaRPr lang="en-US" sz="1600" kern="1200"/>
        </a:p>
      </dsp:txBody>
      <dsp:txXfrm>
        <a:off x="244544" y="1403603"/>
        <a:ext cx="2309950" cy="1120126"/>
      </dsp:txXfrm>
    </dsp:sp>
    <dsp:sp modelId="{9F6CB6E9-D416-4FB9-BF41-48E0BEDE93CB}">
      <dsp:nvSpPr>
        <dsp:cNvPr id="0" name=""/>
        <dsp:cNvSpPr/>
      </dsp:nvSpPr>
      <dsp:spPr>
        <a:xfrm>
          <a:off x="209695" y="2737052"/>
          <a:ext cx="2379648" cy="118982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Sources of information:</a:t>
          </a:r>
          <a:endParaRPr lang="en-US" sz="1600" kern="1200"/>
        </a:p>
      </dsp:txBody>
      <dsp:txXfrm>
        <a:off x="244544" y="2771901"/>
        <a:ext cx="2309950" cy="1120126"/>
      </dsp:txXfrm>
    </dsp:sp>
    <dsp:sp modelId="{71AECCDC-66D6-4A37-A9A5-E9934CD6C354}">
      <dsp:nvSpPr>
        <dsp:cNvPr id="0" name=""/>
        <dsp:cNvSpPr/>
      </dsp:nvSpPr>
      <dsp:spPr>
        <a:xfrm rot="17692822">
          <a:off x="1934060" y="2287833"/>
          <a:ext cx="2262426" cy="35815"/>
        </a:xfrm>
        <a:custGeom>
          <a:avLst/>
          <a:gdLst/>
          <a:ahLst/>
          <a:cxnLst/>
          <a:rect l="0" t="0" r="0" b="0"/>
          <a:pathLst>
            <a:path>
              <a:moveTo>
                <a:pt x="0" y="17907"/>
              </a:moveTo>
              <a:lnTo>
                <a:pt x="2262426" y="17907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800" kern="1200"/>
        </a:p>
      </dsp:txBody>
      <dsp:txXfrm>
        <a:off x="3008713" y="2249180"/>
        <a:ext cx="113121" cy="113121"/>
      </dsp:txXfrm>
    </dsp:sp>
    <dsp:sp modelId="{94A2B4AE-1F2D-40FD-8495-024A300DDE30}">
      <dsp:nvSpPr>
        <dsp:cNvPr id="0" name=""/>
        <dsp:cNvSpPr/>
      </dsp:nvSpPr>
      <dsp:spPr>
        <a:xfrm>
          <a:off x="3541203" y="684605"/>
          <a:ext cx="2379648" cy="1189824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Office for National Statistics (ONS)</a:t>
          </a:r>
          <a:endParaRPr lang="en-US" sz="1600" kern="1200"/>
        </a:p>
      </dsp:txBody>
      <dsp:txXfrm>
        <a:off x="3576052" y="719454"/>
        <a:ext cx="2309950" cy="1120126"/>
      </dsp:txXfrm>
    </dsp:sp>
    <dsp:sp modelId="{4ED821F4-3E80-4C3A-887A-A9D0B5DF705F}">
      <dsp:nvSpPr>
        <dsp:cNvPr id="0" name=""/>
        <dsp:cNvSpPr/>
      </dsp:nvSpPr>
      <dsp:spPr>
        <a:xfrm rot="19457599">
          <a:off x="2479164" y="2971982"/>
          <a:ext cx="1172218" cy="35815"/>
        </a:xfrm>
        <a:custGeom>
          <a:avLst/>
          <a:gdLst/>
          <a:ahLst/>
          <a:cxnLst/>
          <a:rect l="0" t="0" r="0" b="0"/>
          <a:pathLst>
            <a:path>
              <a:moveTo>
                <a:pt x="0" y="17907"/>
              </a:moveTo>
              <a:lnTo>
                <a:pt x="1172218" y="17907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035968" y="2960584"/>
        <a:ext cx="58610" cy="58610"/>
      </dsp:txXfrm>
    </dsp:sp>
    <dsp:sp modelId="{F377D16F-C9DE-4D9D-A455-F32B662F26E8}">
      <dsp:nvSpPr>
        <dsp:cNvPr id="0" name=""/>
        <dsp:cNvSpPr/>
      </dsp:nvSpPr>
      <dsp:spPr>
        <a:xfrm>
          <a:off x="3541203" y="2052903"/>
          <a:ext cx="2379648" cy="1189824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CIPD Labour Market Outlook</a:t>
          </a:r>
          <a:endParaRPr lang="en-US" sz="1600" kern="1200"/>
        </a:p>
      </dsp:txBody>
      <dsp:txXfrm>
        <a:off x="3576052" y="2087752"/>
        <a:ext cx="2309950" cy="1120126"/>
      </dsp:txXfrm>
    </dsp:sp>
    <dsp:sp modelId="{4D81E935-9E7D-4D79-BCFA-A04524C8D7F4}">
      <dsp:nvSpPr>
        <dsp:cNvPr id="0" name=""/>
        <dsp:cNvSpPr/>
      </dsp:nvSpPr>
      <dsp:spPr>
        <a:xfrm rot="2142401">
          <a:off x="2479164" y="3656131"/>
          <a:ext cx="1172218" cy="35815"/>
        </a:xfrm>
        <a:custGeom>
          <a:avLst/>
          <a:gdLst/>
          <a:ahLst/>
          <a:cxnLst/>
          <a:rect l="0" t="0" r="0" b="0"/>
          <a:pathLst>
            <a:path>
              <a:moveTo>
                <a:pt x="0" y="17907"/>
              </a:moveTo>
              <a:lnTo>
                <a:pt x="1172218" y="17907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035968" y="3644733"/>
        <a:ext cx="58610" cy="58610"/>
      </dsp:txXfrm>
    </dsp:sp>
    <dsp:sp modelId="{A524CAA9-F6E0-4052-BC8A-00861E6B7573}">
      <dsp:nvSpPr>
        <dsp:cNvPr id="0" name=""/>
        <dsp:cNvSpPr/>
      </dsp:nvSpPr>
      <dsp:spPr>
        <a:xfrm>
          <a:off x="3541203" y="3421201"/>
          <a:ext cx="2379648" cy="1189824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Bank of England Monetary Policy Report</a:t>
          </a:r>
          <a:endParaRPr lang="en-US" sz="1600" kern="1200"/>
        </a:p>
      </dsp:txBody>
      <dsp:txXfrm>
        <a:off x="3576052" y="3456050"/>
        <a:ext cx="2309950" cy="1120126"/>
      </dsp:txXfrm>
    </dsp:sp>
    <dsp:sp modelId="{7BFAF6C4-C4BF-4D5B-A3B9-BD665041FCA4}">
      <dsp:nvSpPr>
        <dsp:cNvPr id="0" name=""/>
        <dsp:cNvSpPr/>
      </dsp:nvSpPr>
      <dsp:spPr>
        <a:xfrm rot="3907178">
          <a:off x="1934060" y="4340280"/>
          <a:ext cx="2262426" cy="35815"/>
        </a:xfrm>
        <a:custGeom>
          <a:avLst/>
          <a:gdLst/>
          <a:ahLst/>
          <a:cxnLst/>
          <a:rect l="0" t="0" r="0" b="0"/>
          <a:pathLst>
            <a:path>
              <a:moveTo>
                <a:pt x="0" y="17907"/>
              </a:moveTo>
              <a:lnTo>
                <a:pt x="2262426" y="17907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800" kern="1200"/>
        </a:p>
      </dsp:txBody>
      <dsp:txXfrm>
        <a:off x="3008713" y="4301627"/>
        <a:ext cx="113121" cy="113121"/>
      </dsp:txXfrm>
    </dsp:sp>
    <dsp:sp modelId="{98571803-8335-4254-9D84-72F28F68CFDC}">
      <dsp:nvSpPr>
        <dsp:cNvPr id="0" name=""/>
        <dsp:cNvSpPr/>
      </dsp:nvSpPr>
      <dsp:spPr>
        <a:xfrm>
          <a:off x="3541203" y="4789499"/>
          <a:ext cx="2379648" cy="1189824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Office for Budget Responsibility's Economic and Fiscal Outlook</a:t>
          </a:r>
          <a:endParaRPr lang="en-US" sz="1600" kern="1200"/>
        </a:p>
      </dsp:txBody>
      <dsp:txXfrm>
        <a:off x="3576052" y="4824348"/>
        <a:ext cx="2309950" cy="112012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782971-E17B-465E-8221-C8376E9DC0B6}">
      <dsp:nvSpPr>
        <dsp:cNvPr id="0" name=""/>
        <dsp:cNvSpPr/>
      </dsp:nvSpPr>
      <dsp:spPr>
        <a:xfrm>
          <a:off x="3289" y="464459"/>
          <a:ext cx="1781259" cy="2493763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874" tIns="330200" rIns="138874" bIns="33020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kern="1200"/>
            <a:t>Be flexible: accommodate individual preferences on working hours</a:t>
          </a:r>
          <a:endParaRPr lang="en-US" sz="1200" kern="1200"/>
        </a:p>
      </dsp:txBody>
      <dsp:txXfrm>
        <a:off x="3289" y="1412089"/>
        <a:ext cx="1781259" cy="1496258"/>
      </dsp:txXfrm>
    </dsp:sp>
    <dsp:sp modelId="{49342F41-6A7D-46C8-9FCA-558D058C8D8A}">
      <dsp:nvSpPr>
        <dsp:cNvPr id="0" name=""/>
        <dsp:cNvSpPr/>
      </dsp:nvSpPr>
      <dsp:spPr>
        <a:xfrm>
          <a:off x="519855" y="713835"/>
          <a:ext cx="748129" cy="748129"/>
        </a:xfrm>
        <a:prstGeom prst="ellips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8327" tIns="12700" rIns="58327" bIns="1270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1</a:t>
          </a:r>
        </a:p>
      </dsp:txBody>
      <dsp:txXfrm>
        <a:off x="629416" y="823396"/>
        <a:ext cx="529007" cy="529007"/>
      </dsp:txXfrm>
    </dsp:sp>
    <dsp:sp modelId="{7DD687E6-01CC-40B4-BC94-19874A6D917F}">
      <dsp:nvSpPr>
        <dsp:cNvPr id="0" name=""/>
        <dsp:cNvSpPr/>
      </dsp:nvSpPr>
      <dsp:spPr>
        <a:xfrm>
          <a:off x="3289" y="2958151"/>
          <a:ext cx="1781259" cy="72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B719059-EDE6-4DF1-AE81-D4334BD4FF28}">
      <dsp:nvSpPr>
        <dsp:cNvPr id="0" name=""/>
        <dsp:cNvSpPr/>
      </dsp:nvSpPr>
      <dsp:spPr>
        <a:xfrm>
          <a:off x="1962675" y="464459"/>
          <a:ext cx="1781259" cy="2493763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874" tIns="330200" rIns="138874" bIns="33020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kern="1200"/>
            <a:t>Treat people fairly</a:t>
          </a:r>
          <a:endParaRPr lang="en-US" sz="1200" kern="1200"/>
        </a:p>
      </dsp:txBody>
      <dsp:txXfrm>
        <a:off x="1962675" y="1412089"/>
        <a:ext cx="1781259" cy="1496258"/>
      </dsp:txXfrm>
    </dsp:sp>
    <dsp:sp modelId="{F2CDF628-EB04-4D37-92E1-30CFFCE8A8B5}">
      <dsp:nvSpPr>
        <dsp:cNvPr id="0" name=""/>
        <dsp:cNvSpPr/>
      </dsp:nvSpPr>
      <dsp:spPr>
        <a:xfrm>
          <a:off x="2479241" y="713835"/>
          <a:ext cx="748129" cy="748129"/>
        </a:xfrm>
        <a:prstGeom prst="ellips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8327" tIns="12700" rIns="58327" bIns="1270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2</a:t>
          </a:r>
        </a:p>
      </dsp:txBody>
      <dsp:txXfrm>
        <a:off x="2588802" y="823396"/>
        <a:ext cx="529007" cy="529007"/>
      </dsp:txXfrm>
    </dsp:sp>
    <dsp:sp modelId="{964C5660-A4EA-4018-8437-852155FB4E38}">
      <dsp:nvSpPr>
        <dsp:cNvPr id="0" name=""/>
        <dsp:cNvSpPr/>
      </dsp:nvSpPr>
      <dsp:spPr>
        <a:xfrm>
          <a:off x="1962675" y="2958151"/>
          <a:ext cx="1781259" cy="72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E1B914A-4E3F-49B0-A162-81361E22B20A}">
      <dsp:nvSpPr>
        <dsp:cNvPr id="0" name=""/>
        <dsp:cNvSpPr/>
      </dsp:nvSpPr>
      <dsp:spPr>
        <a:xfrm>
          <a:off x="3922061" y="464459"/>
          <a:ext cx="1781259" cy="2493763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874" tIns="330200" rIns="138874" bIns="33020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kern="1200"/>
            <a:t>Pay attention to wellbeing</a:t>
          </a:r>
          <a:endParaRPr lang="en-US" sz="1200" kern="1200"/>
        </a:p>
      </dsp:txBody>
      <dsp:txXfrm>
        <a:off x="3922061" y="1412089"/>
        <a:ext cx="1781259" cy="1496258"/>
      </dsp:txXfrm>
    </dsp:sp>
    <dsp:sp modelId="{21DE1A48-89F2-4171-BEA7-0C1B2E3CAC9B}">
      <dsp:nvSpPr>
        <dsp:cNvPr id="0" name=""/>
        <dsp:cNvSpPr/>
      </dsp:nvSpPr>
      <dsp:spPr>
        <a:xfrm>
          <a:off x="4438626" y="713835"/>
          <a:ext cx="748129" cy="748129"/>
        </a:xfrm>
        <a:prstGeom prst="ellips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8327" tIns="12700" rIns="58327" bIns="1270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3</a:t>
          </a:r>
        </a:p>
      </dsp:txBody>
      <dsp:txXfrm>
        <a:off x="4548187" y="823396"/>
        <a:ext cx="529007" cy="529007"/>
      </dsp:txXfrm>
    </dsp:sp>
    <dsp:sp modelId="{34139655-DDA2-440D-93CE-3B841CE0AB35}">
      <dsp:nvSpPr>
        <dsp:cNvPr id="0" name=""/>
        <dsp:cNvSpPr/>
      </dsp:nvSpPr>
      <dsp:spPr>
        <a:xfrm>
          <a:off x="3922061" y="2958151"/>
          <a:ext cx="1781259" cy="72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A29112A-D0B9-4EC5-A565-20F06D16C01A}">
      <dsp:nvSpPr>
        <dsp:cNvPr id="0" name=""/>
        <dsp:cNvSpPr/>
      </dsp:nvSpPr>
      <dsp:spPr>
        <a:xfrm>
          <a:off x="5881447" y="464459"/>
          <a:ext cx="1781259" cy="2493763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874" tIns="330200" rIns="138874" bIns="33020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kern="1200"/>
            <a:t>Enable career progression</a:t>
          </a:r>
          <a:endParaRPr lang="en-US" sz="1200" kern="1200"/>
        </a:p>
      </dsp:txBody>
      <dsp:txXfrm>
        <a:off x="5881447" y="1412089"/>
        <a:ext cx="1781259" cy="1496258"/>
      </dsp:txXfrm>
    </dsp:sp>
    <dsp:sp modelId="{92CCC611-D13E-493A-A6AE-C8EC9EF4610D}">
      <dsp:nvSpPr>
        <dsp:cNvPr id="0" name=""/>
        <dsp:cNvSpPr/>
      </dsp:nvSpPr>
      <dsp:spPr>
        <a:xfrm>
          <a:off x="6398012" y="713835"/>
          <a:ext cx="748129" cy="748129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8327" tIns="12700" rIns="58327" bIns="1270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4</a:t>
          </a:r>
        </a:p>
      </dsp:txBody>
      <dsp:txXfrm>
        <a:off x="6507573" y="823396"/>
        <a:ext cx="529007" cy="529007"/>
      </dsp:txXfrm>
    </dsp:sp>
    <dsp:sp modelId="{BC4E9C51-59AA-40E6-A8C0-98B6B03BAA5F}">
      <dsp:nvSpPr>
        <dsp:cNvPr id="0" name=""/>
        <dsp:cNvSpPr/>
      </dsp:nvSpPr>
      <dsp:spPr>
        <a:xfrm>
          <a:off x="5881447" y="2958151"/>
          <a:ext cx="1781259" cy="72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76BEDB-534A-4B09-ACD8-F0E0B7AE2FC1}">
      <dsp:nvSpPr>
        <dsp:cNvPr id="0" name=""/>
        <dsp:cNvSpPr/>
      </dsp:nvSpPr>
      <dsp:spPr>
        <a:xfrm>
          <a:off x="7840833" y="464459"/>
          <a:ext cx="1781259" cy="2493763"/>
        </a:xfrm>
        <a:prstGeom prst="rect">
          <a:avLst/>
        </a:prstGeom>
        <a:solidFill>
          <a:schemeClr val="accent6">
            <a:tint val="40000"/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6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874" tIns="330200" rIns="138874" bIns="33020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kern="1200"/>
            <a:t>Consult employees</a:t>
          </a:r>
          <a:endParaRPr lang="en-US" sz="1200" kern="1200"/>
        </a:p>
      </dsp:txBody>
      <dsp:txXfrm>
        <a:off x="7840833" y="1412089"/>
        <a:ext cx="1781259" cy="1496258"/>
      </dsp:txXfrm>
    </dsp:sp>
    <dsp:sp modelId="{7B4E293E-AAB2-49B8-B5D8-4C00A7916A73}">
      <dsp:nvSpPr>
        <dsp:cNvPr id="0" name=""/>
        <dsp:cNvSpPr/>
      </dsp:nvSpPr>
      <dsp:spPr>
        <a:xfrm>
          <a:off x="8357398" y="713835"/>
          <a:ext cx="748129" cy="748129"/>
        </a:xfrm>
        <a:prstGeom prst="ellips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8327" tIns="12700" rIns="58327" bIns="1270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5</a:t>
          </a:r>
        </a:p>
      </dsp:txBody>
      <dsp:txXfrm>
        <a:off x="8466959" y="823396"/>
        <a:ext cx="529007" cy="529007"/>
      </dsp:txXfrm>
    </dsp:sp>
    <dsp:sp modelId="{E8936BEA-F3D9-42D5-99F0-076B653113D0}">
      <dsp:nvSpPr>
        <dsp:cNvPr id="0" name=""/>
        <dsp:cNvSpPr/>
      </dsp:nvSpPr>
      <dsp:spPr>
        <a:xfrm>
          <a:off x="7840833" y="2958151"/>
          <a:ext cx="1781259" cy="72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CFC7C4-4549-4783-8C4B-B662A9A3D314}">
      <dsp:nvSpPr>
        <dsp:cNvPr id="0" name=""/>
        <dsp:cNvSpPr/>
      </dsp:nvSpPr>
      <dsp:spPr>
        <a:xfrm>
          <a:off x="0" y="800918"/>
          <a:ext cx="6116795" cy="147861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976212-F7D0-4298-8EBB-74A226874D80}">
      <dsp:nvSpPr>
        <dsp:cNvPr id="0" name=""/>
        <dsp:cNvSpPr/>
      </dsp:nvSpPr>
      <dsp:spPr>
        <a:xfrm>
          <a:off x="447282" y="1133607"/>
          <a:ext cx="813240" cy="81324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86B11D-9175-4DBE-8DC8-5066F6798187}">
      <dsp:nvSpPr>
        <dsp:cNvPr id="0" name=""/>
        <dsp:cNvSpPr/>
      </dsp:nvSpPr>
      <dsp:spPr>
        <a:xfrm>
          <a:off x="1707804" y="800918"/>
          <a:ext cx="4408990" cy="14786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487" tIns="156487" rIns="156487" bIns="156487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i="0" kern="1200"/>
            <a:t>Discuss how you could produce a retention strategy that would meet the needs of all the life stages</a:t>
          </a:r>
          <a:endParaRPr lang="en-US" sz="2100" kern="1200"/>
        </a:p>
      </dsp:txBody>
      <dsp:txXfrm>
        <a:off x="1707804" y="800918"/>
        <a:ext cx="4408990" cy="1478618"/>
      </dsp:txXfrm>
    </dsp:sp>
    <dsp:sp modelId="{519355B1-DEF2-43F9-A72F-85A4E5855340}">
      <dsp:nvSpPr>
        <dsp:cNvPr id="0" name=""/>
        <dsp:cNvSpPr/>
      </dsp:nvSpPr>
      <dsp:spPr>
        <a:xfrm>
          <a:off x="0" y="2649191"/>
          <a:ext cx="6116795" cy="147861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DD5FC5-AC2E-455A-AB95-ED831041545B}">
      <dsp:nvSpPr>
        <dsp:cNvPr id="0" name=""/>
        <dsp:cNvSpPr/>
      </dsp:nvSpPr>
      <dsp:spPr>
        <a:xfrm>
          <a:off x="447282" y="2981880"/>
          <a:ext cx="813240" cy="81324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904A9D-2E6F-45EB-AAB2-B541554BDD1D}">
      <dsp:nvSpPr>
        <dsp:cNvPr id="0" name=""/>
        <dsp:cNvSpPr/>
      </dsp:nvSpPr>
      <dsp:spPr>
        <a:xfrm>
          <a:off x="1707804" y="2649191"/>
          <a:ext cx="4408990" cy="14786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487" tIns="156487" rIns="156487" bIns="156487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i="0" kern="1200"/>
            <a:t>How would you define the life stages?</a:t>
          </a:r>
          <a:endParaRPr lang="en-US" sz="2100" kern="1200"/>
        </a:p>
      </dsp:txBody>
      <dsp:txXfrm>
        <a:off x="1707804" y="2649191"/>
        <a:ext cx="4408990" cy="147861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BA3248A-FCBA-4538-91BB-8EA1C8C575EE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EDCFD71-1B38-4263-B845-13ED0170C90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C5D02A6-1DEC-41EB-81A1-F35E40B39432}" type="datetime1">
              <a:rPr lang="en-GB" smtClean="0"/>
              <a:t>05/11/2024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944538B-F3ED-44C7-B9D3-4566ABB9783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DD54B66-A131-4DAC-BEFE-11AFA7521B49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F95C10-1B97-4631-BBA9-B116D8CE39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4392575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7057704-6EDB-46AC-8852-2827E769FDB2}" type="datetime1">
              <a:rPr lang="en-GB" smtClean="0"/>
              <a:pPr/>
              <a:t>05/11/2024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8DB08D-32FE-4C56-95DB-2741485080A6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3030388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D8DB08D-32FE-4C56-95DB-2741485080A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25881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rtlCol="0" anchor="b"/>
          <a:lstStyle>
            <a:lvl1pPr>
              <a:defRPr sz="54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rtlCol="0"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rtlCol="0"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pPr rtl="0"/>
            <a:fld id="{7A92D7B5-060E-4D44-811A-B518BD881B18}" type="datetime1">
              <a:rPr lang="en-GB" noProof="0" smtClean="0"/>
              <a:t>05/11/2024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 rtlCol="0"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1154954" y="2603500"/>
            <a:ext cx="8825659" cy="3416300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581D501-BD47-47FC-8F1B-30736704360D}" type="datetime1">
              <a:rPr lang="en-GB" noProof="0" smtClean="0"/>
              <a:t>05/11/2024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rtlCol="0" anchor="ctr"/>
          <a:lstStyle>
            <a:lvl1pPr algn="l">
              <a:defRPr sz="4000" b="0" cap="none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6895559" y="2677644"/>
            <a:ext cx="3757545" cy="2283824"/>
          </a:xfrm>
        </p:spPr>
        <p:txBody>
          <a:bodyPr rtlCol="0"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75BF883-6AD6-4A4E-BFA7-F1B4A3964359}" type="datetime1">
              <a:rPr lang="en-GB" noProof="0" smtClean="0"/>
              <a:t>05/11/2024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 hasCustomPrompt="1"/>
          </p:nvPr>
        </p:nvSpPr>
        <p:spPr>
          <a:xfrm>
            <a:off x="1154954" y="2603500"/>
            <a:ext cx="4825158" cy="3416301"/>
          </a:xfrm>
        </p:spPr>
        <p:txBody>
          <a:bodyPr rtlCol="0">
            <a:normAutofit/>
          </a:bodyPr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6208712" y="2603500"/>
            <a:ext cx="4825159" cy="3416300"/>
          </a:xfrm>
        </p:spPr>
        <p:txBody>
          <a:bodyPr rtlCol="0">
            <a:normAutofit/>
          </a:bodyPr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0DB93A3-8EAD-4647-AD6C-B45EAA43133B}" type="datetime1">
              <a:rPr lang="en-GB" noProof="0" smtClean="0"/>
              <a:t>05/11/2024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1154954" y="2603500"/>
            <a:ext cx="4825157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1154954" y="3179762"/>
            <a:ext cx="4825158" cy="2840039"/>
          </a:xfrm>
        </p:spPr>
        <p:txBody>
          <a:bodyPr rtlCol="0">
            <a:normAutofit/>
          </a:bodyPr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 hasCustomPrompt="1"/>
          </p:nvPr>
        </p:nvSpPr>
        <p:spPr>
          <a:xfrm>
            <a:off x="6208712" y="2603500"/>
            <a:ext cx="4825159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 hasCustomPrompt="1"/>
          </p:nvPr>
        </p:nvSpPr>
        <p:spPr>
          <a:xfrm>
            <a:off x="6208712" y="3179762"/>
            <a:ext cx="4825159" cy="2840039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657A1CA-2D22-4F7B-AB9E-CAC4F2E16CF8}" type="datetime1">
              <a:rPr lang="en-GB" noProof="0" smtClean="0"/>
              <a:t>05/11/2024</a:t>
            </a:fld>
            <a:endParaRPr lang="en-GB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37B500A-BD17-4B81-A178-237AB3D17220}" type="datetime1">
              <a:rPr lang="en-GB" noProof="0" smtClean="0"/>
              <a:t>05/11/2024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62C6426-9A57-4D6B-98BF-C5C52C38A9F7}" type="datetime1">
              <a:rPr lang="en-GB" noProof="0" smtClean="0"/>
              <a:t>05/11/2024</a:t>
            </a:fld>
            <a:endParaRPr lang="en-GB" noProof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rtlCol="0" anchor="b"/>
          <a:lstStyle>
            <a:lvl1pPr algn="l">
              <a:defRPr sz="2400" b="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5781146" y="1447800"/>
            <a:ext cx="5190066" cy="4572000"/>
          </a:xfrm>
        </p:spPr>
        <p:txBody>
          <a:bodyPr rtlCol="0" anchor="ctr">
            <a:normAutofit/>
          </a:bodyPr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 bwMode="gray">
          <a:xfrm>
            <a:off x="1154954" y="3129280"/>
            <a:ext cx="2793158" cy="2895599"/>
          </a:xfrm>
        </p:spPr>
        <p:txBody>
          <a:bodyPr rtlCol="0"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6EECA4D-BC6E-4DB3-8906-078886374D65}" type="datetime1">
              <a:rPr lang="en-GB" noProof="0" smtClean="0"/>
              <a:t>05/11/2024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rtlCol="0" anchor="b">
            <a:normAutofit/>
          </a:bodyPr>
          <a:lstStyle>
            <a:lvl1pPr algn="l">
              <a:defRPr sz="3600" b="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 rtl="0">
              <a:buNone/>
            </a:pPr>
            <a:r>
              <a:rPr lang="en-GB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 bwMode="gray">
          <a:xfrm>
            <a:off x="1154954" y="3657600"/>
            <a:ext cx="3859212" cy="1371600"/>
          </a:xfrm>
        </p:spPr>
        <p:txBody>
          <a:bodyPr rtlCol="0"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8174BEE-114B-4E2C-8645-91D5D000FC10}" type="datetime1">
              <a:rPr lang="en-GB" noProof="0" smtClean="0"/>
              <a:t>05/11/2024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rtlCol="0" anchor="b">
            <a:normAutofit/>
          </a:bodyPr>
          <a:lstStyle>
            <a:lvl1pPr algn="l">
              <a:defRPr sz="2400" b="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1154954" y="5536665"/>
            <a:ext cx="8825658" cy="493712"/>
          </a:xfrm>
        </p:spPr>
        <p:txBody>
          <a:bodyPr rtlCol="0"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E02F0F7-D86C-4FC9-AC82-0DCCF787CE69}" type="datetime1">
              <a:rPr lang="en-GB" noProof="0" smtClean="0"/>
              <a:t>05/11/2024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 rtlCol="0"/>
          <a:lstStyle>
            <a:lvl1pPr>
              <a:defRPr sz="40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1154954" y="3543300"/>
            <a:ext cx="8825659" cy="2476500"/>
          </a:xfrm>
        </p:spPr>
        <p:txBody>
          <a:bodyPr rtlCol="0"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8DC5E46-5961-4EA7-98EF-1A55899C3BBE}" type="datetime1">
              <a:rPr lang="en-GB" noProof="0" smtClean="0"/>
              <a:t>05/11/2024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0"/>
            <a:r>
              <a:rPr lang="en-GB" sz="9600" b="0" i="0" noProof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0"/>
            <a:r>
              <a:rPr lang="en-GB" sz="9600" b="0" i="0" noProof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 rtlCol="0"/>
          <a:lstStyle>
            <a:lvl1pPr>
              <a:defRPr sz="40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 hasCustomPrompt="1"/>
          </p:nvPr>
        </p:nvSpPr>
        <p:spPr bwMode="gray">
          <a:xfrm>
            <a:off x="1945945" y="3678766"/>
            <a:ext cx="7731219" cy="342174"/>
          </a:xfrm>
        </p:spPr>
        <p:txBody>
          <a:bodyPr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1154954" y="5029199"/>
            <a:ext cx="9244897" cy="997857"/>
          </a:xfrm>
        </p:spPr>
        <p:txBody>
          <a:bodyPr rtlCol="0"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EF471A9-B3A6-4735-9C47-AB4C5F7C0FD5}" type="datetime1">
              <a:rPr lang="en-GB" noProof="0" smtClean="0"/>
              <a:t>05/11/2024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rtlCol="0" anchor="b"/>
          <a:lstStyle>
            <a:lvl1pPr algn="l">
              <a:defRPr sz="4000" b="0" cap="none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1154954" y="5024967"/>
            <a:ext cx="8825659" cy="860400"/>
          </a:xfrm>
        </p:spPr>
        <p:txBody>
          <a:bodyPr rtlCol="0"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1AEDE4B-68AA-4ABB-9AD1-7586C442BFB3}" type="datetime1">
              <a:rPr lang="en-GB" noProof="0" smtClean="0"/>
              <a:t>05/11/2024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 rtlCol="0"/>
          <a:lstStyle>
            <a:lvl1pPr>
              <a:defRPr sz="36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1154954" y="2603502"/>
            <a:ext cx="3141878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 hasCustomPrompt="1"/>
          </p:nvPr>
        </p:nvSpPr>
        <p:spPr>
          <a:xfrm>
            <a:off x="1154953" y="3179764"/>
            <a:ext cx="3141879" cy="2847293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 hasCustomPrompt="1"/>
          </p:nvPr>
        </p:nvSpPr>
        <p:spPr>
          <a:xfrm>
            <a:off x="4512721" y="2603500"/>
            <a:ext cx="3147009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 hasCustomPrompt="1"/>
          </p:nvPr>
        </p:nvSpPr>
        <p:spPr>
          <a:xfrm>
            <a:off x="4512721" y="3179763"/>
            <a:ext cx="3147009" cy="2847293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 hasCustomPrompt="1"/>
          </p:nvPr>
        </p:nvSpPr>
        <p:spPr>
          <a:xfrm>
            <a:off x="7888135" y="2603501"/>
            <a:ext cx="3145730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 hasCustomPrompt="1"/>
          </p:nvPr>
        </p:nvSpPr>
        <p:spPr>
          <a:xfrm>
            <a:off x="7888329" y="3179762"/>
            <a:ext cx="3145536" cy="2847293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3E5E5E3-BB3C-4FC6-B3BB-6BBF7E5E9C26}" type="datetime1">
              <a:rPr lang="en-GB" noProof="0" smtClean="0"/>
              <a:t>05/11/2024</a:t>
            </a:fld>
            <a:endParaRPr lang="en-GB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 rtlCol="0"/>
          <a:lstStyle>
            <a:lvl1pPr>
              <a:defRPr sz="36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1154954" y="4532844"/>
            <a:ext cx="3050438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 hasCustomPrompt="1"/>
          </p:nvPr>
        </p:nvSpPr>
        <p:spPr>
          <a:xfrm>
            <a:off x="1154954" y="5109106"/>
            <a:ext cx="3050438" cy="917952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 hasCustomPrompt="1"/>
          </p:nvPr>
        </p:nvSpPr>
        <p:spPr>
          <a:xfrm>
            <a:off x="4568865" y="4532844"/>
            <a:ext cx="3050438" cy="576263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 hasCustomPrompt="1"/>
          </p:nvPr>
        </p:nvSpPr>
        <p:spPr>
          <a:xfrm>
            <a:off x="4570172" y="5109105"/>
            <a:ext cx="3050438" cy="917952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 hasCustomPrompt="1"/>
          </p:nvPr>
        </p:nvSpPr>
        <p:spPr>
          <a:xfrm>
            <a:off x="7982775" y="4532845"/>
            <a:ext cx="3051095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 hasCustomPrompt="1"/>
          </p:nvPr>
        </p:nvSpPr>
        <p:spPr>
          <a:xfrm>
            <a:off x="7982775" y="5109104"/>
            <a:ext cx="3051096" cy="917952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C0F1556-A8AE-4DA0-8175-4FCE8DE49E24}" type="datetime1">
              <a:rPr lang="en-GB" noProof="0" smtClean="0"/>
              <a:t>05/11/2024</a:t>
            </a:fld>
            <a:endParaRPr lang="en-GB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 hasCustomPrompt="1"/>
          </p:nvPr>
        </p:nvSpPr>
        <p:spPr>
          <a:xfrm>
            <a:off x="1154954" y="2603500"/>
            <a:ext cx="8825659" cy="3416300"/>
          </a:xfrm>
        </p:spPr>
        <p:txBody>
          <a:bodyPr vert="eaVert" rtlCol="0" anchor="t" anchorCtr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 rtlCol="0"/>
          <a:lstStyle/>
          <a:p>
            <a:pPr rtl="0"/>
            <a:fld id="{324601DC-A9AE-4833-9CC5-036749A2D10B}" type="datetime1">
              <a:rPr lang="en-GB" noProof="0" smtClean="0"/>
              <a:t>05/11/2024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rtlCol="0" anchor="b" anchorCtr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 hasCustomPrompt="1"/>
          </p:nvPr>
        </p:nvSpPr>
        <p:spPr>
          <a:xfrm>
            <a:off x="1154954" y="1278467"/>
            <a:ext cx="6256025" cy="4748590"/>
          </a:xfrm>
        </p:spPr>
        <p:txBody>
          <a:bodyPr vert="eaVert"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 rtlCol="0"/>
          <a:lstStyle/>
          <a:p>
            <a:pPr rtl="0"/>
            <a:fld id="{1EBB9208-58AD-4095-AAD8-A3150B629594}" type="datetime1">
              <a:rPr lang="en-GB" noProof="0" smtClean="0"/>
              <a:t>05/11/2024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DE1A06-8754-4870-9E44-E39BADAD98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27F020-BBC3-49BB-91C2-5B2CBD64B3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7C0C22-EBDA-4130-87AE-CB28BC19B0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11/5/2024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A419A8-07CA-4A4C-AEC2-C40D4D50AF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FA7B86-E610-42EA-B4DC-C2F44778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8A7BA06D-B3FF-4E91-8639-B4569AE3AA23}"/>
              </a:ext>
            </a:extLst>
          </p:cNvPr>
          <p:cNvSpPr/>
          <p:nvPr/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Arc 7">
            <a:extLst>
              <a:ext uri="{FF2B5EF4-FFF2-40B4-BE49-F238E27FC236}">
                <a16:creationId xmlns:a16="http://schemas.microsoft.com/office/drawing/2014/main" id="{2B30C86D-5A07-48BC-9C9D-6F9A2DB1E9E1}"/>
              </a:ext>
            </a:extLst>
          </p:cNvPr>
          <p:cNvSpPr/>
          <p:nvPr/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6293124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9FF209-11EE-4A3F-9685-A155FECD0D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47AF11-F208-4FDA-9E19-D6CA347213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8597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E82FA1-02B7-467E-9F16-D178149407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11/5/2024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389247-FB8A-4494-859B-B3754B02A5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CA5B62-3338-46A5-B381-A63B88CB0D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23DA7759-3209-4FE2-96D1-4EEDD81E9EA0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1460DAD-8769-4C9F-9C8C-BB0443909D76}"/>
              </a:ext>
            </a:extLst>
          </p:cNvPr>
          <p:cNvSpPr/>
          <p:nvPr/>
        </p:nvSpPr>
        <p:spPr>
          <a:xfrm flipH="1">
            <a:off x="12353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8388024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4C0001-5D76-45A0-A9F4-7172BDDD5D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1462C4-0E4B-4DB7-A8BF-FE55142760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A5F313-1240-47AE-A026-7F349292B5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11/5/2024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448158-6132-4335-B8E1-F6A8963837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94C5B6-1598-48B4-9B3A-3078FDBE90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FEDBDD32-D3EE-4848-A112-BA814D4631CD}"/>
              </a:ext>
            </a:extLst>
          </p:cNvPr>
          <p:cNvSpPr/>
          <p:nvPr/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Arc 9">
            <a:extLst>
              <a:ext uri="{FF2B5EF4-FFF2-40B4-BE49-F238E27FC236}">
                <a16:creationId xmlns:a16="http://schemas.microsoft.com/office/drawing/2014/main" id="{61350361-843C-49D0-BD6A-ECDBA3842BA0}"/>
              </a:ext>
            </a:extLst>
          </p:cNvPr>
          <p:cNvSpPr/>
          <p:nvPr/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2337061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BFD05-2CB2-4A7E-89E7-57615BA82B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9532B8-D460-476D-816F-725E8D96C0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F7120F-70AF-4ED5-B364-3AA55C6B44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D8B65F-F709-469F-9961-4D01896CAA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11/5/2024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81C6BC-B23D-48BC-AD44-654DDB8D01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00D60B-86A1-479D-BCE8-06D2C3DBC9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B4EC5136-99DA-40B5-8F79-5C3A56D38BA1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F8FB775-26C4-41BA-837C-4478D48D215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7241950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92983E-E761-4429-9203-7FE8B2DB6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21E9B7-62BE-49BA-AC6B-55250D6627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41A3FD-B90A-4C31-BD6B-581F9E2E0E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0D1D55-B722-4968-B171-AF3B462DDAD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71085A8-02C2-4E7F-935E-5AEECBAD19B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A8A5018-8A77-40E8-B159-4894ECF228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11/5/2024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AD79441-8908-4461-9FDD-BCE6388370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D29F7D-B101-4950-A2C0-F350FB26D4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62D7398-9A79-4B24-9C7D-F0DEED57C70B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07F28CD-1873-4E36-A064-2D25E0A8501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6427070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11BF3-02E8-4EB7-818E-652B82CF2C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54D3190-B78C-42F1-9D62-F523886BBE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11/5/2024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381C40-F9FC-4D58-8508-F0632DF5A0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01CBCC-4CC2-49BD-B155-01E0F4D79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DC13EF9C-0B5A-4364-91AA-E5DD5B536E54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8F674475-6327-490A-BD7F-084F5C07F2E4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3093991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024287-C9B9-48AC-8E4D-A282DE2F44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11/5/2024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D34C9A2-75A7-4164-B3B8-E6A9D60BA0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BE73CE-2859-4D49-A9EC-26AF3FBDF6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AA5ED585-FEBB-4DAD-84C0-97BEE6C360C3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EF6AC352-A720-4DB3-87CA-A33B0607CA2F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8635449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FFC812-4DB6-4F98-9404-29C191D3BA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F0855E-0CD6-47DD-B648-4C84C783D7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50082B-17D7-4D61-8AEB-81517D85D2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70783-FF31-4C4E-9196-EB169B2097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11/5/2024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92E260-747D-40FD-A062-9DD5E6835A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7E50A0-1E05-49C5-88C9-4626775120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2C155C63-9F58-4422-B669-F97486280671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385DBA62-0EDB-47AA-86C7-90463BC9B308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8145082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1D7521-E43D-41D1-B458-26B20DC6DD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2472CF2-2653-4B98-A416-D7A0A860ECE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6EF87F5-0B10-4AC7-9599-F088C5E796D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A07CB7-0520-4D64-B76C-C31AC55783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11/5/2024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EEB226-AD45-45DF-AAB5-5513AE732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E96AEB-9481-4CCE-B110-FEDD334835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6BA9707F-7BCE-464F-BF45-E216527084EE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BC589723-2CC8-49D1-B4E1-36FECED6A2D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6171412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F6E5D1-6D19-4E7F-9B4E-42326B7716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AD2A06C-F91A-4ADC-9CD2-61F0A4D7EE1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43AA9A-2280-4F63-8B3D-20742AE690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11/5/2024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0D986B-E58E-43B6-8A80-FFA9D8F748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140D36-2E71-4F27-967F-7A3E4C6EE1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C1609904-5327-4D2C-A445-B270A00F3B5F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30FC7BEC-08C5-4D95-9C84-B48BC8AD1C94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6393099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81FEA3D-0C7F-45CD-B6A0-942F707B363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8B8A12-BCE6-4D03-A637-1DEC8924BE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9755-9FF4-428A-AEB7-1A64774667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11/5/2024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141836-11E2-49FD-877D-53B74514A9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D24C42-4B05-4EEF-BE14-29041EC9C0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5BADDEB1-F604-408B-B02A-A2814606E6AF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8DF7987-332F-4D6C-81C3-990F39C76C96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71038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pPr rtl="0"/>
            <a:fld id="{66226CF3-8F39-4466-AAB4-C44B91920D46}" type="datetime1">
              <a:rPr lang="en-GB" noProof="0" smtClean="0"/>
              <a:t>05/11/2024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73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72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7EC5685-19F1-49DA-ADE5-D5D32F1659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FC0A4D-22A1-4554-B5DE-887974F4DF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9D5CDC-F2CE-410E-AD13-DDC235C71C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82EDB8D0-98ED-4B86-9D5F-E61ADC70144D}" type="datetimeFigureOut">
              <a:rPr lang="en-US" smtClean="0"/>
              <a:pPr/>
              <a:t>11/5/2024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40CD45-794A-4BB0-A427-0CE61AEAF48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B3AB91-9588-4071-92D2-364F4A6ED09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4854181D-6920-4594-9A5D-6CE56DC9F8B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53115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7" r:id="rId1"/>
    <p:sldLayoutId id="2147483748" r:id="rId2"/>
    <p:sldLayoutId id="2147483749" r:id="rId3"/>
    <p:sldLayoutId id="2147483750" r:id="rId4"/>
    <p:sldLayoutId id="2147483740" r:id="rId5"/>
    <p:sldLayoutId id="2147483745" r:id="rId6"/>
    <p:sldLayoutId id="2147483741" r:id="rId7"/>
    <p:sldLayoutId id="2147483742" r:id="rId8"/>
    <p:sldLayoutId id="2147483743" r:id="rId9"/>
    <p:sldLayoutId id="2147483744" r:id="rId10"/>
    <p:sldLayoutId id="214748374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9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kzfAOc4L6vQ?feature=oembed" TargetMode="External"/><Relationship Id="rId4" Type="http://schemas.openxmlformats.org/officeDocument/2006/relationships/image" Target="../media/image14.jpe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 rtlCol="0"/>
          <a:lstStyle/>
          <a:p>
            <a:r>
              <a:rPr lang="en-GB" dirty="0"/>
              <a:t>Employee Retention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rtlCol="0"/>
          <a:lstStyle/>
          <a:p>
            <a:r>
              <a:rPr lang="en-GB" dirty="0"/>
              <a:t>NOVEMBER 2024</a:t>
            </a:r>
          </a:p>
        </p:txBody>
      </p:sp>
    </p:spTree>
    <p:extLst>
      <p:ext uri="{BB962C8B-B14F-4D97-AF65-F5344CB8AC3E}">
        <p14:creationId xmlns:p14="http://schemas.microsoft.com/office/powerpoint/2010/main" val="3563268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7E954D-3499-5F9B-4E73-AD3F0DD3DF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Employee Experience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D537AA-2F29-726E-BE6C-234CAB0D87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The quality of the employee experience has a direct impact on employe satisfaction (</a:t>
            </a:r>
            <a:r>
              <a:rPr lang="en-GB" dirty="0" err="1"/>
              <a:t>Plaskoff</a:t>
            </a:r>
            <a:r>
              <a:rPr lang="en-GB" dirty="0"/>
              <a:t>, 2017)</a:t>
            </a:r>
          </a:p>
          <a:p>
            <a:r>
              <a:rPr lang="en-GB" dirty="0"/>
              <a:t>Organisations need to take account of how people feel about their experience at work when deciding on their approach to people management.</a:t>
            </a:r>
          </a:p>
          <a:p>
            <a:r>
              <a:rPr lang="en-GB" dirty="0"/>
              <a:t>Employee experience starts with their first impressions and throughout the employee lifecycle 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91951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10D047-402A-6B27-BBFC-547DE4FD16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Bersin et al (2017) Factors that contribute to employee experience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C227E0-4D00-B95B-4D0D-3A785DB0C9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Meaningful work</a:t>
            </a:r>
          </a:p>
          <a:p>
            <a:r>
              <a:rPr lang="en-GB" dirty="0"/>
              <a:t>Supportive management</a:t>
            </a:r>
          </a:p>
          <a:p>
            <a:r>
              <a:rPr lang="en-GB" dirty="0"/>
              <a:t>Positive working environment</a:t>
            </a:r>
          </a:p>
          <a:p>
            <a:r>
              <a:rPr lang="en-GB" dirty="0"/>
              <a:t>Growth opportunity </a:t>
            </a:r>
          </a:p>
          <a:p>
            <a:r>
              <a:rPr lang="en-GB" dirty="0"/>
              <a:t>Trust in leadership</a:t>
            </a:r>
          </a:p>
        </p:txBody>
      </p:sp>
    </p:spTree>
    <p:extLst>
      <p:ext uri="{BB962C8B-B14F-4D97-AF65-F5344CB8AC3E}">
        <p14:creationId xmlns:p14="http://schemas.microsoft.com/office/powerpoint/2010/main" val="33059999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313D7F-42DF-5C52-EACB-DE362D944B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Agenda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8E2F4-C193-5E7D-BB3A-1CB58F7F8D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Today: </a:t>
            </a:r>
          </a:p>
          <a:p>
            <a:pPr lvl="1">
              <a:buFont typeface="Courier New" charset="2"/>
              <a:buChar char="o"/>
            </a:pPr>
            <a:r>
              <a:rPr lang="en-GB" dirty="0"/>
              <a:t>People analytics</a:t>
            </a:r>
          </a:p>
          <a:p>
            <a:pPr lvl="1">
              <a:buFont typeface="Courier New" charset="2"/>
              <a:buChar char="o"/>
            </a:pPr>
            <a:r>
              <a:rPr lang="en-GB" dirty="0"/>
              <a:t>Measuring turnover </a:t>
            </a:r>
          </a:p>
          <a:p>
            <a:pPr lvl="1">
              <a:buFont typeface="Courier New" charset="2"/>
              <a:buChar char="o"/>
            </a:pPr>
            <a:r>
              <a:rPr lang="en-GB" dirty="0"/>
              <a:t>Exit and stay interviews</a:t>
            </a:r>
          </a:p>
          <a:p>
            <a:pPr lvl="1">
              <a:buFont typeface="Courier New" charset="2"/>
              <a:buChar char="o"/>
            </a:pPr>
            <a:r>
              <a:rPr lang="en-GB" dirty="0"/>
              <a:t>Approaches to managing retention</a:t>
            </a:r>
          </a:p>
          <a:p>
            <a:pPr lvl="1">
              <a:buFont typeface="Courier New" charset="2"/>
              <a:buChar char="o"/>
            </a:pPr>
            <a:r>
              <a:rPr lang="en-GB" dirty="0"/>
              <a:t>Push and pull factors</a:t>
            </a:r>
          </a:p>
          <a:p>
            <a:pPr lvl="1">
              <a:buFont typeface="Courier New" charset="2"/>
              <a:buChar char="o"/>
            </a:pPr>
            <a:r>
              <a:rPr lang="en-GB" dirty="0"/>
              <a:t>The five generation workforce</a:t>
            </a:r>
          </a:p>
          <a:p>
            <a:pPr lvl="1">
              <a:buFont typeface="Courier New" charset="2"/>
              <a:buChar char="o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62238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7C3741E-52B8-45C0-A597-57A0539B88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What is employee turnover and retention?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378A6A4-0458-2026-9BEB-0064FABBE97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28512609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955909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oup 8">
            <a:extLst>
              <a:ext uri="{FF2B5EF4-FFF2-40B4-BE49-F238E27FC236}">
                <a16:creationId xmlns:a16="http://schemas.microsoft.com/office/drawing/2014/main" id="{6503EB0F-2257-4A3E-A73B-E1DE769B4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6" name="Rectangle 9">
              <a:extLst>
                <a:ext uri="{FF2B5EF4-FFF2-40B4-BE49-F238E27FC236}">
                  <a16:creationId xmlns:a16="http://schemas.microsoft.com/office/drawing/2014/main" id="{77012B2A-0D78-433A-8C68-8889D3DCD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119D0202-ED3F-47CC-90E9-4E963BCDAB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7" name="Rectangle 12">
            <a:extLst>
              <a:ext uri="{FF2B5EF4-FFF2-40B4-BE49-F238E27FC236}">
                <a16:creationId xmlns:a16="http://schemas.microsoft.com/office/drawing/2014/main" id="{670D6F2B-93AF-47D6-9378-5E54BE0AC6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28" name="Picture 4" descr="Periodic table of elements">
            <a:extLst>
              <a:ext uri="{FF2B5EF4-FFF2-40B4-BE49-F238E27FC236}">
                <a16:creationId xmlns:a16="http://schemas.microsoft.com/office/drawing/2014/main" id="{98578DB1-D272-B51E-45EB-1EC03612302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0493" b="7635"/>
          <a:stretch/>
        </p:blipFill>
        <p:spPr>
          <a:xfrm>
            <a:off x="1" y="-5"/>
            <a:ext cx="12191695" cy="5020241"/>
          </a:xfrm>
          <a:custGeom>
            <a:avLst/>
            <a:gdLst/>
            <a:ahLst/>
            <a:cxnLst/>
            <a:rect l="l" t="t" r="r" b="b"/>
            <a:pathLst>
              <a:path w="12191695" h="5020241">
                <a:moveTo>
                  <a:pt x="0" y="0"/>
                </a:moveTo>
                <a:lnTo>
                  <a:pt x="12191695" y="0"/>
                </a:lnTo>
                <a:lnTo>
                  <a:pt x="12191695" y="4057991"/>
                </a:lnTo>
                <a:lnTo>
                  <a:pt x="11914945" y="4110187"/>
                </a:lnTo>
                <a:lnTo>
                  <a:pt x="11639412" y="4159931"/>
                </a:lnTo>
                <a:lnTo>
                  <a:pt x="11362661" y="4208624"/>
                </a:lnTo>
                <a:lnTo>
                  <a:pt x="11084690" y="4250310"/>
                </a:lnTo>
                <a:lnTo>
                  <a:pt x="10807939" y="4292347"/>
                </a:lnTo>
                <a:lnTo>
                  <a:pt x="10529968" y="4331582"/>
                </a:lnTo>
                <a:lnTo>
                  <a:pt x="10255655" y="4365211"/>
                </a:lnTo>
                <a:lnTo>
                  <a:pt x="9977684" y="4397089"/>
                </a:lnTo>
                <a:lnTo>
                  <a:pt x="9700933" y="4426165"/>
                </a:lnTo>
                <a:lnTo>
                  <a:pt x="9429058" y="4451387"/>
                </a:lnTo>
                <a:lnTo>
                  <a:pt x="9153526" y="4476609"/>
                </a:lnTo>
                <a:lnTo>
                  <a:pt x="8881651" y="4497628"/>
                </a:lnTo>
                <a:lnTo>
                  <a:pt x="8609776" y="4514092"/>
                </a:lnTo>
                <a:lnTo>
                  <a:pt x="8339121" y="4531258"/>
                </a:lnTo>
                <a:lnTo>
                  <a:pt x="8070903" y="4545620"/>
                </a:lnTo>
                <a:lnTo>
                  <a:pt x="7805124" y="4555779"/>
                </a:lnTo>
                <a:lnTo>
                  <a:pt x="7539345" y="4564537"/>
                </a:lnTo>
                <a:lnTo>
                  <a:pt x="7276005" y="4572944"/>
                </a:lnTo>
                <a:lnTo>
                  <a:pt x="7016322" y="4576798"/>
                </a:lnTo>
                <a:lnTo>
                  <a:pt x="6756639" y="4581001"/>
                </a:lnTo>
                <a:lnTo>
                  <a:pt x="6500613" y="4583103"/>
                </a:lnTo>
                <a:lnTo>
                  <a:pt x="6247026" y="4581001"/>
                </a:lnTo>
                <a:lnTo>
                  <a:pt x="5995877" y="4581001"/>
                </a:lnTo>
                <a:lnTo>
                  <a:pt x="5747167" y="4576798"/>
                </a:lnTo>
                <a:lnTo>
                  <a:pt x="5503333" y="4570492"/>
                </a:lnTo>
                <a:lnTo>
                  <a:pt x="5261938" y="4564537"/>
                </a:lnTo>
                <a:lnTo>
                  <a:pt x="5025418" y="4557881"/>
                </a:lnTo>
                <a:lnTo>
                  <a:pt x="4790118" y="4547722"/>
                </a:lnTo>
                <a:lnTo>
                  <a:pt x="4558477" y="4536862"/>
                </a:lnTo>
                <a:lnTo>
                  <a:pt x="4331710" y="4527054"/>
                </a:lnTo>
                <a:lnTo>
                  <a:pt x="3889152" y="4499379"/>
                </a:lnTo>
                <a:lnTo>
                  <a:pt x="3464881" y="4469954"/>
                </a:lnTo>
                <a:lnTo>
                  <a:pt x="3057678" y="4439126"/>
                </a:lnTo>
                <a:lnTo>
                  <a:pt x="2672421" y="4405147"/>
                </a:lnTo>
                <a:lnTo>
                  <a:pt x="2304232" y="4369765"/>
                </a:lnTo>
                <a:lnTo>
                  <a:pt x="1962864" y="4331582"/>
                </a:lnTo>
                <a:lnTo>
                  <a:pt x="1642223" y="4294099"/>
                </a:lnTo>
                <a:lnTo>
                  <a:pt x="1347183" y="4256616"/>
                </a:lnTo>
                <a:lnTo>
                  <a:pt x="1076528" y="4221235"/>
                </a:lnTo>
                <a:lnTo>
                  <a:pt x="836351" y="4187605"/>
                </a:lnTo>
                <a:lnTo>
                  <a:pt x="619339" y="4155727"/>
                </a:lnTo>
                <a:lnTo>
                  <a:pt x="436464" y="4129104"/>
                </a:lnTo>
                <a:lnTo>
                  <a:pt x="282848" y="4103881"/>
                </a:lnTo>
                <a:lnTo>
                  <a:pt x="71932" y="4067800"/>
                </a:lnTo>
                <a:lnTo>
                  <a:pt x="1" y="4055539"/>
                </a:lnTo>
                <a:lnTo>
                  <a:pt x="1" y="5020241"/>
                </a:lnTo>
                <a:lnTo>
                  <a:pt x="0" y="5020241"/>
                </a:lnTo>
                <a:close/>
              </a:path>
            </a:pathLst>
          </a:custGeom>
        </p:spPr>
      </p:pic>
      <p:sp>
        <p:nvSpPr>
          <p:cNvPr id="29" name="Freeform: Shape 14">
            <a:extLst>
              <a:ext uri="{FF2B5EF4-FFF2-40B4-BE49-F238E27FC236}">
                <a16:creationId xmlns:a16="http://schemas.microsoft.com/office/drawing/2014/main" id="{D36F3EEA-55D4-4677-80E7-92D00B8F3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55533"/>
            <a:ext cx="12192000" cy="2802467"/>
          </a:xfrm>
          <a:custGeom>
            <a:avLst/>
            <a:gdLst>
              <a:gd name="connsiteX0" fmla="*/ 1 w 12192000"/>
              <a:gd name="connsiteY0" fmla="*/ 0 h 2802467"/>
              <a:gd name="connsiteX1" fmla="*/ 71932 w 12192000"/>
              <a:gd name="connsiteY1" fmla="*/ 12261 h 2802467"/>
              <a:gd name="connsiteX2" fmla="*/ 282848 w 12192000"/>
              <a:gd name="connsiteY2" fmla="*/ 48342 h 2802467"/>
              <a:gd name="connsiteX3" fmla="*/ 436464 w 12192000"/>
              <a:gd name="connsiteY3" fmla="*/ 73565 h 2802467"/>
              <a:gd name="connsiteX4" fmla="*/ 619339 w 12192000"/>
              <a:gd name="connsiteY4" fmla="*/ 100188 h 2802467"/>
              <a:gd name="connsiteX5" fmla="*/ 836351 w 12192000"/>
              <a:gd name="connsiteY5" fmla="*/ 132066 h 2802467"/>
              <a:gd name="connsiteX6" fmla="*/ 1076528 w 12192000"/>
              <a:gd name="connsiteY6" fmla="*/ 165696 h 2802467"/>
              <a:gd name="connsiteX7" fmla="*/ 1347183 w 12192000"/>
              <a:gd name="connsiteY7" fmla="*/ 201077 h 2802467"/>
              <a:gd name="connsiteX8" fmla="*/ 1642223 w 12192000"/>
              <a:gd name="connsiteY8" fmla="*/ 238560 h 2802467"/>
              <a:gd name="connsiteX9" fmla="*/ 1962864 w 12192000"/>
              <a:gd name="connsiteY9" fmla="*/ 276043 h 2802467"/>
              <a:gd name="connsiteX10" fmla="*/ 2304232 w 12192000"/>
              <a:gd name="connsiteY10" fmla="*/ 314226 h 2802467"/>
              <a:gd name="connsiteX11" fmla="*/ 2672421 w 12192000"/>
              <a:gd name="connsiteY11" fmla="*/ 349608 h 2802467"/>
              <a:gd name="connsiteX12" fmla="*/ 3057678 w 12192000"/>
              <a:gd name="connsiteY12" fmla="*/ 383587 h 2802467"/>
              <a:gd name="connsiteX13" fmla="*/ 3464881 w 12192000"/>
              <a:gd name="connsiteY13" fmla="*/ 414415 h 2802467"/>
              <a:gd name="connsiteX14" fmla="*/ 3889152 w 12192000"/>
              <a:gd name="connsiteY14" fmla="*/ 443840 h 2802467"/>
              <a:gd name="connsiteX15" fmla="*/ 4331710 w 12192000"/>
              <a:gd name="connsiteY15" fmla="*/ 471515 h 2802467"/>
              <a:gd name="connsiteX16" fmla="*/ 4558476 w 12192000"/>
              <a:gd name="connsiteY16" fmla="*/ 481323 h 2802467"/>
              <a:gd name="connsiteX17" fmla="*/ 4790118 w 12192000"/>
              <a:gd name="connsiteY17" fmla="*/ 492183 h 2802467"/>
              <a:gd name="connsiteX18" fmla="*/ 5025418 w 12192000"/>
              <a:gd name="connsiteY18" fmla="*/ 502342 h 2802467"/>
              <a:gd name="connsiteX19" fmla="*/ 5261937 w 12192000"/>
              <a:gd name="connsiteY19" fmla="*/ 508998 h 2802467"/>
              <a:gd name="connsiteX20" fmla="*/ 5503332 w 12192000"/>
              <a:gd name="connsiteY20" fmla="*/ 514953 h 2802467"/>
              <a:gd name="connsiteX21" fmla="*/ 5747166 w 12192000"/>
              <a:gd name="connsiteY21" fmla="*/ 521259 h 2802467"/>
              <a:gd name="connsiteX22" fmla="*/ 5995877 w 12192000"/>
              <a:gd name="connsiteY22" fmla="*/ 525462 h 2802467"/>
              <a:gd name="connsiteX23" fmla="*/ 6247026 w 12192000"/>
              <a:gd name="connsiteY23" fmla="*/ 525462 h 2802467"/>
              <a:gd name="connsiteX24" fmla="*/ 6500613 w 12192000"/>
              <a:gd name="connsiteY24" fmla="*/ 527564 h 2802467"/>
              <a:gd name="connsiteX25" fmla="*/ 6756639 w 12192000"/>
              <a:gd name="connsiteY25" fmla="*/ 525462 h 2802467"/>
              <a:gd name="connsiteX26" fmla="*/ 7016322 w 12192000"/>
              <a:gd name="connsiteY26" fmla="*/ 521259 h 2802467"/>
              <a:gd name="connsiteX27" fmla="*/ 7276005 w 12192000"/>
              <a:gd name="connsiteY27" fmla="*/ 517405 h 2802467"/>
              <a:gd name="connsiteX28" fmla="*/ 7539345 w 12192000"/>
              <a:gd name="connsiteY28" fmla="*/ 508998 h 2802467"/>
              <a:gd name="connsiteX29" fmla="*/ 7805124 w 12192000"/>
              <a:gd name="connsiteY29" fmla="*/ 500240 h 2802467"/>
              <a:gd name="connsiteX30" fmla="*/ 8070903 w 12192000"/>
              <a:gd name="connsiteY30" fmla="*/ 490081 h 2802467"/>
              <a:gd name="connsiteX31" fmla="*/ 8339121 w 12192000"/>
              <a:gd name="connsiteY31" fmla="*/ 475719 h 2802467"/>
              <a:gd name="connsiteX32" fmla="*/ 8609776 w 12192000"/>
              <a:gd name="connsiteY32" fmla="*/ 458553 h 2802467"/>
              <a:gd name="connsiteX33" fmla="*/ 8881651 w 12192000"/>
              <a:gd name="connsiteY33" fmla="*/ 442089 h 2802467"/>
              <a:gd name="connsiteX34" fmla="*/ 9153526 w 12192000"/>
              <a:gd name="connsiteY34" fmla="*/ 421070 h 2802467"/>
              <a:gd name="connsiteX35" fmla="*/ 9429058 w 12192000"/>
              <a:gd name="connsiteY35" fmla="*/ 395848 h 2802467"/>
              <a:gd name="connsiteX36" fmla="*/ 9700933 w 12192000"/>
              <a:gd name="connsiteY36" fmla="*/ 370626 h 2802467"/>
              <a:gd name="connsiteX37" fmla="*/ 9977684 w 12192000"/>
              <a:gd name="connsiteY37" fmla="*/ 341550 h 2802467"/>
              <a:gd name="connsiteX38" fmla="*/ 10255655 w 12192000"/>
              <a:gd name="connsiteY38" fmla="*/ 309672 h 2802467"/>
              <a:gd name="connsiteX39" fmla="*/ 10529968 w 12192000"/>
              <a:gd name="connsiteY39" fmla="*/ 276043 h 2802467"/>
              <a:gd name="connsiteX40" fmla="*/ 10807939 w 12192000"/>
              <a:gd name="connsiteY40" fmla="*/ 236808 h 2802467"/>
              <a:gd name="connsiteX41" fmla="*/ 11084690 w 12192000"/>
              <a:gd name="connsiteY41" fmla="*/ 194771 h 2802467"/>
              <a:gd name="connsiteX42" fmla="*/ 11362661 w 12192000"/>
              <a:gd name="connsiteY42" fmla="*/ 153085 h 2802467"/>
              <a:gd name="connsiteX43" fmla="*/ 11639412 w 12192000"/>
              <a:gd name="connsiteY43" fmla="*/ 104392 h 2802467"/>
              <a:gd name="connsiteX44" fmla="*/ 11914945 w 12192000"/>
              <a:gd name="connsiteY44" fmla="*/ 54648 h 2802467"/>
              <a:gd name="connsiteX45" fmla="*/ 12191696 w 12192000"/>
              <a:gd name="connsiteY45" fmla="*/ 2452 h 2802467"/>
              <a:gd name="connsiteX46" fmla="*/ 12191696 w 12192000"/>
              <a:gd name="connsiteY46" fmla="*/ 2236410 h 2802467"/>
              <a:gd name="connsiteX47" fmla="*/ 12192000 w 12192000"/>
              <a:gd name="connsiteY47" fmla="*/ 2236410 h 2802467"/>
              <a:gd name="connsiteX48" fmla="*/ 12192000 w 12192000"/>
              <a:gd name="connsiteY48" fmla="*/ 2802467 h 2802467"/>
              <a:gd name="connsiteX49" fmla="*/ 12191696 w 12192000"/>
              <a:gd name="connsiteY49" fmla="*/ 2802467 h 2802467"/>
              <a:gd name="connsiteX50" fmla="*/ 0 w 12192000"/>
              <a:gd name="connsiteY50" fmla="*/ 2802467 h 2802467"/>
              <a:gd name="connsiteX51" fmla="*/ 0 w 12192000"/>
              <a:gd name="connsiteY51" fmla="*/ 2236410 h 2802467"/>
              <a:gd name="connsiteX52" fmla="*/ 1 w 12192000"/>
              <a:gd name="connsiteY52" fmla="*/ 2236410 h 2802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2192000" h="2802467">
                <a:moveTo>
                  <a:pt x="1" y="0"/>
                </a:moveTo>
                <a:lnTo>
                  <a:pt x="71932" y="12261"/>
                </a:lnTo>
                <a:lnTo>
                  <a:pt x="282848" y="48342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3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6"/>
                </a:lnTo>
                <a:lnTo>
                  <a:pt x="2672421" y="349608"/>
                </a:lnTo>
                <a:lnTo>
                  <a:pt x="3057678" y="383587"/>
                </a:lnTo>
                <a:lnTo>
                  <a:pt x="3464881" y="414415"/>
                </a:lnTo>
                <a:lnTo>
                  <a:pt x="3889152" y="443840"/>
                </a:lnTo>
                <a:lnTo>
                  <a:pt x="4331710" y="471515"/>
                </a:lnTo>
                <a:lnTo>
                  <a:pt x="4558476" y="481323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6" y="521259"/>
                </a:lnTo>
                <a:lnTo>
                  <a:pt x="5995877" y="525462"/>
                </a:lnTo>
                <a:lnTo>
                  <a:pt x="6247026" y="525462"/>
                </a:lnTo>
                <a:lnTo>
                  <a:pt x="6500613" y="527564"/>
                </a:lnTo>
                <a:lnTo>
                  <a:pt x="6756639" y="525462"/>
                </a:lnTo>
                <a:lnTo>
                  <a:pt x="7016322" y="521259"/>
                </a:lnTo>
                <a:lnTo>
                  <a:pt x="7276005" y="517405"/>
                </a:lnTo>
                <a:lnTo>
                  <a:pt x="7539345" y="508998"/>
                </a:lnTo>
                <a:lnTo>
                  <a:pt x="7805124" y="500240"/>
                </a:lnTo>
                <a:lnTo>
                  <a:pt x="8070903" y="490081"/>
                </a:lnTo>
                <a:lnTo>
                  <a:pt x="8339121" y="475719"/>
                </a:lnTo>
                <a:lnTo>
                  <a:pt x="8609776" y="458553"/>
                </a:lnTo>
                <a:lnTo>
                  <a:pt x="8881651" y="442089"/>
                </a:lnTo>
                <a:lnTo>
                  <a:pt x="9153526" y="421070"/>
                </a:lnTo>
                <a:lnTo>
                  <a:pt x="9429058" y="395848"/>
                </a:lnTo>
                <a:lnTo>
                  <a:pt x="9700933" y="370626"/>
                </a:lnTo>
                <a:lnTo>
                  <a:pt x="9977684" y="341550"/>
                </a:lnTo>
                <a:lnTo>
                  <a:pt x="10255655" y="309672"/>
                </a:lnTo>
                <a:lnTo>
                  <a:pt x="10529968" y="276043"/>
                </a:lnTo>
                <a:lnTo>
                  <a:pt x="10807939" y="236808"/>
                </a:lnTo>
                <a:lnTo>
                  <a:pt x="11084690" y="194771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236410"/>
                </a:lnTo>
                <a:lnTo>
                  <a:pt x="12192000" y="2236410"/>
                </a:lnTo>
                <a:lnTo>
                  <a:pt x="12192000" y="2802467"/>
                </a:lnTo>
                <a:lnTo>
                  <a:pt x="12191696" y="2802467"/>
                </a:lnTo>
                <a:lnTo>
                  <a:pt x="0" y="2802467"/>
                </a:lnTo>
                <a:lnTo>
                  <a:pt x="0" y="2236410"/>
                </a:lnTo>
                <a:lnTo>
                  <a:pt x="1" y="223641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 5">
            <a:extLst>
              <a:ext uri="{FF2B5EF4-FFF2-40B4-BE49-F238E27FC236}">
                <a16:creationId xmlns:a16="http://schemas.microsoft.com/office/drawing/2014/main" id="{C91E93A7-6C7F-4F77-9CB0-280D958EF4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69DC7C-DFB4-E704-5D4C-6C17688E4C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2199" y="4854346"/>
            <a:ext cx="10407602" cy="86802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400">
                <a:solidFill>
                  <a:srgbClr val="EBEBEB"/>
                </a:solidFill>
              </a:rPr>
              <a:t>Formula (Turnover)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78F313-11AB-3031-54D5-86A88DD133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2199" y="5722374"/>
            <a:ext cx="10407602" cy="48792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lnSpc>
                <a:spcPct val="90000"/>
              </a:lnSpc>
              <a:buNone/>
            </a:pPr>
            <a:r>
              <a:rPr lang="en-US" sz="1400" u="sng" cap="all">
                <a:solidFill>
                  <a:schemeClr val="tx2">
                    <a:lumMod val="40000"/>
                    <a:lumOff val="60000"/>
                  </a:schemeClr>
                </a:solidFill>
              </a:rPr>
              <a:t>Total number of leavers over period</a:t>
            </a:r>
            <a:r>
              <a:rPr lang="en-US" sz="1400" cap="all">
                <a:solidFill>
                  <a:schemeClr val="tx2">
                    <a:lumMod val="40000"/>
                    <a:lumOff val="60000"/>
                  </a:schemeClr>
                </a:solidFill>
              </a:rPr>
              <a:t> x 100 </a:t>
            </a:r>
            <a:br>
              <a:rPr lang="en-US" sz="1400" cap="all">
                <a:solidFill>
                  <a:schemeClr val="tx2">
                    <a:lumMod val="40000"/>
                    <a:lumOff val="60000"/>
                  </a:schemeClr>
                </a:solidFill>
              </a:rPr>
            </a:br>
            <a:r>
              <a:rPr lang="en-US" sz="1400" cap="all">
                <a:solidFill>
                  <a:schemeClr val="tx2">
                    <a:lumMod val="40000"/>
                    <a:lumOff val="60000"/>
                  </a:schemeClr>
                </a:solidFill>
              </a:rPr>
              <a:t>Average total number employed over period</a:t>
            </a:r>
          </a:p>
        </p:txBody>
      </p:sp>
      <p:sp>
        <p:nvSpPr>
          <p:cNvPr id="19" name="Freeform 16">
            <a:extLst>
              <a:ext uri="{FF2B5EF4-FFF2-40B4-BE49-F238E27FC236}">
                <a16:creationId xmlns:a16="http://schemas.microsoft.com/office/drawing/2014/main" id="{E4F17063-EDA4-417B-946F-BA357F3B3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42856" y="3785499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2">
              <a:alpha val="4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92121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219AE65-9B94-44EA-BEF3-EF4BFA169C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0C81A57-9CD5-461B-8FFE-4A8CB6CFBE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17539" y="467397"/>
            <a:ext cx="695829" cy="5919116"/>
          </a:xfrm>
          <a:prstGeom prst="rect">
            <a:avLst/>
          </a:prstGeom>
          <a:solidFill>
            <a:srgbClr val="0D0D0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086C462-37F4-494D-8292-CCB95221CC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  <a:solidFill>
            <a:srgbClr val="FFFFFF"/>
          </a:solidFill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2C7D2D64-353F-4802-AA48-A70CE6020B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30A6328F-CAA3-4052-BF4C-14BD47706E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B3CBAF1-EB1E-DF15-4E65-C1342FEBFF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855481"/>
            <a:ext cx="8761413" cy="898674"/>
          </a:xfrm>
        </p:spPr>
        <p:txBody>
          <a:bodyPr anchor="b">
            <a:normAutofit/>
          </a:bodyPr>
          <a:lstStyle/>
          <a:p>
            <a:r>
              <a:rPr lang="en-GB">
                <a:solidFill>
                  <a:schemeClr val="tx1"/>
                </a:solidFill>
              </a:rPr>
              <a:t>Retention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6BE09F-723D-CB84-90C9-ACDAD60F89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079173"/>
            <a:ext cx="8182191" cy="373068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>
                <a:solidFill>
                  <a:schemeClr val="tx1"/>
                </a:solidFill>
              </a:rPr>
              <a:t>Extent to which an employer retains employees and may be measured as a proportion of employees with a specified length of service expressed as a percentage of overall workforce numbers</a:t>
            </a:r>
          </a:p>
          <a:p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225880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F6A379-62DA-65E9-A4C1-6834B394CD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GB" b="1" u="sng" dirty="0">
                <a:ea typeface="+mn-lt"/>
                <a:cs typeface="+mn-lt"/>
              </a:rPr>
              <a:t>Number of staff with service of one year or more</a:t>
            </a:r>
            <a:r>
              <a:rPr lang="en-GB" b="1" dirty="0">
                <a:ea typeface="+mn-lt"/>
                <a:cs typeface="+mn-lt"/>
              </a:rPr>
              <a:t> x 100 </a:t>
            </a:r>
            <a:br>
              <a:rPr lang="en-GB" b="1" dirty="0">
                <a:ea typeface="+mn-lt"/>
                <a:cs typeface="+mn-lt"/>
              </a:rPr>
            </a:br>
            <a:r>
              <a:rPr lang="en-GB" b="1" dirty="0">
                <a:ea typeface="+mn-lt"/>
                <a:cs typeface="+mn-lt"/>
              </a:rPr>
              <a:t>Total number of staff in post one year ago</a:t>
            </a:r>
            <a:endParaRPr lang="en-US" dirty="0"/>
          </a:p>
          <a:p>
            <a:pPr marL="0" indent="0">
              <a:buNone/>
            </a:pPr>
            <a:br>
              <a:rPr lang="en-US" dirty="0"/>
            </a:br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473824C5-C41C-1858-1456-9C818CF8EC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Measuring Retention</a:t>
            </a:r>
          </a:p>
        </p:txBody>
      </p:sp>
    </p:spTree>
    <p:extLst>
      <p:ext uri="{BB962C8B-B14F-4D97-AF65-F5344CB8AC3E}">
        <p14:creationId xmlns:p14="http://schemas.microsoft.com/office/powerpoint/2010/main" val="17179384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B3EF4D6-026A-4D52-B916-967329EE3F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587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5">
            <a:extLst>
              <a:ext uri="{FF2B5EF4-FFF2-40B4-BE49-F238E27FC236}">
                <a16:creationId xmlns:a16="http://schemas.microsoft.com/office/drawing/2014/main" id="{4DB4846F-6AA5-4DB3-9581-D95F22BD56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21010068">
            <a:off x="8490951" y="1797517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54EC22E-2292-4292-A80B-E81DF64BFB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780041"/>
            <a:ext cx="12192000" cy="5077959"/>
          </a:xfrm>
          <a:custGeom>
            <a:avLst/>
            <a:gdLst>
              <a:gd name="connsiteX0" fmla="*/ 12192000 w 12192000"/>
              <a:gd name="connsiteY0" fmla="*/ 0 h 5077959"/>
              <a:gd name="connsiteX1" fmla="*/ 12192000 w 12192000"/>
              <a:gd name="connsiteY1" fmla="*/ 1972152 h 5077959"/>
              <a:gd name="connsiteX2" fmla="*/ 12192000 w 12192000"/>
              <a:gd name="connsiteY2" fmla="*/ 2361342 h 5077959"/>
              <a:gd name="connsiteX3" fmla="*/ 12192000 w 12192000"/>
              <a:gd name="connsiteY3" fmla="*/ 5077959 h 5077959"/>
              <a:gd name="connsiteX4" fmla="*/ 0 w 12192000"/>
              <a:gd name="connsiteY4" fmla="*/ 5077959 h 5077959"/>
              <a:gd name="connsiteX5" fmla="*/ 0 w 12192000"/>
              <a:gd name="connsiteY5" fmla="*/ 2361342 h 5077959"/>
              <a:gd name="connsiteX6" fmla="*/ 0 w 12192000"/>
              <a:gd name="connsiteY6" fmla="*/ 1972152 h 5077959"/>
              <a:gd name="connsiteX7" fmla="*/ 0 w 12192000"/>
              <a:gd name="connsiteY7" fmla="*/ 12515 h 5077959"/>
              <a:gd name="connsiteX8" fmla="*/ 108623 w 12192000"/>
              <a:gd name="connsiteY8" fmla="*/ 29540 h 5077959"/>
              <a:gd name="connsiteX9" fmla="*/ 300195 w 12192000"/>
              <a:gd name="connsiteY9" fmla="*/ 56163 h 5077959"/>
              <a:gd name="connsiteX10" fmla="*/ 527528 w 12192000"/>
              <a:gd name="connsiteY10" fmla="*/ 88041 h 5077959"/>
              <a:gd name="connsiteX11" fmla="*/ 779127 w 12192000"/>
              <a:gd name="connsiteY11" fmla="*/ 121671 h 5077959"/>
              <a:gd name="connsiteX12" fmla="*/ 1062654 w 12192000"/>
              <a:gd name="connsiteY12" fmla="*/ 157052 h 5077959"/>
              <a:gd name="connsiteX13" fmla="*/ 1371726 w 12192000"/>
              <a:gd name="connsiteY13" fmla="*/ 194535 h 5077959"/>
              <a:gd name="connsiteX14" fmla="*/ 1707616 w 12192000"/>
              <a:gd name="connsiteY14" fmla="*/ 232018 h 5077959"/>
              <a:gd name="connsiteX15" fmla="*/ 2065219 w 12192000"/>
              <a:gd name="connsiteY15" fmla="*/ 270201 h 5077959"/>
              <a:gd name="connsiteX16" fmla="*/ 2450918 w 12192000"/>
              <a:gd name="connsiteY16" fmla="*/ 305583 h 5077959"/>
              <a:gd name="connsiteX17" fmla="*/ 2854496 w 12192000"/>
              <a:gd name="connsiteY17" fmla="*/ 339562 h 5077959"/>
              <a:gd name="connsiteX18" fmla="*/ 3281065 w 12192000"/>
              <a:gd name="connsiteY18" fmla="*/ 370390 h 5077959"/>
              <a:gd name="connsiteX19" fmla="*/ 3725514 w 12192000"/>
              <a:gd name="connsiteY19" fmla="*/ 399815 h 5077959"/>
              <a:gd name="connsiteX20" fmla="*/ 4189119 w 12192000"/>
              <a:gd name="connsiteY20" fmla="*/ 427490 h 5077959"/>
              <a:gd name="connsiteX21" fmla="*/ 4426671 w 12192000"/>
              <a:gd name="connsiteY21" fmla="*/ 437298 h 5077959"/>
              <a:gd name="connsiteX22" fmla="*/ 4669330 w 12192000"/>
              <a:gd name="connsiteY22" fmla="*/ 448158 h 5077959"/>
              <a:gd name="connsiteX23" fmla="*/ 4915819 w 12192000"/>
              <a:gd name="connsiteY23" fmla="*/ 458317 h 5077959"/>
              <a:gd name="connsiteX24" fmla="*/ 5163586 w 12192000"/>
              <a:gd name="connsiteY24" fmla="*/ 464973 h 5077959"/>
              <a:gd name="connsiteX25" fmla="*/ 5416461 w 12192000"/>
              <a:gd name="connsiteY25" fmla="*/ 470928 h 5077959"/>
              <a:gd name="connsiteX26" fmla="*/ 5671892 w 12192000"/>
              <a:gd name="connsiteY26" fmla="*/ 477234 h 5077959"/>
              <a:gd name="connsiteX27" fmla="*/ 5932430 w 12192000"/>
              <a:gd name="connsiteY27" fmla="*/ 481437 h 5077959"/>
              <a:gd name="connsiteX28" fmla="*/ 6195523 w 12192000"/>
              <a:gd name="connsiteY28" fmla="*/ 481437 h 5077959"/>
              <a:gd name="connsiteX29" fmla="*/ 6461170 w 12192000"/>
              <a:gd name="connsiteY29" fmla="*/ 483539 h 5077959"/>
              <a:gd name="connsiteX30" fmla="*/ 6729372 w 12192000"/>
              <a:gd name="connsiteY30" fmla="*/ 481437 h 5077959"/>
              <a:gd name="connsiteX31" fmla="*/ 7001406 w 12192000"/>
              <a:gd name="connsiteY31" fmla="*/ 477234 h 5077959"/>
              <a:gd name="connsiteX32" fmla="*/ 7273439 w 12192000"/>
              <a:gd name="connsiteY32" fmla="*/ 473380 h 5077959"/>
              <a:gd name="connsiteX33" fmla="*/ 7549303 w 12192000"/>
              <a:gd name="connsiteY33" fmla="*/ 464973 h 5077959"/>
              <a:gd name="connsiteX34" fmla="*/ 7827722 w 12192000"/>
              <a:gd name="connsiteY34" fmla="*/ 456215 h 5077959"/>
              <a:gd name="connsiteX35" fmla="*/ 8106140 w 12192000"/>
              <a:gd name="connsiteY35" fmla="*/ 446056 h 5077959"/>
              <a:gd name="connsiteX36" fmla="*/ 8387114 w 12192000"/>
              <a:gd name="connsiteY36" fmla="*/ 431694 h 5077959"/>
              <a:gd name="connsiteX37" fmla="*/ 8670640 w 12192000"/>
              <a:gd name="connsiteY37" fmla="*/ 414528 h 5077959"/>
              <a:gd name="connsiteX38" fmla="*/ 8955446 w 12192000"/>
              <a:gd name="connsiteY38" fmla="*/ 398064 h 5077959"/>
              <a:gd name="connsiteX39" fmla="*/ 9240250 w 12192000"/>
              <a:gd name="connsiteY39" fmla="*/ 377045 h 5077959"/>
              <a:gd name="connsiteX40" fmla="*/ 9528886 w 12192000"/>
              <a:gd name="connsiteY40" fmla="*/ 351823 h 5077959"/>
              <a:gd name="connsiteX41" fmla="*/ 9813691 w 12192000"/>
              <a:gd name="connsiteY41" fmla="*/ 326601 h 5077959"/>
              <a:gd name="connsiteX42" fmla="*/ 10103603 w 12192000"/>
              <a:gd name="connsiteY42" fmla="*/ 297525 h 5077959"/>
              <a:gd name="connsiteX43" fmla="*/ 10394794 w 12192000"/>
              <a:gd name="connsiteY43" fmla="*/ 265647 h 5077959"/>
              <a:gd name="connsiteX44" fmla="*/ 10682153 w 12192000"/>
              <a:gd name="connsiteY44" fmla="*/ 232018 h 5077959"/>
              <a:gd name="connsiteX45" fmla="*/ 10973344 w 12192000"/>
              <a:gd name="connsiteY45" fmla="*/ 192783 h 5077959"/>
              <a:gd name="connsiteX46" fmla="*/ 11263257 w 12192000"/>
              <a:gd name="connsiteY46" fmla="*/ 150746 h 5077959"/>
              <a:gd name="connsiteX47" fmla="*/ 11554448 w 12192000"/>
              <a:gd name="connsiteY47" fmla="*/ 109060 h 5077959"/>
              <a:gd name="connsiteX48" fmla="*/ 11844360 w 12192000"/>
              <a:gd name="connsiteY48" fmla="*/ 60367 h 5077959"/>
              <a:gd name="connsiteX49" fmla="*/ 12132996 w 12192000"/>
              <a:gd name="connsiteY49" fmla="*/ 10623 h 50779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</a:cxnLst>
            <a:rect l="l" t="t" r="r" b="b"/>
            <a:pathLst>
              <a:path w="12192000" h="5077959">
                <a:moveTo>
                  <a:pt x="12192000" y="0"/>
                </a:moveTo>
                <a:lnTo>
                  <a:pt x="12192000" y="1972152"/>
                </a:lnTo>
                <a:lnTo>
                  <a:pt x="12192000" y="2361342"/>
                </a:lnTo>
                <a:lnTo>
                  <a:pt x="12192000" y="5077959"/>
                </a:lnTo>
                <a:lnTo>
                  <a:pt x="0" y="5077959"/>
                </a:lnTo>
                <a:lnTo>
                  <a:pt x="0" y="2361342"/>
                </a:lnTo>
                <a:lnTo>
                  <a:pt x="0" y="1972152"/>
                </a:lnTo>
                <a:lnTo>
                  <a:pt x="0" y="12515"/>
                </a:lnTo>
                <a:lnTo>
                  <a:pt x="108623" y="29540"/>
                </a:lnTo>
                <a:lnTo>
                  <a:pt x="300195" y="56163"/>
                </a:lnTo>
                <a:lnTo>
                  <a:pt x="527528" y="88041"/>
                </a:lnTo>
                <a:lnTo>
                  <a:pt x="779127" y="121671"/>
                </a:lnTo>
                <a:lnTo>
                  <a:pt x="1062654" y="157052"/>
                </a:lnTo>
                <a:lnTo>
                  <a:pt x="1371726" y="194535"/>
                </a:lnTo>
                <a:lnTo>
                  <a:pt x="1707616" y="232018"/>
                </a:lnTo>
                <a:lnTo>
                  <a:pt x="2065219" y="270201"/>
                </a:lnTo>
                <a:lnTo>
                  <a:pt x="2450918" y="305583"/>
                </a:lnTo>
                <a:lnTo>
                  <a:pt x="2854496" y="339562"/>
                </a:lnTo>
                <a:lnTo>
                  <a:pt x="3281065" y="370390"/>
                </a:lnTo>
                <a:lnTo>
                  <a:pt x="3725514" y="399815"/>
                </a:lnTo>
                <a:lnTo>
                  <a:pt x="4189119" y="427490"/>
                </a:lnTo>
                <a:lnTo>
                  <a:pt x="4426671" y="437298"/>
                </a:lnTo>
                <a:lnTo>
                  <a:pt x="4669330" y="448158"/>
                </a:lnTo>
                <a:lnTo>
                  <a:pt x="4915819" y="458317"/>
                </a:lnTo>
                <a:lnTo>
                  <a:pt x="5163586" y="464973"/>
                </a:lnTo>
                <a:lnTo>
                  <a:pt x="5416461" y="470928"/>
                </a:lnTo>
                <a:lnTo>
                  <a:pt x="5671892" y="477234"/>
                </a:lnTo>
                <a:lnTo>
                  <a:pt x="5932430" y="481437"/>
                </a:lnTo>
                <a:lnTo>
                  <a:pt x="6195523" y="481437"/>
                </a:lnTo>
                <a:lnTo>
                  <a:pt x="6461170" y="483539"/>
                </a:lnTo>
                <a:lnTo>
                  <a:pt x="6729372" y="481437"/>
                </a:lnTo>
                <a:lnTo>
                  <a:pt x="7001406" y="477234"/>
                </a:lnTo>
                <a:lnTo>
                  <a:pt x="7273439" y="473380"/>
                </a:lnTo>
                <a:lnTo>
                  <a:pt x="7549303" y="464973"/>
                </a:lnTo>
                <a:lnTo>
                  <a:pt x="7827722" y="456215"/>
                </a:lnTo>
                <a:lnTo>
                  <a:pt x="8106140" y="446056"/>
                </a:lnTo>
                <a:lnTo>
                  <a:pt x="8387114" y="431694"/>
                </a:lnTo>
                <a:lnTo>
                  <a:pt x="8670640" y="414528"/>
                </a:lnTo>
                <a:lnTo>
                  <a:pt x="8955446" y="398064"/>
                </a:lnTo>
                <a:lnTo>
                  <a:pt x="9240250" y="377045"/>
                </a:lnTo>
                <a:lnTo>
                  <a:pt x="9528886" y="351823"/>
                </a:lnTo>
                <a:lnTo>
                  <a:pt x="9813691" y="326601"/>
                </a:lnTo>
                <a:lnTo>
                  <a:pt x="10103603" y="297525"/>
                </a:lnTo>
                <a:lnTo>
                  <a:pt x="10394794" y="265647"/>
                </a:lnTo>
                <a:lnTo>
                  <a:pt x="10682153" y="232018"/>
                </a:lnTo>
                <a:lnTo>
                  <a:pt x="10973344" y="192783"/>
                </a:lnTo>
                <a:lnTo>
                  <a:pt x="11263257" y="150746"/>
                </a:lnTo>
                <a:lnTo>
                  <a:pt x="11554448" y="109060"/>
                </a:lnTo>
                <a:lnTo>
                  <a:pt x="11844360" y="60367"/>
                </a:lnTo>
                <a:lnTo>
                  <a:pt x="12132996" y="10623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992A2039-50D4-4D49-A79F-C82A1D9131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  <a:solidFill>
            <a:srgbClr val="FFFFFF"/>
          </a:solidFill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CC1C7165-8A3A-44EB-88D0-4EFA36A004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 useBgFill="1">
          <p:nvSpPr>
            <p:cNvPr id="16" name="Freeform 5">
              <a:extLst>
                <a:ext uri="{FF2B5EF4-FFF2-40B4-BE49-F238E27FC236}">
                  <a16:creationId xmlns:a16="http://schemas.microsoft.com/office/drawing/2014/main" id="{A1081473-BB93-49A4-B605-4E2053739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492F066-FC49-DDE4-7A77-9E4C07AE7D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838200"/>
            <a:ext cx="8761413" cy="97790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Costs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DE729B-CC9C-DCF8-36FA-9AADACDE8C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87233" y="2603500"/>
            <a:ext cx="8417535" cy="341630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/>
              <a:t>Major category of costs:</a:t>
            </a:r>
            <a:endParaRPr lang="en-US" dirty="0"/>
          </a:p>
          <a:p>
            <a:pPr lvl="1"/>
            <a:r>
              <a:rPr lang="en-GB" dirty="0"/>
              <a:t>Administration of the resignation</a:t>
            </a:r>
          </a:p>
          <a:p>
            <a:pPr lvl="1"/>
            <a:r>
              <a:rPr lang="en-GB" dirty="0"/>
              <a:t>Recruitment &amp; Selection costs</a:t>
            </a:r>
          </a:p>
          <a:p>
            <a:pPr lvl="1"/>
            <a:r>
              <a:rPr lang="en-GB" dirty="0"/>
              <a:t>Temp or agency costs</a:t>
            </a:r>
          </a:p>
          <a:p>
            <a:pPr lvl="1"/>
            <a:r>
              <a:rPr lang="en-GB" dirty="0"/>
              <a:t>Induction and training costs for new employee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Includes direct costs and opportunity costs</a:t>
            </a:r>
          </a:p>
          <a:p>
            <a:pPr lvl="1"/>
            <a:r>
              <a:rPr lang="en-GB" dirty="0"/>
              <a:t>Multiply the total figure by the turnover rate = total annual cost of turnover</a:t>
            </a:r>
          </a:p>
        </p:txBody>
      </p:sp>
    </p:spTree>
    <p:extLst>
      <p:ext uri="{BB962C8B-B14F-4D97-AF65-F5344CB8AC3E}">
        <p14:creationId xmlns:p14="http://schemas.microsoft.com/office/powerpoint/2010/main" val="37229089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AD8072-9B78-B047-12FF-9FC53FF66F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Complex costing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804B8C-79A0-FFD3-1486-08C471019C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Estimate the relative productivity of new employees in their first few months</a:t>
            </a:r>
          </a:p>
          <a:p>
            <a:r>
              <a:rPr lang="en-GB" dirty="0"/>
              <a:t>Estimate the relative productivity of </a:t>
            </a:r>
            <a:r>
              <a:rPr lang="en-GB" dirty="0" err="1"/>
              <a:t>resignees</a:t>
            </a:r>
            <a:r>
              <a:rPr lang="en-GB" dirty="0"/>
              <a:t> during notice</a:t>
            </a:r>
          </a:p>
          <a:p>
            <a:r>
              <a:rPr lang="en-GB" dirty="0"/>
              <a:t>Both are likely to be lower in terms of productivity</a:t>
            </a:r>
          </a:p>
        </p:txBody>
      </p:sp>
    </p:spTree>
    <p:extLst>
      <p:ext uri="{BB962C8B-B14F-4D97-AF65-F5344CB8AC3E}">
        <p14:creationId xmlns:p14="http://schemas.microsoft.com/office/powerpoint/2010/main" val="13072420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9FA70B-7769-023B-D898-C146900349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Opportunity cost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5BE32C-FD9E-A746-75FA-4C64A7B031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This refers to the cost of something in terms of opportunity lost. In farming, the opportunity cost of a farmer growing wheat is given by what they would have earned if they had grown barley, assuming barley is the next best alternative.</a:t>
            </a:r>
          </a:p>
        </p:txBody>
      </p:sp>
    </p:spTree>
    <p:extLst>
      <p:ext uri="{BB962C8B-B14F-4D97-AF65-F5344CB8AC3E}">
        <p14:creationId xmlns:p14="http://schemas.microsoft.com/office/powerpoint/2010/main" val="13001160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2F448CB3-7B4F-45D7-B7C0-DF553DF61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5C5305EA-7A88-413D-BE8A-47A02476F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FCA94DB5-FE56-4A3D-BC48-31B559519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BA049A3-1092-1AF0-F8B0-D4D9ADA5BD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Turnover costs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9ED434F-8767-46CC-B26B-5AF62FF01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2631A8C-958E-BA6D-6511-12F1CD096A2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92687717"/>
              </p:ext>
            </p:extLst>
          </p:nvPr>
        </p:nvGraphicFramePr>
        <p:xfrm>
          <a:off x="1286934" y="2324100"/>
          <a:ext cx="9625383" cy="3422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761273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24E43EB-867C-4B35-9A5C-E435157C7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7C0F5DA-B59F-4F13-8BB8-FFD8F2C57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Freeform 5">
            <a:extLst>
              <a:ext uri="{FF2B5EF4-FFF2-40B4-BE49-F238E27FC236}">
                <a16:creationId xmlns:a16="http://schemas.microsoft.com/office/drawing/2014/main" id="{9CEA1DEC-CC9E-4776-9E08-048A15BFA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CE399CF-F4B8-4832-A8CB-B93F6B1EF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16" name="Freeform 5">
            <a:extLst>
              <a:ext uri="{FF2B5EF4-FFF2-40B4-BE49-F238E27FC236}">
                <a16:creationId xmlns:a16="http://schemas.microsoft.com/office/drawing/2014/main" id="{1F23E73A-FDC8-462C-83C1-3AA89614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62ED98-7293-3BC5-FF5B-6483B84BBE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4087" y="1130603"/>
            <a:ext cx="3342442" cy="4596794"/>
          </a:xfrm>
        </p:spPr>
        <p:txBody>
          <a:bodyPr anchor="ctr">
            <a:normAutofit/>
          </a:bodyPr>
          <a:lstStyle/>
          <a:p>
            <a:r>
              <a:rPr lang="en-GB" sz="3200">
                <a:solidFill>
                  <a:srgbClr val="EBEBEB"/>
                </a:solidFill>
              </a:rPr>
              <a:t>Give it a go!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A473FC-7701-7759-F100-9B765921E2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0077" y="437513"/>
            <a:ext cx="5502614" cy="595432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/>
              <a:t>Take some time in your groups to estimate the cost of turnover in your organisations.</a:t>
            </a:r>
          </a:p>
          <a:p>
            <a:r>
              <a:rPr lang="en-GB" sz="2000"/>
              <a:t>What is the opportunity cost?</a:t>
            </a:r>
          </a:p>
        </p:txBody>
      </p:sp>
    </p:spTree>
    <p:extLst>
      <p:ext uri="{BB962C8B-B14F-4D97-AF65-F5344CB8AC3E}">
        <p14:creationId xmlns:p14="http://schemas.microsoft.com/office/powerpoint/2010/main" val="416373928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314C310-850D-4491-AA52-C75BEA68B6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4EC3799-3F52-48CE-85CC-83AED368E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3FC2939-BF10-4CBC-904B-74A17D4B9C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266B6D5D-11B6-40A6-9CEF-F0B0D104C5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8F617C6-E09D-36CF-3C34-C0D571CA75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247" y="1085549"/>
            <a:ext cx="3430947" cy="4686903"/>
          </a:xfrm>
        </p:spPr>
        <p:txBody>
          <a:bodyPr anchor="ctr">
            <a:normAutofit/>
          </a:bodyPr>
          <a:lstStyle/>
          <a:p>
            <a:pPr algn="r"/>
            <a:r>
              <a:rPr lang="en-GB">
                <a:solidFill>
                  <a:schemeClr val="tx1"/>
                </a:solidFill>
              </a:rPr>
              <a:t>Turnover and retention patterns in the UK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89E20C7-BB50-4317-93C7-90C8ED80B2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930986"/>
            <a:ext cx="0" cy="3200400"/>
          </a:xfrm>
          <a:prstGeom prst="line">
            <a:avLst/>
          </a:prstGeom>
          <a:ln w="15875" cap="sq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8FF014-5EB5-1749-A236-BE24328D90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41399" y="1085549"/>
            <a:ext cx="5579707" cy="468690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>
                <a:solidFill>
                  <a:schemeClr val="tx1"/>
                </a:solidFill>
              </a:rPr>
              <a:t>Turnover varies between occupations and industries</a:t>
            </a:r>
          </a:p>
          <a:p>
            <a:r>
              <a:rPr lang="en-GB">
                <a:solidFill>
                  <a:schemeClr val="tx1"/>
                </a:solidFill>
              </a:rPr>
              <a:t>Highest levels: lower paid private sector services such as hotels, retail, catering, social care, hospitality, call centres</a:t>
            </a:r>
          </a:p>
          <a:p>
            <a:r>
              <a:rPr lang="en-GB">
                <a:solidFill>
                  <a:schemeClr val="tx1"/>
                </a:solidFill>
              </a:rPr>
              <a:t>Highest turnover tend to be found in regions where unemployment is lowest and where it is easy to find alternative employment</a:t>
            </a:r>
          </a:p>
        </p:txBody>
      </p:sp>
    </p:spTree>
    <p:extLst>
      <p:ext uri="{BB962C8B-B14F-4D97-AF65-F5344CB8AC3E}">
        <p14:creationId xmlns:p14="http://schemas.microsoft.com/office/powerpoint/2010/main" val="2467947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1109B5D-BC35-4376-98A2-F53B03E4E1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Freeform 5">
            <a:extLst>
              <a:ext uri="{FF2B5EF4-FFF2-40B4-BE49-F238E27FC236}">
                <a16:creationId xmlns:a16="http://schemas.microsoft.com/office/drawing/2014/main" id="{94D90C11-98A3-40E3-B04C-A3025D6458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0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0ED9D0-DC93-617B-AE9A-06737FB0E3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7791" y="1449324"/>
            <a:ext cx="2621734" cy="4391640"/>
          </a:xfrm>
        </p:spPr>
        <p:txBody>
          <a:bodyPr anchor="t">
            <a:normAutofit/>
          </a:bodyPr>
          <a:lstStyle/>
          <a:p>
            <a:r>
              <a:rPr lang="en-GB" sz="2800">
                <a:solidFill>
                  <a:schemeClr val="tx1"/>
                </a:solidFill>
              </a:rPr>
              <a:t>CIPD Resourcing and Talent Report 2022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3B28FB1-97C9-4A9E-A45B-356508C2C3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2D462F-4367-42C4-31DD-DC6A405514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50393" y="1449324"/>
            <a:ext cx="6230220" cy="439164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>
                <a:solidFill>
                  <a:schemeClr val="tx1"/>
                </a:solidFill>
              </a:rPr>
              <a:t>"Employers continue to experience skills shortages and recruitment difficulties across roles but more pressure is being faced for senior and skilled positions"</a:t>
            </a:r>
          </a:p>
          <a:p>
            <a:r>
              <a:rPr lang="en-GB">
                <a:solidFill>
                  <a:schemeClr val="tx1"/>
                </a:solidFill>
              </a:rPr>
              <a:t>60% of employers say talent is more difficult to retain</a:t>
            </a:r>
          </a:p>
          <a:p>
            <a:r>
              <a:rPr lang="en-GB">
                <a:solidFill>
                  <a:schemeClr val="tx1"/>
                </a:solidFill>
              </a:rPr>
              <a:t>Main themes:</a:t>
            </a:r>
          </a:p>
          <a:p>
            <a:pPr lvl="1"/>
            <a:r>
              <a:rPr lang="en-GB">
                <a:solidFill>
                  <a:schemeClr val="tx1"/>
                </a:solidFill>
              </a:rPr>
              <a:t>Focus on better pay and benefits (36%)</a:t>
            </a:r>
          </a:p>
          <a:p>
            <a:pPr lvl="1"/>
            <a:r>
              <a:rPr lang="en-GB">
                <a:solidFill>
                  <a:schemeClr val="tx1"/>
                </a:solidFill>
              </a:rPr>
              <a:t>Increasing diversity</a:t>
            </a:r>
          </a:p>
          <a:p>
            <a:pPr lvl="1"/>
            <a:r>
              <a:rPr lang="en-GB">
                <a:solidFill>
                  <a:schemeClr val="tx1"/>
                </a:solidFill>
              </a:rPr>
              <a:t>Upskilling</a:t>
            </a:r>
          </a:p>
          <a:p>
            <a:pPr lvl="1"/>
            <a:r>
              <a:rPr lang="en-GB">
                <a:solidFill>
                  <a:schemeClr val="tx1"/>
                </a:solidFill>
              </a:rPr>
              <a:t>Flexibility</a:t>
            </a:r>
          </a:p>
          <a:p>
            <a:pPr lvl="1"/>
            <a:r>
              <a:rPr lang="en-GB">
                <a:solidFill>
                  <a:schemeClr val="tx1"/>
                </a:solidFill>
              </a:rPr>
              <a:t>Technology to boost UX</a:t>
            </a:r>
          </a:p>
        </p:txBody>
      </p:sp>
    </p:spTree>
    <p:extLst>
      <p:ext uri="{BB962C8B-B14F-4D97-AF65-F5344CB8AC3E}">
        <p14:creationId xmlns:p14="http://schemas.microsoft.com/office/powerpoint/2010/main" val="160698150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314C310-850D-4491-AA52-C75BEA68B6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4EC3799-3F52-48CE-85CC-83AED368E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3FC2939-BF10-4CBC-904B-74A17D4B9C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266B6D5D-11B6-40A6-9CEF-F0B0D104C5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A40CA8A-4F51-9C74-955D-C67189DC31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247" y="1085549"/>
            <a:ext cx="3430947" cy="4686903"/>
          </a:xfrm>
        </p:spPr>
        <p:txBody>
          <a:bodyPr anchor="ctr">
            <a:normAutofit/>
          </a:bodyPr>
          <a:lstStyle/>
          <a:p>
            <a:pPr algn="r"/>
            <a:r>
              <a:rPr lang="en-GB">
                <a:solidFill>
                  <a:schemeClr val="tx1"/>
                </a:solidFill>
              </a:rPr>
              <a:t>When does turnover become problematic?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89E20C7-BB50-4317-93C7-90C8ED80B2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930986"/>
            <a:ext cx="0" cy="3200400"/>
          </a:xfrm>
          <a:prstGeom prst="line">
            <a:avLst/>
          </a:prstGeom>
          <a:ln w="15875" cap="sq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D7E0D0-8A5D-EA9D-9F6F-61F80357D4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41399" y="1085549"/>
            <a:ext cx="5579707" cy="468690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>
                <a:solidFill>
                  <a:schemeClr val="tx1"/>
                </a:solidFill>
              </a:rPr>
              <a:t>Need to be aware of the position in the labour market</a:t>
            </a:r>
          </a:p>
          <a:p>
            <a:r>
              <a:rPr lang="en-GB">
                <a:solidFill>
                  <a:schemeClr val="tx1"/>
                </a:solidFill>
              </a:rPr>
              <a:t>Depends on the supply of labour</a:t>
            </a:r>
          </a:p>
          <a:p>
            <a:r>
              <a:rPr lang="en-GB">
                <a:solidFill>
                  <a:schemeClr val="tx1"/>
                </a:solidFill>
              </a:rPr>
              <a:t>Depends on the skill level of the role in question</a:t>
            </a:r>
          </a:p>
          <a:p>
            <a:r>
              <a:rPr lang="en-GB">
                <a:solidFill>
                  <a:schemeClr val="tx1"/>
                </a:solidFill>
              </a:rPr>
              <a:t>Relationships built with customers</a:t>
            </a:r>
          </a:p>
          <a:p>
            <a:r>
              <a:rPr lang="en-GB">
                <a:solidFill>
                  <a:schemeClr val="tx1"/>
                </a:solidFill>
              </a:rPr>
              <a:t>Availability of competitors</a:t>
            </a:r>
          </a:p>
          <a:p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964736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AE5A632B-B15A-489E-8337-BC0F40DBC2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Arc 19">
            <a:extLst>
              <a:ext uri="{FF2B5EF4-FFF2-40B4-BE49-F238E27FC236}">
                <a16:creationId xmlns:a16="http://schemas.microsoft.com/office/drawing/2014/main" id="{6E895C8D-1379-40B8-8B1B-B6F5AEAF0A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32983">
            <a:off x="1556059" y="1317961"/>
            <a:ext cx="2987899" cy="2987899"/>
          </a:xfrm>
          <a:prstGeom prst="arc">
            <a:avLst>
              <a:gd name="adj1" fmla="val 14612914"/>
              <a:gd name="adj2" fmla="val 0"/>
            </a:avLst>
          </a:prstGeom>
          <a:ln w="127000" cap="rnd">
            <a:solidFill>
              <a:schemeClr val="accent2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62D4C6-88A2-C238-1B83-E843E52D5B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2951205" cy="5571066"/>
          </a:xfrm>
        </p:spPr>
        <p:txBody>
          <a:bodyPr>
            <a:normAutofit/>
          </a:bodyPr>
          <a:lstStyle/>
          <a:p>
            <a:r>
              <a:rPr lang="en-GB" sz="3000">
                <a:solidFill>
                  <a:srgbClr val="FFFFFF"/>
                </a:solidFill>
              </a:rPr>
              <a:t>Understanding the economy and labour market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06509AE-3840-CC46-CAB3-D457CFEF614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81935179"/>
              </p:ext>
            </p:extLst>
          </p:nvPr>
        </p:nvGraphicFramePr>
        <p:xfrm>
          <a:off x="5410200" y="292260"/>
          <a:ext cx="6130548" cy="59797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2563475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92FEB64-6EEA-4759-B4A4-BD2C1E66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46D197-5808-0D2C-4450-31269E2EDB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278" y="1233241"/>
            <a:ext cx="3240506" cy="406462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Employment Market Conditions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56C721-FFA2-B72E-5632-E288114B82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500"/>
              <a:t>Need to compete in labour market for talent</a:t>
            </a:r>
          </a:p>
          <a:p>
            <a:r>
              <a:rPr lang="en-GB" sz="1500"/>
              <a:t>Geographical size of labour market varies considerably</a:t>
            </a:r>
          </a:p>
          <a:p>
            <a:pPr lvl="1"/>
            <a:r>
              <a:rPr lang="en-GB" sz="1500"/>
              <a:t>"travel to work areas"</a:t>
            </a:r>
          </a:p>
          <a:p>
            <a:pPr lvl="1"/>
            <a:r>
              <a:rPr lang="en-GB" sz="1500"/>
              <a:t>Impact of covid has thrown this in the air</a:t>
            </a:r>
          </a:p>
          <a:p>
            <a:pPr lvl="1"/>
            <a:r>
              <a:rPr lang="en-GB" sz="1500"/>
              <a:t>High paid jobs often compete in national labour market</a:t>
            </a:r>
          </a:p>
          <a:p>
            <a:pPr lvl="1"/>
            <a:r>
              <a:rPr lang="en-GB" sz="1500"/>
              <a:t>Some lower paid jobs too: graduate jobs </a:t>
            </a:r>
          </a:p>
          <a:p>
            <a:pPr lvl="1"/>
            <a:r>
              <a:rPr lang="en-GB" sz="1500"/>
              <a:t>International labour market: sport, financial, medicine (high paid)</a:t>
            </a:r>
          </a:p>
          <a:p>
            <a:pPr lvl="1"/>
            <a:r>
              <a:rPr lang="en-GB" sz="1500"/>
              <a:t>International labour market: academia, hospitality, nursing, care (low paid)</a:t>
            </a:r>
          </a:p>
          <a:p>
            <a:pPr lvl="1"/>
            <a:r>
              <a:rPr lang="en-GB" sz="1500"/>
              <a:t>EU/Brexit</a:t>
            </a:r>
          </a:p>
          <a:p>
            <a:pPr lvl="1"/>
            <a:endParaRPr lang="en-GB" sz="1500"/>
          </a:p>
          <a:p>
            <a:pPr lvl="1"/>
            <a:endParaRPr lang="en-GB" sz="150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9398707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C2856C-2211-9DB8-67A5-E68BC98D4C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Push &amp; Pull (employment)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3F4848-E69A-1777-3F0C-9EEE59ADA6F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Push factors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E9A71C-FD96-E70B-9B1A-8FB97225B65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Dissatisfaction with current job</a:t>
            </a:r>
          </a:p>
          <a:p>
            <a:r>
              <a:rPr lang="en-GB" dirty="0"/>
              <a:t>Poor relationship with line manager</a:t>
            </a:r>
          </a:p>
          <a:p>
            <a:r>
              <a:rPr lang="en-GB" dirty="0"/>
              <a:t>Barriers at work</a:t>
            </a:r>
          </a:p>
          <a:p>
            <a:r>
              <a:rPr lang="en-GB" dirty="0"/>
              <a:t>Discrimination</a:t>
            </a:r>
          </a:p>
          <a:p>
            <a:r>
              <a:rPr lang="en-GB" dirty="0"/>
              <a:t>Exclusion</a:t>
            </a:r>
          </a:p>
          <a:p>
            <a:r>
              <a:rPr lang="en-GB" dirty="0"/>
              <a:t>Lack of career opportunities</a:t>
            </a:r>
          </a:p>
          <a:p>
            <a:r>
              <a:rPr lang="en-GB" dirty="0"/>
              <a:t>Organisational changes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3D0AD18-C192-3D17-FCBC-450996010F0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Pull factors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B02D885-313B-C428-9EE9-2ACE9B4E8D0F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Better salary/benefits</a:t>
            </a:r>
          </a:p>
          <a:p>
            <a:r>
              <a:rPr lang="en-GB" dirty="0"/>
              <a:t>Career development</a:t>
            </a:r>
          </a:p>
          <a:p>
            <a:r>
              <a:rPr lang="en-GB" dirty="0"/>
              <a:t>Time out of the workplace</a:t>
            </a:r>
          </a:p>
          <a:p>
            <a:r>
              <a:rPr lang="en-GB" dirty="0"/>
              <a:t>Carer responsibilities</a:t>
            </a:r>
          </a:p>
          <a:p>
            <a:r>
              <a:rPr lang="en-GB" dirty="0"/>
              <a:t>Following their dreams</a:t>
            </a:r>
          </a:p>
          <a:p>
            <a:r>
              <a:rPr lang="en-GB" dirty="0"/>
              <a:t>Desirable company culture</a:t>
            </a:r>
          </a:p>
          <a:p>
            <a:r>
              <a:rPr lang="en-GB" dirty="0"/>
              <a:t>Job better aligned with values</a:t>
            </a:r>
          </a:p>
          <a:p>
            <a:r>
              <a:rPr lang="en-GB" dirty="0"/>
              <a:t>Location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960120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25640-A5BE-23DA-A955-668CCFFF3E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Investigating Why People Leave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FB4589-669C-2102-31F3-88D192D6B7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Use of exit interviews</a:t>
            </a:r>
          </a:p>
          <a:p>
            <a:r>
              <a:rPr lang="en-GB" dirty="0"/>
              <a:t>Surveying current staff (stay surveys)</a:t>
            </a:r>
          </a:p>
          <a:p>
            <a:r>
              <a:rPr lang="en-GB" dirty="0"/>
              <a:t>Use of external providers</a:t>
            </a:r>
          </a:p>
          <a:p>
            <a:r>
              <a:rPr lang="en-GB" dirty="0"/>
              <a:t>Anonymity</a:t>
            </a:r>
          </a:p>
          <a:p>
            <a:r>
              <a:rPr lang="en-GB" dirty="0" err="1"/>
              <a:t>GlassDoor</a:t>
            </a:r>
            <a:r>
              <a:rPr lang="en-GB" dirty="0"/>
              <a:t>/Indeed etc</a:t>
            </a:r>
          </a:p>
        </p:txBody>
      </p:sp>
    </p:spTree>
    <p:extLst>
      <p:ext uri="{BB962C8B-B14F-4D97-AF65-F5344CB8AC3E}">
        <p14:creationId xmlns:p14="http://schemas.microsoft.com/office/powerpoint/2010/main" val="25907113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E0488BA-180E-40D8-8350-4B17917955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olourful carved figures of humans">
            <a:extLst>
              <a:ext uri="{FF2B5EF4-FFF2-40B4-BE49-F238E27FC236}">
                <a16:creationId xmlns:a16="http://schemas.microsoft.com/office/drawing/2014/main" id="{8D6316F1-F0C5-A4B7-F368-6B5E332EF3A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21042" r="-2" b="-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6EC45C8-D6CB-87BC-3C97-97AC2ECBFD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/>
                </a:solidFill>
              </a:rPr>
              <a:t>Improving Retention -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B9F809-E571-F6D6-C21D-B92681734C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>
                <a:solidFill>
                  <a:schemeClr val="tx1"/>
                </a:solidFill>
              </a:rPr>
              <a:t>First steps:</a:t>
            </a:r>
          </a:p>
          <a:p>
            <a:pPr lvl="1"/>
            <a:r>
              <a:rPr lang="en-GB">
                <a:solidFill>
                  <a:schemeClr val="tx1"/>
                </a:solidFill>
              </a:rPr>
              <a:t>Why are employees leaving?</a:t>
            </a:r>
          </a:p>
          <a:p>
            <a:pPr lvl="1"/>
            <a:r>
              <a:rPr lang="en-GB">
                <a:solidFill>
                  <a:schemeClr val="tx1"/>
                </a:solidFill>
              </a:rPr>
              <a:t>Who is leaving?  Teams, demographics, age etc</a:t>
            </a:r>
          </a:p>
          <a:p>
            <a:pPr lvl="1"/>
            <a:r>
              <a:rPr lang="en-GB">
                <a:solidFill>
                  <a:schemeClr val="tx1"/>
                </a:solidFill>
              </a:rPr>
              <a:t>Impact turnover has on the organisation</a:t>
            </a:r>
          </a:p>
        </p:txBody>
      </p:sp>
    </p:spTree>
    <p:extLst>
      <p:ext uri="{BB962C8B-B14F-4D97-AF65-F5344CB8AC3E}">
        <p14:creationId xmlns:p14="http://schemas.microsoft.com/office/powerpoint/2010/main" val="339077194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2F448CB3-7B4F-45D7-B7C0-DF553DF61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5C5305EA-7A88-413D-BE8A-47A02476F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FCA94DB5-FE56-4A3D-BC48-31B559519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CCED696-E4A3-9E39-DB20-AFD25B43D1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>
                <a:solidFill>
                  <a:srgbClr val="FFFFFF"/>
                </a:solidFill>
              </a:rPr>
              <a:t>Ways of improving retention (CIPD 2022 Resourcing and Talent Report)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9ED434F-8767-46CC-B26B-5AF62FF01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340D62F-2920-7B68-158A-214E0924F93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0002065"/>
              </p:ext>
            </p:extLst>
          </p:nvPr>
        </p:nvGraphicFramePr>
        <p:xfrm>
          <a:off x="1286934" y="2324100"/>
          <a:ext cx="9625383" cy="3422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5384497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4091D54B-59AB-4A5E-8E9E-0421BD66D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547CE62E-FFFD-4A1F-BA78-C3B89C36FC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3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AE51FD27-6B6A-4D21-BF22-245DA9BD0B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3" name="Rectangle 12">
            <a:extLst>
              <a:ext uri="{FF2B5EF4-FFF2-40B4-BE49-F238E27FC236}">
                <a16:creationId xmlns:a16="http://schemas.microsoft.com/office/drawing/2014/main" id="{B8144315-1C5A-4185-A952-25D98D303D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5">
            <a:extLst>
              <a:ext uri="{FF2B5EF4-FFF2-40B4-BE49-F238E27FC236}">
                <a16:creationId xmlns:a16="http://schemas.microsoft.com/office/drawing/2014/main" id="{11CAC6F2-0806-417B-BF5D-5AEF6195FA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4723B02-0AAB-4F6E-BA41-8ED99D559D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7E6C3A-7617-056E-05D3-E3B76FAD01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60773" y="1113062"/>
            <a:ext cx="3382297" cy="3281957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200" b="0" i="0" kern="12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The Five Generation Workplace</a:t>
            </a:r>
          </a:p>
        </p:txBody>
      </p:sp>
      <p:pic>
        <p:nvPicPr>
          <p:cNvPr id="4" name="Online Media 3" title="Navigating the Multigenerational Workplace | Leah Georges | TEDxCreightonU">
            <a:hlinkClick r:id="" action="ppaction://media"/>
            <a:extLst>
              <a:ext uri="{FF2B5EF4-FFF2-40B4-BE49-F238E27FC236}">
                <a16:creationId xmlns:a16="http://schemas.microsoft.com/office/drawing/2014/main" id="{A21EF398-B969-9139-0368-7D975C186360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259378" y="1113063"/>
            <a:ext cx="6171677" cy="462875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75406161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219AE65-9B94-44EA-BEF3-EF4BFA169C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0C81A57-9CD5-461B-8FFE-4A8CB6CFBE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17539" y="467397"/>
            <a:ext cx="695829" cy="5919116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086C462-37F4-494D-8292-CCB95221CC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  <a:solidFill>
            <a:srgbClr val="FFFFFF"/>
          </a:solidFill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2C7D2D64-353F-4802-AA48-A70CE6020B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30A6328F-CAA3-4052-BF4C-14BD47706E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ln>
              <a:noFill/>
            </a:ln>
          </p:spPr>
          <p:style>
            <a:lnRef idx="0">
              <a:scrgbClr r="0" g="0" b="0"/>
            </a:lnRef>
            <a:fillRef idx="1002">
              <a:schemeClr val="dk2"/>
            </a:fillRef>
            <a:effectRef idx="0">
              <a:scrgbClr r="0" g="0" b="0"/>
            </a:effectRef>
            <a:fontRef idx="major"/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E8876C1-61D5-36F3-FC66-2B347E74E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0372" y="1209957"/>
            <a:ext cx="3034580" cy="4438087"/>
          </a:xfrm>
        </p:spPr>
        <p:txBody>
          <a:bodyPr anchor="ctr">
            <a:normAutofit/>
          </a:bodyPr>
          <a:lstStyle/>
          <a:p>
            <a:pPr algn="r"/>
            <a:r>
              <a:rPr lang="en-GB" sz="3200">
                <a:solidFill>
                  <a:schemeClr val="tx1"/>
                </a:solidFill>
              </a:rPr>
              <a:t>CIPD view (2020) Should we stop talking about generational differences?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D23B2CD-009B-425A-9616-1E1AD1D5AB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56687" y="1930986"/>
            <a:ext cx="0" cy="3200400"/>
          </a:xfrm>
          <a:prstGeom prst="line">
            <a:avLst/>
          </a:prstGeom>
          <a:ln w="15875" cap="sq">
            <a:solidFill>
              <a:schemeClr val="tx2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B4EB5B-0DB3-581D-FFEE-D05611E568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8424" y="1059025"/>
            <a:ext cx="5302189" cy="473995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>
                <a:solidFill>
                  <a:schemeClr val="tx1"/>
                </a:solidFill>
              </a:rPr>
              <a:t>Complex area: interaction between societal changes and how people change as they age</a:t>
            </a:r>
          </a:p>
          <a:p>
            <a:r>
              <a:rPr lang="en-GB">
                <a:solidFill>
                  <a:schemeClr val="tx1"/>
                </a:solidFill>
              </a:rPr>
              <a:t>Over time, evidence suggests Millennials will become more like Gen Xers and then like the current Baby Boomers</a:t>
            </a:r>
          </a:p>
          <a:p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347074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314C310-850D-4491-AA52-C75BEA68B6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4EC3799-3F52-48CE-85CC-83AED368E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3FC2939-BF10-4CBC-904B-74A17D4B9C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266B6D5D-11B6-40A6-9CEF-F0B0D104C5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7134237-9823-10F2-D0B9-55120FF88A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247" y="1085549"/>
            <a:ext cx="3430947" cy="4686903"/>
          </a:xfrm>
        </p:spPr>
        <p:txBody>
          <a:bodyPr anchor="ctr">
            <a:normAutofit/>
          </a:bodyPr>
          <a:lstStyle/>
          <a:p>
            <a:pPr algn="r"/>
            <a:r>
              <a:rPr lang="en-GB">
                <a:solidFill>
                  <a:schemeClr val="tx1"/>
                </a:solidFill>
              </a:rPr>
              <a:t>Who was this written about?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89E20C7-BB50-4317-93C7-90C8ED80B2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930986"/>
            <a:ext cx="0" cy="3200400"/>
          </a:xfrm>
          <a:prstGeom prst="line">
            <a:avLst/>
          </a:prstGeom>
          <a:ln w="15875" cap="sq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63A701-DC03-2F12-495D-E5110C0A30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41399" y="1085549"/>
            <a:ext cx="5579707" cy="468690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>
                <a:solidFill>
                  <a:schemeClr val="tx1"/>
                </a:solidFill>
              </a:rPr>
              <a:t>"the children now love luxury; they have bad manners, contempt for authority; they show disrespect for elders and love chatter in place of exercise..."</a:t>
            </a:r>
          </a:p>
        </p:txBody>
      </p:sp>
    </p:spTree>
    <p:extLst>
      <p:ext uri="{BB962C8B-B14F-4D97-AF65-F5344CB8AC3E}">
        <p14:creationId xmlns:p14="http://schemas.microsoft.com/office/powerpoint/2010/main" val="40628666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314C310-850D-4491-AA52-C75BEA68B6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4EC3799-3F52-48CE-85CC-83AED368E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3FC2939-BF10-4CBC-904B-74A17D4B9C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266B6D5D-11B6-40A6-9CEF-F0B0D104C5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B9089A8-0928-BD15-F3DA-1949A7FA02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247" y="1085549"/>
            <a:ext cx="3430947" cy="4686903"/>
          </a:xfrm>
        </p:spPr>
        <p:txBody>
          <a:bodyPr anchor="ctr">
            <a:normAutofit/>
          </a:bodyPr>
          <a:lstStyle/>
          <a:p>
            <a:pPr algn="r"/>
            <a:r>
              <a:rPr lang="en-GB">
                <a:solidFill>
                  <a:schemeClr val="tx1"/>
                </a:solidFill>
              </a:rPr>
              <a:t>Are young people less concerned about pensions?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89E20C7-BB50-4317-93C7-90C8ED80B2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930986"/>
            <a:ext cx="0" cy="3200400"/>
          </a:xfrm>
          <a:prstGeom prst="line">
            <a:avLst/>
          </a:prstGeom>
          <a:ln w="15875" cap="sq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86EA62-1598-3446-2053-8E1360D5B9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41399" y="1085549"/>
            <a:ext cx="5579707" cy="468690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>
                <a:solidFill>
                  <a:schemeClr val="tx1"/>
                </a:solidFill>
              </a:rPr>
              <a:t>Evidence suggests that yes, indeed they do</a:t>
            </a:r>
          </a:p>
          <a:p>
            <a:r>
              <a:rPr lang="en-GB">
                <a:solidFill>
                  <a:schemeClr val="tx1"/>
                </a:solidFill>
              </a:rPr>
              <a:t>Some people argue that consequently employers should focus less on these things for the younger generations</a:t>
            </a:r>
          </a:p>
          <a:p>
            <a:r>
              <a:rPr lang="en-GB">
                <a:solidFill>
                  <a:schemeClr val="tx1"/>
                </a:solidFill>
              </a:rPr>
              <a:t>"Hyperbolic discounting" ie our tendency to undervalue distant future rewards and suddenly give them more value as they get closer</a:t>
            </a:r>
          </a:p>
          <a:p>
            <a:r>
              <a:rPr lang="en-GB">
                <a:solidFill>
                  <a:schemeClr val="tx1"/>
                </a:solidFill>
              </a:rPr>
              <a:t>Employers would better serve this generation by putting MORE focus on pensions, not less</a:t>
            </a:r>
          </a:p>
        </p:txBody>
      </p:sp>
    </p:spTree>
    <p:extLst>
      <p:ext uri="{BB962C8B-B14F-4D97-AF65-F5344CB8AC3E}">
        <p14:creationId xmlns:p14="http://schemas.microsoft.com/office/powerpoint/2010/main" val="257321011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E0488BA-180E-40D8-8350-4B17917955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olourful carved figures of humans">
            <a:extLst>
              <a:ext uri="{FF2B5EF4-FFF2-40B4-BE49-F238E27FC236}">
                <a16:creationId xmlns:a16="http://schemas.microsoft.com/office/drawing/2014/main" id="{611447D8-6F55-B28F-2205-C51AE49B489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21042" r="-2" b="-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B7FAAD8-6F7E-29E8-8C4E-4C7883773D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/>
                </a:solidFill>
              </a:rPr>
              <a:t>Focus on life stages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5F4565-DC54-152C-FAAC-393CBDFDBC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>
                <a:solidFill>
                  <a:schemeClr val="tx1"/>
                </a:solidFill>
              </a:rPr>
              <a:t>CIPD suggest employers should focus on life stages rather than the theories relating to generations</a:t>
            </a:r>
          </a:p>
          <a:p>
            <a:r>
              <a:rPr lang="en-GB">
                <a:solidFill>
                  <a:schemeClr val="tx1"/>
                </a:solidFill>
              </a:rPr>
              <a:t>Changes that happen to society as a whole affect the behaviour of all age groups</a:t>
            </a:r>
          </a:p>
        </p:txBody>
      </p:sp>
    </p:spTree>
    <p:extLst>
      <p:ext uri="{BB962C8B-B14F-4D97-AF65-F5344CB8AC3E}">
        <p14:creationId xmlns:p14="http://schemas.microsoft.com/office/powerpoint/2010/main" val="3611152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000C36E-AAFD-4188-BB55-FAE4A82728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0" cy="6858000"/>
          </a:xfrm>
          <a:prstGeom prst="rect">
            <a:avLst/>
          </a:prstGeom>
          <a:blipFill>
            <a:blip r:embed="rId2">
              <a:duotone>
                <a:schemeClr val="dk2">
                  <a:shade val="69000"/>
                  <a:hueMod val="91000"/>
                  <a:satMod val="164000"/>
                  <a:lumMod val="74000"/>
                </a:schemeClr>
                <a:schemeClr val="dk2">
                  <a:hueMod val="124000"/>
                  <a:satMod val="140000"/>
                  <a:lumMod val="142000"/>
                </a:schemeClr>
              </a:duotone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CB6D4A-4ADE-4BAF-BB67-7E9E8AB2C8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flipH="1">
            <a:off x="343043" y="402165"/>
            <a:ext cx="6738659" cy="605367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2065753A-F15B-43F6-B811-03D5434266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9519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5">
            <a:extLst>
              <a:ext uri="{FF2B5EF4-FFF2-40B4-BE49-F238E27FC236}">
                <a16:creationId xmlns:a16="http://schemas.microsoft.com/office/drawing/2014/main" id="{219AED55-7F29-4A42-9B4E-43EA055109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5677511" flipH="1">
            <a:off x="6355223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</p:sp>
      <p:sp>
        <p:nvSpPr>
          <p:cNvPr id="17" name="Freeform 5">
            <a:extLst>
              <a:ext uri="{FF2B5EF4-FFF2-40B4-BE49-F238E27FC236}">
                <a16:creationId xmlns:a16="http://schemas.microsoft.com/office/drawing/2014/main" id="{3394EDF3-F539-40F8-9354-FE02885829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5400000" flipH="1">
            <a:off x="4512068" y="2801721"/>
            <a:ext cx="6053670" cy="1254558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25236E71-242B-4CE7-96BC-B66F91F9DF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981884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Freeform 5">
            <a:extLst>
              <a:ext uri="{FF2B5EF4-FFF2-40B4-BE49-F238E27FC236}">
                <a16:creationId xmlns:a16="http://schemas.microsoft.com/office/drawing/2014/main" id="{683A5930-ABB0-4C7A-8E96-AB945DFB0D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flipH="1"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1C92ED-935B-3513-F1A8-61D61D1D15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1239" y="973667"/>
            <a:ext cx="2942210" cy="483374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Activity: how can a retention strategy focus on life stages?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33E51D9F-DA72-49DE-9183-76B062B38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DC828F7-05AD-2D49-9328-E0A67693960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69885405"/>
              </p:ext>
            </p:extLst>
          </p:nvPr>
        </p:nvGraphicFramePr>
        <p:xfrm>
          <a:off x="964907" y="973667"/>
          <a:ext cx="6116795" cy="49287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5916467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ShapesVTI">
  <a:themeElements>
    <a:clrScheme name="Ion Boardroom">
      <a:dk1>
        <a:srgbClr val="000000"/>
      </a:dk1>
      <a:lt1>
        <a:srgbClr val="FFFFFF"/>
      </a:lt1>
      <a:dk2>
        <a:srgbClr val="262626"/>
      </a:dk2>
      <a:lt2>
        <a:srgbClr val="FFFFFF"/>
      </a:lt2>
      <a:accent1>
        <a:srgbClr val="F5A700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Festival">
      <a:majorFont>
        <a:latin typeface="Century Gothic"/>
        <a:ea typeface=""/>
        <a:cs typeface=""/>
      </a:majorFont>
      <a:minorFont>
        <a:latin typeface="Century Gothic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hapesVTI" id="{C78D20FD-A872-4243-8597-B534C62538FF}" vid="{7CAFCCF9-7834-41D6-B6AB-7D225A18A4E9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TF00001243</Template>
  <TotalTime>0</TotalTime>
  <Words>1</Words>
  <Application>Microsoft Office PowerPoint</Application>
  <PresentationFormat>Widescreen</PresentationFormat>
  <Paragraphs>1</Paragraphs>
  <Slides>28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28</vt:i4>
      </vt:variant>
    </vt:vector>
  </HeadingPairs>
  <TitlesOfParts>
    <vt:vector size="30" baseType="lpstr">
      <vt:lpstr>Ion Boardroom</vt:lpstr>
      <vt:lpstr>ShapesVTI</vt:lpstr>
      <vt:lpstr>Employee Retention</vt:lpstr>
      <vt:lpstr>The Employee Experience</vt:lpstr>
      <vt:lpstr>Bersin et al (2017) Factors that contribute to employee experience</vt:lpstr>
      <vt:lpstr>Agenda</vt:lpstr>
      <vt:lpstr>What is employee turnover and retention?</vt:lpstr>
      <vt:lpstr>Formula (Turnover)</vt:lpstr>
      <vt:lpstr>Retention</vt:lpstr>
      <vt:lpstr>Measuring Retention</vt:lpstr>
      <vt:lpstr>Costs</vt:lpstr>
      <vt:lpstr>Complex costing</vt:lpstr>
      <vt:lpstr>Opportunity cost</vt:lpstr>
      <vt:lpstr>Turnover costs</vt:lpstr>
      <vt:lpstr>Give it a go!</vt:lpstr>
      <vt:lpstr>Turnover and retention patterns in the UK</vt:lpstr>
      <vt:lpstr>CIPD Resourcing and Talent Report 2022</vt:lpstr>
      <vt:lpstr>When does turnover become problematic?</vt:lpstr>
      <vt:lpstr>Understanding the economy and labour market</vt:lpstr>
      <vt:lpstr>Employment Market Conditions</vt:lpstr>
      <vt:lpstr>Push &amp; Pull (employment)</vt:lpstr>
      <vt:lpstr>Investigating Why People Leave</vt:lpstr>
      <vt:lpstr>Improving Retention - Strategy</vt:lpstr>
      <vt:lpstr>Ways of improving retention (CIPD 2022 Resourcing and Talent Report)</vt:lpstr>
      <vt:lpstr>The Five Generation Workplace</vt:lpstr>
      <vt:lpstr>CIPD view (2020) Should we stop talking about generational differences?</vt:lpstr>
      <vt:lpstr>Who was this written about?</vt:lpstr>
      <vt:lpstr>Are young people less concerned about pensions?</vt:lpstr>
      <vt:lpstr>Focus on life stages</vt:lpstr>
      <vt:lpstr>Activity: how can a retention strategy focus on life stages?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455</cp:revision>
  <dcterms:created xsi:type="dcterms:W3CDTF">2023-03-21T17:53:43Z</dcterms:created>
  <dcterms:modified xsi:type="dcterms:W3CDTF">2024-11-05T19:41:52Z</dcterms:modified>
</cp:coreProperties>
</file>