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3.xml" ContentType="application/vnd.openxmlformats-officedocument.theme+xml"/>
  <Override PartName="/ppt/slideLayouts/slideLayout17.xml" ContentType="application/vnd.openxmlformats-officedocument.presentationml.slideLayout+xml"/>
  <Override PartName="/ppt/theme/theme4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5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theme/theme6.xml" ContentType="application/vnd.openxmlformats-officedocument.theme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7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theme/theme8.xml" ContentType="application/vnd.openxmlformats-officedocument.theme+xml"/>
  <Override PartName="/ppt/theme/theme9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62" r:id="rId5"/>
    <p:sldMasterId id="2147483666" r:id="rId6"/>
    <p:sldMasterId id="2147483678" r:id="rId7"/>
    <p:sldMasterId id="2147483682" r:id="rId8"/>
    <p:sldMasterId id="2147483695" r:id="rId9"/>
    <p:sldMasterId id="2147483708" r:id="rId10"/>
    <p:sldMasterId id="2147483721" r:id="rId11"/>
  </p:sldMasterIdLst>
  <p:notesMasterIdLst>
    <p:notesMasterId r:id="rId29"/>
  </p:notesMasterIdLst>
  <p:sldIdLst>
    <p:sldId id="455" r:id="rId12"/>
    <p:sldId id="260" r:id="rId13"/>
    <p:sldId id="324" r:id="rId14"/>
    <p:sldId id="456" r:id="rId15"/>
    <p:sldId id="457" r:id="rId16"/>
    <p:sldId id="458" r:id="rId17"/>
    <p:sldId id="459" r:id="rId18"/>
    <p:sldId id="460" r:id="rId19"/>
    <p:sldId id="461" r:id="rId20"/>
    <p:sldId id="462" r:id="rId21"/>
    <p:sldId id="463" r:id="rId22"/>
    <p:sldId id="464" r:id="rId23"/>
    <p:sldId id="465" r:id="rId24"/>
    <p:sldId id="466" r:id="rId25"/>
    <p:sldId id="467" r:id="rId26"/>
    <p:sldId id="468" r:id="rId27"/>
    <p:sldId id="469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15" autoAdjust="0"/>
    <p:restoredTop sz="91656" autoAdjust="0"/>
  </p:normalViewPr>
  <p:slideViewPr>
    <p:cSldViewPr snapToGrid="0">
      <p:cViewPr varScale="1">
        <p:scale>
          <a:sx n="108" d="100"/>
          <a:sy n="108" d="100"/>
        </p:scale>
        <p:origin x="108" y="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2.xml"/><Relationship Id="rId18" Type="http://schemas.openxmlformats.org/officeDocument/2006/relationships/slide" Target="slides/slide7.xml"/><Relationship Id="rId26" Type="http://schemas.openxmlformats.org/officeDocument/2006/relationships/slide" Target="slides/slide15.xml"/><Relationship Id="rId3" Type="http://schemas.openxmlformats.org/officeDocument/2006/relationships/customXml" Target="../customXml/item3.xml"/><Relationship Id="rId21" Type="http://schemas.openxmlformats.org/officeDocument/2006/relationships/slide" Target="slides/slide10.xml"/><Relationship Id="rId34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1.xml"/><Relationship Id="rId17" Type="http://schemas.openxmlformats.org/officeDocument/2006/relationships/slide" Target="slides/slide6.xml"/><Relationship Id="rId25" Type="http://schemas.openxmlformats.org/officeDocument/2006/relationships/slide" Target="slides/slide14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5.xml"/><Relationship Id="rId20" Type="http://schemas.openxmlformats.org/officeDocument/2006/relationships/slide" Target="slides/slide9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3.xml"/><Relationship Id="rId32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4.xml"/><Relationship Id="rId23" Type="http://schemas.openxmlformats.org/officeDocument/2006/relationships/slide" Target="slides/slide12.xml"/><Relationship Id="rId28" Type="http://schemas.openxmlformats.org/officeDocument/2006/relationships/slide" Target="slides/slide17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8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3.xml"/><Relationship Id="rId22" Type="http://schemas.openxmlformats.org/officeDocument/2006/relationships/slide" Target="slides/slide11.xml"/><Relationship Id="rId27" Type="http://schemas.openxmlformats.org/officeDocument/2006/relationships/slide" Target="slides/slide16.xml"/><Relationship Id="rId30" Type="http://schemas.openxmlformats.org/officeDocument/2006/relationships/presProps" Target="presProps.xml"/><Relationship Id="rId8" Type="http://schemas.openxmlformats.org/officeDocument/2006/relationships/slideMaster" Target="slideMasters/slideMaster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xandra Madalina" userId="f2e71a8ef1b8f40d" providerId="LiveId" clId="{EE307469-BC86-40D2-828B-13F84BB6F7A5}"/>
    <pc:docChg chg="modSld">
      <pc:chgData name="Alexandra Madalina" userId="f2e71a8ef1b8f40d" providerId="LiveId" clId="{EE307469-BC86-40D2-828B-13F84BB6F7A5}" dt="2023-11-13T15:01:06.652" v="37" actId="20577"/>
      <pc:docMkLst>
        <pc:docMk/>
      </pc:docMkLst>
      <pc:sldChg chg="modSp mod">
        <pc:chgData name="Alexandra Madalina" userId="f2e71a8ef1b8f40d" providerId="LiveId" clId="{EE307469-BC86-40D2-828B-13F84BB6F7A5}" dt="2023-11-13T15:01:06.652" v="37" actId="20577"/>
        <pc:sldMkLst>
          <pc:docMk/>
          <pc:sldMk cId="2562605439" sldId="455"/>
        </pc:sldMkLst>
        <pc:spChg chg="mod">
          <ac:chgData name="Alexandra Madalina" userId="f2e71a8ef1b8f40d" providerId="LiveId" clId="{EE307469-BC86-40D2-828B-13F84BB6F7A5}" dt="2023-11-13T15:01:06.652" v="37" actId="20577"/>
          <ac:spMkLst>
            <pc:docMk/>
            <pc:sldMk cId="2562605439" sldId="455"/>
            <ac:spMk id="2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9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3ABEB6-B1CF-4349-8B67-923CA9F014A4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4661F1-DB81-44E4-BB5E-8CFA2BC56A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74319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8E0E6F-9F86-418E-AC36-6514D8CA4DE1}" type="slidenum">
              <a:rPr lang="en-GB" smtClean="0"/>
              <a:pPr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45444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7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28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32745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120326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2946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5726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33664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15298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1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6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09723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0122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9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9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78471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69206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70124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9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8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9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70927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9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8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9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61521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70360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2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2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45067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2" y="1516011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187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72812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59077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80781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073053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181394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028686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83178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536770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308849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784059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677538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101464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67B45-ECB7-B761-365F-49515F5A7D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6AA8D4-B292-BED7-B2D4-4BA2235022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A79897-EEE4-689F-D72D-AE6D5B988E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91F295-A478-D2F1-3EAC-C0C8449B1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54DFA7-3BE5-3E4F-5D8D-EF4D811348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174025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1FDD6-D066-D164-0FF4-3A595F5D1A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B28C6-A133-2449-51B5-5DAA9B3E5E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03EA7-1117-F5E8-739E-886FC3549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022EAE-808E-A7FC-3A14-7B5E8E9C0A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5D8F74-B179-2E74-472C-078B9C48BF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55010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873543-34AF-B677-7E44-C64A8D6B8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F1EB58-37A0-B131-19D1-E2551FDCDB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412259-8162-754A-98FF-4C19A482DF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887EFB-A3DE-6602-B3D2-52BD77C5C6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8C94FB-6AAB-C691-CC42-61BAAF47F8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569314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45CA37-A47D-291C-94D1-2EB0138F4C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FAF8E0-5EA9-3D1A-4C6D-E3FF57E181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481FF0-15DC-97BE-1AD6-44C8E96872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84278D-B54A-45EC-581C-81FB57C1CF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1DB3AE-95C3-4195-18E1-A942837979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7CA4C2-1BC6-E203-21D2-3591B14EF6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736115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AD950A-9C2C-6299-BB74-109C76E538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2AC0BC-5C62-3C5B-2CB2-21F0AA445F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B80E72-716D-F0C2-0BE0-5321384279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FB2B573-9987-FA5C-F5D6-EB9A72C1E48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C712CAC-F86E-DD50-6A8C-CDD7A0B0049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84DB41A-3C77-CBBA-85FE-207919596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E771C1-3F5B-40E2-3A38-3F8C37EF43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3A8478-F5E2-D073-8654-D97CD159F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78062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ECA0A-1D41-DDEA-EF25-75DA9E39D3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A38188B-EAB6-9E08-04B2-23083835B9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B92C06-F588-4B03-7E57-5A3EA0B48A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2F1327-7106-99D3-E22D-C319F5638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93064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D9C42E6-84E1-BCD3-6DB9-C1837C5EAA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7BE532C-DC95-71ED-F9A2-A704AE3AB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A3B10A-2090-1DA1-ED27-201FEE193A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073374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B4B712-341C-7F74-978D-14F5FDC9D8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32246F-CD03-12D8-E289-4212060363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CD1E8B-4D4B-AC2E-A423-A97F96CBD2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5EF63A-DC73-C408-5DEB-65149B226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79EEA5-45F8-C360-11B7-1B3A0BB730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B3B042-2717-DA9C-7AA1-5E39DBF211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80321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BD2618-0948-066D-D823-4D6119634B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49BF5B-B069-B3D3-0E9F-8C6114F6E5E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BCC1B6-BE91-5D76-B359-F5743E8404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BCA8D2-DE58-31FE-0082-EAE91257F3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B7D155-86DB-F6AC-1C5A-6DD8EC32C4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BF1445-27D3-B4F6-88EC-272DF59DA7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6343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371B7-E5F6-2542-4796-354F25744D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8D249E-57CF-0B48-8469-B0719A1B59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9F3E50-93D4-0214-11DD-3D9068D89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7CAEE4-878F-C9A1-6FBB-838DA545A4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5E3A1C-BB5C-5C28-A6BA-BCD067F996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77239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7BE94D8-8708-3326-B32F-81519D9C74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4B21CD-4150-1203-E795-F66C0FCEBD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9B3CE4-9EC4-66BD-F6FE-96AA2B6B9E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6D18D3-F368-B25E-827F-23963568D9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D89DE7-7FD6-FC2F-A675-8D8681856E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210181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230097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74113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screen with white text&#10;&#10;Description automatically generated">
            <a:extLst>
              <a:ext uri="{FF2B5EF4-FFF2-40B4-BE49-F238E27FC236}">
                <a16:creationId xmlns:a16="http://schemas.microsoft.com/office/drawing/2014/main" id="{0D62BA6E-5B36-0752-44CD-C64805A451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320717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259451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379738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20238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626443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749220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1389646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87116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04436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84581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001229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500880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19813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39674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5790600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3349330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981692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137709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9472544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9799330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0662428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02770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11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15.xml"/><Relationship Id="rId4" Type="http://schemas.openxmlformats.org/officeDocument/2006/relationships/slideLayout" Target="../slideLayouts/slideLayout9.xml"/><Relationship Id="rId9" Type="http://schemas.openxmlformats.org/officeDocument/2006/relationships/slideLayout" Target="../slideLayouts/slideLayout1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17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image" Target="../media/image4.png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13" Type="http://schemas.openxmlformats.org/officeDocument/2006/relationships/theme" Target="../theme/theme6.xml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12" Type="http://schemas.openxmlformats.org/officeDocument/2006/relationships/slideLayout" Target="../slideLayouts/slideLayout40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11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7.xml"/><Relationship Id="rId14" Type="http://schemas.openxmlformats.org/officeDocument/2006/relationships/image" Target="../media/image5.jpeg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8.xml"/><Relationship Id="rId13" Type="http://schemas.openxmlformats.org/officeDocument/2006/relationships/theme" Target="../theme/theme7.xml"/><Relationship Id="rId3" Type="http://schemas.openxmlformats.org/officeDocument/2006/relationships/slideLayout" Target="../slideLayouts/slideLayout43.xml"/><Relationship Id="rId7" Type="http://schemas.openxmlformats.org/officeDocument/2006/relationships/slideLayout" Target="../slideLayouts/slideLayout47.xml"/><Relationship Id="rId12" Type="http://schemas.openxmlformats.org/officeDocument/2006/relationships/slideLayout" Target="../slideLayouts/slideLayout52.xml"/><Relationship Id="rId2" Type="http://schemas.openxmlformats.org/officeDocument/2006/relationships/slideLayout" Target="../slideLayouts/slideLayout42.xml"/><Relationship Id="rId1" Type="http://schemas.openxmlformats.org/officeDocument/2006/relationships/slideLayout" Target="../slideLayouts/slideLayout41.xml"/><Relationship Id="rId6" Type="http://schemas.openxmlformats.org/officeDocument/2006/relationships/slideLayout" Target="../slideLayouts/slideLayout46.xml"/><Relationship Id="rId11" Type="http://schemas.openxmlformats.org/officeDocument/2006/relationships/slideLayout" Target="../slideLayouts/slideLayout51.xml"/><Relationship Id="rId5" Type="http://schemas.openxmlformats.org/officeDocument/2006/relationships/slideLayout" Target="../slideLayouts/slideLayout45.xml"/><Relationship Id="rId15" Type="http://schemas.openxmlformats.org/officeDocument/2006/relationships/image" Target="../media/image7.jpg"/><Relationship Id="rId10" Type="http://schemas.openxmlformats.org/officeDocument/2006/relationships/slideLayout" Target="../slideLayouts/slideLayout50.xml"/><Relationship Id="rId4" Type="http://schemas.openxmlformats.org/officeDocument/2006/relationships/slideLayout" Target="../slideLayouts/slideLayout44.xml"/><Relationship Id="rId9" Type="http://schemas.openxmlformats.org/officeDocument/2006/relationships/slideLayout" Target="../slideLayouts/slideLayout49.xml"/><Relationship Id="rId14" Type="http://schemas.openxmlformats.org/officeDocument/2006/relationships/image" Target="../media/image6.jpg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image" Target="../media/image6.jpg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76595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07045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94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9365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3047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57759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6" r:id="rId4"/>
    <p:sldLayoutId id="2147483687" r:id="rId5"/>
    <p:sldLayoutId id="2147483688" r:id="rId6"/>
    <p:sldLayoutId id="2147483689" r:id="rId7"/>
    <p:sldLayoutId id="2147483690" r:id="rId8"/>
    <p:sldLayoutId id="2147483691" r:id="rId9"/>
    <p:sldLayoutId id="2147483692" r:id="rId10"/>
    <p:sldLayoutId id="214748369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31DEDA-3491-BF5C-5088-B7C61CBCD5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C58FA6-6F55-3223-55E6-2B5BE6B0C6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E20588-9516-CC51-AD30-FF25CEC307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257E5F-5DAC-4208-83EB-E061D6651EA5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9EA041-1FF9-06AE-899C-1D7DE4433B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49C994-615E-87AA-EAD0-D3EBBDC309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0B417ED-E717-3086-033F-C1B9C7E81872}"/>
              </a:ext>
            </a:extLst>
          </p:cNvPr>
          <p:cNvSpPr txBox="1"/>
          <p:nvPr/>
        </p:nvSpPr>
        <p:spPr>
          <a:xfrm>
            <a:off x="3048000" y="3108144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Download the module handbook from Moodle and review the module handbook</a:t>
            </a:r>
          </a:p>
        </p:txBody>
      </p:sp>
      <p:pic>
        <p:nvPicPr>
          <p:cNvPr id="10" name="Picture 9" descr="A blue and white background with white text">
            <a:extLst>
              <a:ext uri="{FF2B5EF4-FFF2-40B4-BE49-F238E27FC236}">
                <a16:creationId xmlns:a16="http://schemas.microsoft.com/office/drawing/2014/main" id="{F5A30383-786C-3D65-82C7-051CA97D21A5}"/>
              </a:ext>
            </a:extLst>
          </p:cNvPr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47037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  <p:sldLayoutId id="2147483707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screen with white text">
            <a:extLst>
              <a:ext uri="{FF2B5EF4-FFF2-40B4-BE49-F238E27FC236}">
                <a16:creationId xmlns:a16="http://schemas.microsoft.com/office/drawing/2014/main" id="{5C71E0FF-3A0B-1CA7-911C-7677E1747DDD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54542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8568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0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5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5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5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5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5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5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5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5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5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5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5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490786" y="1813173"/>
            <a:ext cx="6767513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  <a:latin typeface="Roboto Condensed" panose="02000000000000000000" pitchFamily="2" charset="0"/>
                <a:ea typeface="Roboto Condensed" panose="02000000000000000000" pitchFamily="2" charset="0"/>
                <a:cs typeface="Roboto Condensed" panose="02000000000000000000" pitchFamily="2" charset="0"/>
              </a:rPr>
              <a:t>Conference Presentation</a:t>
            </a:r>
          </a:p>
          <a:p>
            <a:r>
              <a:rPr lang="en-GB" sz="3200">
                <a:solidFill>
                  <a:schemeClr val="bg1"/>
                </a:solidFill>
                <a:latin typeface="Roboto Condensed" panose="02000000000000000000" pitchFamily="2" charset="0"/>
                <a:ea typeface="Roboto Condensed" panose="02000000000000000000" pitchFamily="2" charset="0"/>
                <a:cs typeface="Roboto Condensed" panose="02000000000000000000" pitchFamily="2" charset="0"/>
              </a:rPr>
              <a:t>Food waste </a:t>
            </a:r>
          </a:p>
          <a:p>
            <a:br>
              <a:rPr lang="en-GB" sz="3200" dirty="0">
                <a:solidFill>
                  <a:schemeClr val="bg1"/>
                </a:solidFill>
                <a:latin typeface="Roboto Condensed" panose="02000000000000000000" pitchFamily="2" charset="0"/>
                <a:ea typeface="Roboto Condensed" panose="02000000000000000000" pitchFamily="2" charset="0"/>
                <a:cs typeface="Roboto Condensed" panose="02000000000000000000" pitchFamily="2" charset="0"/>
              </a:rPr>
            </a:br>
            <a:r>
              <a:rPr lang="en-GB" sz="3200" dirty="0">
                <a:solidFill>
                  <a:schemeClr val="bg1"/>
                </a:solidFill>
                <a:latin typeface="Roboto Condensed" panose="02000000000000000000" pitchFamily="2" charset="0"/>
                <a:ea typeface="Roboto Condensed" panose="02000000000000000000" pitchFamily="2" charset="0"/>
                <a:cs typeface="Roboto Condensed" panose="02000000000000000000" pitchFamily="2" charset="0"/>
              </a:rPr>
              <a:t>Student Name: </a:t>
            </a:r>
            <a:r>
              <a:rPr lang="en-GB" sz="3200" dirty="0" err="1">
                <a:solidFill>
                  <a:schemeClr val="bg1"/>
                </a:solidFill>
                <a:latin typeface="Roboto Condensed" panose="02000000000000000000" pitchFamily="2" charset="0"/>
                <a:ea typeface="Roboto Condensed" panose="02000000000000000000" pitchFamily="2" charset="0"/>
                <a:cs typeface="Roboto Condensed" panose="02000000000000000000" pitchFamily="2" charset="0"/>
              </a:rPr>
              <a:t>Atikuz</a:t>
            </a:r>
            <a:r>
              <a:rPr lang="en-GB" sz="3200" dirty="0">
                <a:solidFill>
                  <a:schemeClr val="bg1"/>
                </a:solidFill>
                <a:latin typeface="Roboto Condensed" panose="02000000000000000000" pitchFamily="2" charset="0"/>
                <a:ea typeface="Roboto Condensed" panose="02000000000000000000" pitchFamily="2" charset="0"/>
                <a:cs typeface="Roboto Condensed" panose="02000000000000000000" pitchFamily="2" charset="0"/>
              </a:rPr>
              <a:t> Zaman</a:t>
            </a:r>
            <a:br>
              <a:rPr lang="en-GB" sz="3200" dirty="0">
                <a:solidFill>
                  <a:schemeClr val="bg1"/>
                </a:solidFill>
                <a:latin typeface="Roboto Condensed" panose="02000000000000000000" pitchFamily="2" charset="0"/>
                <a:ea typeface="Roboto Condensed" panose="02000000000000000000" pitchFamily="2" charset="0"/>
                <a:cs typeface="Roboto Condensed" panose="02000000000000000000" pitchFamily="2" charset="0"/>
              </a:rPr>
            </a:br>
            <a:r>
              <a:rPr lang="en-GB" sz="3200" dirty="0">
                <a:solidFill>
                  <a:schemeClr val="bg1"/>
                </a:solidFill>
                <a:latin typeface="Roboto Condensed" panose="02000000000000000000" pitchFamily="2" charset="0"/>
                <a:ea typeface="Roboto Condensed" panose="02000000000000000000" pitchFamily="2" charset="0"/>
                <a:cs typeface="Roboto Condensed" panose="02000000000000000000" pitchFamily="2" charset="0"/>
              </a:rPr>
              <a:t>Student ID: 2019017</a:t>
            </a:r>
            <a:endParaRPr lang="en-US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2605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548080" y="345018"/>
            <a:ext cx="44291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/>
              <a:t>Introduction</a:t>
            </a:r>
          </a:p>
        </p:txBody>
      </p:sp>
      <p:sp>
        <p:nvSpPr>
          <p:cNvPr id="6" name="Google Shape;192;p12"/>
          <p:cNvSpPr txBox="1">
            <a:spLocks/>
          </p:cNvSpPr>
          <p:nvPr/>
        </p:nvSpPr>
        <p:spPr>
          <a:xfrm>
            <a:off x="9862410" y="4145909"/>
            <a:ext cx="1487400" cy="3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200" b="1" i="0" u="none" strike="noStrike" cap="none">
                <a:solidFill>
                  <a:schemeClr val="lt1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1pPr>
            <a:lvl2pPr marR="0"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200" b="1" i="0" u="none" strike="noStrike" cap="none">
                <a:solidFill>
                  <a:schemeClr val="lt1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2pPr>
            <a:lvl3pPr marR="0"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200" b="1" i="0" u="none" strike="noStrike" cap="none">
                <a:solidFill>
                  <a:schemeClr val="lt1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3pPr>
            <a:lvl4pPr marR="0"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200" b="1" i="0" u="none" strike="noStrike" cap="none">
                <a:solidFill>
                  <a:schemeClr val="lt1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4pPr>
            <a:lvl5pPr marR="0"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200" b="1" i="0" u="none" strike="noStrike" cap="none">
                <a:solidFill>
                  <a:schemeClr val="lt1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5pPr>
            <a:lvl6pPr marR="0"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200" b="1" i="0" u="none" strike="noStrike" cap="none">
                <a:solidFill>
                  <a:schemeClr val="lt1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6pPr>
            <a:lvl7pPr marR="0"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200" b="1" i="0" u="none" strike="noStrike" cap="none">
                <a:solidFill>
                  <a:schemeClr val="lt1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7pPr>
            <a:lvl8pPr marR="0"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200" b="1" i="0" u="none" strike="noStrike" cap="none">
                <a:solidFill>
                  <a:schemeClr val="lt1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8pPr>
            <a:lvl9pPr marR="0"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  <a:defRPr sz="1200" b="1" i="0" u="none" strike="noStrike" cap="none">
                <a:solidFill>
                  <a:schemeClr val="lt1"/>
                </a:solidFill>
                <a:latin typeface="Roboto Condensed"/>
                <a:ea typeface="Roboto Condensed"/>
                <a:cs typeface="Roboto Condensed"/>
                <a:sym typeface="Roboto Condensed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fld id="{00000000-1234-1234-1234-123412341234}" type="slidenum">
              <a:rPr kumimoji="0" lang="en" sz="1200" b="1" i="0" u="none" strike="noStrike" kern="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oboto Condensed"/>
                <a:ea typeface="Roboto Condensed"/>
                <a:sym typeface="Roboto Condensed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t>2</a:t>
            </a:fld>
            <a:endParaRPr kumimoji="0" lang="en" sz="1200" b="1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Roboto Condensed"/>
              <a:ea typeface="Roboto Condensed"/>
              <a:sym typeface="Roboto Condensed"/>
            </a:endParaRPr>
          </a:p>
        </p:txBody>
      </p:sp>
      <p:sp>
        <p:nvSpPr>
          <p:cNvPr id="22" name="Text Placeholder 2">
            <a:extLst>
              <a:ext uri="{FF2B5EF4-FFF2-40B4-BE49-F238E27FC236}">
                <a16:creationId xmlns:a16="http://schemas.microsoft.com/office/drawing/2014/main" id="{5BFCA7C1-69D7-77D1-91DE-11484BFD6149}"/>
              </a:ext>
            </a:extLst>
          </p:cNvPr>
          <p:cNvSpPr txBox="1">
            <a:spLocks/>
          </p:cNvSpPr>
          <p:nvPr/>
        </p:nvSpPr>
        <p:spPr>
          <a:xfrm>
            <a:off x="2358611" y="1332854"/>
            <a:ext cx="5259387" cy="38677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4"/>
              </a:buClr>
              <a:buSzPts val="2000"/>
              <a:buFont typeface="Roboto Condensed Light"/>
              <a:buChar char="▰"/>
              <a:defRPr sz="2000" b="0" i="0" u="none" strike="noStrike" cap="none">
                <a:solidFill>
                  <a:schemeClr val="dk1"/>
                </a:solidFill>
                <a:latin typeface="Roboto Condensed Light"/>
                <a:ea typeface="Roboto Condensed Light"/>
                <a:cs typeface="Roboto Condensed Light"/>
                <a:sym typeface="Roboto Condensed Light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4"/>
              </a:buClr>
              <a:buSzPts val="2000"/>
              <a:buFont typeface="Roboto Condensed Light"/>
              <a:buChar char="▻"/>
              <a:defRPr sz="2000" b="0" i="0" u="none" strike="noStrike" cap="none">
                <a:solidFill>
                  <a:schemeClr val="dk1"/>
                </a:solidFill>
                <a:latin typeface="Roboto Condensed Light"/>
                <a:ea typeface="Roboto Condensed Light"/>
                <a:cs typeface="Roboto Condensed Light"/>
                <a:sym typeface="Roboto Condensed Light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4"/>
              </a:buClr>
              <a:buSzPts val="2000"/>
              <a:buFont typeface="Roboto Condensed Light"/>
              <a:buChar char="▻"/>
              <a:defRPr sz="2000" b="0" i="0" u="none" strike="noStrike" cap="none">
                <a:solidFill>
                  <a:schemeClr val="dk1"/>
                </a:solidFill>
                <a:latin typeface="Roboto Condensed Light"/>
                <a:ea typeface="Roboto Condensed Light"/>
                <a:cs typeface="Roboto Condensed Light"/>
                <a:sym typeface="Roboto Condensed Light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4"/>
              </a:buClr>
              <a:buSzPts val="2000"/>
              <a:buFont typeface="Roboto Condensed Light"/>
              <a:buChar char="▻"/>
              <a:defRPr sz="2000" b="0" i="0" u="none" strike="noStrike" cap="none">
                <a:solidFill>
                  <a:schemeClr val="dk1"/>
                </a:solidFill>
                <a:latin typeface="Roboto Condensed Light"/>
                <a:ea typeface="Roboto Condensed Light"/>
                <a:cs typeface="Roboto Condensed Light"/>
                <a:sym typeface="Roboto Condensed Light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4"/>
              </a:buClr>
              <a:buSzPts val="2000"/>
              <a:buFont typeface="Roboto Condensed Light"/>
              <a:buChar char="▻"/>
              <a:defRPr sz="2000" b="0" i="0" u="none" strike="noStrike" cap="none">
                <a:solidFill>
                  <a:schemeClr val="dk1"/>
                </a:solidFill>
                <a:latin typeface="Roboto Condensed Light"/>
                <a:ea typeface="Roboto Condensed Light"/>
                <a:cs typeface="Roboto Condensed Light"/>
                <a:sym typeface="Roboto Condensed Light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4"/>
              </a:buClr>
              <a:buSzPts val="2000"/>
              <a:buFont typeface="Roboto Condensed Light"/>
              <a:buChar char="▻"/>
              <a:defRPr sz="2000" b="0" i="0" u="none" strike="noStrike" cap="none">
                <a:solidFill>
                  <a:schemeClr val="dk1"/>
                </a:solidFill>
                <a:latin typeface="Roboto Condensed Light"/>
                <a:ea typeface="Roboto Condensed Light"/>
                <a:cs typeface="Roboto Condensed Light"/>
                <a:sym typeface="Roboto Condensed Light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4"/>
              </a:buClr>
              <a:buSzPts val="2000"/>
              <a:buFont typeface="Roboto Condensed Light"/>
              <a:buChar char="▻"/>
              <a:defRPr sz="2000" b="0" i="0" u="none" strike="noStrike" cap="none">
                <a:solidFill>
                  <a:schemeClr val="dk1"/>
                </a:solidFill>
                <a:latin typeface="Roboto Condensed Light"/>
                <a:ea typeface="Roboto Condensed Light"/>
                <a:cs typeface="Roboto Condensed Light"/>
                <a:sym typeface="Roboto Condensed Light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4"/>
              </a:buClr>
              <a:buSzPts val="2000"/>
              <a:buFont typeface="Roboto Condensed Light"/>
              <a:buChar char="▻"/>
              <a:defRPr sz="2000" b="0" i="0" u="none" strike="noStrike" cap="none">
                <a:solidFill>
                  <a:schemeClr val="dk1"/>
                </a:solidFill>
                <a:latin typeface="Roboto Condensed Light"/>
                <a:ea typeface="Roboto Condensed Light"/>
                <a:cs typeface="Roboto Condensed Light"/>
                <a:sym typeface="Roboto Condensed Light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accent4"/>
              </a:buClr>
              <a:buSzPts val="2000"/>
              <a:buFont typeface="Roboto Condensed Light"/>
              <a:buChar char="▻"/>
              <a:defRPr sz="2000" b="0" i="0" u="none" strike="noStrike" cap="none">
                <a:solidFill>
                  <a:schemeClr val="dk1"/>
                </a:solidFill>
                <a:latin typeface="Roboto Condensed Light"/>
                <a:ea typeface="Roboto Condensed Light"/>
                <a:cs typeface="Roboto Condensed Light"/>
                <a:sym typeface="Roboto Condensed Light"/>
              </a:defRPr>
            </a:lvl9pPr>
          </a:lstStyle>
          <a:p>
            <a:pPr marL="101600" marR="0" lvl="0" indent="0" algn="just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rgbClr val="C7D3E6"/>
              </a:buClr>
              <a:buSzPts val="2000"/>
              <a:buFont typeface="Roboto Condensed Light"/>
              <a:buNone/>
              <a:tabLst/>
              <a:defRPr/>
            </a:pPr>
            <a:r>
              <a:rPr kumimoji="0" lang="en-GB" sz="1800" b="0" i="0" u="none" strike="noStrike" kern="0" cap="none" spc="0" normalizeH="0" baseline="0" noProof="0" dirty="0">
                <a:ln>
                  <a:noFill/>
                </a:ln>
                <a:solidFill>
                  <a:srgbClr val="263248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Sustainability must be ensured within the hospitality industry as the hospitality sector should be thinking of the future continuation of their service. In this case, reducing food waste is a major way to ensure sustainability within the hospitality sector (</a:t>
            </a:r>
            <a:r>
              <a:rPr kumimoji="0" lang="en-GB" sz="1800" b="0" i="0" u="none" strike="noStrike" kern="0" cap="none" spc="0" normalizeH="0" baseline="0" noProof="0" dirty="0" err="1">
                <a:ln>
                  <a:noFill/>
                </a:ln>
                <a:solidFill>
                  <a:srgbClr val="263248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Reitemeier</a:t>
            </a:r>
            <a:r>
              <a:rPr kumimoji="0" lang="en-GB" sz="1800" b="0" i="0" u="none" strike="noStrike" kern="0" cap="none" spc="0" normalizeH="0" baseline="0" noProof="0" dirty="0">
                <a:ln>
                  <a:noFill/>
                </a:ln>
                <a:solidFill>
                  <a:srgbClr val="263248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, 2021). This presentation will talk mostly about ensuring sustainability by reducing food waste and it will take Premier Inn as an example. </a:t>
            </a: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rgbClr val="263248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sym typeface="Roboto Condensed Light"/>
            </a:endParaRPr>
          </a:p>
          <a:p>
            <a:pPr marL="457200" marR="0" lvl="0" indent="-3556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C7D3E6"/>
              </a:buClr>
              <a:buSzPts val="2000"/>
              <a:buFont typeface="Roboto Condensed Light"/>
              <a:buChar char="▰"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srgbClr val="263248"/>
              </a:solidFill>
              <a:effectLst/>
              <a:uLnTx/>
              <a:uFillTx/>
              <a:latin typeface="Roboto Condensed Light"/>
              <a:ea typeface="Roboto Condensed Light"/>
              <a:sym typeface="Roboto Condensed Light"/>
            </a:endParaRP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030AC66E-523E-1E0D-1838-BA002E9C0A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77205" y="1504305"/>
            <a:ext cx="3770410" cy="3124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74175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276475" y="548372"/>
            <a:ext cx="6096000" cy="156966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3200" b="1" kern="0" dirty="0">
                <a:solidFill>
                  <a:schemeClr val="bg1"/>
                </a:solidFill>
                <a:latin typeface="Roboto Condensed" panose="02000000000000000000" pitchFamily="2" charset="0"/>
                <a:ea typeface="Roboto Condensed" panose="02000000000000000000" pitchFamily="2" charset="0"/>
                <a:cs typeface="Roboto Condensed" panose="02000000000000000000" pitchFamily="2" charset="0"/>
              </a:rPr>
              <a:t>Importance of sustainability in the hospitality sector</a:t>
            </a:r>
            <a:br>
              <a:rPr lang="en-US" sz="3200" b="1" kern="0" dirty="0">
                <a:solidFill>
                  <a:schemeClr val="bg1"/>
                </a:solidFill>
                <a:latin typeface="Times New Roman" panose="02020603050405020304" pitchFamily="18" charset="0"/>
              </a:rPr>
            </a:b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014414" y="1960870"/>
            <a:ext cx="6972299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Sustainability reduces the environmental footprints by reducing 70% green gas emission from agriculture .</a:t>
            </a: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Sustainable irrigation can reduce 30% water use.</a:t>
            </a: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It can attract customers who are careful about the environment as 50% food waste can reduced by sustainable hospitality practice.  </a:t>
            </a: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Sustainability can ensure long-term viability for this sector (Pina, 2021).a</a:t>
            </a: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3B3E25A-1666-A948-3A93-F2ED1C8280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14565" y="2154732"/>
            <a:ext cx="3170280" cy="2795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5249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971551" y="629721"/>
            <a:ext cx="787241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b="1" kern="0" dirty="0">
                <a:solidFill>
                  <a:schemeClr val="bg1"/>
                </a:solidFill>
                <a:latin typeface="Roboto Condensed" panose="02000000000000000000" pitchFamily="2" charset="0"/>
                <a:ea typeface="Roboto Condensed" panose="02000000000000000000" pitchFamily="2" charset="0"/>
                <a:cs typeface="Roboto Condensed" panose="02000000000000000000" pitchFamily="2" charset="0"/>
              </a:rPr>
              <a:t>Background information on Premier Inn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971552" y="1571625"/>
            <a:ext cx="5500686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Premier Inn is the UK’s largest hotel chain.</a:t>
            </a: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It has more than 800 hotels.</a:t>
            </a: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It has been providing services to more than 72,000 rooms.</a:t>
            </a: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It has a presence both inside and outside the country (</a:t>
            </a:r>
            <a:r>
              <a:rPr lang="en-GB" sz="2000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Mitra</a:t>
            </a: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2022). </a:t>
            </a: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As the largest hotel chain, Premier Inn always ensures sustainability in its operation. </a:t>
            </a: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sz="2000" dirty="0">
              <a:solidFill>
                <a:schemeClr val="bg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2D809B2-A894-7E0E-0FCA-77BA254A6C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11683" y="1791289"/>
            <a:ext cx="4837441" cy="33362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85982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3217595" y="429697"/>
            <a:ext cx="451117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b="1" kern="0" dirty="0">
                <a:solidFill>
                  <a:schemeClr val="bg1"/>
                </a:solidFill>
                <a:latin typeface="Roboto Condensed" panose="02000000000000000000" pitchFamily="2" charset="0"/>
                <a:ea typeface="Roboto Condensed" panose="02000000000000000000" pitchFamily="2" charset="0"/>
                <a:cs typeface="Roboto Condensed" panose="02000000000000000000" pitchFamily="2" charset="0"/>
              </a:rPr>
              <a:t>Overview of Literature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728663" y="1249352"/>
            <a:ext cx="6557962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000" b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PESTLE factors</a:t>
            </a:r>
          </a:p>
          <a:p>
            <a:pPr marL="285750" marR="0" indent="-28575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ü"/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Environmental factors of PESTLE have on sustainability</a:t>
            </a:r>
          </a:p>
          <a:p>
            <a:pPr marL="285750" marR="0" indent="-28575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ü"/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Technological factors of PESTLE can reduce food waste</a:t>
            </a:r>
          </a:p>
          <a:p>
            <a:pPr marL="285750" marR="0" indent="-28575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ü"/>
            </a:pP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/>
            <a:r>
              <a:rPr lang="en-GB" sz="2000" b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Lean thinking theory</a:t>
            </a:r>
          </a:p>
          <a:p>
            <a:pPr marL="285750" marR="0" indent="-28575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ü"/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Control the production process.</a:t>
            </a:r>
          </a:p>
          <a:p>
            <a:pPr marL="285750" marR="0" indent="-28575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ü"/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Manage activities while producing foods to reduce food waste.</a:t>
            </a: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sz="2000" dirty="0">
              <a:solidFill>
                <a:schemeClr val="bg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384B4A3-5BAB-B5A7-B2E7-CE860A3172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8125" y="1535102"/>
            <a:ext cx="4157663" cy="3194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12943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3474770" y="872609"/>
            <a:ext cx="451117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b="1" kern="0" dirty="0">
                <a:solidFill>
                  <a:schemeClr val="bg1"/>
                </a:solidFill>
                <a:latin typeface="Roboto Condensed" panose="02000000000000000000" pitchFamily="2" charset="0"/>
                <a:ea typeface="Roboto Condensed" panose="02000000000000000000" pitchFamily="2" charset="0"/>
                <a:cs typeface="Roboto Condensed" panose="02000000000000000000" pitchFamily="2" charset="0"/>
              </a:rPr>
              <a:t>Overview of Literature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318441" y="1774698"/>
            <a:ext cx="6096000" cy="3631763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r>
              <a:rPr lang="en-GB" sz="2000" b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Firm-to-table theory</a:t>
            </a:r>
            <a:endParaRPr lang="en-GB" sz="200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ü"/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It can ensure lower carbon, water and land footprint by 20%, 30% and 50% respectively (</a:t>
            </a:r>
            <a:r>
              <a:rPr lang="en-GB" sz="2000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Adomako</a:t>
            </a: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2023).</a:t>
            </a:r>
          </a:p>
          <a:p>
            <a:pPr marL="285750" indent="-285750" algn="just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ü"/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Local producers can increase their profit by 80% if hospitality industry goes for firm-to-table. </a:t>
            </a:r>
          </a:p>
          <a:p>
            <a:pPr marL="285750" indent="-285750" algn="just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ü"/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Does not require to maintain supply chain. </a:t>
            </a:r>
          </a:p>
          <a:p>
            <a:pPr marL="285750" indent="-285750" algn="just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ü"/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90% of business organisations that follow firm-to-table theory ensures minimum wage for their producers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BCEB2C3-537A-62FC-931E-F1E0419415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85941" y="2213773"/>
            <a:ext cx="3508114" cy="2753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42721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3342348" y="543997"/>
            <a:ext cx="451117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b="1" kern="0" dirty="0">
                <a:solidFill>
                  <a:schemeClr val="bg1"/>
                </a:solidFill>
                <a:latin typeface="Roboto Condensed" panose="02000000000000000000" pitchFamily="2" charset="0"/>
                <a:ea typeface="Roboto Condensed" panose="02000000000000000000" pitchFamily="2" charset="0"/>
                <a:cs typeface="Roboto Condensed" panose="02000000000000000000" pitchFamily="2" charset="0"/>
              </a:rPr>
              <a:t>Overview of Literature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219200" y="1438212"/>
            <a:ext cx="6096000" cy="4038093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r>
              <a:rPr lang="en-GB" sz="2000" b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Menu engineering concept</a:t>
            </a:r>
          </a:p>
          <a:p>
            <a:pPr marL="285750" indent="-285750" algn="just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9.5 million tones of food items are wasted within the UK in a year and it is 1.3 billion tones around the world that can be reduced by following menu engineering (</a:t>
            </a:r>
            <a:r>
              <a:rPr lang="en-GB" sz="2000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Mitra</a:t>
            </a: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2022)</a:t>
            </a: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285750" indent="-285750" algn="just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offers a portion of a dish and so, reduce the food waste.</a:t>
            </a:r>
          </a:p>
          <a:p>
            <a:pPr marL="285750" indent="-285750" algn="just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£19 billion per year can be saved if food waste can be reduced by hotel businesses.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BCEB2C3-537A-62FC-931E-F1E0419415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15325" y="2080452"/>
            <a:ext cx="3508114" cy="2753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92104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871662" y="434072"/>
            <a:ext cx="7700962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b="1" kern="0" dirty="0">
                <a:solidFill>
                  <a:schemeClr val="bg1"/>
                </a:solidFill>
                <a:latin typeface="Roboto Condensed" panose="02000000000000000000" pitchFamily="2" charset="0"/>
                <a:ea typeface="Roboto Condensed" panose="02000000000000000000" pitchFamily="2" charset="0"/>
                <a:cs typeface="Roboto Condensed" panose="02000000000000000000" pitchFamily="2" charset="0"/>
              </a:rPr>
              <a:t>Application to the Hospitality Sector</a:t>
            </a:r>
            <a:br>
              <a:rPr lang="en-US" sz="3200" b="1" kern="0" dirty="0">
                <a:solidFill>
                  <a:schemeClr val="bg1"/>
                </a:solidFill>
                <a:latin typeface="Roboto Condensed" panose="02000000000000000000" pitchFamily="2" charset="0"/>
                <a:ea typeface="Roboto Condensed" panose="02000000000000000000" pitchFamily="2" charset="0"/>
                <a:cs typeface="Roboto Condensed" panose="02000000000000000000" pitchFamily="2" charset="0"/>
              </a:rPr>
            </a:b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990600" y="1511290"/>
            <a:ext cx="6096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pPr marL="101600" indent="0">
              <a:buNone/>
            </a:pPr>
            <a:r>
              <a:rPr lang="en-GB" sz="2400" b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Management’s responses to different issues</a:t>
            </a:r>
            <a:endParaRPr lang="en-US" sz="2400" b="1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01600" indent="0">
              <a:buNone/>
            </a:pPr>
            <a:endParaRPr lang="en-US" sz="2400" dirty="0">
              <a:solidFill>
                <a:schemeClr val="bg1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990601" y="2184261"/>
            <a:ext cx="6467476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000" b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Overproduction:</a:t>
            </a: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It is a common issue faced by the management of Premier Inn while reducing food waste. Almost 1.1 million tones food is wasted due to over production within the UK. </a:t>
            </a:r>
          </a:p>
          <a:p>
            <a:pPr algn="just">
              <a:lnSpc>
                <a:spcPct val="150000"/>
              </a:lnSpc>
            </a:pPr>
            <a:r>
              <a:rPr lang="en-GB" sz="2000" b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Plate waste:</a:t>
            </a: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According to Food and Agriculture Organisation plate waste cause 17% of food waste (</a:t>
            </a:r>
            <a:r>
              <a:rPr lang="en-GB" sz="2000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Gracia</a:t>
            </a: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&amp; Gómez, 2022). </a:t>
            </a: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D0BA2B1-007D-2BC7-E514-58F1B744A7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853" y="1655623"/>
            <a:ext cx="3399916" cy="2940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12881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614488" y="430768"/>
            <a:ext cx="834390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oboto Condensed" panose="02000000000000000000" pitchFamily="2" charset="0"/>
                <a:ea typeface="Roboto Condensed" panose="02000000000000000000" pitchFamily="2" charset="0"/>
                <a:cs typeface="Roboto Condensed" panose="02000000000000000000" pitchFamily="2" charset="0"/>
                <a:sym typeface="Roboto Condensed"/>
              </a:rPr>
              <a:t>Application to the Hospitality Sector</a:t>
            </a:r>
            <a:b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oboto Condensed" panose="02000000000000000000" pitchFamily="2" charset="0"/>
                <a:ea typeface="Roboto Condensed" panose="02000000000000000000" pitchFamily="2" charset="0"/>
                <a:cs typeface="Roboto Condensed" panose="02000000000000000000" pitchFamily="2" charset="0"/>
                <a:sym typeface="Roboto Condensed"/>
              </a:rPr>
            </a:br>
            <a:endParaRPr kumimoji="0" lang="en-US" sz="32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333500" y="1693724"/>
            <a:ext cx="6096000" cy="2806987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just">
              <a:lnSpc>
                <a:spcPct val="150000"/>
              </a:lnSpc>
              <a:buClr>
                <a:srgbClr val="000000"/>
              </a:buClr>
            </a:pPr>
            <a:r>
              <a:rPr lang="en-GB" sz="2000" b="1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Arial"/>
                <a:sym typeface="Arial"/>
              </a:rPr>
              <a:t>Supply chain issues:</a:t>
            </a:r>
            <a:r>
              <a:rPr lang="en-GB" sz="2000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Arial"/>
                <a:sym typeface="Arial"/>
              </a:rPr>
              <a:t> Facing issues in the supply chain can be a common scenario for an organisation like Premier Inn. </a:t>
            </a:r>
            <a:endParaRPr lang="en-US" sz="2000" kern="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Arial"/>
              <a:sym typeface="Arial"/>
            </a:endParaRPr>
          </a:p>
          <a:p>
            <a:pPr lvl="0" algn="just">
              <a:lnSpc>
                <a:spcPct val="150000"/>
              </a:lnSpc>
              <a:buClr>
                <a:srgbClr val="000000"/>
              </a:buClr>
            </a:pPr>
            <a:r>
              <a:rPr lang="en-GB" sz="2000" b="1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Arial"/>
                <a:sym typeface="Arial"/>
              </a:rPr>
              <a:t>Issues in inventory management:</a:t>
            </a:r>
            <a:r>
              <a:rPr lang="en-GB" sz="2000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Arial"/>
                <a:sym typeface="Arial"/>
              </a:rPr>
              <a:t> Since Premier Inn is the largest hotel chain, the firm needs to manage a huge inventory (</a:t>
            </a:r>
            <a:r>
              <a:rPr lang="en-GB" sz="2000" kern="0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Arial"/>
                <a:sym typeface="Arial"/>
              </a:rPr>
              <a:t>Suardi</a:t>
            </a:r>
            <a:r>
              <a:rPr lang="en-GB" sz="2000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Arial"/>
                <a:sym typeface="Arial"/>
              </a:rPr>
              <a:t> &amp; Palmieri, 2022). </a:t>
            </a:r>
            <a:endParaRPr lang="en-US" sz="2000" kern="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Arial"/>
              <a:sym typeface="Arial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9AF7677-E65E-762B-0967-E9DC8D51FF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39273" y="1783614"/>
            <a:ext cx="3638229" cy="2717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04103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114425" y="282358"/>
            <a:ext cx="9844088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Roboto Condensed" panose="02000000000000000000" pitchFamily="2" charset="0"/>
                <a:ea typeface="Roboto Condensed" panose="02000000000000000000" pitchFamily="2" charset="0"/>
                <a:cs typeface="Roboto Condensed" panose="02000000000000000000" pitchFamily="2" charset="0"/>
              </a:rPr>
              <a:t>Application of different theories by Premier Inn</a:t>
            </a:r>
            <a:br>
              <a:rPr lang="en-US" sz="3200" b="1" dirty="0">
                <a:solidFill>
                  <a:schemeClr val="bg1"/>
                </a:solidFill>
                <a:latin typeface="Roboto Condensed" panose="02000000000000000000" pitchFamily="2" charset="0"/>
                <a:ea typeface="Roboto Condensed" panose="02000000000000000000" pitchFamily="2" charset="0"/>
                <a:cs typeface="Roboto Condensed" panose="02000000000000000000" pitchFamily="2" charset="0"/>
              </a:rPr>
            </a:b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114425" y="1187813"/>
            <a:ext cx="6096000" cy="4201150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000" b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Application of PESTLE factors</a:t>
            </a:r>
          </a:p>
          <a:p>
            <a:pPr marL="285750" indent="-285750" algn="just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ü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Technological factor can used to reduce food waste by 20% according to Waste and Resource Action Program (WRAP).</a:t>
            </a:r>
          </a:p>
          <a:p>
            <a:pPr marL="285750" indent="-285750" algn="just">
              <a:lnSpc>
                <a:spcPct val="200000"/>
              </a:lnSpc>
              <a:spcBef>
                <a:spcPts val="0"/>
              </a:spcBef>
              <a:buFont typeface="Wingdings" panose="05000000000000000000" pitchFamily="2" charset="2"/>
              <a:buChar char="ü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According to World Resource Institute use of technology can reduce 15% of food waste </a:t>
            </a: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Tassinari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and </a:t>
            </a:r>
            <a:r>
              <a:rPr lang="en-GB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Wesseler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2023). </a:t>
            </a:r>
          </a:p>
          <a:p>
            <a:pPr algn="just">
              <a:lnSpc>
                <a:spcPct val="150000"/>
              </a:lnSpc>
            </a:pPr>
            <a:r>
              <a:rPr lang="en-GB" sz="2000" b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Application of lean thinking theory</a:t>
            </a:r>
          </a:p>
          <a:p>
            <a:pPr marL="285750" indent="-285750" algn="just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According to Food and Drink Federation (FDF) application of lean theory can save £100,000 per year. </a:t>
            </a:r>
          </a:p>
          <a:p>
            <a:pPr marL="285750" indent="-285750" algn="just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Reduction of food waste will be seen in production.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BBAAEC4-1948-200D-E390-8BF695286E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86750" y="1781494"/>
            <a:ext cx="2961205" cy="3013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30546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928687" y="387189"/>
            <a:ext cx="9686925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Roboto Condensed" panose="02000000000000000000" pitchFamily="2" charset="0"/>
                <a:ea typeface="Roboto Condensed" panose="02000000000000000000" pitchFamily="2" charset="0"/>
                <a:cs typeface="Roboto Condensed" panose="02000000000000000000" pitchFamily="2" charset="0"/>
              </a:rPr>
              <a:t>Application of different theories by Premier Inn</a:t>
            </a:r>
            <a:br>
              <a:rPr lang="en-US" sz="3200" b="1" dirty="0">
                <a:solidFill>
                  <a:schemeClr val="bg1"/>
                </a:solidFill>
                <a:latin typeface="Roboto Condensed" panose="02000000000000000000" pitchFamily="2" charset="0"/>
                <a:ea typeface="Roboto Condensed" panose="02000000000000000000" pitchFamily="2" charset="0"/>
                <a:cs typeface="Roboto Condensed" panose="02000000000000000000" pitchFamily="2" charset="0"/>
              </a:rPr>
            </a:br>
            <a:r>
              <a:rPr lang="en-US" b="1" dirty="0">
                <a:solidFill>
                  <a:schemeClr val="bg1"/>
                </a:solidFill>
                <a:latin typeface="Roboto Condensed" panose="02000000000000000000" pitchFamily="2" charset="0"/>
                <a:ea typeface="Roboto Condensed" panose="02000000000000000000" pitchFamily="2" charset="0"/>
                <a:cs typeface="Roboto Condensed" panose="02000000000000000000" pitchFamily="2" charset="0"/>
              </a:rPr>
              <a:t> 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147763" y="1292214"/>
            <a:ext cx="6096000" cy="3736279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000" b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Application of firm-to-table theory</a:t>
            </a:r>
          </a:p>
          <a:p>
            <a:pPr marL="285750" marR="0" indent="-28575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ü"/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Foods will be directly collected from producers.</a:t>
            </a:r>
          </a:p>
          <a:p>
            <a:pPr marL="285750" marR="0" indent="-28575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ü"/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More individuals will be hired.  </a:t>
            </a:r>
          </a:p>
          <a:p>
            <a:pPr marL="285750" marR="0" indent="-28575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External supply chain will not be required here. </a:t>
            </a:r>
          </a:p>
          <a:p>
            <a:pPr algn="just">
              <a:lnSpc>
                <a:spcPct val="150000"/>
              </a:lnSpc>
            </a:pPr>
            <a:r>
              <a:rPr lang="en-GB" sz="2000" b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Application of menu engineering concept</a:t>
            </a:r>
          </a:p>
          <a:p>
            <a:pPr marL="285750" marR="0" indent="-28575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ü"/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</a:rPr>
              <a:t>New menu will be offered to the customers. </a:t>
            </a:r>
          </a:p>
          <a:p>
            <a:pPr marL="285750" marR="0" indent="-28575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ü"/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</a:rPr>
              <a:t>Portion control will be applied in the menu. </a:t>
            </a:r>
          </a:p>
          <a:p>
            <a:pPr marL="285750" marR="0" indent="-28575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ü"/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</a:rPr>
              <a:t>Small portion of food can be ordered by customers.</a:t>
            </a:r>
            <a:endParaRPr lang="en-US" sz="2000" dirty="0">
              <a:solidFill>
                <a:schemeClr val="bg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C49D926-3801-46DD-C0A3-E0457C16BE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83139" y="1749124"/>
            <a:ext cx="3732585" cy="2911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78310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-114299" y="505966"/>
            <a:ext cx="10415586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br>
              <a:rPr lang="en-US" sz="3200" b="1" dirty="0">
                <a:solidFill>
                  <a:schemeClr val="bg1"/>
                </a:solidFill>
                <a:latin typeface="Roboto Condensed" panose="02000000000000000000" pitchFamily="2" charset="0"/>
                <a:ea typeface="Roboto Condensed" panose="02000000000000000000" pitchFamily="2" charset="0"/>
                <a:cs typeface="Roboto Condensed" panose="02000000000000000000" pitchFamily="2" charset="0"/>
              </a:rPr>
            </a:br>
            <a:r>
              <a:rPr lang="en-US" sz="3200" b="1" dirty="0">
                <a:solidFill>
                  <a:schemeClr val="bg1"/>
                </a:solidFill>
                <a:latin typeface="Roboto Condensed" panose="02000000000000000000" pitchFamily="2" charset="0"/>
                <a:ea typeface="Roboto Condensed" panose="02000000000000000000" pitchFamily="2" charset="0"/>
                <a:cs typeface="Roboto Condensed" panose="02000000000000000000" pitchFamily="2" charset="0"/>
              </a:rPr>
              <a:t>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371474" y="1246109"/>
            <a:ext cx="8472487" cy="455509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000" b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Strengths </a:t>
            </a: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Effective use of financial resources is possible through lean theory.</a:t>
            </a: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Menu engineering theory can support the firm in saving production ingredients.</a:t>
            </a: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Through firm-to-table theory, Premier Inn can obtain fresh products (</a:t>
            </a:r>
            <a:r>
              <a:rPr lang="en-GB" sz="2000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Atalay</a:t>
            </a: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2023). </a:t>
            </a: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2000" b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Limitations</a:t>
            </a: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Due to lean theory firms need more time in production.</a:t>
            </a: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There is a possibility of losing customers in menu engineering.</a:t>
            </a: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Applying firm-to-table theory requires a firm to apply more manpower. </a:t>
            </a: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371473" y="391666"/>
            <a:ext cx="9929813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oboto Condensed" panose="02000000000000000000" pitchFamily="2" charset="0"/>
                <a:ea typeface="Roboto Condensed" panose="02000000000000000000" pitchFamily="2" charset="0"/>
                <a:cs typeface="Roboto Condensed" panose="02000000000000000000" pitchFamily="2" charset="0"/>
                <a:sym typeface="Roboto Condensed"/>
              </a:rPr>
              <a:t>Strengths and Limitations of Applied Theories</a:t>
            </a:r>
            <a:b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oboto Condensed" panose="02000000000000000000" pitchFamily="2" charset="0"/>
                <a:ea typeface="Roboto Condensed" panose="02000000000000000000" pitchFamily="2" charset="0"/>
                <a:cs typeface="Roboto Condensed" panose="02000000000000000000" pitchFamily="2" charset="0"/>
                <a:sym typeface="Roboto Condensed"/>
              </a:rPr>
            </a:br>
            <a:endParaRPr kumimoji="0" lang="en-US" sz="32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38002015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162050" y="161478"/>
            <a:ext cx="7786687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oboto Condensed" panose="02000000000000000000" pitchFamily="2" charset="0"/>
                <a:ea typeface="Roboto Condensed" panose="02000000000000000000" pitchFamily="2" charset="0"/>
                <a:cs typeface="Roboto Condensed" panose="02000000000000000000" pitchFamily="2" charset="0"/>
                <a:sym typeface="Roboto Condensed"/>
              </a:rPr>
              <a:t>Evaluating the future policies and management options</a:t>
            </a:r>
            <a:endParaRPr kumimoji="0" lang="en-US" sz="32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162050" y="1841704"/>
            <a:ext cx="6096000" cy="4247317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000" b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Food waste audit</a:t>
            </a:r>
          </a:p>
          <a:p>
            <a:pPr marL="285750" indent="-285750" algn="just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ü"/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According to Food Standard Agency food waste can be reduced by 15% by doing waste audit.  </a:t>
            </a:r>
          </a:p>
          <a:p>
            <a:pPr marL="285750" indent="-285750" algn="just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ü"/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It will audit the reasons of food waste.</a:t>
            </a:r>
          </a:p>
          <a:p>
            <a:pPr marL="285750" indent="-285750" algn="just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ü"/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It will also audit the major areas of food waste. </a:t>
            </a:r>
          </a:p>
          <a:p>
            <a:pPr algn="just">
              <a:lnSpc>
                <a:spcPct val="150000"/>
              </a:lnSpc>
            </a:pPr>
            <a:r>
              <a:rPr lang="en-GB" sz="2000" b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Implementing portion control</a:t>
            </a:r>
          </a:p>
          <a:p>
            <a:pPr marL="285750" indent="-285750" algn="just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will provide option to customers to order less. </a:t>
            </a:r>
          </a:p>
          <a:p>
            <a:pPr marL="285750" indent="-285750" algn="just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Reducing food waste will be the main concern. </a:t>
            </a:r>
          </a:p>
          <a:p>
            <a:pPr marL="285750" indent="-285750" algn="just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ü"/>
            </a:pP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7851CF4-F65A-6F57-0E97-B01ED494EB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17766" y="2433610"/>
            <a:ext cx="3433665" cy="2749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2764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542925" y="681335"/>
            <a:ext cx="11001375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b="1" kern="0" dirty="0">
                <a:solidFill>
                  <a:schemeClr val="bg1"/>
                </a:solidFill>
                <a:latin typeface="Roboto Condensed" panose="02000000000000000000" pitchFamily="2" charset="0"/>
                <a:ea typeface="Roboto Condensed" panose="02000000000000000000" pitchFamily="2" charset="0"/>
                <a:cs typeface="Roboto Condensed" panose="02000000000000000000" pitchFamily="2" charset="0"/>
              </a:rPr>
              <a:t>Evaluating the future policies and management options</a:t>
            </a:r>
            <a:br>
              <a:rPr lang="en-US" sz="3200" b="1" kern="0" dirty="0">
                <a:solidFill>
                  <a:schemeClr val="bg1"/>
                </a:solidFill>
                <a:latin typeface="Times New Roman" panose="02020603050405020304" pitchFamily="18" charset="0"/>
              </a:rPr>
            </a:b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876300" y="1577965"/>
            <a:ext cx="6096000" cy="3736279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000" b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Training of staff</a:t>
            </a:r>
            <a:endParaRPr lang="en-US" sz="2000" b="1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marR="0" indent="-28575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Arranging seminars for staff.</a:t>
            </a:r>
          </a:p>
          <a:p>
            <a:pPr marL="285750" marR="0" indent="-28575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Ensuring professional training.</a:t>
            </a:r>
          </a:p>
          <a:p>
            <a:pPr marL="285750" marR="0" indent="-28575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Assessing the members about their improvement.</a:t>
            </a:r>
          </a:p>
          <a:p>
            <a:pPr algn="just">
              <a:lnSpc>
                <a:spcPct val="150000"/>
              </a:lnSpc>
            </a:pPr>
            <a:r>
              <a:rPr lang="en-GB" sz="2000" b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Sustainable sourcing of food ingredients</a:t>
            </a:r>
          </a:p>
          <a:p>
            <a:pPr marL="285750" marR="0" indent="-28575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ü"/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</a:rPr>
              <a:t>Collecting foods without damaging future.</a:t>
            </a:r>
          </a:p>
          <a:p>
            <a:pPr marL="285750" marR="0" indent="-28575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ü"/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</a:rPr>
              <a:t>Ensuring green cultivation. </a:t>
            </a:r>
          </a:p>
          <a:p>
            <a:pPr marL="285750" marR="0" indent="-28575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ü"/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</a:rPr>
              <a:t>Paying competitive wage to the producers. </a:t>
            </a:r>
            <a:endParaRPr lang="en-US" sz="2000" dirty="0">
              <a:solidFill>
                <a:schemeClr val="bg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AF6587C-9173-1B3E-5EAA-301B497918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33033" y="2327264"/>
            <a:ext cx="3401217" cy="2519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19598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447675" y="1560330"/>
            <a:ext cx="6096000" cy="5016758"/>
          </a:xfrm>
          <a:prstGeom prst="rect">
            <a:avLst/>
          </a:prstGeom>
        </p:spPr>
        <p:txBody>
          <a:bodyPr>
            <a:spAutoFit/>
          </a:bodyPr>
          <a:lstStyle/>
          <a:p>
            <a:pPr marL="101600" indent="0" algn="just">
              <a:lnSpc>
                <a:spcPct val="150000"/>
              </a:lnSpc>
              <a:buNone/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Business organisations should be careful about their actions. Ensuring sustainability ensures proper control of the actions of hospitality firms within the industry. In this case, managing food waste is a way of achieving sustainability for a particular organisation (</a:t>
            </a:r>
            <a:r>
              <a:rPr lang="en-GB" sz="2000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Tassinari</a:t>
            </a: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&amp; </a:t>
            </a:r>
            <a:r>
              <a:rPr lang="en-GB" sz="2000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Wesseler</a:t>
            </a: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2023). Therefore, business firms should be careful in terms of managing their actions regarding food management so that food waste cannot be seen.</a:t>
            </a:r>
          </a:p>
          <a:p>
            <a:pPr marL="101600" indent="0" algn="just">
              <a:lnSpc>
                <a:spcPct val="150000"/>
              </a:lnSpc>
              <a:buNone/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b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85800" y="600075"/>
            <a:ext cx="410051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chemeClr val="bg1"/>
                </a:solidFill>
              </a:rPr>
              <a:t>Conclusion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6E630FF-F0EC-9F37-4FAF-0EFFDF1D9D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99459" y="1731779"/>
            <a:ext cx="3016229" cy="30162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8391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85739" y="1080181"/>
            <a:ext cx="11687174" cy="44911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200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Adomako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S. (2023) </a:t>
            </a:r>
            <a:r>
              <a:rPr lang="en-GB" sz="1200" i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Corporate Sustainability in Africa: Responsible leadership, opportunities, and challenges.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Cham: Springer International Publishing AG. </a:t>
            </a:r>
            <a:endParaRPr lang="en-US" sz="120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200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Atalay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A. (2023) </a:t>
            </a:r>
            <a:r>
              <a:rPr lang="en-GB" sz="1200" i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Achieving Environmental Sustainability in the sports sector: Nature means that future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. Cham: Springer. </a:t>
            </a:r>
            <a:endParaRPr lang="en-US" sz="120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Beretta, C. and Hellweg, S., 2021. Potential environmental benefits from food waste prevention in the food service sector. </a:t>
            </a:r>
            <a:r>
              <a:rPr lang="en-GB" sz="1200" i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Resources, Conservation and Recycling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 </a:t>
            </a:r>
            <a:r>
              <a:rPr lang="en-GB" sz="1200" i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147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pp.169-178.</a:t>
            </a:r>
            <a:endParaRPr lang="en-US" sz="120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200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Bunditsakulchai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P. and Liu, C. (2021) ‘Integrated strategies for household food waste reduction’, </a:t>
            </a:r>
            <a:r>
              <a:rPr lang="en-GB" sz="1200" i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Sustainability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13(14), p. 7651. doi:10.3390/su13147651. </a:t>
            </a:r>
            <a:endParaRPr lang="en-US" sz="120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200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Dhir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A., 2020. Food waste in hospitality and food services: A systematic literature review and framework development approach. </a:t>
            </a:r>
            <a:r>
              <a:rPr lang="en-GB" sz="1200" i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Journal of Cleaner Production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 </a:t>
            </a:r>
            <a:r>
              <a:rPr lang="en-GB" sz="1200" i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270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p.122861.</a:t>
            </a:r>
            <a:endParaRPr lang="en-US" sz="120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200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Filimonau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V., 2022. Food waste management in hospitality operations: A critical review. </a:t>
            </a:r>
            <a:r>
              <a:rPr lang="en-GB" sz="1200" i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Tourism management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 </a:t>
            </a:r>
            <a:r>
              <a:rPr lang="en-GB" sz="1200" i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71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pp.234-245.</a:t>
            </a:r>
            <a:endParaRPr lang="en-US" sz="120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Goh, E., 2019. To waste or not to waste: Exploring motivational factors of Generation Z hospitality employees towards food wastage in the hospitality industry. </a:t>
            </a:r>
            <a:r>
              <a:rPr lang="en-GB" sz="1200" i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International Journal of Hospitality Management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 </a:t>
            </a:r>
            <a:r>
              <a:rPr lang="en-GB" sz="1200" i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80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pp.126-135.</a:t>
            </a:r>
            <a:endParaRPr lang="en-US" sz="120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200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Gracia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A. and Gómez, M.I. (2022) ‘Food Sustainability and waste reduction in Spain: Consumer preferences for local, suboptimal, and/or unwashed fresh food products’, </a:t>
            </a:r>
            <a:r>
              <a:rPr lang="en-GB" sz="1200" i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Sustainability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12(10), p. 4148. doi:10.3390/su12104148. </a:t>
            </a:r>
            <a:endParaRPr lang="en-US" sz="120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200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Kasavan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S., 2019. Drivers of food waste generation: Case study of island-based hotels in Langkawi, Malaysia. </a:t>
            </a:r>
            <a:r>
              <a:rPr lang="en-GB" sz="1200" i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Waste management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 </a:t>
            </a:r>
            <a:r>
              <a:rPr lang="en-GB" sz="1200" i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91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pp.72-79.</a:t>
            </a:r>
            <a:endParaRPr lang="en-US" sz="120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Kim, M.J., Hall, C.M. and Kim, D.K., 2020. Predicting environmentally friendly eating out </a:t>
            </a:r>
            <a:r>
              <a:rPr lang="en-GB" sz="1200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behavior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by value-attitude-</a:t>
            </a:r>
            <a:r>
              <a:rPr lang="en-GB" sz="1200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behavior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theory: does being vegetarian reduce food waste?. </a:t>
            </a:r>
            <a:r>
              <a:rPr lang="en-GB" sz="1200" i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Journal of Sustainable Tourism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 </a:t>
            </a:r>
            <a:r>
              <a:rPr lang="en-GB" sz="1200" i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28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(6), pp.797-815.</a:t>
            </a:r>
            <a:endParaRPr lang="en-US" sz="120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200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Lagioia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G. and </a:t>
            </a:r>
            <a:r>
              <a:rPr lang="en-GB" sz="1200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Amicarelli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V. (2021) ‘Food waste reduction towards food sector sustainability’, </a:t>
            </a:r>
            <a:r>
              <a:rPr lang="en-GB" sz="1200" i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Research Anthology on Food Waste Reduction and Alternative Diets for Food and Nutrition Security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pp. 534–557. doi:10.4018/978-1-7998-5354-1.ch027. </a:t>
            </a:r>
            <a:endParaRPr lang="en-US" sz="120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200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Leverenz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D., 2021. Reducing food waste in hotel kitchens based on self-reported data. </a:t>
            </a:r>
            <a:r>
              <a:rPr lang="en-GB" sz="1200" i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Industrial Marketing Management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 </a:t>
            </a:r>
            <a:r>
              <a:rPr lang="en-GB" sz="1200" i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93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pp.617-627.</a:t>
            </a:r>
            <a:endParaRPr lang="en-US" sz="120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71488" y="385556"/>
            <a:ext cx="35004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References </a:t>
            </a:r>
          </a:p>
        </p:txBody>
      </p:sp>
    </p:spTree>
    <p:extLst>
      <p:ext uri="{BB962C8B-B14F-4D97-AF65-F5344CB8AC3E}">
        <p14:creationId xmlns:p14="http://schemas.microsoft.com/office/powerpoint/2010/main" val="15235535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71463" y="222134"/>
            <a:ext cx="11558587" cy="56169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indent="-355600" algn="just">
              <a:lnSpc>
                <a:spcPct val="150000"/>
              </a:lnSpc>
              <a:buClr>
                <a:srgbClr val="C7D3E6"/>
              </a:buClr>
              <a:buSzPts val="2000"/>
              <a:buFont typeface="Wingdings" panose="05000000000000000000" pitchFamily="2" charset="2"/>
              <a:buChar char="§"/>
            </a:pPr>
            <a:r>
              <a:rPr lang="en-GB" sz="1200" kern="0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Malefors</a:t>
            </a:r>
            <a:r>
              <a:rPr lang="en-GB" sz="1200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, C., 2021. Towards a baseline for food-waste quantification in the hospitality sector—quantities and data processing criteria. </a:t>
            </a:r>
            <a:r>
              <a:rPr lang="en-GB" sz="1200" i="1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Sustainability</a:t>
            </a:r>
            <a:r>
              <a:rPr lang="en-GB" sz="1200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, </a:t>
            </a:r>
            <a:r>
              <a:rPr lang="en-GB" sz="1200" i="1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11</a:t>
            </a:r>
            <a:r>
              <a:rPr lang="en-GB" sz="1200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(13), p.3541.</a:t>
            </a:r>
            <a:endParaRPr lang="en-US" sz="1200" kern="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  <a:sym typeface="Roboto Condensed Light"/>
            </a:endParaRPr>
          </a:p>
          <a:p>
            <a:pPr lvl="0" indent="-355600" algn="just">
              <a:lnSpc>
                <a:spcPct val="150000"/>
              </a:lnSpc>
              <a:buClr>
                <a:srgbClr val="C7D3E6"/>
              </a:buClr>
              <a:buSzPts val="2000"/>
              <a:buFont typeface="Wingdings" panose="05000000000000000000" pitchFamily="2" charset="2"/>
              <a:buChar char="§"/>
            </a:pPr>
            <a:r>
              <a:rPr lang="en-GB" sz="1200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Martin-Rios, C., 2022. Sustainability-oriented innovations in food waste management technology. </a:t>
            </a:r>
            <a:r>
              <a:rPr lang="en-GB" sz="1200" i="1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Sustainability</a:t>
            </a:r>
            <a:r>
              <a:rPr lang="en-GB" sz="1200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, </a:t>
            </a:r>
            <a:r>
              <a:rPr lang="en-GB" sz="1200" i="1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13</a:t>
            </a:r>
            <a:r>
              <a:rPr lang="en-GB" sz="1200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(1), p.210.</a:t>
            </a:r>
            <a:endParaRPr lang="en-US" sz="1200" kern="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  <a:sym typeface="Roboto Condensed Light"/>
            </a:endParaRPr>
          </a:p>
          <a:p>
            <a:pPr lvl="0" indent="-355600" algn="just">
              <a:lnSpc>
                <a:spcPct val="150000"/>
              </a:lnSpc>
              <a:buClr>
                <a:srgbClr val="C7D3E6"/>
              </a:buClr>
              <a:buSzPts val="2000"/>
              <a:buFont typeface="Wingdings" panose="05000000000000000000" pitchFamily="2" charset="2"/>
              <a:buChar char="§"/>
            </a:pPr>
            <a:r>
              <a:rPr lang="en-GB" sz="1200" kern="0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Mitra</a:t>
            </a:r>
            <a:r>
              <a:rPr lang="en-GB" sz="1200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, S.K. (2022) ‘An analysis of asymmetry in dynamic pricing of hospitality industry’, </a:t>
            </a:r>
            <a:r>
              <a:rPr lang="en-GB" sz="1200" i="1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International Journal of Hospitality Management</a:t>
            </a:r>
            <a:r>
              <a:rPr lang="en-GB" sz="1200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, 89, p. 102406. doi:10.1016/j.ijhm.2019.102406. </a:t>
            </a:r>
            <a:endParaRPr lang="en-US" sz="1200" kern="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  <a:sym typeface="Roboto Condensed Light"/>
            </a:endParaRPr>
          </a:p>
          <a:p>
            <a:pPr lvl="0" indent="-355600" algn="just">
              <a:lnSpc>
                <a:spcPct val="150000"/>
              </a:lnSpc>
              <a:buClr>
                <a:srgbClr val="C7D3E6"/>
              </a:buClr>
              <a:buSzPts val="2000"/>
              <a:buFont typeface="Wingdings" panose="05000000000000000000" pitchFamily="2" charset="2"/>
              <a:buChar char="§"/>
            </a:pPr>
            <a:r>
              <a:rPr lang="en-GB" sz="1200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Oakley, S. (2022) </a:t>
            </a:r>
            <a:r>
              <a:rPr lang="en-GB" sz="1200" i="1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Integrated Wastewater Management for Health and </a:t>
            </a:r>
            <a:r>
              <a:rPr lang="en-GB" sz="1200" i="1" kern="0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Valorization</a:t>
            </a:r>
            <a:r>
              <a:rPr lang="en-GB" sz="1200" i="1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: A Design Manual for Resource Challenged Cities</a:t>
            </a:r>
            <a:r>
              <a:rPr lang="en-GB" sz="1200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. London, England: IWA Publishing. </a:t>
            </a:r>
            <a:endParaRPr lang="en-US" sz="1200" kern="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  <a:sym typeface="Roboto Condensed Light"/>
            </a:endParaRPr>
          </a:p>
          <a:p>
            <a:pPr lvl="0" indent="-355600" algn="just">
              <a:lnSpc>
                <a:spcPct val="150000"/>
              </a:lnSpc>
              <a:buClr>
                <a:srgbClr val="C7D3E6"/>
              </a:buClr>
              <a:buSzPts val="2000"/>
              <a:buFont typeface="Wingdings" panose="05000000000000000000" pitchFamily="2" charset="2"/>
              <a:buChar char="§"/>
            </a:pPr>
            <a:r>
              <a:rPr lang="en-GB" sz="1200" kern="0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Okumus</a:t>
            </a:r>
            <a:r>
              <a:rPr lang="en-GB" sz="1200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, B., 2020. Tackling food waste in all-inclusive resort hotels. </a:t>
            </a:r>
            <a:r>
              <a:rPr lang="en-GB" sz="1200" i="1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International Journal of Hospitality Management</a:t>
            </a:r>
            <a:r>
              <a:rPr lang="en-GB" sz="1200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, </a:t>
            </a:r>
            <a:r>
              <a:rPr lang="en-GB" sz="1200" i="1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88</a:t>
            </a:r>
            <a:r>
              <a:rPr lang="en-GB" sz="1200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, p.102543.</a:t>
            </a:r>
            <a:endParaRPr lang="en-US" sz="1200" kern="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  <a:sym typeface="Roboto Condensed Light"/>
            </a:endParaRPr>
          </a:p>
          <a:p>
            <a:pPr lvl="0" indent="-355600" algn="just">
              <a:lnSpc>
                <a:spcPct val="150000"/>
              </a:lnSpc>
              <a:buClr>
                <a:srgbClr val="C7D3E6"/>
              </a:buClr>
              <a:buSzPts val="2000"/>
              <a:buFont typeface="Wingdings" panose="05000000000000000000" pitchFamily="2" charset="2"/>
              <a:buChar char="§"/>
            </a:pPr>
            <a:r>
              <a:rPr lang="en-GB" sz="1200" kern="0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Papargyropoulou</a:t>
            </a:r>
            <a:r>
              <a:rPr lang="en-GB" sz="1200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, E., 2019. Patterns and causes of food waste in the hospitality and food service sector: Food waste prevention insights from Malaysia. </a:t>
            </a:r>
            <a:r>
              <a:rPr lang="en-GB" sz="1200" i="1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Sustainability</a:t>
            </a:r>
            <a:r>
              <a:rPr lang="en-GB" sz="1200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, </a:t>
            </a:r>
            <a:r>
              <a:rPr lang="en-GB" sz="1200" i="1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11</a:t>
            </a:r>
            <a:r>
              <a:rPr lang="en-GB" sz="1200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(21), p.6016.</a:t>
            </a:r>
            <a:endParaRPr lang="en-US" sz="1200" kern="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  <a:sym typeface="Roboto Condensed Light"/>
            </a:endParaRPr>
          </a:p>
          <a:p>
            <a:pPr lvl="0" indent="-355600" algn="just">
              <a:lnSpc>
                <a:spcPct val="150000"/>
              </a:lnSpc>
              <a:buClr>
                <a:srgbClr val="C7D3E6"/>
              </a:buClr>
              <a:buSzPts val="2000"/>
              <a:buFont typeface="Wingdings" panose="05000000000000000000" pitchFamily="2" charset="2"/>
              <a:buChar char="§"/>
            </a:pPr>
            <a:r>
              <a:rPr lang="en-GB" sz="1200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Pina, T. (2021) ‘Promoting food waste reduction at hospitality sector. A case study’, </a:t>
            </a:r>
            <a:r>
              <a:rPr lang="en-GB" sz="1200" i="1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Sustainability</a:t>
            </a:r>
            <a:r>
              <a:rPr lang="en-GB" sz="1200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, 13(2), p. 600. doi:10.3390/su13020600. </a:t>
            </a:r>
            <a:endParaRPr lang="en-US" sz="1200" kern="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  <a:sym typeface="Roboto Condensed Light"/>
            </a:endParaRPr>
          </a:p>
          <a:p>
            <a:pPr lvl="0" indent="-355600" algn="just">
              <a:lnSpc>
                <a:spcPct val="150000"/>
              </a:lnSpc>
              <a:buClr>
                <a:srgbClr val="C7D3E6"/>
              </a:buClr>
              <a:buSzPts val="2000"/>
              <a:buFont typeface="Wingdings" panose="05000000000000000000" pitchFamily="2" charset="2"/>
              <a:buChar char="§"/>
            </a:pPr>
            <a:r>
              <a:rPr lang="en-GB" sz="1200" kern="0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Reitemeier</a:t>
            </a:r>
            <a:r>
              <a:rPr lang="en-GB" sz="1200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, M. (2021) ‘Perceptions of food waste reduction in Sri Lanka’s commercial capital, Colombo’, </a:t>
            </a:r>
            <a:r>
              <a:rPr lang="en-GB" sz="1200" i="1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Sustainability</a:t>
            </a:r>
            <a:r>
              <a:rPr lang="en-GB" sz="1200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, 13(2), p. 838. doi:10.3390/su13020838. </a:t>
            </a:r>
            <a:endParaRPr lang="en-US" sz="1200" kern="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  <a:sym typeface="Roboto Condensed Light"/>
            </a:endParaRPr>
          </a:p>
          <a:p>
            <a:pPr lvl="0" indent="-355600" algn="just">
              <a:lnSpc>
                <a:spcPct val="150000"/>
              </a:lnSpc>
              <a:buClr>
                <a:srgbClr val="C7D3E6"/>
              </a:buClr>
              <a:buSzPts val="2000"/>
              <a:buFont typeface="Wingdings" panose="05000000000000000000" pitchFamily="2" charset="2"/>
              <a:buChar char="§"/>
            </a:pPr>
            <a:r>
              <a:rPr lang="en-GB" sz="1200" kern="0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Suardi</a:t>
            </a:r>
            <a:r>
              <a:rPr lang="en-GB" sz="1200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, A. and Palmieri, N. (2022) </a:t>
            </a:r>
            <a:r>
              <a:rPr lang="en-GB" sz="1200" i="1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Agricultural and Food Systems Sustainability: The complex challenge of losses and waste</a:t>
            </a:r>
            <a:r>
              <a:rPr lang="en-GB" sz="1200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. Basel: MDPI - Multidisciplinary Digital Publishing Institute. </a:t>
            </a:r>
            <a:endParaRPr lang="en-US" sz="1200" kern="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  <a:sym typeface="Roboto Condensed Light"/>
            </a:endParaRPr>
          </a:p>
          <a:p>
            <a:pPr lvl="0" indent="-355600" algn="just">
              <a:lnSpc>
                <a:spcPct val="150000"/>
              </a:lnSpc>
              <a:buClr>
                <a:srgbClr val="C7D3E6"/>
              </a:buClr>
              <a:buSzPts val="2000"/>
              <a:buFont typeface="Wingdings" panose="05000000000000000000" pitchFamily="2" charset="2"/>
              <a:buChar char="§"/>
            </a:pPr>
            <a:r>
              <a:rPr lang="en-GB" sz="1200" kern="0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Swink</a:t>
            </a:r>
            <a:r>
              <a:rPr lang="en-GB" sz="1200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, M. (2021) </a:t>
            </a:r>
            <a:r>
              <a:rPr lang="en-GB" sz="1200" i="1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Managing operations across the supply chain</a:t>
            </a:r>
            <a:r>
              <a:rPr lang="en-GB" sz="1200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. New York: McGraw-Hill Irwin. </a:t>
            </a:r>
            <a:endParaRPr lang="en-US" sz="1200" kern="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  <a:sym typeface="Roboto Condensed Light"/>
            </a:endParaRPr>
          </a:p>
          <a:p>
            <a:pPr lvl="0" indent="-355600" algn="just">
              <a:lnSpc>
                <a:spcPct val="150000"/>
              </a:lnSpc>
              <a:buClr>
                <a:srgbClr val="C7D3E6"/>
              </a:buClr>
              <a:buSzPts val="2000"/>
              <a:buFont typeface="Wingdings" panose="05000000000000000000" pitchFamily="2" charset="2"/>
              <a:buChar char="§"/>
            </a:pPr>
            <a:r>
              <a:rPr lang="en-GB" sz="1200" kern="0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Tassinari</a:t>
            </a:r>
            <a:r>
              <a:rPr lang="en-GB" sz="1200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, G. and </a:t>
            </a:r>
            <a:r>
              <a:rPr lang="en-GB" sz="1200" kern="0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Wesseler</a:t>
            </a:r>
            <a:r>
              <a:rPr lang="en-GB" sz="1200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, J.H.H. (2023) </a:t>
            </a:r>
            <a:r>
              <a:rPr lang="en-GB" sz="1200" i="1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Assessment of alternative sustainability aspects of </a:t>
            </a:r>
            <a:r>
              <a:rPr lang="en-GB" sz="1200" i="1" kern="0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Bioeconomy</a:t>
            </a:r>
            <a:r>
              <a:rPr lang="en-GB" sz="1200" i="1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 Innovations: A case study approach</a:t>
            </a:r>
            <a:r>
              <a:rPr lang="en-GB" sz="1200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. </a:t>
            </a:r>
            <a:r>
              <a:rPr lang="en-GB" sz="1200" kern="0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Wageningen</a:t>
            </a:r>
            <a:r>
              <a:rPr lang="en-GB" sz="1200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: </a:t>
            </a:r>
            <a:r>
              <a:rPr lang="en-GB" sz="1200" kern="0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Wageningen</a:t>
            </a:r>
            <a:r>
              <a:rPr lang="en-GB" sz="1200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 University. </a:t>
            </a:r>
            <a:endParaRPr lang="en-US" sz="1200" kern="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  <a:sym typeface="Roboto Condensed Light"/>
            </a:endParaRPr>
          </a:p>
          <a:p>
            <a:pPr lvl="0" indent="-355600" algn="just">
              <a:lnSpc>
                <a:spcPct val="150000"/>
              </a:lnSpc>
              <a:buClr>
                <a:srgbClr val="C7D3E6"/>
              </a:buClr>
              <a:buSzPts val="2000"/>
              <a:buFont typeface="Wingdings" panose="05000000000000000000" pitchFamily="2" charset="2"/>
              <a:buChar char="§"/>
            </a:pPr>
            <a:r>
              <a:rPr lang="en-GB" sz="1200" kern="0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Thamagasorn</a:t>
            </a:r>
            <a:r>
              <a:rPr lang="en-GB" sz="1200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, M. and </a:t>
            </a:r>
            <a:r>
              <a:rPr lang="en-GB" sz="1200" kern="0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Pharino</a:t>
            </a:r>
            <a:r>
              <a:rPr lang="en-GB" sz="1200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, C., 2019. An analysis of food waste from a flight catering business for sustainable food waste management: A case study of halal food production process. </a:t>
            </a:r>
            <a:r>
              <a:rPr lang="en-GB" sz="1200" i="1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Journal of Cleaner Production</a:t>
            </a:r>
            <a:r>
              <a:rPr lang="en-GB" sz="1200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, </a:t>
            </a:r>
            <a:r>
              <a:rPr lang="en-GB" sz="1200" i="1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228</a:t>
            </a:r>
            <a:r>
              <a:rPr lang="en-GB" sz="1200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, pp.845-855.</a:t>
            </a:r>
            <a:endParaRPr lang="en-US" sz="1200" kern="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  <a:sym typeface="Roboto Condensed Light"/>
            </a:endParaRPr>
          </a:p>
          <a:p>
            <a:pPr lvl="0" indent="-355600" algn="just">
              <a:lnSpc>
                <a:spcPct val="150000"/>
              </a:lnSpc>
              <a:buClr>
                <a:srgbClr val="C7D3E6"/>
              </a:buClr>
              <a:buSzPts val="2000"/>
              <a:buFont typeface="Wingdings" panose="05000000000000000000" pitchFamily="2" charset="2"/>
              <a:buChar char="§"/>
            </a:pPr>
            <a:r>
              <a:rPr lang="en-GB" sz="1200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Walker, T. and </a:t>
            </a:r>
            <a:r>
              <a:rPr lang="en-GB" sz="1200" kern="0" dirty="0" err="1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Cucuzzella</a:t>
            </a:r>
            <a:r>
              <a:rPr lang="en-GB" sz="1200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, C. (2021) </a:t>
            </a:r>
            <a:r>
              <a:rPr lang="en-GB" sz="1200" i="1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The role of design, construction, and real estate in advancing the sustainable development goals</a:t>
            </a:r>
            <a:r>
              <a:rPr lang="en-GB" sz="1200" kern="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sym typeface="Roboto Condensed Light"/>
              </a:rPr>
              <a:t>. Cham: Springer International Publishing AG. </a:t>
            </a:r>
            <a:endParaRPr lang="en-US" sz="1200" kern="0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  <a:sym typeface="Roboto Condensed Light"/>
            </a:endParaRPr>
          </a:p>
          <a:p>
            <a:pPr marL="457200" lvl="0" indent="-355600">
              <a:spcBef>
                <a:spcPts val="600"/>
              </a:spcBef>
              <a:buClr>
                <a:srgbClr val="C7D3E6"/>
              </a:buClr>
              <a:buSzPts val="2000"/>
              <a:buFont typeface="Roboto Condensed Light"/>
              <a:buChar char="▰"/>
            </a:pPr>
            <a:endParaRPr lang="en-US" sz="1200" kern="0" dirty="0">
              <a:solidFill>
                <a:schemeClr val="bg1"/>
              </a:solidFill>
              <a:latin typeface="Roboto Condensed Light"/>
              <a:ea typeface="Roboto Condensed Light"/>
              <a:sym typeface="Roboto Condensed Light"/>
            </a:endParaRPr>
          </a:p>
        </p:txBody>
      </p:sp>
    </p:spTree>
    <p:extLst>
      <p:ext uri="{BB962C8B-B14F-4D97-AF65-F5344CB8AC3E}">
        <p14:creationId xmlns:p14="http://schemas.microsoft.com/office/powerpoint/2010/main" val="1953783980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_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Theme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" id="{9229984B-5243-4B0F-9DF4-5CF6065CF6B8}" vid="{B8F83B43-BD8A-41FF-9758-5868C51FEFBE}"/>
    </a:ext>
  </a:extLst>
</a:theme>
</file>

<file path=ppt/theme/theme7.xml><?xml version="1.0" encoding="utf-8"?>
<a:theme xmlns:a="http://schemas.openxmlformats.org/drawingml/2006/main" name="Theme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4" id="{4520D893-3CC4-40B1-95B4-735F7AFBF46B}" vid="{9CDA9DB9-A95C-4C64-B0FD-E44CFFB8D6FA}"/>
    </a:ext>
  </a:extLst>
</a:theme>
</file>

<file path=ppt/theme/theme8.xml><?xml version="1.0" encoding="utf-8"?>
<a:theme xmlns:a="http://schemas.openxmlformats.org/drawingml/2006/main" name="Theme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3" id="{43F99639-B193-4022-BE69-23FA00B831EA}" vid="{33ACB9AB-A5D0-46AF-B162-B0129356D5DB}"/>
    </a:ext>
  </a:extLst>
</a:theme>
</file>

<file path=ppt/theme/theme9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74243a2f-f39c-4e43-9810-58f2f548e0d4">
      <Terms xmlns="http://schemas.microsoft.com/office/infopath/2007/PartnerControls"/>
    </lcf76f155ced4ddcb4097134ff3c332f>
    <TaxCatchAll xmlns="32cf4773-4f40-40c5-b712-949156571374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8B20D8D9EE02948A6C40859CF0F1CF5" ma:contentTypeVersion="13" ma:contentTypeDescription="Create a new document." ma:contentTypeScope="" ma:versionID="3a42bb11c81490c0711891ed477bd834">
  <xsd:schema xmlns:xsd="http://www.w3.org/2001/XMLSchema" xmlns:xs="http://www.w3.org/2001/XMLSchema" xmlns:p="http://schemas.microsoft.com/office/2006/metadata/properties" xmlns:ns2="74243a2f-f39c-4e43-9810-58f2f548e0d4" xmlns:ns3="32cf4773-4f40-40c5-b712-949156571374" targetNamespace="http://schemas.microsoft.com/office/2006/metadata/properties" ma:root="true" ma:fieldsID="03a78252230837bb11038cea7e79c1f1" ns2:_="" ns3:_="">
    <xsd:import namespace="74243a2f-f39c-4e43-9810-58f2f548e0d4"/>
    <xsd:import namespace="32cf4773-4f40-40c5-b712-949156571374"/>
    <xsd:element name="properties">
      <xsd:complexType>
        <xsd:sequence>
          <xsd:element name="documentManagement">
            <xsd:complexType>
              <xsd:all>
                <xsd:element ref="ns2:lcf76f155ced4ddcb4097134ff3c332f" minOccurs="0"/>
                <xsd:element ref="ns3:TaxCatchAll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LengthInSeconds" minOccurs="0"/>
                <xsd:element ref="ns3:SharedWithUsers" minOccurs="0"/>
                <xsd:element ref="ns3:SharedWithDetail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4243a2f-f39c-4e43-9810-58f2f548e0d4" elementFormDefault="qualified">
    <xsd:import namespace="http://schemas.microsoft.com/office/2006/documentManagement/types"/>
    <xsd:import namespace="http://schemas.microsoft.com/office/infopath/2007/PartnerControls"/>
    <xsd:element name="lcf76f155ced4ddcb4097134ff3c332f" ma:index="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2cf4773-4f40-40c5-b712-949156571374" elementFormDefault="qualified">
    <xsd:import namespace="http://schemas.microsoft.com/office/2006/documentManagement/types"/>
    <xsd:import namespace="http://schemas.microsoft.com/office/infopath/2007/PartnerControls"/>
    <xsd:element name="TaxCatchAll" ma:index="10" nillable="true" ma:displayName="Taxonomy Catch All Column" ma:hidden="true" ma:list="{32f4320f-1d01-4f5b-afc1-77c425931ec5}" ma:internalName="TaxCatchAll" ma:showField="CatchAllData" ma:web="32cf4773-4f40-40c5-b712-94915657137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EA96578-F261-47E4-A313-68CB36B4F36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032BBAC-3698-4F05-9D8E-6B64CA681E85}">
  <ds:schemaRefs>
    <ds:schemaRef ds:uri="http://schemas.microsoft.com/office/2006/metadata/properties"/>
    <ds:schemaRef ds:uri="http://www.w3.org/2000/xmlns/"/>
    <ds:schemaRef ds:uri="74243a2f-f39c-4e43-9810-58f2f548e0d4"/>
    <ds:schemaRef ds:uri="http://schemas.microsoft.com/office/infopath/2007/PartnerControls"/>
    <ds:schemaRef ds:uri="32cf4773-4f40-40c5-b712-949156571374"/>
    <ds:schemaRef ds:uri="http://www.w3.org/2001/XMLSchema-instance"/>
  </ds:schemaRefs>
</ds:datastoreItem>
</file>

<file path=customXml/itemProps3.xml><?xml version="1.0" encoding="utf-8"?>
<ds:datastoreItem xmlns:ds="http://schemas.openxmlformats.org/officeDocument/2006/customXml" ds:itemID="{43A733C8-F562-4261-B329-2365D6E464AE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74243a2f-f39c-4e43-9810-58f2f548e0d4"/>
    <ds:schemaRef ds:uri="32cf4773-4f40-40c5-b712-949156571374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1817</Words>
  <Application>Microsoft Office PowerPoint</Application>
  <PresentationFormat>Widescreen</PresentationFormat>
  <Paragraphs>116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8</vt:i4>
      </vt:variant>
      <vt:variant>
        <vt:lpstr>Slide Titles</vt:lpstr>
      </vt:variant>
      <vt:variant>
        <vt:i4>17</vt:i4>
      </vt:variant>
    </vt:vector>
  </HeadingPairs>
  <TitlesOfParts>
    <vt:vector size="32" baseType="lpstr">
      <vt:lpstr>Arial</vt:lpstr>
      <vt:lpstr>Calibri</vt:lpstr>
      <vt:lpstr>Calibri Light</vt:lpstr>
      <vt:lpstr>Roboto Condensed</vt:lpstr>
      <vt:lpstr>Roboto Condensed Light</vt:lpstr>
      <vt:lpstr>Times New Roman</vt:lpstr>
      <vt:lpstr>Wingdings</vt:lpstr>
      <vt:lpstr>Title Slide 1</vt:lpstr>
      <vt:lpstr>Sub Title 1</vt:lpstr>
      <vt:lpstr>1_Text Break Info Slide 2</vt:lpstr>
      <vt:lpstr>1_Title Slide 1</vt:lpstr>
      <vt:lpstr>Text 1</vt:lpstr>
      <vt:lpstr>Theme1</vt:lpstr>
      <vt:lpstr>Theme4</vt:lpstr>
      <vt:lpstr>Theme3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BMIH 00</dc:title>
  <dc:creator>Christopher Wilkin</dc:creator>
  <cp:lastModifiedBy>Alexandra Madalina</cp:lastModifiedBy>
  <cp:revision>27</cp:revision>
  <dcterms:created xsi:type="dcterms:W3CDTF">2023-01-31T21:01:37Z</dcterms:created>
  <dcterms:modified xsi:type="dcterms:W3CDTF">2023-11-13T15:01:13Z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0x01010048B20D8D9EE02948A6C40859CF0F1CF5</vt:lpwstr>
  </property>
</Properties>
</file>