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49" autoAdjust="0"/>
    <p:restoredTop sz="96283" autoAdjust="0"/>
  </p:normalViewPr>
  <p:slideViewPr>
    <p:cSldViewPr snapToGrid="0">
      <p:cViewPr varScale="1">
        <p:scale>
          <a:sx n="72" d="100"/>
          <a:sy n="72" d="100"/>
        </p:scale>
        <p:origin x="801"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29/10/2025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29/10/2025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29/10/2025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29/10/2025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29/10/2025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bgmcgroup.com/exploreing-the-fishbone-diagram-types-advantages-drawbacks-and-revealing-the-six-ms-of-change/(accessed:28"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6" Type="http://schemas.openxmlformats.org/officeDocument/2006/relationships/hyperlink" Target="http://www.gov.uk/" TargetMode="External"/><Relationship Id="rId5" Type="http://schemas.openxmlformats.org/officeDocument/2006/relationships/hyperlink" Target="http://www.mintel.com/" TargetMode="External"/><Relationship Id="rId4" Type="http://schemas.openxmlformats.org/officeDocument/2006/relationships/hyperlink" Target="http://www.britishfloristassociation.org/"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NIKOLIN LATSI</a:t>
            </a:r>
            <a:br>
              <a:rPr lang="en-GB" sz="3200" dirty="0">
                <a:latin typeface="A"/>
              </a:rPr>
            </a:br>
            <a:r>
              <a:rPr lang="en-GB" sz="3200" dirty="0">
                <a:latin typeface="A"/>
              </a:rPr>
              <a:t>STUDENT ID 2437653</a:t>
            </a:r>
            <a:br>
              <a:rPr lang="en-GB" sz="3200" dirty="0">
                <a:latin typeface="A"/>
              </a:rPr>
            </a:br>
            <a:r>
              <a:rPr lang="en-GB" sz="3200" dirty="0">
                <a:latin typeface="A"/>
              </a:rPr>
              <a:t>LECTURER: DR FAIZU EDU</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DROP IN SALES- "decrease in the amount sold or revenue generated between two periods" ( Calculator Ultra, 2025)</a:t>
            </a:r>
          </a:p>
          <a:p>
            <a:r>
              <a:rPr lang="en-GB" sz="1500" dirty="0">
                <a:solidFill>
                  <a:srgbClr val="111111"/>
                </a:solidFill>
                <a:latin typeface="Roboto"/>
                <a:ea typeface="Roboto"/>
                <a:cs typeface="Roboto"/>
              </a:rPr>
              <a:t>Today I'll be presenting a case study of green haven florists a small independent flower shop based in Norwich UK the business was founded in 2016 by Liam and Priya Patel and quickly became known for his bespoke flora arrangement eco friendly packaging and strong community connections. However over the past year green haven florist has faced several challenges mostly notable of 30% drop in store sales. This decline has been driven by reduced foot traffic rising costs an increasing competition from online flower retailers. My Presentation will explore the cause behind this falling sales the impact on the business and potential strategies Liam And Priya could use to adapt and improve performance. </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in....2016</a:t>
            </a:r>
          </a:p>
          <a:p>
            <a:pPr marL="342900" indent="-342900">
              <a:buFont typeface="Arial" charset="2"/>
              <a:buChar char="•"/>
            </a:pPr>
            <a:r>
              <a:rPr lang="en-GB" b="1" dirty="0"/>
              <a:t>Owners: LIAM&amp;PRIYA PATEL</a:t>
            </a:r>
          </a:p>
          <a:p>
            <a:pPr marL="342900" indent="-342900">
              <a:buFont typeface="Arial" charset="2"/>
              <a:buChar char="•"/>
            </a:pPr>
            <a:r>
              <a:rPr lang="en-GB" b="1" dirty="0"/>
              <a:t>Sells …</a:t>
            </a:r>
          </a:p>
          <a:p>
            <a:pPr marL="342900" indent="-342900">
              <a:buFont typeface="Arial" charset="2"/>
              <a:buChar char="•"/>
            </a:pPr>
            <a:r>
              <a:rPr lang="en-GB" b="1" dirty="0">
                <a:ea typeface="+mn-lt"/>
                <a:cs typeface="+mn-lt"/>
              </a:rPr>
              <a:t>strong community ties</a:t>
            </a:r>
          </a:p>
          <a:p>
            <a:pPr marL="342900" indent="-342900">
              <a:buFont typeface="Arial" charset="2"/>
              <a:buChar char="•"/>
            </a:pP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5621650"/>
          </a:xfrm>
        </p:spPr>
        <p:txBody>
          <a:bodyPr>
            <a:normAutofit/>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a:t>
            </a:r>
            <a:r>
              <a:rPr lang="en-GB" sz="2400" dirty="0">
                <a:solidFill>
                  <a:schemeClr val="tx1"/>
                </a:solidFill>
              </a:rPr>
              <a:t>30% decline in store sales</a:t>
            </a:r>
            <a:endParaRPr lang="en-GB" sz="2800" dirty="0">
              <a:solidFill>
                <a:schemeClr val="tx1"/>
              </a:solidFill>
            </a:endParaRPr>
          </a:p>
          <a:p>
            <a:r>
              <a:rPr lang="en-GB" sz="2800" dirty="0">
                <a:solidFill>
                  <a:schemeClr val="tx1"/>
                </a:solidFill>
              </a:rPr>
              <a:t>Where: </a:t>
            </a:r>
            <a:r>
              <a:rPr lang="en-GB" dirty="0">
                <a:solidFill>
                  <a:schemeClr val="tx1"/>
                </a:solidFill>
              </a:rPr>
              <a:t>Green haven florists in Norwich UK</a:t>
            </a:r>
          </a:p>
          <a:p>
            <a:r>
              <a:rPr lang="en-GB" sz="2800" dirty="0">
                <a:solidFill>
                  <a:schemeClr val="tx1"/>
                </a:solidFill>
              </a:rPr>
              <a:t>Why: </a:t>
            </a:r>
            <a:r>
              <a:rPr lang="en-GB" sz="2200" dirty="0">
                <a:solidFill>
                  <a:schemeClr val="tx1"/>
                </a:solidFill>
              </a:rPr>
              <a:t>loss of foot traffic, rising costs, outdated marketing and website </a:t>
            </a:r>
          </a:p>
          <a:p>
            <a:r>
              <a:rPr lang="en-GB" sz="2800" dirty="0">
                <a:solidFill>
                  <a:schemeClr val="tx1"/>
                </a:solidFill>
              </a:rPr>
              <a:t>When: </a:t>
            </a:r>
            <a:r>
              <a:rPr lang="en-GB" dirty="0">
                <a:solidFill>
                  <a:schemeClr val="tx1"/>
                </a:solidFill>
              </a:rPr>
              <a:t>over the last 12  months</a:t>
            </a:r>
          </a:p>
          <a:p>
            <a:r>
              <a:rPr lang="en-GB" sz="2800" dirty="0">
                <a:solidFill>
                  <a:schemeClr val="tx1"/>
                </a:solidFill>
              </a:rPr>
              <a:t>How will it be done: </a:t>
            </a:r>
            <a:r>
              <a:rPr lang="en-GB" dirty="0">
                <a:solidFill>
                  <a:schemeClr val="tx1"/>
                </a:solidFill>
              </a:rPr>
              <a:t>redesign the website, launch social media campaigns, offer flexible delivery and subscription plans</a:t>
            </a:r>
          </a:p>
          <a:p>
            <a:r>
              <a:rPr lang="en-GB" sz="2800" dirty="0">
                <a:solidFill>
                  <a:schemeClr val="tx1"/>
                </a:solidFill>
              </a:rPr>
              <a:t>How much: </a:t>
            </a:r>
            <a:r>
              <a:rPr lang="en-GB" sz="1800" dirty="0">
                <a:solidFill>
                  <a:schemeClr val="tx1"/>
                </a:solidFill>
              </a:rPr>
              <a:t>web redesign &amp;ecommerce upgrade£1500-£2000. Digital marketing £1000-£1500. staff training£500-£1000. branding &amp; photography £300-£500. total £3300-£500</a:t>
            </a:r>
          </a:p>
          <a:p>
            <a:endParaRPr lang="en-GB" sz="1800" dirty="0">
              <a:solidFill>
                <a:schemeClr val="tx1"/>
              </a:solidFill>
            </a:endParaRPr>
          </a:p>
          <a:p>
            <a:endParaRPr lang="en-GB" sz="2800" dirty="0">
              <a:solidFill>
                <a:schemeClr val="tx1"/>
              </a:solidFill>
            </a:endParaRP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r>
              <a:rPr lang="en-GB" b="1" dirty="0"/>
              <a:t>POLITICAL: import regulations and post- Brexit trade complexities affecting flower supply </a:t>
            </a:r>
          </a:p>
          <a:p>
            <a:r>
              <a:rPr lang="en-GB" sz="1400" b="1" dirty="0">
                <a:solidFill>
                  <a:srgbClr val="FF0000"/>
                </a:solidFill>
              </a:rPr>
              <a:t>Partner with local flower growers to reduce dependency on imports</a:t>
            </a:r>
          </a:p>
          <a:p>
            <a:r>
              <a:rPr lang="en-GB" sz="1400" b="1" dirty="0">
                <a:solidFill>
                  <a:srgbClr val="FF0000"/>
                </a:solidFill>
              </a:rPr>
              <a:t>Apply for local government grands for eco friendly businesses</a:t>
            </a:r>
          </a:p>
          <a:p>
            <a:r>
              <a:rPr lang="en-GB" b="1" dirty="0"/>
              <a:t>ECONOMIC: inflation and rising costs reducing profit margins. Consumers cutting back on non essentials  </a:t>
            </a:r>
          </a:p>
          <a:p>
            <a:r>
              <a:rPr lang="en-GB" sz="1400" b="1" dirty="0">
                <a:solidFill>
                  <a:srgbClr val="FF0000"/>
                </a:solidFill>
              </a:rPr>
              <a:t>Introduce tiered pricing (budget, premium) to appeal to varied income levels</a:t>
            </a:r>
          </a:p>
          <a:p>
            <a:r>
              <a:rPr lang="en-GB" sz="1400" b="1" dirty="0">
                <a:solidFill>
                  <a:srgbClr val="FF0000"/>
                </a:solidFill>
              </a:rPr>
              <a:t>Launch subscription or loyalty scheme </a:t>
            </a:r>
          </a:p>
          <a:p>
            <a:r>
              <a:rPr lang="en-GB" b="1" dirty="0"/>
              <a:t>SOCIAL: customers prefer convenience and online shopping. Growing demand for sustainable and ethical products </a:t>
            </a:r>
          </a:p>
          <a:p>
            <a:r>
              <a:rPr lang="en-GB" sz="1400" b="1" dirty="0">
                <a:solidFill>
                  <a:srgbClr val="FF0000"/>
                </a:solidFill>
              </a:rPr>
              <a:t>Offer click and collect and same day delivery to attract busy urban customers</a:t>
            </a:r>
          </a:p>
          <a:p>
            <a:r>
              <a:rPr lang="en-GB" sz="1400" b="1" dirty="0">
                <a:solidFill>
                  <a:srgbClr val="FF0000"/>
                </a:solidFill>
              </a:rPr>
              <a:t>Promote the Eco- friendly story on packaging and social media to engage conscious buyers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lstStyle/>
          <a:p>
            <a:r>
              <a:rPr lang="en-GB" b="1" dirty="0"/>
              <a:t>TECHNOLOGICAL</a:t>
            </a:r>
          </a:p>
          <a:p>
            <a:r>
              <a:rPr lang="en-GB" sz="1400" b="1" dirty="0"/>
              <a:t>Urgent need for a digital transformation to stay visible and relevant</a:t>
            </a:r>
          </a:p>
          <a:p>
            <a:endParaRPr lang="en-GB" b="1" dirty="0"/>
          </a:p>
          <a:p>
            <a:r>
              <a:rPr lang="en-GB" b="1" dirty="0"/>
              <a:t>LEGAL</a:t>
            </a:r>
          </a:p>
          <a:p>
            <a:r>
              <a:rPr lang="en-GB" sz="1400" b="1" dirty="0"/>
              <a:t>Legal compliance adds admin work and potential risk if website updates aren’t managed correctly </a:t>
            </a:r>
          </a:p>
          <a:p>
            <a:endParaRPr lang="en-GB" b="1" dirty="0"/>
          </a:p>
          <a:p>
            <a:endParaRPr lang="en-GB" b="1" dirty="0"/>
          </a:p>
          <a:p>
            <a:r>
              <a:rPr lang="en-GB" b="1" dirty="0"/>
              <a:t>ENVIRONMENTAL </a:t>
            </a:r>
          </a:p>
          <a:p>
            <a:r>
              <a:rPr lang="en-GB" b="1" dirty="0"/>
              <a:t>Needs to balance environmental responsibility with cost control</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lstStyle/>
          <a:p>
            <a:endParaRPr lang="en-US" dirty="0"/>
          </a:p>
          <a:p>
            <a:r>
              <a:rPr lang="en-US" sz="1200" dirty="0" err="1"/>
              <a:t>i</a:t>
            </a:r>
            <a:endParaRPr lang="en-US" sz="1200" dirty="0"/>
          </a:p>
        </p:txBody>
      </p:sp>
      <p:sp>
        <p:nvSpPr>
          <p:cNvPr id="4" name="Rectangle: Diagonal Corners Rounded 3">
            <a:extLst>
              <a:ext uri="{FF2B5EF4-FFF2-40B4-BE49-F238E27FC236}">
                <a16:creationId xmlns:a16="http://schemas.microsoft.com/office/drawing/2014/main" id="{46F3CA09-FD86-A08D-B8CF-FBC4586C65EB}"/>
              </a:ext>
            </a:extLst>
          </p:cNvPr>
          <p:cNvSpPr/>
          <p:nvPr/>
        </p:nvSpPr>
        <p:spPr>
          <a:xfrm>
            <a:off x="602974" y="2806148"/>
            <a:ext cx="1186069" cy="1245704"/>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30% decline in store sales</a:t>
            </a:r>
          </a:p>
        </p:txBody>
      </p:sp>
      <p:cxnSp>
        <p:nvCxnSpPr>
          <p:cNvPr id="14" name="Straight Connector 13">
            <a:extLst>
              <a:ext uri="{FF2B5EF4-FFF2-40B4-BE49-F238E27FC236}">
                <a16:creationId xmlns:a16="http://schemas.microsoft.com/office/drawing/2014/main" id="{293E2485-6269-D23D-805F-99FA66028961}"/>
              </a:ext>
            </a:extLst>
          </p:cNvPr>
          <p:cNvCxnSpPr>
            <a:cxnSpLocks/>
          </p:cNvCxnSpPr>
          <p:nvPr/>
        </p:nvCxnSpPr>
        <p:spPr>
          <a:xfrm>
            <a:off x="2888974" y="3486787"/>
            <a:ext cx="949381" cy="199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057C566-214F-8A3A-3C79-74ED7DF189D8}"/>
              </a:ext>
            </a:extLst>
          </p:cNvPr>
          <p:cNvCxnSpPr>
            <a:cxnSpLocks/>
          </p:cNvCxnSpPr>
          <p:nvPr/>
        </p:nvCxnSpPr>
        <p:spPr>
          <a:xfrm flipH="1">
            <a:off x="3669127" y="1645184"/>
            <a:ext cx="1187795" cy="18253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EF15373-A5BC-9750-D64A-D84B6C48816F}"/>
              </a:ext>
            </a:extLst>
          </p:cNvPr>
          <p:cNvCxnSpPr/>
          <p:nvPr/>
        </p:nvCxnSpPr>
        <p:spPr>
          <a:xfrm>
            <a:off x="5088835" y="3922643"/>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682D22A-095F-678D-7FCD-EC5FA19050FE}"/>
              </a:ext>
            </a:extLst>
          </p:cNvPr>
          <p:cNvCxnSpPr>
            <a:cxnSpLocks/>
          </p:cNvCxnSpPr>
          <p:nvPr/>
        </p:nvCxnSpPr>
        <p:spPr>
          <a:xfrm>
            <a:off x="4787735" y="3470572"/>
            <a:ext cx="1129362" cy="1632739"/>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58A759A-17FB-71A5-1DD2-D53F4C3C6C6F}"/>
              </a:ext>
            </a:extLst>
          </p:cNvPr>
          <p:cNvCxnSpPr>
            <a:cxnSpLocks/>
          </p:cNvCxnSpPr>
          <p:nvPr/>
        </p:nvCxnSpPr>
        <p:spPr>
          <a:xfrm flipH="1">
            <a:off x="6274904" y="1645184"/>
            <a:ext cx="1336019" cy="1825388"/>
          </a:xfrm>
          <a:prstGeom prst="line">
            <a:avLst/>
          </a:prstGeom>
        </p:spPr>
        <p:style>
          <a:lnRef idx="1">
            <a:schemeClr val="accent1"/>
          </a:lnRef>
          <a:fillRef idx="0">
            <a:schemeClr val="accent1"/>
          </a:fillRef>
          <a:effectRef idx="0">
            <a:schemeClr val="accent1"/>
          </a:effectRef>
          <a:fontRef idx="minor">
            <a:schemeClr val="tx1"/>
          </a:fontRef>
        </p:style>
      </p:cxnSp>
      <p:sp>
        <p:nvSpPr>
          <p:cNvPr id="38" name="Rectangle: Diagonal Corners Rounded 37">
            <a:extLst>
              <a:ext uri="{FF2B5EF4-FFF2-40B4-BE49-F238E27FC236}">
                <a16:creationId xmlns:a16="http://schemas.microsoft.com/office/drawing/2014/main" id="{C4164E95-2C40-8220-49D3-7772CD882A84}"/>
              </a:ext>
            </a:extLst>
          </p:cNvPr>
          <p:cNvSpPr/>
          <p:nvPr/>
        </p:nvSpPr>
        <p:spPr>
          <a:xfrm>
            <a:off x="2788189" y="744702"/>
            <a:ext cx="1999546" cy="822656"/>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Materials</a:t>
            </a:r>
          </a:p>
          <a:p>
            <a:pPr algn="ctr"/>
            <a:r>
              <a:rPr lang="en-US" dirty="0"/>
              <a:t> </a:t>
            </a:r>
            <a:r>
              <a:rPr lang="en-US" sz="1050" b="1" dirty="0"/>
              <a:t>products/supplies</a:t>
            </a:r>
            <a:endParaRPr lang="en-GB" sz="1050" b="1" dirty="0"/>
          </a:p>
        </p:txBody>
      </p:sp>
      <p:cxnSp>
        <p:nvCxnSpPr>
          <p:cNvPr id="40" name="Straight Connector 39">
            <a:extLst>
              <a:ext uri="{FF2B5EF4-FFF2-40B4-BE49-F238E27FC236}">
                <a16:creationId xmlns:a16="http://schemas.microsoft.com/office/drawing/2014/main" id="{7B541B20-A78B-2342-8272-43BF2A455006}"/>
              </a:ext>
            </a:extLst>
          </p:cNvPr>
          <p:cNvCxnSpPr>
            <a:cxnSpLocks/>
          </p:cNvCxnSpPr>
          <p:nvPr/>
        </p:nvCxnSpPr>
        <p:spPr>
          <a:xfrm flipH="1">
            <a:off x="4253948" y="2076164"/>
            <a:ext cx="231913" cy="0"/>
          </a:xfrm>
          <a:prstGeom prst="line">
            <a:avLst/>
          </a:prstGeom>
        </p:spPr>
        <p:style>
          <a:lnRef idx="1">
            <a:schemeClr val="accent1"/>
          </a:lnRef>
          <a:fillRef idx="0">
            <a:schemeClr val="accent1"/>
          </a:fillRef>
          <a:effectRef idx="0">
            <a:schemeClr val="accent1"/>
          </a:effectRef>
          <a:fontRef idx="minor">
            <a:schemeClr val="tx1"/>
          </a:fontRef>
        </p:style>
      </p:cxnSp>
      <p:sp>
        <p:nvSpPr>
          <p:cNvPr id="48" name="Rectangle 47">
            <a:extLst>
              <a:ext uri="{FF2B5EF4-FFF2-40B4-BE49-F238E27FC236}">
                <a16:creationId xmlns:a16="http://schemas.microsoft.com/office/drawing/2014/main" id="{785A2808-A313-3F18-A5C8-4ADA567EAF56}"/>
              </a:ext>
            </a:extLst>
          </p:cNvPr>
          <p:cNvSpPr/>
          <p:nvPr/>
        </p:nvSpPr>
        <p:spPr>
          <a:xfrm>
            <a:off x="5971607" y="3244334"/>
            <a:ext cx="248786" cy="369332"/>
          </a:xfrm>
          <a:prstGeom prst="rect">
            <a:avLst/>
          </a:prstGeom>
        </p:spPr>
        <p:txBody>
          <a:bodyPr wrap="none">
            <a:spAutoFit/>
          </a:bodyPr>
          <a:lstStyle/>
          <a:p>
            <a:r>
              <a:rPr lang="en-GB" dirty="0"/>
              <a:t> </a:t>
            </a:r>
          </a:p>
        </p:txBody>
      </p:sp>
      <p:sp>
        <p:nvSpPr>
          <p:cNvPr id="49" name="Rectangle: Diagonal Corners Rounded 48">
            <a:extLst>
              <a:ext uri="{FF2B5EF4-FFF2-40B4-BE49-F238E27FC236}">
                <a16:creationId xmlns:a16="http://schemas.microsoft.com/office/drawing/2014/main" id="{D40FDA64-BB12-0386-8C81-410822E6B3D0}"/>
              </a:ext>
            </a:extLst>
          </p:cNvPr>
          <p:cNvSpPr/>
          <p:nvPr/>
        </p:nvSpPr>
        <p:spPr>
          <a:xfrm>
            <a:off x="2754726" y="1915760"/>
            <a:ext cx="1439587" cy="423247"/>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Rising cost of imported flowers</a:t>
            </a:r>
          </a:p>
        </p:txBody>
      </p:sp>
      <p:sp>
        <p:nvSpPr>
          <p:cNvPr id="51" name="Rectangle: Diagonal Corners Rounded 50">
            <a:extLst>
              <a:ext uri="{FF2B5EF4-FFF2-40B4-BE49-F238E27FC236}">
                <a16:creationId xmlns:a16="http://schemas.microsoft.com/office/drawing/2014/main" id="{59C4F6C5-38C7-E3BE-96D0-766DD5B56764}"/>
              </a:ext>
            </a:extLst>
          </p:cNvPr>
          <p:cNvSpPr/>
          <p:nvPr/>
        </p:nvSpPr>
        <p:spPr>
          <a:xfrm>
            <a:off x="2608952" y="2449135"/>
            <a:ext cx="1532352" cy="357013"/>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Supply chain disruptions</a:t>
            </a:r>
          </a:p>
        </p:txBody>
      </p:sp>
      <p:sp>
        <p:nvSpPr>
          <p:cNvPr id="52" name="Rectangle: Diagonal Corners Rounded 51">
            <a:extLst>
              <a:ext uri="{FF2B5EF4-FFF2-40B4-BE49-F238E27FC236}">
                <a16:creationId xmlns:a16="http://schemas.microsoft.com/office/drawing/2014/main" id="{639B9D2A-9364-1545-137A-C9DAAD39AB26}"/>
              </a:ext>
            </a:extLst>
          </p:cNvPr>
          <p:cNvSpPr/>
          <p:nvPr/>
        </p:nvSpPr>
        <p:spPr>
          <a:xfrm>
            <a:off x="2138502" y="2907554"/>
            <a:ext cx="1761242" cy="281447"/>
          </a:xfrm>
          <a:prstGeom prst="round2DiagRect">
            <a:avLst>
              <a:gd name="adj1" fmla="val 50000"/>
              <a:gd name="adj2"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No online booking </a:t>
            </a:r>
          </a:p>
        </p:txBody>
      </p:sp>
      <p:cxnSp>
        <p:nvCxnSpPr>
          <p:cNvPr id="54" name="Straight Connector 53">
            <a:extLst>
              <a:ext uri="{FF2B5EF4-FFF2-40B4-BE49-F238E27FC236}">
                <a16:creationId xmlns:a16="http://schemas.microsoft.com/office/drawing/2014/main" id="{DB262D28-577F-6611-4252-AD547D5FC9C8}"/>
              </a:ext>
            </a:extLst>
          </p:cNvPr>
          <p:cNvCxnSpPr>
            <a:cxnSpLocks/>
          </p:cNvCxnSpPr>
          <p:nvPr/>
        </p:nvCxnSpPr>
        <p:spPr>
          <a:xfrm flipV="1">
            <a:off x="1729408" y="3446151"/>
            <a:ext cx="9667462" cy="54844"/>
          </a:xfrm>
          <a:prstGeom prst="line">
            <a:avLst/>
          </a:prstGeom>
        </p:spPr>
        <p:style>
          <a:lnRef idx="1">
            <a:schemeClr val="accent1"/>
          </a:lnRef>
          <a:fillRef idx="0">
            <a:schemeClr val="accent1"/>
          </a:fillRef>
          <a:effectRef idx="0">
            <a:schemeClr val="accent1"/>
          </a:effectRef>
          <a:fontRef idx="minor">
            <a:schemeClr val="tx1"/>
          </a:fontRef>
        </p:style>
      </p:cxnSp>
      <p:sp>
        <p:nvSpPr>
          <p:cNvPr id="58" name="Rectangle: Diagonal Corners Rounded 57">
            <a:extLst>
              <a:ext uri="{FF2B5EF4-FFF2-40B4-BE49-F238E27FC236}">
                <a16:creationId xmlns:a16="http://schemas.microsoft.com/office/drawing/2014/main" id="{B41DAA5C-E5E6-80DE-6DD6-C812198C5507}"/>
              </a:ext>
            </a:extLst>
          </p:cNvPr>
          <p:cNvSpPr/>
          <p:nvPr/>
        </p:nvSpPr>
        <p:spPr>
          <a:xfrm>
            <a:off x="5817466" y="796294"/>
            <a:ext cx="1862406" cy="818468"/>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Environment</a:t>
            </a:r>
          </a:p>
          <a:p>
            <a:pPr algn="ctr"/>
            <a:r>
              <a:rPr lang="en-GB" sz="1100" b="1" dirty="0"/>
              <a:t>Local/External Factors</a:t>
            </a:r>
          </a:p>
        </p:txBody>
      </p:sp>
      <p:cxnSp>
        <p:nvCxnSpPr>
          <p:cNvPr id="60" name="Straight Connector 59">
            <a:extLst>
              <a:ext uri="{FF2B5EF4-FFF2-40B4-BE49-F238E27FC236}">
                <a16:creationId xmlns:a16="http://schemas.microsoft.com/office/drawing/2014/main" id="{7BC78054-92CD-C686-E3F4-A555E1C05B50}"/>
              </a:ext>
            </a:extLst>
          </p:cNvPr>
          <p:cNvCxnSpPr>
            <a:cxnSpLocks/>
          </p:cNvCxnSpPr>
          <p:nvPr/>
        </p:nvCxnSpPr>
        <p:spPr>
          <a:xfrm>
            <a:off x="4061791" y="2540824"/>
            <a:ext cx="254718" cy="4844"/>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9D631C2-556E-7FCB-4AAE-706ED7AFDF6C}"/>
              </a:ext>
            </a:extLst>
          </p:cNvPr>
          <p:cNvCxnSpPr>
            <a:cxnSpLocks/>
            <a:stCxn id="52" idx="0"/>
          </p:cNvCxnSpPr>
          <p:nvPr/>
        </p:nvCxnSpPr>
        <p:spPr>
          <a:xfrm flipV="1">
            <a:off x="3899744" y="3028584"/>
            <a:ext cx="225856" cy="19694"/>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A79F2653-7947-A58E-30AB-D0725935EE3A}"/>
              </a:ext>
            </a:extLst>
          </p:cNvPr>
          <p:cNvCxnSpPr>
            <a:cxnSpLocks/>
          </p:cNvCxnSpPr>
          <p:nvPr/>
        </p:nvCxnSpPr>
        <p:spPr>
          <a:xfrm>
            <a:off x="6942913" y="2076164"/>
            <a:ext cx="280635" cy="3335"/>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42F2E251-DBAD-E471-2D93-E737A7D24D72}"/>
              </a:ext>
            </a:extLst>
          </p:cNvPr>
          <p:cNvCxnSpPr>
            <a:cxnSpLocks/>
          </p:cNvCxnSpPr>
          <p:nvPr/>
        </p:nvCxnSpPr>
        <p:spPr>
          <a:xfrm>
            <a:off x="6563139" y="2515244"/>
            <a:ext cx="36297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7522194-3124-6363-8222-27F146F567B4}"/>
              </a:ext>
            </a:extLst>
          </p:cNvPr>
          <p:cNvCxnSpPr>
            <a:cxnSpLocks/>
          </p:cNvCxnSpPr>
          <p:nvPr/>
        </p:nvCxnSpPr>
        <p:spPr>
          <a:xfrm>
            <a:off x="6274904" y="3076889"/>
            <a:ext cx="283449" cy="0"/>
          </a:xfrm>
          <a:prstGeom prst="line">
            <a:avLst/>
          </a:prstGeom>
        </p:spPr>
        <p:style>
          <a:lnRef idx="1">
            <a:schemeClr val="accent1"/>
          </a:lnRef>
          <a:fillRef idx="0">
            <a:schemeClr val="accent1"/>
          </a:fillRef>
          <a:effectRef idx="0">
            <a:schemeClr val="accent1"/>
          </a:effectRef>
          <a:fontRef idx="minor">
            <a:schemeClr val="tx1"/>
          </a:fontRef>
        </p:style>
      </p:cxnSp>
      <p:sp>
        <p:nvSpPr>
          <p:cNvPr id="81" name="Rectangle: Diagonal Corners Rounded 80">
            <a:extLst>
              <a:ext uri="{FF2B5EF4-FFF2-40B4-BE49-F238E27FC236}">
                <a16:creationId xmlns:a16="http://schemas.microsoft.com/office/drawing/2014/main" id="{2D91975C-C462-7091-24F2-9F5928848E1B}"/>
              </a:ext>
            </a:extLst>
          </p:cNvPr>
          <p:cNvSpPr/>
          <p:nvPr/>
        </p:nvSpPr>
        <p:spPr>
          <a:xfrm>
            <a:off x="4986216" y="1727199"/>
            <a:ext cx="2057314" cy="442538"/>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t>Decline in nearby businesses reducing foot traffic</a:t>
            </a:r>
          </a:p>
        </p:txBody>
      </p:sp>
      <p:sp>
        <p:nvSpPr>
          <p:cNvPr id="82" name="Rectangle: Diagonal Corners Rounded 81">
            <a:extLst>
              <a:ext uri="{FF2B5EF4-FFF2-40B4-BE49-F238E27FC236}">
                <a16:creationId xmlns:a16="http://schemas.microsoft.com/office/drawing/2014/main" id="{070D14AB-66D0-89BA-BBCF-53C41CA1EB6B}"/>
              </a:ext>
            </a:extLst>
          </p:cNvPr>
          <p:cNvSpPr/>
          <p:nvPr/>
        </p:nvSpPr>
        <p:spPr>
          <a:xfrm>
            <a:off x="4856922" y="2322186"/>
            <a:ext cx="1880084" cy="483961"/>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t>Shift in consumer habits towards online shopping</a:t>
            </a:r>
          </a:p>
        </p:txBody>
      </p:sp>
      <p:sp>
        <p:nvSpPr>
          <p:cNvPr id="83" name="Rectangle: Diagonal Corners Rounded 82">
            <a:extLst>
              <a:ext uri="{FF2B5EF4-FFF2-40B4-BE49-F238E27FC236}">
                <a16:creationId xmlns:a16="http://schemas.microsoft.com/office/drawing/2014/main" id="{8EE4D22E-DA6B-B17F-D39B-673D1B36EDF5}"/>
              </a:ext>
            </a:extLst>
          </p:cNvPr>
          <p:cNvSpPr/>
          <p:nvPr/>
        </p:nvSpPr>
        <p:spPr>
          <a:xfrm>
            <a:off x="4507463" y="2862685"/>
            <a:ext cx="1880084" cy="454891"/>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dirty="0"/>
          </a:p>
        </p:txBody>
      </p:sp>
      <p:sp>
        <p:nvSpPr>
          <p:cNvPr id="84" name="Rectangle: Diagonal Corners Rounded 83">
            <a:extLst>
              <a:ext uri="{FF2B5EF4-FFF2-40B4-BE49-F238E27FC236}">
                <a16:creationId xmlns:a16="http://schemas.microsoft.com/office/drawing/2014/main" id="{8F841DF4-5718-96AF-3225-4CE7C15BF318}"/>
              </a:ext>
            </a:extLst>
          </p:cNvPr>
          <p:cNvSpPr/>
          <p:nvPr/>
        </p:nvSpPr>
        <p:spPr>
          <a:xfrm>
            <a:off x="5817466" y="5684208"/>
            <a:ext cx="2665301" cy="9144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Process</a:t>
            </a:r>
          </a:p>
          <a:p>
            <a:pPr algn="ctr"/>
            <a:r>
              <a:rPr lang="en-GB" sz="1200" dirty="0"/>
              <a:t>Operations/service flow</a:t>
            </a:r>
            <a:endParaRPr lang="en-GB" dirty="0"/>
          </a:p>
        </p:txBody>
      </p:sp>
      <p:sp>
        <p:nvSpPr>
          <p:cNvPr id="85" name="Rectangle: Diagonal Corners Rounded 84">
            <a:extLst>
              <a:ext uri="{FF2B5EF4-FFF2-40B4-BE49-F238E27FC236}">
                <a16:creationId xmlns:a16="http://schemas.microsoft.com/office/drawing/2014/main" id="{F618907D-D10F-EF38-C63E-99CF0CC1C920}"/>
              </a:ext>
            </a:extLst>
          </p:cNvPr>
          <p:cNvSpPr/>
          <p:nvPr/>
        </p:nvSpPr>
        <p:spPr>
          <a:xfrm>
            <a:off x="5231665" y="3583009"/>
            <a:ext cx="2086478" cy="517977"/>
          </a:xfrm>
          <a:prstGeom prst="round2DiagRect">
            <a:avLst>
              <a:gd name="adj1" fmla="val 16667"/>
              <a:gd name="adj2" fmla="val 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No loyalty or subscription program to retain customers </a:t>
            </a:r>
            <a:endParaRPr lang="en-GB" dirty="0"/>
          </a:p>
        </p:txBody>
      </p:sp>
      <p:sp>
        <p:nvSpPr>
          <p:cNvPr id="86" name="Rectangle: Diagonal Corners Rounded 85">
            <a:extLst>
              <a:ext uri="{FF2B5EF4-FFF2-40B4-BE49-F238E27FC236}">
                <a16:creationId xmlns:a16="http://schemas.microsoft.com/office/drawing/2014/main" id="{DBDF96C9-09EC-7B85-3B40-88AAF41083EE}"/>
              </a:ext>
            </a:extLst>
          </p:cNvPr>
          <p:cNvSpPr/>
          <p:nvPr/>
        </p:nvSpPr>
        <p:spPr>
          <a:xfrm>
            <a:off x="5696166" y="4332130"/>
            <a:ext cx="2459892" cy="461486"/>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Slow</a:t>
            </a:r>
            <a:r>
              <a:rPr lang="en-GB" dirty="0"/>
              <a:t> </a:t>
            </a:r>
            <a:r>
              <a:rPr lang="en-GB" sz="1200" dirty="0"/>
              <a:t>or inconvenient in-store service process  </a:t>
            </a:r>
            <a:r>
              <a:rPr lang="en-GB" dirty="0"/>
              <a:t> </a:t>
            </a:r>
          </a:p>
        </p:txBody>
      </p:sp>
      <p:sp>
        <p:nvSpPr>
          <p:cNvPr id="87" name="Rectangle: Diagonal Corners Rounded 86">
            <a:extLst>
              <a:ext uri="{FF2B5EF4-FFF2-40B4-BE49-F238E27FC236}">
                <a16:creationId xmlns:a16="http://schemas.microsoft.com/office/drawing/2014/main" id="{04CE3A09-8580-FD9F-CA76-0D2FD79284CE}"/>
              </a:ext>
            </a:extLst>
          </p:cNvPr>
          <p:cNvSpPr/>
          <p:nvPr/>
        </p:nvSpPr>
        <p:spPr>
          <a:xfrm>
            <a:off x="6171829" y="5016268"/>
            <a:ext cx="2459892" cy="484521"/>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Lack of online ordering integration with in-store system</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In conclusion </a:t>
            </a:r>
            <a:r>
              <a:rPr lang="en-GB" dirty="0" err="1"/>
              <a:t>greenhaven</a:t>
            </a:r>
            <a:r>
              <a:rPr lang="en-GB" dirty="0"/>
              <a:t> florist is facing a clear decline in sales due to changing consumers behaviour rising costs and limited digital presence. While their commitments to sustainability and quality remaining a strength the business must adapt to remain </a:t>
            </a:r>
            <a:r>
              <a:rPr lang="en-GB" dirty="0" err="1"/>
              <a:t>competitive.By</a:t>
            </a:r>
            <a:r>
              <a:rPr lang="en-GB" dirty="0"/>
              <a:t> investing in a modern website, strengthening social media marketing offering online delivery and subscription options and managing supply costs more officially, Liam And Priya can rebuild customer engagement an increase profitability.</a:t>
            </a:r>
          </a:p>
          <a:p>
            <a:r>
              <a:rPr lang="en-GB" dirty="0"/>
              <a:t>Ultimately success will depend on combining their traditional values of creativity and personal service with modern digital strategies to secure green heaven florists long term sustainability and growth  </a:t>
            </a:r>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lnSpcReduction="10000"/>
          </a:bodyPr>
          <a:lstStyle/>
          <a:p>
            <a:r>
              <a:rPr lang="en-GB" sz="1600" b="1" dirty="0">
                <a:solidFill>
                  <a:srgbClr val="111111"/>
                </a:solidFill>
                <a:latin typeface="Arial"/>
                <a:ea typeface="Roboto"/>
                <a:cs typeface="Roboto"/>
              </a:rPr>
              <a:t>Calculator Ultra (2025)</a:t>
            </a:r>
            <a:r>
              <a:rPr lang="en-GB" sz="1600" b="1" i="1" dirty="0">
                <a:solidFill>
                  <a:srgbClr val="111111"/>
                </a:solidFill>
                <a:latin typeface="Arial"/>
                <a:ea typeface="Roboto"/>
                <a:cs typeface="Roboto"/>
              </a:rPr>
              <a:t> </a:t>
            </a:r>
            <a:r>
              <a:rPr lang="en-GB" sz="1600" b="1" i="1" dirty="0">
                <a:solidFill>
                  <a:srgbClr val="1D4ED8"/>
                </a:solidFill>
                <a:latin typeface="Arial"/>
                <a:ea typeface="Roboto"/>
                <a:cs typeface="Roboto"/>
              </a:rPr>
              <a:t>Find More Calculator</a:t>
            </a:r>
            <a:r>
              <a:rPr lang="en-GB" sz="1600" b="1" dirty="0">
                <a:solidFill>
                  <a:srgbClr val="1D4ED8"/>
                </a:solidFill>
                <a:latin typeface="Arial"/>
                <a:ea typeface="Roboto"/>
                <a:cs typeface="Roboto"/>
              </a:rPr>
              <a:t> Available at: </a:t>
            </a:r>
            <a:r>
              <a:rPr lang="en-GB" sz="1600" dirty="0">
                <a:solidFill>
                  <a:srgbClr val="1D4ED8"/>
                </a:solidFill>
                <a:latin typeface="Arial"/>
                <a:ea typeface="+mn-lt"/>
                <a:cs typeface="+mn-lt"/>
                <a:hlinkClick r:id="rId2"/>
              </a:rPr>
              <a:t>Drop in Sales Calculator &amp; Formula Online Calculator Ultra</a:t>
            </a:r>
            <a:r>
              <a:rPr lang="en-GB" sz="1600" b="1" i="1" dirty="0">
                <a:latin typeface="Arial"/>
                <a:ea typeface="Roboto"/>
                <a:cs typeface="Roboto"/>
              </a:rPr>
              <a:t> </a:t>
            </a:r>
            <a:r>
              <a:rPr lang="en-GB" sz="1600" b="1" dirty="0">
                <a:latin typeface="Arial"/>
                <a:ea typeface="Roboto"/>
                <a:cs typeface="Roboto"/>
              </a:rPr>
              <a:t>(Accessed:  6 October 2025).</a:t>
            </a:r>
          </a:p>
          <a:p>
            <a:endParaRPr lang="en-GB" sz="1600" b="1" dirty="0">
              <a:latin typeface="Arial"/>
              <a:ea typeface="Roboto"/>
              <a:cs typeface="Roboto"/>
            </a:endParaRPr>
          </a:p>
          <a:p>
            <a:r>
              <a:rPr lang="en-GB" sz="1600" b="1" dirty="0">
                <a:solidFill>
                  <a:schemeClr val="tx1"/>
                </a:solidFill>
                <a:latin typeface="Arial"/>
                <a:ea typeface="Roboto"/>
                <a:cs typeface="Roboto"/>
              </a:rPr>
              <a:t>BGMC(2024) </a:t>
            </a:r>
            <a:r>
              <a:rPr lang="en-GB" sz="1600" dirty="0">
                <a:solidFill>
                  <a:schemeClr val="tx1"/>
                </a:solidFill>
                <a:latin typeface="Arial"/>
                <a:ea typeface="Roboto"/>
                <a:cs typeface="Roboto"/>
              </a:rPr>
              <a:t>exploring the fishbone diagram: types, advantages, drawbacks and Revealing the Six M’s of Change </a:t>
            </a:r>
            <a:r>
              <a:rPr lang="en-GB" sz="1600" dirty="0" err="1">
                <a:solidFill>
                  <a:schemeClr val="tx1"/>
                </a:solidFill>
                <a:latin typeface="Arial"/>
                <a:ea typeface="Roboto"/>
                <a:cs typeface="Roboto"/>
              </a:rPr>
              <a:t>Alailable</a:t>
            </a:r>
            <a:r>
              <a:rPr lang="en-GB" sz="1600" dirty="0">
                <a:solidFill>
                  <a:schemeClr val="tx1"/>
                </a:solidFill>
                <a:latin typeface="Arial"/>
                <a:ea typeface="Roboto"/>
                <a:cs typeface="Roboto"/>
              </a:rPr>
              <a:t> </a:t>
            </a:r>
            <a:r>
              <a:rPr lang="en-GB" sz="1600" dirty="0" err="1">
                <a:solidFill>
                  <a:schemeClr val="tx1"/>
                </a:solidFill>
                <a:latin typeface="Arial"/>
                <a:ea typeface="Roboto"/>
                <a:cs typeface="Roboto"/>
              </a:rPr>
              <a:t>at:</a:t>
            </a:r>
            <a:r>
              <a:rPr lang="en-GB" sz="1600" b="1" dirty="0" err="1">
                <a:solidFill>
                  <a:schemeClr val="tx1"/>
                </a:solidFill>
                <a:latin typeface="Arial"/>
                <a:ea typeface="Roboto"/>
                <a:cs typeface="Roboto"/>
                <a:hlinkClick r:id="rId3"/>
              </a:rPr>
              <a:t>https</a:t>
            </a:r>
            <a:r>
              <a:rPr lang="en-GB" sz="1600" b="1" dirty="0">
                <a:solidFill>
                  <a:schemeClr val="tx1"/>
                </a:solidFill>
                <a:latin typeface="Arial"/>
                <a:ea typeface="Roboto"/>
                <a:cs typeface="Roboto"/>
                <a:hlinkClick r:id="rId3"/>
              </a:rPr>
              <a:t>://bgmcgroup.com/exploreing-the-fishbone-diagram-types-advantages-drawbacks-and-revealing-the-six-ms-of-change/(accessed:28</a:t>
            </a:r>
            <a:r>
              <a:rPr lang="en-GB" sz="1600" b="1" dirty="0">
                <a:solidFill>
                  <a:schemeClr val="tx1"/>
                </a:solidFill>
                <a:latin typeface="Arial"/>
                <a:ea typeface="Roboto"/>
                <a:cs typeface="Roboto"/>
              </a:rPr>
              <a:t> October2024)</a:t>
            </a:r>
            <a:br>
              <a:rPr lang="en-GB" sz="1600" b="1" dirty="0">
                <a:latin typeface="Arial"/>
                <a:ea typeface="Roboto"/>
                <a:cs typeface="Roboto"/>
              </a:rPr>
            </a:br>
            <a:endParaRPr lang="en-GB" sz="1600" b="1" dirty="0">
              <a:latin typeface="Arial"/>
              <a:ea typeface="Roboto"/>
              <a:cs typeface="Roboto"/>
            </a:endParaRPr>
          </a:p>
          <a:p>
            <a:r>
              <a:rPr lang="en-GB" sz="1400" b="1" dirty="0">
                <a:latin typeface="Arial"/>
                <a:ea typeface="Roboto"/>
                <a:cs typeface="Roboto"/>
              </a:rPr>
              <a:t>British florist association (BFA).(2023). The impact of digital transformation on small florists. [online] available at:</a:t>
            </a:r>
          </a:p>
          <a:p>
            <a:r>
              <a:rPr lang="en-GB" sz="1400" b="1" dirty="0">
                <a:solidFill>
                  <a:srgbClr val="1D4ED8"/>
                </a:solidFill>
                <a:latin typeface="Arial"/>
                <a:ea typeface="Roboto"/>
                <a:cs typeface="Roboto"/>
                <a:hlinkClick r:id="rId4"/>
              </a:rPr>
              <a:t>www.britishfloristassociation.org</a:t>
            </a:r>
            <a:r>
              <a:rPr lang="en-GB" sz="1400" b="1" dirty="0">
                <a:solidFill>
                  <a:srgbClr val="1D4ED8"/>
                </a:solidFill>
                <a:latin typeface="Arial"/>
                <a:ea typeface="Roboto"/>
                <a:cs typeface="Roboto"/>
              </a:rPr>
              <a:t> [accessed 5Nov. 2025[.</a:t>
            </a:r>
          </a:p>
          <a:p>
            <a:endParaRPr lang="en-GB" sz="1400" b="1" dirty="0">
              <a:solidFill>
                <a:srgbClr val="1D4ED8"/>
              </a:solidFill>
              <a:latin typeface="Arial"/>
              <a:ea typeface="Roboto"/>
              <a:cs typeface="Roboto"/>
            </a:endParaRPr>
          </a:p>
          <a:p>
            <a:r>
              <a:rPr lang="en-GB" sz="1400" b="1" dirty="0">
                <a:solidFill>
                  <a:schemeClr val="tx1"/>
                </a:solidFill>
                <a:latin typeface="Arial"/>
                <a:ea typeface="Roboto"/>
                <a:cs typeface="Roboto"/>
              </a:rPr>
              <a:t>Mintel. (2024). Floristry and flower retailing in the UK-Market Report. [online] Available at:</a:t>
            </a:r>
          </a:p>
          <a:p>
            <a:r>
              <a:rPr lang="en-GB" sz="1400" b="1" dirty="0">
                <a:solidFill>
                  <a:schemeClr val="tx1"/>
                </a:solidFill>
                <a:latin typeface="Arial"/>
                <a:ea typeface="Roboto"/>
                <a:cs typeface="Roboto"/>
                <a:hlinkClick r:id="rId5"/>
              </a:rPr>
              <a:t>www.mintel.com</a:t>
            </a:r>
            <a:r>
              <a:rPr lang="en-GB" sz="1400" b="1" dirty="0">
                <a:solidFill>
                  <a:schemeClr val="tx1"/>
                </a:solidFill>
                <a:latin typeface="Arial"/>
                <a:ea typeface="Roboto"/>
                <a:cs typeface="Roboto"/>
              </a:rPr>
              <a:t> [accessed 5 Nov.2024].</a:t>
            </a:r>
          </a:p>
          <a:p>
            <a:endParaRPr lang="en-GB" sz="1400" b="1" dirty="0">
              <a:solidFill>
                <a:schemeClr val="tx1"/>
              </a:solidFill>
              <a:latin typeface="Arial"/>
              <a:ea typeface="Roboto"/>
              <a:cs typeface="Roboto"/>
            </a:endParaRPr>
          </a:p>
          <a:p>
            <a:r>
              <a:rPr lang="en-GB" sz="1400" b="1" dirty="0">
                <a:solidFill>
                  <a:schemeClr val="tx1"/>
                </a:solidFill>
                <a:latin typeface="Arial"/>
                <a:ea typeface="Roboto"/>
                <a:cs typeface="Roboto"/>
              </a:rPr>
              <a:t>GOV.UK.(2024). Sustainability and small business </a:t>
            </a:r>
            <a:r>
              <a:rPr lang="en-GB" sz="1400" b="1" dirty="0" err="1">
                <a:solidFill>
                  <a:schemeClr val="tx1"/>
                </a:solidFill>
                <a:latin typeface="Arial"/>
                <a:ea typeface="Roboto"/>
                <a:cs typeface="Roboto"/>
              </a:rPr>
              <a:t>suportin</a:t>
            </a:r>
            <a:r>
              <a:rPr lang="en-GB" sz="1400" b="1" dirty="0">
                <a:solidFill>
                  <a:schemeClr val="tx1"/>
                </a:solidFill>
                <a:latin typeface="Arial"/>
                <a:ea typeface="Roboto"/>
                <a:cs typeface="Roboto"/>
              </a:rPr>
              <a:t> the UK. [online] Available at: </a:t>
            </a:r>
            <a:r>
              <a:rPr lang="en-GB" sz="1400" b="1" dirty="0">
                <a:solidFill>
                  <a:schemeClr val="tx1"/>
                </a:solidFill>
                <a:latin typeface="Arial"/>
                <a:ea typeface="Roboto"/>
                <a:cs typeface="Roboto"/>
                <a:hlinkClick r:id="rId6"/>
              </a:rPr>
              <a:t>www.gov.uk</a:t>
            </a:r>
            <a:r>
              <a:rPr lang="en-GB" sz="1400" b="1" dirty="0">
                <a:solidFill>
                  <a:schemeClr val="tx1"/>
                </a:solidFill>
                <a:latin typeface="Arial"/>
                <a:ea typeface="Roboto"/>
                <a:cs typeface="Roboto"/>
              </a:rPr>
              <a:t> [accessed 5 Nov 2024]</a:t>
            </a:r>
            <a:endParaRPr lang="en-GB" sz="1400" b="1" dirty="0">
              <a:solidFill>
                <a:schemeClr val="tx1"/>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4">
    <wetp:webextensionref xmlns:r="http://schemas.openxmlformats.org/officeDocument/2006/relationships" r:id="rId1"/>
  </wetp:taskpane>
  <wetp:taskpane dockstate="right" visibility="0" width="700" row="3">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35405ABF-1384-4CA0-8D37-AD0F0A7B4B61}">
  <we:reference id="wa200005566" version="3.0.0.3" store="en-GB" storeType="OMEX"/>
  <we:alternateReferences>
    <we:reference id="wa200005566" version="3.0.0.3" store="wa200005566"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732C3286-AC8C-48F8-8B57-05DE8B099DF2}">
  <we:reference id="wa200005669" version="2.0.0.0" store="en-GB" storeType="OMEX"/>
  <we:alternateReferences>
    <we:reference id="wa200005669" version="2.0.0.0" store="wa200005669"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4" ma:contentTypeDescription="Create a new document." ma:contentTypeScope="" ma:versionID="773d42e67c0ddab315eff03de36e9dd2">
  <xsd:schema xmlns:xsd="http://www.w3.org/2001/XMLSchema" xmlns:xs="http://www.w3.org/2001/XMLSchema" xmlns:p="http://schemas.microsoft.com/office/2006/metadata/properties" xmlns:ns3="04d956d8-1ffd-4dba-87ce-03f615e16f58" targetNamespace="http://schemas.microsoft.com/office/2006/metadata/properties" ma:root="true" ma:fieldsID="b75bbac8179bc479fb49b93aba37f1ae"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1BDDA45-929F-4E45-8F60-6C2811DAB9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E9A2F9-5DA0-47B2-9027-66E227EA4A6B}">
  <ds:schemaRefs>
    <ds:schemaRef ds:uri="http://schemas.microsoft.com/sharepoint/v3/contenttype/forms"/>
  </ds:schemaRefs>
</ds:datastoreItem>
</file>

<file path=customXml/itemProps3.xml><?xml version="1.0" encoding="utf-8"?>
<ds:datastoreItem xmlns:ds="http://schemas.openxmlformats.org/officeDocument/2006/customXml" ds:itemID="{9431DEB3-2733-4EAC-971F-452B7D3A01EC}">
  <ds:schemaRefs>
    <ds:schemaRef ds:uri="http://purl.org/dc/dcmitype/"/>
    <ds:schemaRef ds:uri="http://www.w3.org/XML/1998/namespace"/>
    <ds:schemaRef ds:uri="http://schemas.microsoft.com/office/2006/documentManagement/types"/>
    <ds:schemaRef ds:uri="http://purl.org/dc/elements/1.1/"/>
    <ds:schemaRef ds:uri="http://purl.org/dc/terms/"/>
    <ds:schemaRef ds:uri="04d956d8-1ffd-4dba-87ce-03f615e16f58"/>
    <ds:schemaRef ds:uri="http://schemas.microsoft.com/office/2006/metadata/properties"/>
    <ds:schemaRef ds:uri="http://schemas.openxmlformats.org/package/2006/metadata/core-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Wisp</Template>
  <TotalTime>16730</TotalTime>
  <Words>837</Words>
  <Application>Microsoft Office PowerPoint</Application>
  <PresentationFormat>Widescreen</PresentationFormat>
  <Paragraphs>83</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LCLM4004 STUDENT NAME NIKOLIN LATSI STUDENT ID 2437653 LECTURER: DR FAIZU EDU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Nikolin Latsi (2437653)</cp:lastModifiedBy>
  <cp:revision>90</cp:revision>
  <dcterms:created xsi:type="dcterms:W3CDTF">2024-10-08T15:58:04Z</dcterms:created>
  <dcterms:modified xsi:type="dcterms:W3CDTF">2025-11-09T21:13:41Z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