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6858000" cy="9144000"/>
  <p:embeddedFontLst>
    <p:embeddedFont>
      <p:font typeface="Nunito" pitchFamily="2" charset="0"/>
      <p:regular r:id="rId16"/>
      <p:bold r:id="rId17"/>
      <p:italic r:id="rId18"/>
      <p:boldItalic r:id="rId1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4" roundtripDataSignature="AMtx7mjAcfOIi6+sKyvPL8P0nNKzmwxBO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varScale="1">
        <p:scale>
          <a:sx n="100" d="100"/>
          <a:sy n="100" d="100"/>
        </p:scale>
        <p:origin x="0" y="0"/>
      </p:cViewPr>
      <p:guideLst>
        <p:guide orient="horz" pos="162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customschemas.google.com/relationships/presentationmetadata" Target="metadata"/><Relationship Id="rId5" Type="http://schemas.openxmlformats.org/officeDocument/2006/relationships/slide" Target="slides/slide4.xml"/><Relationship Id="rId15"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8" name="Google Shape;11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5" name="Google Shape;125;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rmAutofit/>
          </a:bodyPr>
          <a:lstStyle/>
          <a:p>
            <a:pPr marL="457200" marR="0" lvl="0" indent="-298450" algn="just" rtl="0">
              <a:lnSpc>
                <a:spcPct val="100000"/>
              </a:lnSpc>
              <a:spcBef>
                <a:spcPts val="0"/>
              </a:spcBef>
              <a:spcAft>
                <a:spcPts val="0"/>
              </a:spcAft>
              <a:buClr>
                <a:srgbClr val="000000"/>
              </a:buClr>
              <a:buSzPts val="1100"/>
              <a:buFont typeface="Arial"/>
              <a:buNone/>
            </a:pPr>
            <a:r>
              <a:rPr lang="en" sz="1100">
                <a:latin typeface="Arial"/>
                <a:ea typeface="Arial"/>
                <a:cs typeface="Arial"/>
                <a:sym typeface="Arial"/>
              </a:rPr>
              <a:t>The health and social care systems around the world are working in more complicated environments which are marked by an increase in prevalence of chronic diseases, aging, social inequalities and environmental pressures. In turn, modern healthcare policy and practice has shifted the paradigm of the previously limited focus on treating illnesses to a more comprehensive approach of considering health, wellbeing, and sustainable development. These inter-related ideas have become the key to the effective provision of health and care services, policy priorities, service models, and governance structures at the local, national, and global levels. In this presentation, these concepts are critically discussed, their theoretical and policy basis assessed, and their combination with each other, the effects on service delivery, public health outcomes, and equity in contemporary health and social care sectors are evaluated.</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2" name="Google Shape;132;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rmAutofit/>
          </a:bodyPr>
          <a:lstStyle/>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Health has been extensively understood as a condition of complete physical, mental and social wellness and not only the absence of disease or infirmity.</a:t>
            </a:r>
            <a:r>
              <a:rPr lang="en" sz="1300">
                <a:solidFill>
                  <a:schemeClr val="dk1"/>
                </a:solidFill>
                <a:latin typeface="Calibri"/>
                <a:ea typeface="Calibri"/>
                <a:cs typeface="Calibri"/>
                <a:sym typeface="Calibri"/>
              </a:rPr>
              <a:t>To me, health is feeling physically strong, mentally calm, and emotional stable so I can enjoy life and cope with challenges.</a:t>
            </a:r>
            <a:br>
              <a:rPr lang="en" sz="1300">
                <a:solidFill>
                  <a:schemeClr val="dk1"/>
                </a:solidFill>
                <a:latin typeface="Calibri"/>
                <a:ea typeface="Calibri"/>
                <a:cs typeface="Calibri"/>
                <a:sym typeface="Calibri"/>
              </a:rPr>
            </a:br>
            <a:r>
              <a:rPr lang="en" sz="1100">
                <a:latin typeface="Arial"/>
                <a:ea typeface="Arial"/>
                <a:cs typeface="Arial"/>
                <a:sym typeface="Arial"/>
              </a:rPr>
              <a:t>  This definition, which has been developed by World Health Organization (WHO) stresses on a positive and multidimensional view of health (Barranca-Enríquez and Romo-González, 2022). </a:t>
            </a:r>
            <a:r>
              <a:rPr lang="en" sz="1100" b="0" i="0" u="none" strike="noStrike" cap="none">
                <a:solidFill>
                  <a:srgbClr val="000000"/>
                </a:solidFill>
                <a:latin typeface="Arial"/>
                <a:ea typeface="Arial"/>
                <a:cs typeface="Arial"/>
                <a:sym typeface="Arial"/>
              </a:rPr>
              <a:t>In addition to the academic definition, interpretation definition of health has also been incorporated to show reflective knowledge. Health is also expounded as being physically fit, mentally relaxed, and emotionally stable so that people can make the most out of life and can effectively meet the demands of their daily experiences.</a:t>
            </a:r>
            <a:r>
              <a:rPr lang="en" sz="1100">
                <a:latin typeface="Arial"/>
                <a:ea typeface="Arial"/>
                <a:cs typeface="Arial"/>
                <a:sym typeface="Arial"/>
              </a:rPr>
              <a:t> In health and social care systems, this view promotes the change of reactive, disease-based interventions to preventive, person-centred and community-based interventions that facilitate long-term health outcomes. </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Wellbeing </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Wellbeing is a holistic approach that is inclusive of physical, mental, emotional and social aspects of human experience. It is a measure of the capacity of individuals to operate effectively, to have significant relationships as well as ensure an acceptable quality of life (Jiwattanasuk, Pannavoravat and Sirikanchana, 2022). Wellbeing is now a recognised determinant and outcome of health in healthcare settings, with impact on patient interactions, healing and subsequent health resilience. Mental health, social inclusion, and life satisfaction are beginning to be given serious consideration in policies by them, along with clinical outcomes. </a:t>
            </a:r>
            <a:endParaRPr sz="1100">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9" name="Google Shape;139;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rmAutofit/>
          </a:bodyPr>
          <a:lstStyle/>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Sustainable Development</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Sustainable development can be defined as the capacity to fulfil the current needs without affecting the capacity of the future generation to achieve their needs (Litvinenko </a:t>
            </a:r>
            <a:r>
              <a:rPr lang="en" sz="1100" i="1">
                <a:latin typeface="Arial"/>
                <a:ea typeface="Arial"/>
                <a:cs typeface="Arial"/>
                <a:sym typeface="Arial"/>
              </a:rPr>
              <a:t>et al.,</a:t>
            </a:r>
            <a:r>
              <a:rPr lang="en" sz="1100">
                <a:latin typeface="Arial"/>
                <a:ea typeface="Arial"/>
                <a:cs typeface="Arial"/>
                <a:sym typeface="Arial"/>
              </a:rPr>
              <a:t> 2022). In medical practice, this idea does not just cover the protection of the environment, but also economic feasibility and social equality. Sustainable health systems strive to provide high quality care and manage resources sustainably, reduce environmental impact and deal with health disparities. </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Growing Importance in Healthcare Policy</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The increasing importance of health, wellbeing, and sustainable development is demonstrated by global policy frameworks, specifically, the Sustainable Development Goals (SDGs) of WHO (Long, 2022). The SDG 3 that dwells on healthy lives and wellbeing of all people shows the interdependence of health outcomes, social circumstances as well as the sustainability of the environment. Because of this, contemporary healthcare policy tends to focus more on prevention, collaboration across sectors, as well as system resilience in the long term.</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8" name="Google Shape;148;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rmAutofit/>
          </a:bodyPr>
          <a:lstStyle/>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Holistic Health and Wellbeing in Healthcare</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Incorporating holistic health and wellbeing strategies have come to be the hallmark of modern healthcare provision. Instead of treating the physical symptoms in isolation, health and social care specialists are paying more attention to the psychological wellbeing, support in the forms of social interactions, lifestyle, and environmental factors (Aizaz, Khattak and Toru, 2023). This combined strategy acknowledges that social factors like housing, employment, education, and social relationships play a huge role in the health outcome. </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Sustainable Development Frameworks in Health Policy</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The frameworks of sustainable development were incorporated into the health policy by the means of initiatives like the WHO program of Health in All Policies (HiAP). HiAP encourages incorporation of health in all its policies such as transport, housing, education and environmental planning (Moldovan </a:t>
            </a:r>
            <a:r>
              <a:rPr lang="en" sz="1100" i="1">
                <a:latin typeface="Arial"/>
                <a:ea typeface="Arial"/>
                <a:cs typeface="Arial"/>
                <a:sym typeface="Arial"/>
              </a:rPr>
              <a:t>et al.,</a:t>
            </a:r>
            <a:r>
              <a:rPr lang="en" sz="1100">
                <a:latin typeface="Arial"/>
                <a:ea typeface="Arial"/>
                <a:cs typeface="Arial"/>
                <a:sym typeface="Arial"/>
              </a:rPr>
              <a:t> 2022). The reason is that this framework promotes sustainable development, as it facilitates intersectoral cooperation as well as policy choices that will help to positively affect the population health and welfare and reduce the long-term risks.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rmAutofit/>
          </a:bodyPr>
          <a:lstStyle/>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Biopsychosocial Model</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Incorporation of health, wellbeing, and sustainable development has a strong support of theoretical views that focus on complexity, interdependence, and holistic understanding. Biopsychosocial model offers an alternative approach to health and illness because of its ability to examine health and illness in relation to the joint impact of biological, psychological, and social elements (Childerhose </a:t>
            </a:r>
            <a:r>
              <a:rPr lang="en" sz="1100" i="1">
                <a:latin typeface="Arial"/>
                <a:ea typeface="Arial"/>
                <a:cs typeface="Arial"/>
                <a:sym typeface="Arial"/>
              </a:rPr>
              <a:t>et al.,</a:t>
            </a:r>
            <a:r>
              <a:rPr lang="en" sz="1100">
                <a:latin typeface="Arial"/>
                <a:ea typeface="Arial"/>
                <a:cs typeface="Arial"/>
                <a:sym typeface="Arial"/>
              </a:rPr>
              <a:t> 2023). The biological factors are genetic predisposition and physical health conditions, psychological factors are emotions, cognition, behaviour, while social factors are family relationships, cultural norms, socioeconomic status, and living environments. These dimensions make the model oppose the shortcomings of biomedical approaches, which define disease only by pathology. Instead, it encourages whole-person evaluation and intervention strategies that take into account the larger factors that influence health and well-being. In health and social care services, the model aids in person-centred care where practitioners are encouraged to develop interventions that can enhance the clinical outcomes as well as the general quality of life.</a:t>
            </a:r>
            <a:endParaRPr/>
          </a:p>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Systems and Ecological Perspectives</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Also systems and ecological perspectives are also useful in enhancing the integration of health, wellbeing and sustainable development as they highlight the relationship between people and broader social, economic and environmental systems. These schools of thought consider health outcomes as being the outcome of dynamic relationships between individuals, communities, institutions, and policy environments (Vaz Serra, Seabra and Caldeira, 2022). Housing quality, employment conditions, environmental sustainability and access to social support are identified as determining factors to health. This theoretical framework is quite consistent with the principles of sustainable development, as it emphasizes the importance of cross-sectoral and integrated reactions to the issues of health. Systems and ecological theories enable the establishment of resilient healthcare systems by considering long-term, preventative, and population-level planning to tackle the fundamentals of ill health as well as preserve resources to serve future generations.</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2" name="Google Shape;162;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rmAutofit/>
          </a:bodyPr>
          <a:lstStyle/>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Policies Supporting Holistic Health</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National and local health policies are in favour of holistic health that is more of prevention based care strategies, mental health programs or initiatives, and community-based services (Piroddi </a:t>
            </a:r>
            <a:r>
              <a:rPr lang="en" sz="1100" i="1">
                <a:latin typeface="Arial"/>
                <a:ea typeface="Arial"/>
                <a:cs typeface="Arial"/>
                <a:sym typeface="Arial"/>
              </a:rPr>
              <a:t>et al.,</a:t>
            </a:r>
            <a:r>
              <a:rPr lang="en" sz="1100">
                <a:latin typeface="Arial"/>
                <a:ea typeface="Arial"/>
                <a:cs typeface="Arial"/>
                <a:sym typeface="Arial"/>
              </a:rPr>
              <a:t> 2022). These include community based mental health programmes, early intervention, and healthy ageing policies</a:t>
            </a:r>
            <a:r>
              <a:rPr lang="en" sz="1100" b="0" i="0" u="none" strike="noStrike" cap="none">
                <a:solidFill>
                  <a:srgbClr val="000000"/>
                </a:solidFill>
                <a:latin typeface="Arial"/>
                <a:ea typeface="Arial"/>
                <a:cs typeface="Arial"/>
                <a:sym typeface="Arial"/>
              </a:rPr>
              <a:t>. The Marmot Review has been directly associated with the debate of health policy. The content elaborates how the Marmot Review sees the need to focus on the social determinants of health such as income, education, employment and gender equality. </a:t>
            </a:r>
            <a:r>
              <a:rPr lang="en" sz="1100">
                <a:latin typeface="Arial"/>
                <a:ea typeface="Arial"/>
                <a:cs typeface="Arial"/>
                <a:sym typeface="Arial"/>
              </a:rPr>
              <a:t>The initiatives are expected to alleviate the load on acute services and enhance the overall population wellbeing.</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Governance Challenges</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Much remains to be overcome in spite of the policy commitment. The incorporation of health, wellbeing and sustainability agendas may be obstructed by regulatory restrictions, inadequate governance frameworks and insufficient funding (Anderson </a:t>
            </a:r>
            <a:r>
              <a:rPr lang="en" sz="1100" i="1">
                <a:latin typeface="Arial"/>
                <a:ea typeface="Arial"/>
                <a:cs typeface="Arial"/>
                <a:sym typeface="Arial"/>
              </a:rPr>
              <a:t>et al.,</a:t>
            </a:r>
            <a:r>
              <a:rPr lang="en" sz="1100">
                <a:latin typeface="Arial"/>
                <a:ea typeface="Arial"/>
                <a:cs typeface="Arial"/>
                <a:sym typeface="Arial"/>
              </a:rPr>
              <a:t> 2022). The short term budget cycles tend to give precedence to the immediate service requirements as compared to the long term preventive investments. </a:t>
            </a:r>
            <a:r>
              <a:rPr lang="en" sz="1100" b="0" i="0" u="none" strike="noStrike" cap="none">
                <a:solidFill>
                  <a:srgbClr val="000000"/>
                </a:solidFill>
                <a:latin typeface="Arial"/>
                <a:ea typeface="Arial"/>
                <a:cs typeface="Arial"/>
                <a:sym typeface="Arial"/>
              </a:rPr>
              <a:t>The priorities and issues of SDG 3 are properly defined. These objectives consist of bettering population health, enhancing mental health services, decreasing avoidable mortality, and universal health coverage. This is then succeeded by a conversation on the key issues, which include increased rate of mental health disorders, disparities with access to healthcare facilities, shortage of workforce, and inadequate long term financing. </a:t>
            </a:r>
            <a:endParaRPr sz="1100">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9" name="Google Shape;169;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rmAutofit/>
          </a:bodyPr>
          <a:lstStyle/>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Integrated Service Models</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The provision of services in health and social care has saw the introduction of integrated models whereby clinical care is integrated with wellbeing support. Physical activity, nutrition and mental health wellness programmes are now widely integrated into the healthcare environment (Yang </a:t>
            </a:r>
            <a:r>
              <a:rPr lang="en" sz="1100" i="1">
                <a:latin typeface="Arial"/>
                <a:ea typeface="Arial"/>
                <a:cs typeface="Arial"/>
                <a:sym typeface="Arial"/>
              </a:rPr>
              <a:t>et al.,</a:t>
            </a:r>
            <a:r>
              <a:rPr lang="en" sz="1100">
                <a:latin typeface="Arial"/>
                <a:ea typeface="Arial"/>
                <a:cs typeface="Arial"/>
                <a:sym typeface="Arial"/>
              </a:rPr>
              <a:t> 2022). Telehealth has also increased the accessibility of care, enhanced the effectiveness of the service, and minimized the environmental effects related to travelling. </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Community and Holistic Care Examples</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Community health programs are very important in dealing with social determinants of health and in sustainable service delivery. Examples of the ability of integrated approaches to enhance patient outcomes, satisfaction and system efficiency include holistic care models in hospitals including multidisciplinary teams and patient-centred care planning (Jackson, Turner and Paterson, 2023). These models put health services in line with the goals of wellbeing as well as long term sustainability.</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rmAutofit/>
          </a:bodyPr>
          <a:lstStyle/>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Promotion of Healthy Lifestyles</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The major focus of health, wellbeing, and sustainable development integration lies in public health initiatives. Prevention campaigns on physical exercise, health eating, smoking and mental health are designed to prevent disease and ease the long-term burden of health care (Emsley </a:t>
            </a:r>
            <a:r>
              <a:rPr lang="en" sz="1100" i="1">
                <a:latin typeface="Arial"/>
                <a:ea typeface="Arial"/>
                <a:cs typeface="Arial"/>
                <a:sym typeface="Arial"/>
              </a:rPr>
              <a:t>et al.,</a:t>
            </a:r>
            <a:r>
              <a:rPr lang="en" sz="1100">
                <a:latin typeface="Arial"/>
                <a:ea typeface="Arial"/>
                <a:cs typeface="Arial"/>
                <a:sym typeface="Arial"/>
              </a:rPr>
              <a:t> 2022). Sustainable health is also achieved through environmental programs like the encouragement of active transportation and air quality issues. </a:t>
            </a:r>
            <a:r>
              <a:rPr lang="en" sz="1100" b="0" i="0" u="none" strike="noStrike" cap="none">
                <a:solidFill>
                  <a:srgbClr val="000000"/>
                </a:solidFill>
                <a:latin typeface="Arial"/>
                <a:ea typeface="Arial"/>
                <a:cs typeface="Arial"/>
                <a:sym typeface="Arial"/>
              </a:rPr>
              <a:t>The rhetoric of mental health has been enlarged with the help of clear and pertinent examples. These are community based counselling, stress management programmes, workplace wellbeing programmes and early intervention against anxiety and depression. The presence of these examples proves that mental health promotion is a contributor to overall wellbeing, decreases the burden of healthcare systems in the long term, and facilitates the idea of sustainable development goals.</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Impact on Societal Wellbeing</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Secondary data evidence proposes that properly designed public health campaigns may have the potential of greatly improving population health and decreasing health disparities (Campbell</a:t>
            </a:r>
            <a:r>
              <a:rPr lang="en" sz="1100" i="1">
                <a:latin typeface="Arial"/>
                <a:ea typeface="Arial"/>
                <a:cs typeface="Arial"/>
                <a:sym typeface="Arial"/>
              </a:rPr>
              <a:t> et al.,</a:t>
            </a:r>
            <a:r>
              <a:rPr lang="en" sz="1100">
                <a:latin typeface="Arial"/>
                <a:ea typeface="Arial"/>
                <a:cs typeface="Arial"/>
                <a:sym typeface="Arial"/>
              </a:rPr>
              <a:t> 2022). Through targeting behavioural and environmental determinants, these programs improve the wellbeing of the society, as well as, assisting in the creation of sustainable healthcare systems by minimizing the use of acute services.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 name="Google Shape;186;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rmAutofit/>
          </a:bodyPr>
          <a:lstStyle/>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Healthcare Disparities</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Nevertheless, healthcare access and quality disparities continue to exist between socioeconomic, geographic, and demographic groups (Pujolar </a:t>
            </a:r>
            <a:r>
              <a:rPr lang="en" sz="1100" i="1">
                <a:latin typeface="Arial"/>
                <a:ea typeface="Arial"/>
                <a:cs typeface="Arial"/>
                <a:sym typeface="Arial"/>
              </a:rPr>
              <a:t>et al.,</a:t>
            </a:r>
            <a:r>
              <a:rPr lang="en" sz="1100">
                <a:latin typeface="Arial"/>
                <a:ea typeface="Arial"/>
                <a:cs typeface="Arial"/>
                <a:sym typeface="Arial"/>
              </a:rPr>
              <a:t> 2022). The disparities in the income, education, and living conditions still affect health results, which reduces the effectiveness and sustainability of the entire system. </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i="1">
                <a:latin typeface="Arial"/>
                <a:ea typeface="Arial"/>
                <a:cs typeface="Arial"/>
                <a:sym typeface="Arial"/>
              </a:rPr>
              <a:t>Initiatives to Reduce Inequalities</a:t>
            </a:r>
            <a:endParaRPr sz="1100">
              <a:latin typeface="Arial"/>
              <a:ea typeface="Arial"/>
              <a:cs typeface="Arial"/>
              <a:sym typeface="Arial"/>
            </a:endParaRPr>
          </a:p>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Some attempts at equity are universal healthcare systems, specific public health measures, and social determinants of health policies (Wilson </a:t>
            </a:r>
            <a:r>
              <a:rPr lang="en" sz="1100" i="1">
                <a:latin typeface="Arial"/>
                <a:ea typeface="Arial"/>
                <a:cs typeface="Arial"/>
                <a:sym typeface="Arial"/>
              </a:rPr>
              <a:t>et al.,</a:t>
            </a:r>
            <a:r>
              <a:rPr lang="en" sz="1100">
                <a:latin typeface="Arial"/>
                <a:ea typeface="Arial"/>
                <a:cs typeface="Arial"/>
                <a:sym typeface="Arial"/>
              </a:rPr>
              <a:t> 2024). To improve access to underserved populations, it has been utilising digital health solutions, culturally sensitive services, and community outreach programs. The initiatives also contribute to the wellbeing and sustainable development through inclusive resilient health systems. </a:t>
            </a:r>
            <a:endParaRPr sz="1100">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3" name="Google Shape;193;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rmAutofit/>
          </a:bodyPr>
          <a:lstStyle/>
          <a:p>
            <a:pPr marL="457200" marR="0" lvl="0" indent="-298450" algn="l" rtl="0">
              <a:lnSpc>
                <a:spcPct val="100000"/>
              </a:lnSpc>
              <a:spcBef>
                <a:spcPts val="0"/>
              </a:spcBef>
              <a:spcAft>
                <a:spcPts val="0"/>
              </a:spcAft>
              <a:buClr>
                <a:srgbClr val="000000"/>
              </a:buClr>
              <a:buSzPts val="1100"/>
              <a:buFont typeface="Arial"/>
              <a:buChar char="●"/>
            </a:pPr>
            <a:r>
              <a:rPr lang="en" sz="1100">
                <a:latin typeface="Arial"/>
                <a:ea typeface="Arial"/>
                <a:cs typeface="Arial"/>
                <a:sym typeface="Arial"/>
              </a:rPr>
              <a:t>Health, wellbeing and sustainable development have become a core value that informs the current health and social care systems. Healthcare systems are becoming more aware of the necessity to work on physical, mental, social, and environmental determinants of health through holistic theoretical models, supportive policy frameworks, and new service delivery approaches. Though there are still issues to do with governance, investment, and inequality, further investment in integrated, preventive, and equitable solutions has a great potential to enhance population health and guarantee long-term sustainability of health and care services. </a:t>
            </a:r>
            <a:endParaRPr sz="1100">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0" name="Google Shape;200;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rmAutofit/>
          </a:bodyPr>
          <a:lstStyle/>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Aizaz, M., Khattak, A.A. and Toru, H.K., 2023. Holistic Healthcare: Transforming Patient Care in the NHS: ISBN: 9798879213034. </a:t>
            </a:r>
            <a:r>
              <a:rPr lang="en" sz="935" i="1">
                <a:latin typeface="Arial"/>
                <a:ea typeface="Arial"/>
                <a:cs typeface="Arial"/>
                <a:sym typeface="Arial"/>
              </a:rPr>
              <a:t>THE STETHO</a:t>
            </a:r>
            <a:r>
              <a:rPr lang="en" sz="935">
                <a:latin typeface="Arial"/>
                <a:ea typeface="Arial"/>
                <a:cs typeface="Arial"/>
                <a:sym typeface="Arial"/>
              </a:rPr>
              <a:t>, </a:t>
            </a:r>
            <a:r>
              <a:rPr lang="en" sz="935" i="1">
                <a:latin typeface="Arial"/>
                <a:ea typeface="Arial"/>
                <a:cs typeface="Arial"/>
                <a:sym typeface="Arial"/>
              </a:rPr>
              <a:t>4</a:t>
            </a:r>
            <a:r>
              <a:rPr lang="en" sz="935">
                <a:latin typeface="Arial"/>
                <a:ea typeface="Arial"/>
                <a:cs typeface="Arial"/>
                <a:sym typeface="Arial"/>
              </a:rPr>
              <a:t>(4).</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Anderson, M., Pitchforth, E., Edwards, N., Alderwick, H., McGuire, A. and Mossialos, E., 2022. United Kingdom: health system review. </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Barranca-Enríquez, A. and Romo-González, T., 2022. Your health is in your mouth: A comprehensive view to promote general wellness. </a:t>
            </a:r>
            <a:r>
              <a:rPr lang="en" sz="935" i="1">
                <a:latin typeface="Arial"/>
                <a:ea typeface="Arial"/>
                <a:cs typeface="Arial"/>
                <a:sym typeface="Arial"/>
              </a:rPr>
              <a:t>Frontiers in oral health</a:t>
            </a:r>
            <a:r>
              <a:rPr lang="en" sz="935">
                <a:latin typeface="Arial"/>
                <a:ea typeface="Arial"/>
                <a:cs typeface="Arial"/>
                <a:sym typeface="Arial"/>
              </a:rPr>
              <a:t>, </a:t>
            </a:r>
            <a:r>
              <a:rPr lang="en" sz="935" i="1">
                <a:latin typeface="Arial"/>
                <a:ea typeface="Arial"/>
                <a:cs typeface="Arial"/>
                <a:sym typeface="Arial"/>
              </a:rPr>
              <a:t>3</a:t>
            </a:r>
            <a:r>
              <a:rPr lang="en" sz="935">
                <a:latin typeface="Arial"/>
                <a:ea typeface="Arial"/>
                <a:cs typeface="Arial"/>
                <a:sym typeface="Arial"/>
              </a:rPr>
              <a:t>, p.971223.</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Campbell, F., Blank, L., Cantrell, A., Baxter, S., Blackmore, C., Dixon, J. and Goyder, E., 2022. Factors that influence mental health of university and college students in the UK: a systematic review. </a:t>
            </a:r>
            <a:r>
              <a:rPr lang="en" sz="935" i="1">
                <a:latin typeface="Arial"/>
                <a:ea typeface="Arial"/>
                <a:cs typeface="Arial"/>
                <a:sym typeface="Arial"/>
              </a:rPr>
              <a:t>BMC public health</a:t>
            </a:r>
            <a:r>
              <a:rPr lang="en" sz="935">
                <a:latin typeface="Arial"/>
                <a:ea typeface="Arial"/>
                <a:cs typeface="Arial"/>
                <a:sym typeface="Arial"/>
              </a:rPr>
              <a:t>, </a:t>
            </a:r>
            <a:r>
              <a:rPr lang="en" sz="935" i="1">
                <a:latin typeface="Arial"/>
                <a:ea typeface="Arial"/>
                <a:cs typeface="Arial"/>
                <a:sym typeface="Arial"/>
              </a:rPr>
              <a:t>22</a:t>
            </a:r>
            <a:r>
              <a:rPr lang="en" sz="935">
                <a:latin typeface="Arial"/>
                <a:ea typeface="Arial"/>
                <a:cs typeface="Arial"/>
                <a:sym typeface="Arial"/>
              </a:rPr>
              <a:t>(1), p.1778.</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Childerhose, J.E., Cronin, R.M., Klatt, M.D. and Schamess, A., 2023. Treating chronic pain in sickle cell disease—the need for a biopsychosocial model. </a:t>
            </a:r>
            <a:r>
              <a:rPr lang="en" sz="935" i="1">
                <a:latin typeface="Arial"/>
                <a:ea typeface="Arial"/>
                <a:cs typeface="Arial"/>
                <a:sym typeface="Arial"/>
              </a:rPr>
              <a:t>New England Journal of Medicine</a:t>
            </a:r>
            <a:r>
              <a:rPr lang="en" sz="935">
                <a:latin typeface="Arial"/>
                <a:ea typeface="Arial"/>
                <a:cs typeface="Arial"/>
                <a:sym typeface="Arial"/>
              </a:rPr>
              <a:t>, </a:t>
            </a:r>
            <a:r>
              <a:rPr lang="en" sz="935" i="1">
                <a:latin typeface="Arial"/>
                <a:ea typeface="Arial"/>
                <a:cs typeface="Arial"/>
                <a:sym typeface="Arial"/>
              </a:rPr>
              <a:t>388</a:t>
            </a:r>
            <a:r>
              <a:rPr lang="en" sz="935">
                <a:latin typeface="Arial"/>
                <a:ea typeface="Arial"/>
                <a:cs typeface="Arial"/>
                <a:sym typeface="Arial"/>
              </a:rPr>
              <a:t>(15), pp.1349-1351.</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Emsley, E., Smith, J., Martin, D. and Lewis, N.V., 2022. Trauma-informed care in the UK: where are we? A qualitative study of health policies and professional perspectives. </a:t>
            </a:r>
            <a:r>
              <a:rPr lang="en" sz="935" i="1">
                <a:latin typeface="Arial"/>
                <a:ea typeface="Arial"/>
                <a:cs typeface="Arial"/>
                <a:sym typeface="Arial"/>
              </a:rPr>
              <a:t>BMC health services research</a:t>
            </a:r>
            <a:r>
              <a:rPr lang="en" sz="935">
                <a:latin typeface="Arial"/>
                <a:ea typeface="Arial"/>
                <a:cs typeface="Arial"/>
                <a:sym typeface="Arial"/>
              </a:rPr>
              <a:t>, </a:t>
            </a:r>
            <a:r>
              <a:rPr lang="en" sz="935" i="1">
                <a:latin typeface="Arial"/>
                <a:ea typeface="Arial"/>
                <a:cs typeface="Arial"/>
                <a:sym typeface="Arial"/>
              </a:rPr>
              <a:t>22</a:t>
            </a:r>
            <a:r>
              <a:rPr lang="en" sz="935">
                <a:latin typeface="Arial"/>
                <a:ea typeface="Arial"/>
                <a:cs typeface="Arial"/>
                <a:sym typeface="Arial"/>
              </a:rPr>
              <a:t>(1), p.1164.</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Jackson, N., Turner, M. and Paterson, C., 2023. What are the holistic care impacts among individuals living through the COVID</a:t>
            </a:r>
            <a:r>
              <a:rPr lang="en" sz="935" b="0" i="0" u="none" strike="noStrike" cap="none">
                <a:solidFill>
                  <a:srgbClr val="000000"/>
                </a:solidFill>
                <a:latin typeface="Arial"/>
                <a:ea typeface="Arial"/>
                <a:cs typeface="Arial"/>
                <a:sym typeface="Arial"/>
              </a:rPr>
              <a:t>‐</a:t>
            </a:r>
            <a:r>
              <a:rPr lang="en" sz="935">
                <a:latin typeface="Arial"/>
                <a:ea typeface="Arial"/>
                <a:cs typeface="Arial"/>
                <a:sym typeface="Arial"/>
              </a:rPr>
              <a:t>19 pandemic in residential or community care settings? An integrative systematic review. </a:t>
            </a:r>
            <a:r>
              <a:rPr lang="en" sz="935" i="1">
                <a:latin typeface="Arial"/>
                <a:ea typeface="Arial"/>
                <a:cs typeface="Arial"/>
                <a:sym typeface="Arial"/>
              </a:rPr>
              <a:t>International journal of older people nursing</a:t>
            </a:r>
            <a:r>
              <a:rPr lang="en" sz="935">
                <a:latin typeface="Arial"/>
                <a:ea typeface="Arial"/>
                <a:cs typeface="Arial"/>
                <a:sym typeface="Arial"/>
              </a:rPr>
              <a:t>, </a:t>
            </a:r>
            <a:r>
              <a:rPr lang="en" sz="935" i="1">
                <a:latin typeface="Arial"/>
                <a:ea typeface="Arial"/>
                <a:cs typeface="Arial"/>
                <a:sym typeface="Arial"/>
              </a:rPr>
              <a:t>18</a:t>
            </a:r>
            <a:r>
              <a:rPr lang="en" sz="935">
                <a:latin typeface="Arial"/>
                <a:ea typeface="Arial"/>
                <a:cs typeface="Arial"/>
                <a:sym typeface="Arial"/>
              </a:rPr>
              <a:t>(5), p.e12557.</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Jiwattanasuk, N., Pannavoravat, P. and Sirikanchana, P., 2022. The holistic well-being concepts in relation to quality of life. </a:t>
            </a:r>
            <a:r>
              <a:rPr lang="en" sz="935" i="1">
                <a:latin typeface="Arial"/>
                <a:ea typeface="Arial"/>
                <a:cs typeface="Arial"/>
                <a:sym typeface="Arial"/>
              </a:rPr>
              <a:t>ABAC ODI Journal Vision. Action. Outcome</a:t>
            </a:r>
            <a:r>
              <a:rPr lang="en" sz="935">
                <a:latin typeface="Arial"/>
                <a:ea typeface="Arial"/>
                <a:cs typeface="Arial"/>
                <a:sym typeface="Arial"/>
              </a:rPr>
              <a:t>, </a:t>
            </a:r>
            <a:r>
              <a:rPr lang="en" sz="935" i="1">
                <a:latin typeface="Arial"/>
                <a:ea typeface="Arial"/>
                <a:cs typeface="Arial"/>
                <a:sym typeface="Arial"/>
              </a:rPr>
              <a:t>10</a:t>
            </a:r>
            <a:r>
              <a:rPr lang="en" sz="935">
                <a:latin typeface="Arial"/>
                <a:ea typeface="Arial"/>
                <a:cs typeface="Arial"/>
                <a:sym typeface="Arial"/>
              </a:rPr>
              <a:t>(1), p.28. </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Litvinenko, V., Bowbriсk, I., Naumov, I. and Zaitseva, Z., 2022. Global guidelines and requirements for professional competencies of natural resource extraction engineers: Implications for ESG principles and sustainable development goals. </a:t>
            </a:r>
            <a:r>
              <a:rPr lang="en" sz="935" i="1">
                <a:latin typeface="Arial"/>
                <a:ea typeface="Arial"/>
                <a:cs typeface="Arial"/>
                <a:sym typeface="Arial"/>
              </a:rPr>
              <a:t>Journal of Cleaner Production</a:t>
            </a:r>
            <a:r>
              <a:rPr lang="en" sz="935">
                <a:latin typeface="Arial"/>
                <a:ea typeface="Arial"/>
                <a:cs typeface="Arial"/>
                <a:sym typeface="Arial"/>
              </a:rPr>
              <a:t>, </a:t>
            </a:r>
            <a:r>
              <a:rPr lang="en" sz="935" i="1">
                <a:latin typeface="Arial"/>
                <a:ea typeface="Arial"/>
                <a:cs typeface="Arial"/>
                <a:sym typeface="Arial"/>
              </a:rPr>
              <a:t>338</a:t>
            </a:r>
            <a:r>
              <a:rPr lang="en" sz="935">
                <a:latin typeface="Arial"/>
                <a:ea typeface="Arial"/>
                <a:cs typeface="Arial"/>
                <a:sym typeface="Arial"/>
              </a:rPr>
              <a:t>, p.130530.</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Long, D., 2022. SDG 3: Ensure healthy lives and promote well-being for all at all ages. </a:t>
            </a:r>
            <a:r>
              <a:rPr lang="en" sz="935" i="1">
                <a:latin typeface="Arial"/>
                <a:ea typeface="Arial"/>
                <a:cs typeface="Arial"/>
                <a:sym typeface="Arial"/>
              </a:rPr>
              <a:t>EU Centre and Social and Global Studies Centre at RMIT University</a:t>
            </a:r>
            <a:r>
              <a:rPr lang="en" sz="935">
                <a:latin typeface="Arial"/>
                <a:ea typeface="Arial"/>
                <a:cs typeface="Arial"/>
                <a:sym typeface="Arial"/>
              </a:rPr>
              <a:t>.</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Moldovan, F., Blaga, P., Moldovan, L. and Bataga, T., 2022. An innovative framework for sustainable development in healthcare: the human rights assessment. </a:t>
            </a:r>
            <a:r>
              <a:rPr lang="en" sz="935" i="1">
                <a:latin typeface="Arial"/>
                <a:ea typeface="Arial"/>
                <a:cs typeface="Arial"/>
                <a:sym typeface="Arial"/>
              </a:rPr>
              <a:t>International journal of environmental research and public health</a:t>
            </a:r>
            <a:r>
              <a:rPr lang="en" sz="935">
                <a:latin typeface="Arial"/>
                <a:ea typeface="Arial"/>
                <a:cs typeface="Arial"/>
                <a:sym typeface="Arial"/>
              </a:rPr>
              <a:t>, </a:t>
            </a:r>
            <a:r>
              <a:rPr lang="en" sz="935" i="1">
                <a:latin typeface="Arial"/>
                <a:ea typeface="Arial"/>
                <a:cs typeface="Arial"/>
                <a:sym typeface="Arial"/>
              </a:rPr>
              <a:t>19</a:t>
            </a:r>
            <a:r>
              <a:rPr lang="en" sz="935">
                <a:latin typeface="Arial"/>
                <a:ea typeface="Arial"/>
                <a:cs typeface="Arial"/>
                <a:sym typeface="Arial"/>
              </a:rPr>
              <a:t>(4), p.2222.</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Piroddi, R., Downing, J., Duckworth, H. and Barr, B., 2022. The impact of an integrated care intervention on mortality and unplanned hospital admissions in a disadvantaged community in England: A difference-in-differences study. </a:t>
            </a:r>
            <a:r>
              <a:rPr lang="en" sz="935" i="1">
                <a:latin typeface="Arial"/>
                <a:ea typeface="Arial"/>
                <a:cs typeface="Arial"/>
                <a:sym typeface="Arial"/>
              </a:rPr>
              <a:t>Health Policy</a:t>
            </a:r>
            <a:r>
              <a:rPr lang="en" sz="935">
                <a:latin typeface="Arial"/>
                <a:ea typeface="Arial"/>
                <a:cs typeface="Arial"/>
                <a:sym typeface="Arial"/>
              </a:rPr>
              <a:t>, </a:t>
            </a:r>
            <a:r>
              <a:rPr lang="en" sz="935" i="1">
                <a:latin typeface="Arial"/>
                <a:ea typeface="Arial"/>
                <a:cs typeface="Arial"/>
                <a:sym typeface="Arial"/>
              </a:rPr>
              <a:t>126</a:t>
            </a:r>
            <a:r>
              <a:rPr lang="en" sz="935">
                <a:latin typeface="Arial"/>
                <a:ea typeface="Arial"/>
                <a:cs typeface="Arial"/>
                <a:sym typeface="Arial"/>
              </a:rPr>
              <a:t>(6), pp.549-557.</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Pujolar, G., Oliver-Anglès, A., Vargas, I. and Vázquez, M.L., 2022. Changes in access to health services during the COVID-19 pandemic: a scoping review. </a:t>
            </a:r>
            <a:r>
              <a:rPr lang="en" sz="935" i="1">
                <a:latin typeface="Arial"/>
                <a:ea typeface="Arial"/>
                <a:cs typeface="Arial"/>
                <a:sym typeface="Arial"/>
              </a:rPr>
              <a:t>International journal of environmental research and public health</a:t>
            </a:r>
            <a:r>
              <a:rPr lang="en" sz="935">
                <a:latin typeface="Arial"/>
                <a:ea typeface="Arial"/>
                <a:cs typeface="Arial"/>
                <a:sym typeface="Arial"/>
              </a:rPr>
              <a:t>, </a:t>
            </a:r>
            <a:r>
              <a:rPr lang="en" sz="935" i="1">
                <a:latin typeface="Arial"/>
                <a:ea typeface="Arial"/>
                <a:cs typeface="Arial"/>
                <a:sym typeface="Arial"/>
              </a:rPr>
              <a:t>19</a:t>
            </a:r>
            <a:r>
              <a:rPr lang="en" sz="935">
                <a:latin typeface="Arial"/>
                <a:ea typeface="Arial"/>
                <a:cs typeface="Arial"/>
                <a:sym typeface="Arial"/>
              </a:rPr>
              <a:t>(3), p.1749.</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Vaz Serra, P., Seabra, C. and Caldeira, A., 2022. Smart tourism ecosystem perspective on the tourism experience: a conceptual approach. </a:t>
            </a:r>
            <a:r>
              <a:rPr lang="en" sz="935" i="1">
                <a:latin typeface="Arial"/>
                <a:ea typeface="Arial"/>
                <a:cs typeface="Arial"/>
                <a:sym typeface="Arial"/>
              </a:rPr>
              <a:t>EAI Endors. Trans. Smart Cities</a:t>
            </a:r>
            <a:r>
              <a:rPr lang="en" sz="935">
                <a:latin typeface="Arial"/>
                <a:ea typeface="Arial"/>
                <a:cs typeface="Arial"/>
                <a:sym typeface="Arial"/>
              </a:rPr>
              <a:t>, </a:t>
            </a:r>
            <a:r>
              <a:rPr lang="en" sz="935" i="1">
                <a:latin typeface="Arial"/>
                <a:ea typeface="Arial"/>
                <a:cs typeface="Arial"/>
                <a:sym typeface="Arial"/>
              </a:rPr>
              <a:t>6</a:t>
            </a:r>
            <a:r>
              <a:rPr lang="en" sz="935">
                <a:latin typeface="Arial"/>
                <a:ea typeface="Arial"/>
                <a:cs typeface="Arial"/>
                <a:sym typeface="Arial"/>
              </a:rPr>
              <a:t>(4), pp.e3-e3.</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Wilson, S., Tolley, C., McArdle, R., Hassan, N., Slight, R. and Slight, S., 2024. Strategies to advance digital health equity: a qualitative study with underserved groups. </a:t>
            </a:r>
            <a:r>
              <a:rPr lang="en" sz="935" i="1">
                <a:latin typeface="Arial"/>
                <a:ea typeface="Arial"/>
                <a:cs typeface="Arial"/>
                <a:sym typeface="Arial"/>
              </a:rPr>
              <a:t>The Lancet</a:t>
            </a:r>
            <a:r>
              <a:rPr lang="en" sz="935">
                <a:latin typeface="Arial"/>
                <a:ea typeface="Arial"/>
                <a:cs typeface="Arial"/>
                <a:sym typeface="Arial"/>
              </a:rPr>
              <a:t>, </a:t>
            </a:r>
            <a:r>
              <a:rPr lang="en" sz="935" i="1">
                <a:latin typeface="Arial"/>
                <a:ea typeface="Arial"/>
                <a:cs typeface="Arial"/>
                <a:sym typeface="Arial"/>
              </a:rPr>
              <a:t>404</a:t>
            </a:r>
            <a:r>
              <a:rPr lang="en" sz="935">
                <a:latin typeface="Arial"/>
                <a:ea typeface="Arial"/>
                <a:cs typeface="Arial"/>
                <a:sym typeface="Arial"/>
              </a:rPr>
              <a:t>, p.S37.</a:t>
            </a:r>
            <a:endParaRPr sz="935">
              <a:latin typeface="Arial"/>
              <a:ea typeface="Arial"/>
              <a:cs typeface="Arial"/>
              <a:sym typeface="Arial"/>
            </a:endParaRPr>
          </a:p>
          <a:p>
            <a:pPr marL="457200" marR="0" lvl="0" indent="-298450" algn="l" rtl="0">
              <a:lnSpc>
                <a:spcPct val="80000"/>
              </a:lnSpc>
              <a:spcBef>
                <a:spcPts val="0"/>
              </a:spcBef>
              <a:spcAft>
                <a:spcPts val="0"/>
              </a:spcAft>
              <a:buClr>
                <a:srgbClr val="000000"/>
              </a:buClr>
              <a:buSzPts val="1100"/>
              <a:buFont typeface="Arial"/>
              <a:buChar char="●"/>
            </a:pPr>
            <a:r>
              <a:rPr lang="en" sz="935">
                <a:latin typeface="Arial"/>
                <a:ea typeface="Arial"/>
                <a:cs typeface="Arial"/>
                <a:sym typeface="Arial"/>
              </a:rPr>
              <a:t>Yang, X., Chen, A., PourNejatian, N., Shin, H.C., Smith, K.E., Parisien, C., Compas, C., Martin, C., Costa, A.B., Flores, M.G. and Zhang, Y., 2022. A large language model for electronic health records. </a:t>
            </a:r>
            <a:r>
              <a:rPr lang="en" sz="935" i="1">
                <a:latin typeface="Arial"/>
                <a:ea typeface="Arial"/>
                <a:cs typeface="Arial"/>
                <a:sym typeface="Arial"/>
              </a:rPr>
              <a:t>NPJ digital medicine</a:t>
            </a:r>
            <a:r>
              <a:rPr lang="en" sz="935">
                <a:latin typeface="Arial"/>
                <a:ea typeface="Arial"/>
                <a:cs typeface="Arial"/>
                <a:sym typeface="Arial"/>
              </a:rPr>
              <a:t>, </a:t>
            </a:r>
            <a:r>
              <a:rPr lang="en" sz="935" i="1">
                <a:latin typeface="Arial"/>
                <a:ea typeface="Arial"/>
                <a:cs typeface="Arial"/>
                <a:sym typeface="Arial"/>
              </a:rPr>
              <a:t>5</a:t>
            </a:r>
            <a:r>
              <a:rPr lang="en" sz="935">
                <a:latin typeface="Arial"/>
                <a:ea typeface="Arial"/>
                <a:cs typeface="Arial"/>
                <a:sym typeface="Arial"/>
              </a:rPr>
              <a:t>(1), p.194.</a:t>
            </a:r>
            <a:endParaRPr sz="935">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6" name="Google Shape;20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6"/>
        </a:solidFill>
        <a:effectLst/>
      </p:bgPr>
    </p:bg>
    <p:spTree>
      <p:nvGrpSpPr>
        <p:cNvPr id="1" name="Shape 9"/>
        <p:cNvGrpSpPr/>
        <p:nvPr/>
      </p:nvGrpSpPr>
      <p:grpSpPr>
        <a:xfrm>
          <a:off x="0" y="0"/>
          <a:ext cx="0" cy="0"/>
          <a:chOff x="0" y="0"/>
          <a:chExt cx="0" cy="0"/>
        </a:xfrm>
      </p:grpSpPr>
      <p:sp>
        <p:nvSpPr>
          <p:cNvPr id="10" name="Google Shape;10;p15"/>
          <p:cNvSpPr/>
          <p:nvPr/>
        </p:nvSpPr>
        <p:spPr>
          <a:xfrm>
            <a:off x="31" y="2824500"/>
            <a:ext cx="7370400" cy="23190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1;p15"/>
          <p:cNvSpPr/>
          <p:nvPr/>
        </p:nvSpPr>
        <p:spPr>
          <a:xfrm flipH="1">
            <a:off x="3582600" y="1550700"/>
            <a:ext cx="5561400" cy="35928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15"/>
          <p:cNvSpPr/>
          <p:nvPr/>
        </p:nvSpPr>
        <p:spPr>
          <a:xfrm rot="10800000">
            <a:off x="5058905" y="0"/>
            <a:ext cx="4085100" cy="20526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 name="Google Shape;13;p15"/>
          <p:cNvSpPr/>
          <p:nvPr/>
        </p:nvSpPr>
        <p:spPr>
          <a:xfrm>
            <a:off x="20327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4" name="Google Shape;14;p15"/>
          <p:cNvGrpSpPr/>
          <p:nvPr/>
        </p:nvGrpSpPr>
        <p:grpSpPr>
          <a:xfrm>
            <a:off x="255200" y="592"/>
            <a:ext cx="2250363" cy="1044300"/>
            <a:chOff x="255200" y="592"/>
            <a:chExt cx="2250363" cy="1044300"/>
          </a:xfrm>
        </p:grpSpPr>
        <p:sp>
          <p:nvSpPr>
            <p:cNvPr id="15" name="Google Shape;15;p15"/>
            <p:cNvSpPr/>
            <p:nvPr/>
          </p:nvSpPr>
          <p:spPr>
            <a:xfrm>
              <a:off x="764063"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15"/>
            <p:cNvSpPr/>
            <p:nvPr/>
          </p:nvSpPr>
          <p:spPr>
            <a:xfrm>
              <a:off x="509632"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7" name="Google Shape;17;p15"/>
            <p:cNvSpPr/>
            <p:nvPr/>
          </p:nvSpPr>
          <p:spPr>
            <a:xfrm>
              <a:off x="255200"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8" name="Google Shape;18;p15"/>
          <p:cNvGrpSpPr/>
          <p:nvPr/>
        </p:nvGrpSpPr>
        <p:grpSpPr>
          <a:xfrm>
            <a:off x="905395" y="592"/>
            <a:ext cx="2250363" cy="1044300"/>
            <a:chOff x="905395" y="592"/>
            <a:chExt cx="2250363" cy="1044300"/>
          </a:xfrm>
        </p:grpSpPr>
        <p:sp>
          <p:nvSpPr>
            <p:cNvPr id="19" name="Google Shape;19;p15"/>
            <p:cNvSpPr/>
            <p:nvPr/>
          </p:nvSpPr>
          <p:spPr>
            <a:xfrm>
              <a:off x="1414258"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 name="Google Shape;20;p15"/>
            <p:cNvSpPr/>
            <p:nvPr/>
          </p:nvSpPr>
          <p:spPr>
            <a:xfrm>
              <a:off x="1159826"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15"/>
            <p:cNvSpPr/>
            <p:nvPr/>
          </p:nvSpPr>
          <p:spPr>
            <a:xfrm>
              <a:off x="905395"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2" name="Google Shape;22;p15"/>
          <p:cNvGrpSpPr/>
          <p:nvPr/>
        </p:nvGrpSpPr>
        <p:grpSpPr>
          <a:xfrm>
            <a:off x="7057468" y="5088"/>
            <a:ext cx="1851281" cy="752108"/>
            <a:chOff x="6917201" y="0"/>
            <a:chExt cx="2227776" cy="863400"/>
          </a:xfrm>
        </p:grpSpPr>
        <p:sp>
          <p:nvSpPr>
            <p:cNvPr id="23" name="Google Shape;23;p15"/>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 name="Google Shape;24;p15"/>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 name="Google Shape;25;p15"/>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26" name="Google Shape;26;p15"/>
          <p:cNvGrpSpPr/>
          <p:nvPr/>
        </p:nvGrpSpPr>
        <p:grpSpPr>
          <a:xfrm>
            <a:off x="6553032" y="4217852"/>
            <a:ext cx="2389067" cy="925737"/>
            <a:chOff x="6917201" y="0"/>
            <a:chExt cx="2227776" cy="863400"/>
          </a:xfrm>
        </p:grpSpPr>
        <p:sp>
          <p:nvSpPr>
            <p:cNvPr id="27" name="Google Shape;27;p15"/>
            <p:cNvSpPr/>
            <p:nvPr/>
          </p:nvSpPr>
          <p:spPr>
            <a:xfrm>
              <a:off x="7641677"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8" name="Google Shape;28;p15"/>
            <p:cNvSpPr/>
            <p:nvPr/>
          </p:nvSpPr>
          <p:spPr>
            <a:xfrm>
              <a:off x="7279439"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15"/>
            <p:cNvSpPr/>
            <p:nvPr/>
          </p:nvSpPr>
          <p:spPr>
            <a:xfrm>
              <a:off x="6917201"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30" name="Google Shape;30;p15"/>
          <p:cNvGrpSpPr/>
          <p:nvPr/>
        </p:nvGrpSpPr>
        <p:grpSpPr>
          <a:xfrm>
            <a:off x="199149" y="4055652"/>
            <a:ext cx="2795413" cy="1083308"/>
            <a:chOff x="6917201" y="0"/>
            <a:chExt cx="2227776" cy="863400"/>
          </a:xfrm>
        </p:grpSpPr>
        <p:sp>
          <p:nvSpPr>
            <p:cNvPr id="31" name="Google Shape;31;p15"/>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 name="Google Shape;32;p15"/>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15"/>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4" name="Google Shape;34;p15"/>
          <p:cNvSpPr txBox="1">
            <a:spLocks noGrp="1"/>
          </p:cNvSpPr>
          <p:nvPr>
            <p:ph type="ctrTitle"/>
          </p:nvPr>
        </p:nvSpPr>
        <p:spPr>
          <a:xfrm>
            <a:off x="1858703" y="1822833"/>
            <a:ext cx="5361300" cy="14481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800"/>
              <a:buNone/>
              <a:defRPr sz="3800"/>
            </a:lvl1pPr>
            <a:lvl2pPr lvl="1" algn="ctr">
              <a:lnSpc>
                <a:spcPct val="100000"/>
              </a:lnSpc>
              <a:spcBef>
                <a:spcPts val="0"/>
              </a:spcBef>
              <a:spcAft>
                <a:spcPts val="0"/>
              </a:spcAft>
              <a:buSzPts val="3800"/>
              <a:buNone/>
              <a:defRPr sz="3800"/>
            </a:lvl2pPr>
            <a:lvl3pPr lvl="2" algn="ctr">
              <a:lnSpc>
                <a:spcPct val="100000"/>
              </a:lnSpc>
              <a:spcBef>
                <a:spcPts val="0"/>
              </a:spcBef>
              <a:spcAft>
                <a:spcPts val="0"/>
              </a:spcAft>
              <a:buSzPts val="3800"/>
              <a:buNone/>
              <a:defRPr sz="3800"/>
            </a:lvl3pPr>
            <a:lvl4pPr lvl="3" algn="ctr">
              <a:lnSpc>
                <a:spcPct val="100000"/>
              </a:lnSpc>
              <a:spcBef>
                <a:spcPts val="0"/>
              </a:spcBef>
              <a:spcAft>
                <a:spcPts val="0"/>
              </a:spcAft>
              <a:buSzPts val="3800"/>
              <a:buNone/>
              <a:defRPr sz="3800"/>
            </a:lvl4pPr>
            <a:lvl5pPr lvl="4" algn="ctr">
              <a:lnSpc>
                <a:spcPct val="100000"/>
              </a:lnSpc>
              <a:spcBef>
                <a:spcPts val="0"/>
              </a:spcBef>
              <a:spcAft>
                <a:spcPts val="0"/>
              </a:spcAft>
              <a:buSzPts val="3800"/>
              <a:buNone/>
              <a:defRPr sz="3800"/>
            </a:lvl5pPr>
            <a:lvl6pPr lvl="5" algn="ctr">
              <a:lnSpc>
                <a:spcPct val="100000"/>
              </a:lnSpc>
              <a:spcBef>
                <a:spcPts val="0"/>
              </a:spcBef>
              <a:spcAft>
                <a:spcPts val="0"/>
              </a:spcAft>
              <a:buSzPts val="3800"/>
              <a:buNone/>
              <a:defRPr sz="3800"/>
            </a:lvl6pPr>
            <a:lvl7pPr lvl="6" algn="ctr">
              <a:lnSpc>
                <a:spcPct val="100000"/>
              </a:lnSpc>
              <a:spcBef>
                <a:spcPts val="0"/>
              </a:spcBef>
              <a:spcAft>
                <a:spcPts val="0"/>
              </a:spcAft>
              <a:buSzPts val="3800"/>
              <a:buNone/>
              <a:defRPr sz="3800"/>
            </a:lvl7pPr>
            <a:lvl8pPr lvl="7" algn="ctr">
              <a:lnSpc>
                <a:spcPct val="100000"/>
              </a:lnSpc>
              <a:spcBef>
                <a:spcPts val="0"/>
              </a:spcBef>
              <a:spcAft>
                <a:spcPts val="0"/>
              </a:spcAft>
              <a:buSzPts val="3800"/>
              <a:buNone/>
              <a:defRPr sz="3800"/>
            </a:lvl8pPr>
            <a:lvl9pPr lvl="8" algn="ctr">
              <a:lnSpc>
                <a:spcPct val="100000"/>
              </a:lnSpc>
              <a:spcBef>
                <a:spcPts val="0"/>
              </a:spcBef>
              <a:spcAft>
                <a:spcPts val="0"/>
              </a:spcAft>
              <a:buSzPts val="3800"/>
              <a:buNone/>
              <a:defRPr sz="3800"/>
            </a:lvl9pPr>
          </a:lstStyle>
          <a:p>
            <a:endParaRPr/>
          </a:p>
        </p:txBody>
      </p:sp>
      <p:sp>
        <p:nvSpPr>
          <p:cNvPr id="35" name="Google Shape;35;p15"/>
          <p:cNvSpPr txBox="1">
            <a:spLocks noGrp="1"/>
          </p:cNvSpPr>
          <p:nvPr>
            <p:ph type="subTitle" idx="1"/>
          </p:nvPr>
        </p:nvSpPr>
        <p:spPr>
          <a:xfrm>
            <a:off x="1858700" y="3413158"/>
            <a:ext cx="5361300" cy="52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36" name="Google Shape;36;p15"/>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2"/>
        </a:solidFill>
        <a:effectLst/>
      </p:bgPr>
    </p:bg>
    <p:spTree>
      <p:nvGrpSpPr>
        <p:cNvPr id="1" name="Shape 37"/>
        <p:cNvGrpSpPr/>
        <p:nvPr/>
      </p:nvGrpSpPr>
      <p:grpSpPr>
        <a:xfrm>
          <a:off x="0" y="0"/>
          <a:ext cx="0" cy="0"/>
          <a:chOff x="0" y="0"/>
          <a:chExt cx="0" cy="0"/>
        </a:xfrm>
      </p:grpSpPr>
      <p:sp>
        <p:nvSpPr>
          <p:cNvPr id="38" name="Google Shape;38;p16"/>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16"/>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 name="Google Shape;40;p16"/>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16"/>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42" name="Google Shape;42;p16"/>
          <p:cNvSpPr txBox="1">
            <a:spLocks noGrp="1"/>
          </p:cNvSpPr>
          <p:nvPr>
            <p:ph type="body" idx="1"/>
          </p:nvPr>
        </p:nvSpPr>
        <p:spPr>
          <a:xfrm>
            <a:off x="819150" y="1990725"/>
            <a:ext cx="7505700" cy="24480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43" name="Google Shape;43;p16"/>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44"/>
        <p:cNvGrpSpPr/>
        <p:nvPr/>
      </p:nvGrpSpPr>
      <p:grpSpPr>
        <a:xfrm>
          <a:off x="0" y="0"/>
          <a:ext cx="0" cy="0"/>
          <a:chOff x="0" y="0"/>
          <a:chExt cx="0" cy="0"/>
        </a:xfrm>
      </p:grpSpPr>
      <p:sp>
        <p:nvSpPr>
          <p:cNvPr id="45" name="Google Shape;45;p17"/>
          <p:cNvSpPr/>
          <p:nvPr/>
        </p:nvSpPr>
        <p:spPr>
          <a:xfrm flipH="1">
            <a:off x="4757100" y="2309400"/>
            <a:ext cx="4386900" cy="2834100"/>
          </a:xfrm>
          <a:prstGeom prst="rtTriangle">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46" name="Google Shape;46;p17"/>
          <p:cNvGrpSpPr/>
          <p:nvPr/>
        </p:nvGrpSpPr>
        <p:grpSpPr>
          <a:xfrm>
            <a:off x="5594191" y="3961115"/>
            <a:ext cx="2910144" cy="1182340"/>
            <a:chOff x="6917201" y="0"/>
            <a:chExt cx="2227776" cy="863400"/>
          </a:xfrm>
        </p:grpSpPr>
        <p:sp>
          <p:nvSpPr>
            <p:cNvPr id="47" name="Google Shape;47;p17"/>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8" name="Google Shape;48;p17"/>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9" name="Google Shape;49;p17"/>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50" name="Google Shape;50;p17"/>
          <p:cNvGrpSpPr/>
          <p:nvPr/>
        </p:nvGrpSpPr>
        <p:grpSpPr>
          <a:xfrm>
            <a:off x="199149" y="2"/>
            <a:ext cx="2795413" cy="1083308"/>
            <a:chOff x="6917201" y="0"/>
            <a:chExt cx="2227776" cy="863400"/>
          </a:xfrm>
        </p:grpSpPr>
        <p:sp>
          <p:nvSpPr>
            <p:cNvPr id="51" name="Google Shape;51;p17"/>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7"/>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7"/>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54" name="Google Shape;54;p17"/>
          <p:cNvSpPr txBox="1">
            <a:spLocks noGrp="1"/>
          </p:cNvSpPr>
          <p:nvPr>
            <p:ph type="title"/>
          </p:nvPr>
        </p:nvSpPr>
        <p:spPr>
          <a:xfrm>
            <a:off x="1888684" y="1746100"/>
            <a:ext cx="5377500" cy="16461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chemeClr val="dk2"/>
              </a:buClr>
              <a:buSzPts val="3200"/>
              <a:buNone/>
              <a:defRPr sz="3200">
                <a:solidFill>
                  <a:schemeClr val="dk2"/>
                </a:solidFill>
              </a:defRPr>
            </a:lvl1pPr>
            <a:lvl2pPr lvl="1" algn="ctr">
              <a:lnSpc>
                <a:spcPct val="100000"/>
              </a:lnSpc>
              <a:spcBef>
                <a:spcPts val="0"/>
              </a:spcBef>
              <a:spcAft>
                <a:spcPts val="0"/>
              </a:spcAft>
              <a:buClr>
                <a:schemeClr val="dk2"/>
              </a:buClr>
              <a:buSzPts val="3200"/>
              <a:buNone/>
              <a:defRPr sz="3200">
                <a:solidFill>
                  <a:schemeClr val="dk2"/>
                </a:solidFill>
              </a:defRPr>
            </a:lvl2pPr>
            <a:lvl3pPr lvl="2" algn="ctr">
              <a:lnSpc>
                <a:spcPct val="100000"/>
              </a:lnSpc>
              <a:spcBef>
                <a:spcPts val="0"/>
              </a:spcBef>
              <a:spcAft>
                <a:spcPts val="0"/>
              </a:spcAft>
              <a:buClr>
                <a:schemeClr val="dk2"/>
              </a:buClr>
              <a:buSzPts val="3200"/>
              <a:buNone/>
              <a:defRPr sz="3200">
                <a:solidFill>
                  <a:schemeClr val="dk2"/>
                </a:solidFill>
              </a:defRPr>
            </a:lvl3pPr>
            <a:lvl4pPr lvl="3" algn="ctr">
              <a:lnSpc>
                <a:spcPct val="100000"/>
              </a:lnSpc>
              <a:spcBef>
                <a:spcPts val="0"/>
              </a:spcBef>
              <a:spcAft>
                <a:spcPts val="0"/>
              </a:spcAft>
              <a:buClr>
                <a:schemeClr val="dk2"/>
              </a:buClr>
              <a:buSzPts val="3200"/>
              <a:buNone/>
              <a:defRPr sz="3200">
                <a:solidFill>
                  <a:schemeClr val="dk2"/>
                </a:solidFill>
              </a:defRPr>
            </a:lvl4pPr>
            <a:lvl5pPr lvl="4" algn="ctr">
              <a:lnSpc>
                <a:spcPct val="100000"/>
              </a:lnSpc>
              <a:spcBef>
                <a:spcPts val="0"/>
              </a:spcBef>
              <a:spcAft>
                <a:spcPts val="0"/>
              </a:spcAft>
              <a:buClr>
                <a:schemeClr val="dk2"/>
              </a:buClr>
              <a:buSzPts val="3200"/>
              <a:buNone/>
              <a:defRPr sz="3200">
                <a:solidFill>
                  <a:schemeClr val="dk2"/>
                </a:solidFill>
              </a:defRPr>
            </a:lvl5pPr>
            <a:lvl6pPr lvl="5" algn="ctr">
              <a:lnSpc>
                <a:spcPct val="100000"/>
              </a:lnSpc>
              <a:spcBef>
                <a:spcPts val="0"/>
              </a:spcBef>
              <a:spcAft>
                <a:spcPts val="0"/>
              </a:spcAft>
              <a:buClr>
                <a:schemeClr val="dk2"/>
              </a:buClr>
              <a:buSzPts val="3200"/>
              <a:buNone/>
              <a:defRPr sz="3200">
                <a:solidFill>
                  <a:schemeClr val="dk2"/>
                </a:solidFill>
              </a:defRPr>
            </a:lvl6pPr>
            <a:lvl7pPr lvl="6" algn="ctr">
              <a:lnSpc>
                <a:spcPct val="100000"/>
              </a:lnSpc>
              <a:spcBef>
                <a:spcPts val="0"/>
              </a:spcBef>
              <a:spcAft>
                <a:spcPts val="0"/>
              </a:spcAft>
              <a:buClr>
                <a:schemeClr val="dk2"/>
              </a:buClr>
              <a:buSzPts val="3200"/>
              <a:buNone/>
              <a:defRPr sz="3200">
                <a:solidFill>
                  <a:schemeClr val="dk2"/>
                </a:solidFill>
              </a:defRPr>
            </a:lvl7pPr>
            <a:lvl8pPr lvl="7" algn="ctr">
              <a:lnSpc>
                <a:spcPct val="100000"/>
              </a:lnSpc>
              <a:spcBef>
                <a:spcPts val="0"/>
              </a:spcBef>
              <a:spcAft>
                <a:spcPts val="0"/>
              </a:spcAft>
              <a:buClr>
                <a:schemeClr val="dk2"/>
              </a:buClr>
              <a:buSzPts val="3200"/>
              <a:buNone/>
              <a:defRPr sz="3200">
                <a:solidFill>
                  <a:schemeClr val="dk2"/>
                </a:solidFill>
              </a:defRPr>
            </a:lvl8pPr>
            <a:lvl9pPr lvl="8" algn="ctr">
              <a:lnSpc>
                <a:spcPct val="100000"/>
              </a:lnSpc>
              <a:spcBef>
                <a:spcPts val="0"/>
              </a:spcBef>
              <a:spcAft>
                <a:spcPts val="0"/>
              </a:spcAft>
              <a:buClr>
                <a:schemeClr val="dk2"/>
              </a:buClr>
              <a:buSzPts val="3200"/>
              <a:buNone/>
              <a:defRPr sz="3200">
                <a:solidFill>
                  <a:schemeClr val="dk2"/>
                </a:solidFill>
              </a:defRPr>
            </a:lvl9pPr>
          </a:lstStyle>
          <a:p>
            <a:endParaRPr/>
          </a:p>
        </p:txBody>
      </p:sp>
      <p:sp>
        <p:nvSpPr>
          <p:cNvPr id="55" name="Google Shape;55;p17"/>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dk2"/>
        </a:solidFill>
        <a:effectLst/>
      </p:bgPr>
    </p:bg>
    <p:spTree>
      <p:nvGrpSpPr>
        <p:cNvPr id="1" name="Shape 56"/>
        <p:cNvGrpSpPr/>
        <p:nvPr/>
      </p:nvGrpSpPr>
      <p:grpSpPr>
        <a:xfrm>
          <a:off x="0" y="0"/>
          <a:ext cx="0" cy="0"/>
          <a:chOff x="0" y="0"/>
          <a:chExt cx="0" cy="0"/>
        </a:xfrm>
      </p:grpSpPr>
      <p:sp>
        <p:nvSpPr>
          <p:cNvPr id="57" name="Google Shape;57;p19"/>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 name="Google Shape;58;p19"/>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9" name="Google Shape;59;p19"/>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 name="Google Shape;60;p19"/>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61" name="Google Shape;61;p19"/>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accent3"/>
        </a:solidFill>
        <a:effectLst/>
      </p:bgPr>
    </p:bg>
    <p:spTree>
      <p:nvGrpSpPr>
        <p:cNvPr id="1" name="Shape 62"/>
        <p:cNvGrpSpPr/>
        <p:nvPr/>
      </p:nvGrpSpPr>
      <p:grpSpPr>
        <a:xfrm>
          <a:off x="0" y="0"/>
          <a:ext cx="0" cy="0"/>
          <a:chOff x="0" y="0"/>
          <a:chExt cx="0" cy="0"/>
        </a:xfrm>
      </p:grpSpPr>
      <p:sp>
        <p:nvSpPr>
          <p:cNvPr id="63" name="Google Shape;63;p20"/>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 name="Google Shape;64;p20"/>
          <p:cNvSpPr/>
          <p:nvPr/>
        </p:nvSpPr>
        <p:spPr>
          <a:xfrm>
            <a:off x="31" y="2824500"/>
            <a:ext cx="7370400" cy="23190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5" name="Google Shape;65;p20"/>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 name="Google Shape;66;p20"/>
          <p:cNvSpPr txBox="1">
            <a:spLocks noGrp="1"/>
          </p:cNvSpPr>
          <p:nvPr>
            <p:ph type="title"/>
          </p:nvPr>
        </p:nvSpPr>
        <p:spPr>
          <a:xfrm>
            <a:off x="819150" y="845600"/>
            <a:ext cx="3709200" cy="13830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67" name="Google Shape;67;p20"/>
          <p:cNvSpPr txBox="1">
            <a:spLocks noGrp="1"/>
          </p:cNvSpPr>
          <p:nvPr>
            <p:ph type="body" idx="1"/>
          </p:nvPr>
        </p:nvSpPr>
        <p:spPr>
          <a:xfrm>
            <a:off x="830700" y="2319050"/>
            <a:ext cx="3709200" cy="21198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68" name="Google Shape;68;p20"/>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1"/>
        </a:solidFill>
        <a:effectLst/>
      </p:bgPr>
    </p:bg>
    <p:spTree>
      <p:nvGrpSpPr>
        <p:cNvPr id="1" name="Shape 69"/>
        <p:cNvGrpSpPr/>
        <p:nvPr/>
      </p:nvGrpSpPr>
      <p:grpSpPr>
        <a:xfrm>
          <a:off x="0" y="0"/>
          <a:ext cx="0" cy="0"/>
          <a:chOff x="0" y="0"/>
          <a:chExt cx="0" cy="0"/>
        </a:xfrm>
      </p:grpSpPr>
      <p:sp>
        <p:nvSpPr>
          <p:cNvPr id="70" name="Google Shape;70;p21"/>
          <p:cNvSpPr/>
          <p:nvPr/>
        </p:nvSpPr>
        <p:spPr>
          <a:xfrm>
            <a:off x="0" y="2823144"/>
            <a:ext cx="7369200" cy="23169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 name="Google Shape;71;p21"/>
          <p:cNvSpPr/>
          <p:nvPr/>
        </p:nvSpPr>
        <p:spPr>
          <a:xfrm flipH="1">
            <a:off x="3583210" y="1554113"/>
            <a:ext cx="5560500" cy="35895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72" name="Google Shape;72;p21"/>
          <p:cNvGrpSpPr/>
          <p:nvPr/>
        </p:nvGrpSpPr>
        <p:grpSpPr>
          <a:xfrm>
            <a:off x="255991" y="-118"/>
            <a:ext cx="2251347" cy="1043408"/>
            <a:chOff x="3961956" y="4383950"/>
            <a:chExt cx="1160548" cy="548700"/>
          </a:xfrm>
        </p:grpSpPr>
        <p:sp>
          <p:nvSpPr>
            <p:cNvPr id="73" name="Google Shape;73;p21"/>
            <p:cNvSpPr/>
            <p:nvPr/>
          </p:nvSpPr>
          <p:spPr>
            <a:xfrm>
              <a:off x="4224904"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 name="Google Shape;74;p21"/>
            <p:cNvSpPr/>
            <p:nvPr/>
          </p:nvSpPr>
          <p:spPr>
            <a:xfrm>
              <a:off x="4093430"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5" name="Google Shape;75;p21"/>
            <p:cNvSpPr/>
            <p:nvPr/>
          </p:nvSpPr>
          <p:spPr>
            <a:xfrm>
              <a:off x="3961956"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76" name="Google Shape;76;p21"/>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77" name="Google Shape;77;p21"/>
          <p:cNvGrpSpPr/>
          <p:nvPr/>
        </p:nvGrpSpPr>
        <p:grpSpPr>
          <a:xfrm>
            <a:off x="34934" y="4522125"/>
            <a:ext cx="1593305" cy="617072"/>
            <a:chOff x="6917201" y="0"/>
            <a:chExt cx="2227776" cy="863400"/>
          </a:xfrm>
        </p:grpSpPr>
        <p:sp>
          <p:nvSpPr>
            <p:cNvPr id="78" name="Google Shape;78;p21"/>
            <p:cNvSpPr/>
            <p:nvPr/>
          </p:nvSpPr>
          <p:spPr>
            <a:xfrm>
              <a:off x="7641677"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9" name="Google Shape;79;p21"/>
            <p:cNvSpPr/>
            <p:nvPr/>
          </p:nvSpPr>
          <p:spPr>
            <a:xfrm>
              <a:off x="7279439"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0" name="Google Shape;80;p21"/>
            <p:cNvSpPr/>
            <p:nvPr/>
          </p:nvSpPr>
          <p:spPr>
            <a:xfrm>
              <a:off x="6917201"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81" name="Google Shape;81;p21"/>
          <p:cNvGrpSpPr/>
          <p:nvPr/>
        </p:nvGrpSpPr>
        <p:grpSpPr>
          <a:xfrm>
            <a:off x="5886353" y="1243"/>
            <a:ext cx="3257454" cy="1261514"/>
            <a:chOff x="6917201" y="0"/>
            <a:chExt cx="2227776" cy="863400"/>
          </a:xfrm>
        </p:grpSpPr>
        <p:sp>
          <p:nvSpPr>
            <p:cNvPr id="82" name="Google Shape;82;p21"/>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3" name="Google Shape;83;p21"/>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4" name="Google Shape;84;p21"/>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85" name="Google Shape;85;p21"/>
          <p:cNvSpPr txBox="1">
            <a:spLocks noGrp="1"/>
          </p:cNvSpPr>
          <p:nvPr>
            <p:ph type="title"/>
          </p:nvPr>
        </p:nvSpPr>
        <p:spPr>
          <a:xfrm>
            <a:off x="1393929" y="1301146"/>
            <a:ext cx="6366900" cy="25392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200"/>
              <a:buNone/>
              <a:defRPr sz="3200"/>
            </a:lvl1pPr>
            <a:lvl2pPr lvl="1" algn="ctr">
              <a:lnSpc>
                <a:spcPct val="100000"/>
              </a:lnSpc>
              <a:spcBef>
                <a:spcPts val="0"/>
              </a:spcBef>
              <a:spcAft>
                <a:spcPts val="0"/>
              </a:spcAft>
              <a:buSzPts val="3200"/>
              <a:buNone/>
              <a:defRPr sz="3200"/>
            </a:lvl2pPr>
            <a:lvl3pPr lvl="2" algn="ctr">
              <a:lnSpc>
                <a:spcPct val="100000"/>
              </a:lnSpc>
              <a:spcBef>
                <a:spcPts val="0"/>
              </a:spcBef>
              <a:spcAft>
                <a:spcPts val="0"/>
              </a:spcAft>
              <a:buSzPts val="3200"/>
              <a:buNone/>
              <a:defRPr sz="3200"/>
            </a:lvl3pPr>
            <a:lvl4pPr lvl="3" algn="ctr">
              <a:lnSpc>
                <a:spcPct val="100000"/>
              </a:lnSpc>
              <a:spcBef>
                <a:spcPts val="0"/>
              </a:spcBef>
              <a:spcAft>
                <a:spcPts val="0"/>
              </a:spcAft>
              <a:buSzPts val="3200"/>
              <a:buNone/>
              <a:defRPr sz="3200"/>
            </a:lvl4pPr>
            <a:lvl5pPr lvl="4" algn="ctr">
              <a:lnSpc>
                <a:spcPct val="100000"/>
              </a:lnSpc>
              <a:spcBef>
                <a:spcPts val="0"/>
              </a:spcBef>
              <a:spcAft>
                <a:spcPts val="0"/>
              </a:spcAft>
              <a:buSzPts val="3200"/>
              <a:buNone/>
              <a:defRPr sz="3200"/>
            </a:lvl5pPr>
            <a:lvl6pPr lvl="5" algn="ctr">
              <a:lnSpc>
                <a:spcPct val="100000"/>
              </a:lnSpc>
              <a:spcBef>
                <a:spcPts val="0"/>
              </a:spcBef>
              <a:spcAft>
                <a:spcPts val="0"/>
              </a:spcAft>
              <a:buSzPts val="3200"/>
              <a:buNone/>
              <a:defRPr sz="3200"/>
            </a:lvl6pPr>
            <a:lvl7pPr lvl="6" algn="ctr">
              <a:lnSpc>
                <a:spcPct val="100000"/>
              </a:lnSpc>
              <a:spcBef>
                <a:spcPts val="0"/>
              </a:spcBef>
              <a:spcAft>
                <a:spcPts val="0"/>
              </a:spcAft>
              <a:buSzPts val="3200"/>
              <a:buNone/>
              <a:defRPr sz="3200"/>
            </a:lvl7pPr>
            <a:lvl8pPr lvl="7" algn="ctr">
              <a:lnSpc>
                <a:spcPct val="100000"/>
              </a:lnSpc>
              <a:spcBef>
                <a:spcPts val="0"/>
              </a:spcBef>
              <a:spcAft>
                <a:spcPts val="0"/>
              </a:spcAft>
              <a:buSzPts val="3200"/>
              <a:buNone/>
              <a:defRPr sz="3200"/>
            </a:lvl8pPr>
            <a:lvl9pPr lvl="8" algn="ctr">
              <a:lnSpc>
                <a:spcPct val="100000"/>
              </a:lnSpc>
              <a:spcBef>
                <a:spcPts val="0"/>
              </a:spcBef>
              <a:spcAft>
                <a:spcPts val="0"/>
              </a:spcAft>
              <a:buSzPts val="3200"/>
              <a:buNone/>
              <a:defRPr sz="3200"/>
            </a:lvl9pPr>
          </a:lstStyle>
          <a:p>
            <a:endParaRPr/>
          </a:p>
        </p:txBody>
      </p:sp>
      <p:sp>
        <p:nvSpPr>
          <p:cNvPr id="86" name="Google Shape;86;p21"/>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2"/>
        </a:solidFill>
        <a:effectLst/>
      </p:bgPr>
    </p:bg>
    <p:spTree>
      <p:nvGrpSpPr>
        <p:cNvPr id="1" name="Shape 87"/>
        <p:cNvGrpSpPr/>
        <p:nvPr/>
      </p:nvGrpSpPr>
      <p:grpSpPr>
        <a:xfrm>
          <a:off x="0" y="0"/>
          <a:ext cx="0" cy="0"/>
          <a:chOff x="0" y="0"/>
          <a:chExt cx="0" cy="0"/>
        </a:xfrm>
      </p:grpSpPr>
      <p:sp>
        <p:nvSpPr>
          <p:cNvPr id="88" name="Google Shape;88;p22"/>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89" name="Google Shape;89;p22"/>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0" name="Google Shape;90;p22"/>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1" name="Google Shape;91;p22"/>
          <p:cNvSpPr txBox="1">
            <a:spLocks noGrp="1"/>
          </p:cNvSpPr>
          <p:nvPr>
            <p:ph type="title"/>
          </p:nvPr>
        </p:nvSpPr>
        <p:spPr>
          <a:xfrm>
            <a:off x="819150" y="845600"/>
            <a:ext cx="6424200" cy="7050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92" name="Google Shape;92;p22"/>
          <p:cNvSpPr txBox="1">
            <a:spLocks noGrp="1"/>
          </p:cNvSpPr>
          <p:nvPr>
            <p:ph type="subTitle" idx="1"/>
          </p:nvPr>
        </p:nvSpPr>
        <p:spPr>
          <a:xfrm>
            <a:off x="819150" y="1550700"/>
            <a:ext cx="5859900" cy="3936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1600"/>
              <a:buNone/>
              <a:defRPr sz="1600">
                <a:solidFill>
                  <a:schemeClr val="lt1"/>
                </a:solidFill>
              </a:defRPr>
            </a:lvl1pPr>
            <a:lvl2pPr lvl="1" algn="l">
              <a:lnSpc>
                <a:spcPct val="100000"/>
              </a:lnSpc>
              <a:spcBef>
                <a:spcPts val="0"/>
              </a:spcBef>
              <a:spcAft>
                <a:spcPts val="0"/>
              </a:spcAft>
              <a:buClr>
                <a:schemeClr val="lt1"/>
              </a:buClr>
              <a:buSzPts val="1600"/>
              <a:buNone/>
              <a:defRPr sz="1600">
                <a:solidFill>
                  <a:schemeClr val="lt1"/>
                </a:solidFill>
              </a:defRPr>
            </a:lvl2pPr>
            <a:lvl3pPr lvl="2" algn="l">
              <a:lnSpc>
                <a:spcPct val="100000"/>
              </a:lnSpc>
              <a:spcBef>
                <a:spcPts val="0"/>
              </a:spcBef>
              <a:spcAft>
                <a:spcPts val="0"/>
              </a:spcAft>
              <a:buClr>
                <a:schemeClr val="lt1"/>
              </a:buClr>
              <a:buSzPts val="1600"/>
              <a:buNone/>
              <a:defRPr sz="1600">
                <a:solidFill>
                  <a:schemeClr val="lt1"/>
                </a:solidFill>
              </a:defRPr>
            </a:lvl3pPr>
            <a:lvl4pPr lvl="3" algn="l">
              <a:lnSpc>
                <a:spcPct val="100000"/>
              </a:lnSpc>
              <a:spcBef>
                <a:spcPts val="0"/>
              </a:spcBef>
              <a:spcAft>
                <a:spcPts val="0"/>
              </a:spcAft>
              <a:buClr>
                <a:schemeClr val="lt1"/>
              </a:buClr>
              <a:buSzPts val="1600"/>
              <a:buNone/>
              <a:defRPr sz="1600">
                <a:solidFill>
                  <a:schemeClr val="lt1"/>
                </a:solidFill>
              </a:defRPr>
            </a:lvl4pPr>
            <a:lvl5pPr lvl="4" algn="l">
              <a:lnSpc>
                <a:spcPct val="100000"/>
              </a:lnSpc>
              <a:spcBef>
                <a:spcPts val="0"/>
              </a:spcBef>
              <a:spcAft>
                <a:spcPts val="0"/>
              </a:spcAft>
              <a:buClr>
                <a:schemeClr val="lt1"/>
              </a:buClr>
              <a:buSzPts val="1600"/>
              <a:buNone/>
              <a:defRPr sz="1600">
                <a:solidFill>
                  <a:schemeClr val="lt1"/>
                </a:solidFill>
              </a:defRPr>
            </a:lvl5pPr>
            <a:lvl6pPr lvl="5" algn="l">
              <a:lnSpc>
                <a:spcPct val="100000"/>
              </a:lnSpc>
              <a:spcBef>
                <a:spcPts val="0"/>
              </a:spcBef>
              <a:spcAft>
                <a:spcPts val="0"/>
              </a:spcAft>
              <a:buClr>
                <a:schemeClr val="lt1"/>
              </a:buClr>
              <a:buSzPts val="1600"/>
              <a:buNone/>
              <a:defRPr sz="1600">
                <a:solidFill>
                  <a:schemeClr val="lt1"/>
                </a:solidFill>
              </a:defRPr>
            </a:lvl6pPr>
            <a:lvl7pPr lvl="6" algn="l">
              <a:lnSpc>
                <a:spcPct val="100000"/>
              </a:lnSpc>
              <a:spcBef>
                <a:spcPts val="0"/>
              </a:spcBef>
              <a:spcAft>
                <a:spcPts val="0"/>
              </a:spcAft>
              <a:buClr>
                <a:schemeClr val="lt1"/>
              </a:buClr>
              <a:buSzPts val="1600"/>
              <a:buNone/>
              <a:defRPr sz="1600">
                <a:solidFill>
                  <a:schemeClr val="lt1"/>
                </a:solidFill>
              </a:defRPr>
            </a:lvl7pPr>
            <a:lvl8pPr lvl="7" algn="l">
              <a:lnSpc>
                <a:spcPct val="100000"/>
              </a:lnSpc>
              <a:spcBef>
                <a:spcPts val="0"/>
              </a:spcBef>
              <a:spcAft>
                <a:spcPts val="0"/>
              </a:spcAft>
              <a:buClr>
                <a:schemeClr val="lt1"/>
              </a:buClr>
              <a:buSzPts val="1600"/>
              <a:buNone/>
              <a:defRPr sz="1600">
                <a:solidFill>
                  <a:schemeClr val="lt1"/>
                </a:solidFill>
              </a:defRPr>
            </a:lvl8pPr>
            <a:lvl9pPr lvl="8" algn="l">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93" name="Google Shape;93;p22"/>
          <p:cNvSpPr txBox="1">
            <a:spLocks noGrp="1"/>
          </p:cNvSpPr>
          <p:nvPr>
            <p:ph type="body" idx="2"/>
          </p:nvPr>
        </p:nvSpPr>
        <p:spPr>
          <a:xfrm>
            <a:off x="819150" y="2467050"/>
            <a:ext cx="5859900" cy="2095500"/>
          </a:xfrm>
          <a:prstGeom prst="rect">
            <a:avLst/>
          </a:prstGeom>
          <a:noFill/>
          <a:ln>
            <a:noFill/>
          </a:ln>
        </p:spPr>
        <p:txBody>
          <a:bodyPr spcFirstLastPara="1" wrap="square" lIns="91425" tIns="91425" rIns="91425" bIns="91425" anchor="t" anchorCtr="0">
            <a:normAutofit/>
          </a:bodyPr>
          <a:lstStyle>
            <a:lvl1pPr marL="457200" lvl="0" indent="-311150" algn="l">
              <a:lnSpc>
                <a:spcPct val="115000"/>
              </a:lnSpc>
              <a:spcBef>
                <a:spcPts val="0"/>
              </a:spcBef>
              <a:spcAft>
                <a:spcPts val="0"/>
              </a:spcAft>
              <a:buSzPts val="1300"/>
              <a:buChar char="●"/>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94" name="Google Shape;94;p22"/>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accent1"/>
        </a:solidFill>
        <a:effectLst/>
      </p:bgPr>
    </p:bg>
    <p:spTree>
      <p:nvGrpSpPr>
        <p:cNvPr id="1" name="Shape 95"/>
        <p:cNvGrpSpPr/>
        <p:nvPr/>
      </p:nvGrpSpPr>
      <p:grpSpPr>
        <a:xfrm>
          <a:off x="0" y="0"/>
          <a:ext cx="0" cy="0"/>
          <a:chOff x="0" y="0"/>
          <a:chExt cx="0" cy="0"/>
        </a:xfrm>
      </p:grpSpPr>
      <p:sp>
        <p:nvSpPr>
          <p:cNvPr id="96" name="Google Shape;96;p23"/>
          <p:cNvSpPr/>
          <p:nvPr/>
        </p:nvSpPr>
        <p:spPr>
          <a:xfrm>
            <a:off x="31" y="2824500"/>
            <a:ext cx="7370400" cy="2319000"/>
          </a:xfrm>
          <a:prstGeom prst="rtTriangle">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7" name="Google Shape;97;p23"/>
          <p:cNvSpPr/>
          <p:nvPr/>
        </p:nvSpPr>
        <p:spPr>
          <a:xfrm flipH="1">
            <a:off x="3582600" y="1550700"/>
            <a:ext cx="5561400" cy="3592800"/>
          </a:xfrm>
          <a:prstGeom prst="rtTriangle">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8" name="Google Shape;98;p23"/>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99" name="Google Shape;99;p23"/>
          <p:cNvSpPr txBox="1">
            <a:spLocks noGrp="1"/>
          </p:cNvSpPr>
          <p:nvPr>
            <p:ph type="body" idx="1"/>
          </p:nvPr>
        </p:nvSpPr>
        <p:spPr>
          <a:xfrm>
            <a:off x="328025" y="4163500"/>
            <a:ext cx="7415100" cy="605100"/>
          </a:xfrm>
          <a:prstGeom prst="rect">
            <a:avLst/>
          </a:prstGeom>
          <a:noFill/>
          <a:ln>
            <a:noFill/>
          </a:ln>
        </p:spPr>
        <p:txBody>
          <a:bodyPr spcFirstLastPara="1" wrap="square" lIns="91425" tIns="91425" rIns="91425" bIns="91425" anchor="b" anchorCtr="0">
            <a:normAutofit/>
          </a:bodyPr>
          <a:lstStyle>
            <a:lvl1pPr marL="457200" lvl="0" indent="-228600" algn="l">
              <a:lnSpc>
                <a:spcPct val="100000"/>
              </a:lnSpc>
              <a:spcBef>
                <a:spcPts val="0"/>
              </a:spcBef>
              <a:spcAft>
                <a:spcPts val="0"/>
              </a:spcAft>
              <a:buSzPts val="1300"/>
              <a:buNone/>
              <a:defRPr/>
            </a:lvl1pPr>
          </a:lstStyle>
          <a:p>
            <a:endParaRPr/>
          </a:p>
        </p:txBody>
      </p:sp>
      <p:sp>
        <p:nvSpPr>
          <p:cNvPr id="100" name="Google Shape;100;p23"/>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01"/>
        <p:cNvGrpSpPr/>
        <p:nvPr/>
      </p:nvGrpSpPr>
      <p:grpSpPr>
        <a:xfrm>
          <a:off x="0" y="0"/>
          <a:ext cx="0" cy="0"/>
          <a:chOff x="0" y="0"/>
          <a:chExt cx="0" cy="0"/>
        </a:xfrm>
      </p:grpSpPr>
      <p:sp>
        <p:nvSpPr>
          <p:cNvPr id="102" name="Google Shape;102;p24"/>
          <p:cNvSpPr/>
          <p:nvPr/>
        </p:nvSpPr>
        <p:spPr>
          <a:xfrm flipH="1">
            <a:off x="5569200" y="2834075"/>
            <a:ext cx="3574800" cy="2309400"/>
          </a:xfrm>
          <a:prstGeom prst="rtTriangle">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03" name="Google Shape;103;p24"/>
          <p:cNvGrpSpPr/>
          <p:nvPr/>
        </p:nvGrpSpPr>
        <p:grpSpPr>
          <a:xfrm>
            <a:off x="5959222" y="4119576"/>
            <a:ext cx="2520951" cy="1024165"/>
            <a:chOff x="6917201" y="0"/>
            <a:chExt cx="2227776" cy="863400"/>
          </a:xfrm>
        </p:grpSpPr>
        <p:sp>
          <p:nvSpPr>
            <p:cNvPr id="104" name="Google Shape;104;p24"/>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5" name="Google Shape;105;p24"/>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6" name="Google Shape;106;p24"/>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grpSp>
        <p:nvGrpSpPr>
          <p:cNvPr id="107" name="Google Shape;107;p24"/>
          <p:cNvGrpSpPr/>
          <p:nvPr/>
        </p:nvGrpSpPr>
        <p:grpSpPr>
          <a:xfrm>
            <a:off x="199149" y="2"/>
            <a:ext cx="2795413" cy="1083308"/>
            <a:chOff x="6917201" y="0"/>
            <a:chExt cx="2227776" cy="863400"/>
          </a:xfrm>
        </p:grpSpPr>
        <p:sp>
          <p:nvSpPr>
            <p:cNvPr id="108" name="Google Shape;108;p24"/>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09" name="Google Shape;109;p24"/>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0" name="Google Shape;110;p24"/>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11" name="Google Shape;111;p24"/>
          <p:cNvSpPr txBox="1">
            <a:spLocks noGrp="1"/>
          </p:cNvSpPr>
          <p:nvPr>
            <p:ph type="title" hasCustomPrompt="1"/>
          </p:nvPr>
        </p:nvSpPr>
        <p:spPr>
          <a:xfrm>
            <a:off x="1385850" y="1383850"/>
            <a:ext cx="6372300" cy="13797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chemeClr val="dk2"/>
              </a:buClr>
              <a:buSzPts val="8600"/>
              <a:buNone/>
              <a:defRPr sz="8600">
                <a:solidFill>
                  <a:schemeClr val="dk2"/>
                </a:solidFill>
              </a:defRPr>
            </a:lvl1pPr>
            <a:lvl2pPr lvl="1" algn="ctr">
              <a:lnSpc>
                <a:spcPct val="100000"/>
              </a:lnSpc>
              <a:spcBef>
                <a:spcPts val="0"/>
              </a:spcBef>
              <a:spcAft>
                <a:spcPts val="0"/>
              </a:spcAft>
              <a:buClr>
                <a:schemeClr val="dk2"/>
              </a:buClr>
              <a:buSzPts val="8600"/>
              <a:buNone/>
              <a:defRPr sz="8600">
                <a:solidFill>
                  <a:schemeClr val="dk2"/>
                </a:solidFill>
              </a:defRPr>
            </a:lvl2pPr>
            <a:lvl3pPr lvl="2" algn="ctr">
              <a:lnSpc>
                <a:spcPct val="100000"/>
              </a:lnSpc>
              <a:spcBef>
                <a:spcPts val="0"/>
              </a:spcBef>
              <a:spcAft>
                <a:spcPts val="0"/>
              </a:spcAft>
              <a:buClr>
                <a:schemeClr val="dk2"/>
              </a:buClr>
              <a:buSzPts val="8600"/>
              <a:buNone/>
              <a:defRPr sz="8600">
                <a:solidFill>
                  <a:schemeClr val="dk2"/>
                </a:solidFill>
              </a:defRPr>
            </a:lvl3pPr>
            <a:lvl4pPr lvl="3" algn="ctr">
              <a:lnSpc>
                <a:spcPct val="100000"/>
              </a:lnSpc>
              <a:spcBef>
                <a:spcPts val="0"/>
              </a:spcBef>
              <a:spcAft>
                <a:spcPts val="0"/>
              </a:spcAft>
              <a:buClr>
                <a:schemeClr val="dk2"/>
              </a:buClr>
              <a:buSzPts val="8600"/>
              <a:buNone/>
              <a:defRPr sz="8600">
                <a:solidFill>
                  <a:schemeClr val="dk2"/>
                </a:solidFill>
              </a:defRPr>
            </a:lvl4pPr>
            <a:lvl5pPr lvl="4" algn="ctr">
              <a:lnSpc>
                <a:spcPct val="100000"/>
              </a:lnSpc>
              <a:spcBef>
                <a:spcPts val="0"/>
              </a:spcBef>
              <a:spcAft>
                <a:spcPts val="0"/>
              </a:spcAft>
              <a:buClr>
                <a:schemeClr val="dk2"/>
              </a:buClr>
              <a:buSzPts val="8600"/>
              <a:buNone/>
              <a:defRPr sz="8600">
                <a:solidFill>
                  <a:schemeClr val="dk2"/>
                </a:solidFill>
              </a:defRPr>
            </a:lvl5pPr>
            <a:lvl6pPr lvl="5" algn="ctr">
              <a:lnSpc>
                <a:spcPct val="100000"/>
              </a:lnSpc>
              <a:spcBef>
                <a:spcPts val="0"/>
              </a:spcBef>
              <a:spcAft>
                <a:spcPts val="0"/>
              </a:spcAft>
              <a:buClr>
                <a:schemeClr val="dk2"/>
              </a:buClr>
              <a:buSzPts val="8600"/>
              <a:buNone/>
              <a:defRPr sz="8600">
                <a:solidFill>
                  <a:schemeClr val="dk2"/>
                </a:solidFill>
              </a:defRPr>
            </a:lvl6pPr>
            <a:lvl7pPr lvl="6" algn="ctr">
              <a:lnSpc>
                <a:spcPct val="100000"/>
              </a:lnSpc>
              <a:spcBef>
                <a:spcPts val="0"/>
              </a:spcBef>
              <a:spcAft>
                <a:spcPts val="0"/>
              </a:spcAft>
              <a:buClr>
                <a:schemeClr val="dk2"/>
              </a:buClr>
              <a:buSzPts val="8600"/>
              <a:buNone/>
              <a:defRPr sz="8600">
                <a:solidFill>
                  <a:schemeClr val="dk2"/>
                </a:solidFill>
              </a:defRPr>
            </a:lvl7pPr>
            <a:lvl8pPr lvl="7" algn="ctr">
              <a:lnSpc>
                <a:spcPct val="100000"/>
              </a:lnSpc>
              <a:spcBef>
                <a:spcPts val="0"/>
              </a:spcBef>
              <a:spcAft>
                <a:spcPts val="0"/>
              </a:spcAft>
              <a:buClr>
                <a:schemeClr val="dk2"/>
              </a:buClr>
              <a:buSzPts val="8600"/>
              <a:buNone/>
              <a:defRPr sz="8600">
                <a:solidFill>
                  <a:schemeClr val="dk2"/>
                </a:solidFill>
              </a:defRPr>
            </a:lvl8pPr>
            <a:lvl9pPr lvl="8" algn="ctr">
              <a:lnSpc>
                <a:spcPct val="100000"/>
              </a:lnSpc>
              <a:spcBef>
                <a:spcPts val="0"/>
              </a:spcBef>
              <a:spcAft>
                <a:spcPts val="0"/>
              </a:spcAft>
              <a:buClr>
                <a:schemeClr val="dk2"/>
              </a:buClr>
              <a:buSzPts val="8600"/>
              <a:buNone/>
              <a:defRPr sz="8600">
                <a:solidFill>
                  <a:schemeClr val="dk2"/>
                </a:solidFill>
              </a:defRPr>
            </a:lvl9pPr>
          </a:lstStyle>
          <a:p>
            <a:r>
              <a:t>xx%</a:t>
            </a:r>
          </a:p>
        </p:txBody>
      </p:sp>
      <p:sp>
        <p:nvSpPr>
          <p:cNvPr id="112" name="Google Shape;112;p24"/>
          <p:cNvSpPr txBox="1">
            <a:spLocks noGrp="1"/>
          </p:cNvSpPr>
          <p:nvPr>
            <p:ph type="body" idx="1"/>
          </p:nvPr>
        </p:nvSpPr>
        <p:spPr>
          <a:xfrm>
            <a:off x="1385850" y="2863850"/>
            <a:ext cx="6372300" cy="641100"/>
          </a:xfrm>
          <a:prstGeom prst="rect">
            <a:avLst/>
          </a:prstGeom>
          <a:noFill/>
          <a:ln>
            <a:noFill/>
          </a:ln>
        </p:spPr>
        <p:txBody>
          <a:bodyPr spcFirstLastPara="1" wrap="square" lIns="91425" tIns="91425" rIns="91425" bIns="91425" anchor="t" anchorCtr="0">
            <a:normAutofit/>
          </a:bodyPr>
          <a:lstStyle>
            <a:lvl1pPr marL="457200" lvl="0" indent="-311150" algn="ctr">
              <a:lnSpc>
                <a:spcPct val="115000"/>
              </a:lnSpc>
              <a:spcBef>
                <a:spcPts val="0"/>
              </a:spcBef>
              <a:spcAft>
                <a:spcPts val="0"/>
              </a:spcAft>
              <a:buSzPts val="1300"/>
              <a:buChar char="●"/>
              <a:defRPr/>
            </a:lvl1pPr>
            <a:lvl2pPr marL="914400" lvl="1" indent="-298450" algn="ctr">
              <a:lnSpc>
                <a:spcPct val="115000"/>
              </a:lnSpc>
              <a:spcBef>
                <a:spcPts val="0"/>
              </a:spcBef>
              <a:spcAft>
                <a:spcPts val="0"/>
              </a:spcAft>
              <a:buSzPts val="1100"/>
              <a:buChar char="○"/>
              <a:defRPr/>
            </a:lvl2pPr>
            <a:lvl3pPr marL="1371600" lvl="2" indent="-298450" algn="ctr">
              <a:lnSpc>
                <a:spcPct val="115000"/>
              </a:lnSpc>
              <a:spcBef>
                <a:spcPts val="0"/>
              </a:spcBef>
              <a:spcAft>
                <a:spcPts val="0"/>
              </a:spcAft>
              <a:buSzPts val="1100"/>
              <a:buChar char="■"/>
              <a:defRPr/>
            </a:lvl3pPr>
            <a:lvl4pPr marL="1828800" lvl="3" indent="-298450" algn="ctr">
              <a:lnSpc>
                <a:spcPct val="115000"/>
              </a:lnSpc>
              <a:spcBef>
                <a:spcPts val="0"/>
              </a:spcBef>
              <a:spcAft>
                <a:spcPts val="0"/>
              </a:spcAft>
              <a:buSzPts val="1100"/>
              <a:buChar char="●"/>
              <a:defRPr/>
            </a:lvl4pPr>
            <a:lvl5pPr marL="2286000" lvl="4" indent="-298450" algn="ctr">
              <a:lnSpc>
                <a:spcPct val="115000"/>
              </a:lnSpc>
              <a:spcBef>
                <a:spcPts val="0"/>
              </a:spcBef>
              <a:spcAft>
                <a:spcPts val="0"/>
              </a:spcAft>
              <a:buSzPts val="1100"/>
              <a:buChar char="○"/>
              <a:defRPr/>
            </a:lvl5pPr>
            <a:lvl6pPr marL="2743200" lvl="5" indent="-298450" algn="ctr">
              <a:lnSpc>
                <a:spcPct val="115000"/>
              </a:lnSpc>
              <a:spcBef>
                <a:spcPts val="0"/>
              </a:spcBef>
              <a:spcAft>
                <a:spcPts val="0"/>
              </a:spcAft>
              <a:buSzPts val="1100"/>
              <a:buChar char="■"/>
              <a:defRPr/>
            </a:lvl6pPr>
            <a:lvl7pPr marL="3200400" lvl="6" indent="-298450" algn="ctr">
              <a:lnSpc>
                <a:spcPct val="115000"/>
              </a:lnSpc>
              <a:spcBef>
                <a:spcPts val="0"/>
              </a:spcBef>
              <a:spcAft>
                <a:spcPts val="0"/>
              </a:spcAft>
              <a:buSzPts val="1100"/>
              <a:buChar char="●"/>
              <a:defRPr/>
            </a:lvl7pPr>
            <a:lvl8pPr marL="3657600" lvl="7" indent="-298450" algn="ctr">
              <a:lnSpc>
                <a:spcPct val="115000"/>
              </a:lnSpc>
              <a:spcBef>
                <a:spcPts val="0"/>
              </a:spcBef>
              <a:spcAft>
                <a:spcPts val="0"/>
              </a:spcAft>
              <a:buSzPts val="1100"/>
              <a:buChar char="○"/>
              <a:defRPr/>
            </a:lvl8pPr>
            <a:lvl9pPr marL="4114800" lvl="8" indent="-298450" algn="ctr">
              <a:lnSpc>
                <a:spcPct val="115000"/>
              </a:lnSpc>
              <a:spcBef>
                <a:spcPts val="0"/>
              </a:spcBef>
              <a:spcAft>
                <a:spcPts val="0"/>
              </a:spcAft>
              <a:buSzPts val="1100"/>
              <a:buChar char="■"/>
              <a:defRPr/>
            </a:lvl9pPr>
          </a:lstStyle>
          <a:p>
            <a:endParaRPr/>
          </a:p>
        </p:txBody>
      </p:sp>
      <p:sp>
        <p:nvSpPr>
          <p:cNvPr id="113" name="Google Shape;113;p24"/>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4"/>
        <p:cNvGrpSpPr/>
        <p:nvPr/>
      </p:nvGrpSpPr>
      <p:grpSpPr>
        <a:xfrm>
          <a:off x="0" y="0"/>
          <a:ext cx="0" cy="0"/>
          <a:chOff x="0" y="0"/>
          <a:chExt cx="0" cy="0"/>
        </a:xfrm>
      </p:grpSpPr>
      <p:sp>
        <p:nvSpPr>
          <p:cNvPr id="115" name="Google Shape;115;p25"/>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hift">
    <p:bg>
      <p:bgPr>
        <a:solidFill>
          <a:schemeClr val="dk1"/>
        </a:solidFill>
        <a:effectLst/>
      </p:bgPr>
    </p:bg>
    <p:spTree>
      <p:nvGrpSpPr>
        <p:cNvPr id="1" name="Shape 5"/>
        <p:cNvGrpSpPr/>
        <p:nvPr/>
      </p:nvGrpSpPr>
      <p:grpSpPr>
        <a:xfrm>
          <a:off x="0" y="0"/>
          <a:ext cx="0" cy="0"/>
          <a:chOff x="0" y="0"/>
          <a:chExt cx="0" cy="0"/>
        </a:xfrm>
      </p:grpSpPr>
      <p:sp>
        <p:nvSpPr>
          <p:cNvPr id="6" name="Google Shape;6;p1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1pPr>
            <a:lvl2pPr marR="0" lvl="1"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2pPr>
            <a:lvl3pPr marR="0" lvl="2"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3pPr>
            <a:lvl4pPr marR="0" lvl="3"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4pPr>
            <a:lvl5pPr marR="0" lvl="4"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5pPr>
            <a:lvl6pPr marR="0" lvl="5"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6pPr>
            <a:lvl7pPr marR="0" lvl="6"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7pPr>
            <a:lvl8pPr marR="0" lvl="7"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8pPr>
            <a:lvl9pPr marR="0" lvl="8" algn="l" rtl="0">
              <a:lnSpc>
                <a:spcPct val="100000"/>
              </a:lnSpc>
              <a:spcBef>
                <a:spcPts val="0"/>
              </a:spcBef>
              <a:spcAft>
                <a:spcPts val="0"/>
              </a:spcAft>
              <a:buClr>
                <a:schemeClr val="lt1"/>
              </a:buClr>
              <a:buSzPts val="2800"/>
              <a:buFont typeface="Nunito"/>
              <a:buNone/>
              <a:defRPr sz="2800" b="0" i="0" u="none" strike="noStrike" cap="none">
                <a:solidFill>
                  <a:schemeClr val="lt1"/>
                </a:solidFill>
                <a:latin typeface="Nunito"/>
                <a:ea typeface="Nunito"/>
                <a:cs typeface="Nunito"/>
                <a:sym typeface="Nunito"/>
              </a:defRPr>
            </a:lvl9pPr>
          </a:lstStyle>
          <a:p>
            <a:endParaRPr/>
          </a:p>
        </p:txBody>
      </p:sp>
      <p:sp>
        <p:nvSpPr>
          <p:cNvPr id="7" name="Google Shape;7;p14"/>
          <p:cNvSpPr txBox="1">
            <a:spLocks noGrp="1"/>
          </p:cNvSpPr>
          <p:nvPr>
            <p:ph type="body" idx="1"/>
          </p:nvPr>
        </p:nvSpPr>
        <p:spPr>
          <a:xfrm>
            <a:off x="311700" y="1152475"/>
            <a:ext cx="8520600" cy="3391200"/>
          </a:xfrm>
          <a:prstGeom prst="rect">
            <a:avLst/>
          </a:prstGeom>
          <a:noFill/>
          <a:ln>
            <a:noFill/>
          </a:ln>
        </p:spPr>
        <p:txBody>
          <a:bodyPr spcFirstLastPara="1" wrap="square" lIns="91425" tIns="91425" rIns="91425" bIns="91425" anchor="t" anchorCtr="0">
            <a:normAutofit/>
          </a:bodyPr>
          <a:lstStyle>
            <a:lvl1pPr marL="457200" marR="0" lvl="0" indent="-311150" algn="l" rtl="0">
              <a:lnSpc>
                <a:spcPct val="115000"/>
              </a:lnSpc>
              <a:spcBef>
                <a:spcPts val="0"/>
              </a:spcBef>
              <a:spcAft>
                <a:spcPts val="0"/>
              </a:spcAft>
              <a:buClr>
                <a:schemeClr val="dk2"/>
              </a:buClr>
              <a:buSzPts val="1300"/>
              <a:buFont typeface="Calibri"/>
              <a:buChar char="●"/>
              <a:defRPr sz="1300" b="0" i="0" u="none" strike="noStrike" cap="none">
                <a:solidFill>
                  <a:schemeClr val="dk2"/>
                </a:solidFill>
                <a:latin typeface="Calibri"/>
                <a:ea typeface="Calibri"/>
                <a:cs typeface="Calibri"/>
                <a:sym typeface="Calibri"/>
              </a:defRPr>
            </a:lvl1pPr>
            <a:lvl2pPr marL="914400" marR="0" lvl="1" indent="-298450" algn="l" rtl="0">
              <a:lnSpc>
                <a:spcPct val="115000"/>
              </a:lnSpc>
              <a:spcBef>
                <a:spcPts val="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2pPr>
            <a:lvl3pPr marL="1371600" marR="0" lvl="2" indent="-298450" algn="l" rtl="0">
              <a:lnSpc>
                <a:spcPct val="115000"/>
              </a:lnSpc>
              <a:spcBef>
                <a:spcPts val="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3pPr>
            <a:lvl4pPr marL="1828800" marR="0" lvl="3" indent="-298450" algn="l" rtl="0">
              <a:lnSpc>
                <a:spcPct val="115000"/>
              </a:lnSpc>
              <a:spcBef>
                <a:spcPts val="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4pPr>
            <a:lvl5pPr marL="2286000" marR="0" lvl="4" indent="-298450" algn="l" rtl="0">
              <a:lnSpc>
                <a:spcPct val="115000"/>
              </a:lnSpc>
              <a:spcBef>
                <a:spcPts val="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5pPr>
            <a:lvl6pPr marL="2743200" marR="0" lvl="5" indent="-298450" algn="l" rtl="0">
              <a:lnSpc>
                <a:spcPct val="115000"/>
              </a:lnSpc>
              <a:spcBef>
                <a:spcPts val="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6pPr>
            <a:lvl7pPr marL="3200400" marR="0" lvl="6" indent="-298450" algn="l" rtl="0">
              <a:lnSpc>
                <a:spcPct val="115000"/>
              </a:lnSpc>
              <a:spcBef>
                <a:spcPts val="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7pPr>
            <a:lvl8pPr marL="3657600" marR="0" lvl="7" indent="-298450" algn="l" rtl="0">
              <a:lnSpc>
                <a:spcPct val="115000"/>
              </a:lnSpc>
              <a:spcBef>
                <a:spcPts val="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8pPr>
            <a:lvl9pPr marL="4114800" marR="0" lvl="8" indent="-298450" algn="l" rtl="0">
              <a:lnSpc>
                <a:spcPct val="115000"/>
              </a:lnSpc>
              <a:spcBef>
                <a:spcPts val="0"/>
              </a:spcBef>
              <a:spcAft>
                <a:spcPts val="0"/>
              </a:spcAft>
              <a:buClr>
                <a:schemeClr val="dk2"/>
              </a:buClr>
              <a:buSzPts val="1100"/>
              <a:buFont typeface="Calibri"/>
              <a:buChar char="■"/>
              <a:defRPr sz="1100" b="0" i="0" u="none" strike="noStrike" cap="none">
                <a:solidFill>
                  <a:schemeClr val="dk2"/>
                </a:solidFill>
                <a:latin typeface="Calibri"/>
                <a:ea typeface="Calibri"/>
                <a:cs typeface="Calibri"/>
                <a:sym typeface="Calibri"/>
              </a:defRPr>
            </a:lvl9pPr>
          </a:lstStyle>
          <a:p>
            <a:endParaRPr/>
          </a:p>
        </p:txBody>
      </p:sp>
      <p:sp>
        <p:nvSpPr>
          <p:cNvPr id="8" name="Google Shape;8;p14"/>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
          <p:cNvSpPr txBox="1">
            <a:spLocks noGrp="1"/>
          </p:cNvSpPr>
          <p:nvPr>
            <p:ph type="ctrTitle"/>
          </p:nvPr>
        </p:nvSpPr>
        <p:spPr>
          <a:xfrm>
            <a:off x="1853250" y="609600"/>
            <a:ext cx="5361300" cy="14859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800"/>
              <a:buNone/>
            </a:pPr>
            <a:br>
              <a:rPr lang="ro-RO" sz="2000" b="1" dirty="0"/>
            </a:br>
            <a:r>
              <a:rPr lang="en" sz="2000" b="1" dirty="0"/>
              <a:t>Module</a:t>
            </a:r>
            <a:r>
              <a:rPr lang="ro-RO" sz="2000" b="1" dirty="0"/>
              <a:t> Name</a:t>
            </a:r>
            <a:r>
              <a:rPr lang="en" sz="2000" b="1" dirty="0"/>
              <a:t>: Health, Wellbeing and Sustainable Development</a:t>
            </a:r>
            <a:br>
              <a:rPr lang="en" sz="2000" dirty="0"/>
            </a:br>
            <a:r>
              <a:rPr lang="en" sz="2000" b="1" dirty="0"/>
              <a:t>Module Code: BMHP6030</a:t>
            </a:r>
            <a:br>
              <a:rPr lang="en" sz="2000" dirty="0"/>
            </a:br>
            <a:r>
              <a:rPr lang="ro-RO" sz="2000" b="1" dirty="0"/>
              <a:t>Student Name: Petronela Bucur</a:t>
            </a:r>
            <a:br>
              <a:rPr lang="ro-RO" sz="2000" b="1" dirty="0"/>
            </a:br>
            <a:r>
              <a:rPr lang="ro-RO" sz="2000" b="1" dirty="0"/>
              <a:t>Student ID: 2240860</a:t>
            </a:r>
            <a:br>
              <a:rPr lang="ro-RO" sz="2000" b="1" dirty="0"/>
            </a:br>
            <a:r>
              <a:rPr lang="ro-RO" sz="2000" b="1" dirty="0" err="1"/>
              <a:t>Lecturer</a:t>
            </a:r>
            <a:r>
              <a:rPr lang="ro-RO" sz="2000" b="1" dirty="0"/>
              <a:t> Name: </a:t>
            </a:r>
            <a:r>
              <a:rPr lang="ro-RO" sz="2000" b="1" dirty="0" err="1"/>
              <a:t>Zaki</a:t>
            </a:r>
            <a:r>
              <a:rPr lang="en-GB" sz="2000" b="1" dirty="0" err="1"/>
              <a:t>yyah</a:t>
            </a:r>
            <a:r>
              <a:rPr lang="en-GB" sz="2000" b="1" dirty="0"/>
              <a:t> Ahmed</a:t>
            </a:r>
            <a:endParaRPr sz="2000" dirty="0"/>
          </a:p>
        </p:txBody>
      </p:sp>
      <p:pic>
        <p:nvPicPr>
          <p:cNvPr id="122" name="Google Shape;122;p1" descr="SDG3 - Good Health and Wellbeing: Re-Calibrating the SDG Agenda (Concise  Guides to the United Nations Sustainable Development Goals): 9781789737127  - AbeBooks"/>
          <p:cNvPicPr preferRelativeResize="0"/>
          <p:nvPr/>
        </p:nvPicPr>
        <p:blipFill rotWithShape="1">
          <a:blip r:embed="rId3">
            <a:alphaModFix/>
          </a:blip>
          <a:srcRect t="10400" b="10399"/>
          <a:stretch/>
        </p:blipFill>
        <p:spPr>
          <a:xfrm>
            <a:off x="3105150" y="2571750"/>
            <a:ext cx="2933700" cy="1905000"/>
          </a:xfrm>
          <a:prstGeom prst="ellipse">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6"/>
          <p:cNvSpPr txBox="1">
            <a:spLocks noGrp="1"/>
          </p:cNvSpPr>
          <p:nvPr>
            <p:ph type="title"/>
          </p:nvPr>
        </p:nvSpPr>
        <p:spPr>
          <a:xfrm>
            <a:off x="762000" y="426500"/>
            <a:ext cx="7505700" cy="954600"/>
          </a:xfrm>
          <a:prstGeom prst="rect">
            <a:avLst/>
          </a:prstGeom>
          <a:no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3000"/>
              <a:buNone/>
            </a:pPr>
            <a:r>
              <a:rPr lang="en" sz="2800" b="1">
                <a:latin typeface="Arial"/>
                <a:ea typeface="Arial"/>
                <a:cs typeface="Arial"/>
                <a:sym typeface="Arial"/>
              </a:rPr>
              <a:t>Introduction</a:t>
            </a:r>
            <a:endParaRPr sz="2800" b="1">
              <a:latin typeface="Arial"/>
              <a:ea typeface="Arial"/>
              <a:cs typeface="Arial"/>
              <a:sym typeface="Arial"/>
            </a:endParaRPr>
          </a:p>
        </p:txBody>
      </p:sp>
      <p:sp>
        <p:nvSpPr>
          <p:cNvPr id="128" name="Google Shape;128;p26"/>
          <p:cNvSpPr txBox="1">
            <a:spLocks noGrp="1"/>
          </p:cNvSpPr>
          <p:nvPr>
            <p:ph type="body" idx="1"/>
          </p:nvPr>
        </p:nvSpPr>
        <p:spPr>
          <a:xfrm>
            <a:off x="853016" y="1685925"/>
            <a:ext cx="3700599" cy="2448000"/>
          </a:xfrm>
          <a:prstGeom prst="rect">
            <a:avLst/>
          </a:prstGeom>
          <a:noFill/>
          <a:ln>
            <a:noFill/>
          </a:ln>
        </p:spPr>
        <p:txBody>
          <a:bodyPr spcFirstLastPara="1" wrap="square" lIns="91425" tIns="91425" rIns="91425" bIns="91425" anchor="t" anchorCtr="0">
            <a:noAutofit/>
          </a:bodyPr>
          <a:lstStyle/>
          <a:p>
            <a:pPr marL="457200" lvl="0" indent="-311150" algn="l" rtl="0">
              <a:lnSpc>
                <a:spcPct val="115000"/>
              </a:lnSpc>
              <a:spcBef>
                <a:spcPts val="0"/>
              </a:spcBef>
              <a:spcAft>
                <a:spcPts val="0"/>
              </a:spcAft>
              <a:buSzPts val="1300"/>
              <a:buFont typeface="Noto Sans Symbols"/>
              <a:buChar char="⮚"/>
            </a:pPr>
            <a:r>
              <a:rPr lang="en" sz="1000"/>
              <a:t>• Global health and social care systems are now operating in complex environments influenced by chronic diseases, aging populations, social inequalities, and environmental pressures.</a:t>
            </a:r>
            <a:br>
              <a:rPr lang="en" sz="1000"/>
            </a:br>
            <a:r>
              <a:rPr lang="en" sz="1000"/>
              <a:t>• Modern healthcare policies have evolved from a narrow focus on treating illnesses to a broader emphasis on health, wellbeing, and sustainable development.</a:t>
            </a:r>
            <a:br>
              <a:rPr lang="en" sz="1000"/>
            </a:br>
            <a:r>
              <a:rPr lang="en" sz="1000"/>
              <a:t>• This comprehensive approach is crucial for effective health and care service provision, shaping policy priorities, service models, and governance at local, national, and global levels.</a:t>
            </a:r>
            <a:br>
              <a:rPr lang="en" sz="1000"/>
            </a:br>
            <a:r>
              <a:rPr lang="en" sz="1000"/>
              <a:t>• The presentation critically discusses key concepts, assesses their theoretical and policy foundations, and evaluates their integration.</a:t>
            </a:r>
            <a:br>
              <a:rPr lang="en" sz="1000"/>
            </a:br>
            <a:r>
              <a:rPr lang="en" sz="1000"/>
              <a:t>• The impact of these ideas on service delivery, public health outcomes, and equity in health and social care sectors is explored.</a:t>
            </a:r>
            <a:endParaRPr sz="1000"/>
          </a:p>
        </p:txBody>
      </p:sp>
      <p:pic>
        <p:nvPicPr>
          <p:cNvPr id="129" name="Google Shape;129;p26" descr="Exploring the SDGs on ScienceOpen: #3 Good Health and Well-being -  ScienceOpen Blog"/>
          <p:cNvPicPr preferRelativeResize="0"/>
          <p:nvPr/>
        </p:nvPicPr>
        <p:blipFill rotWithShape="1">
          <a:blip r:embed="rId3">
            <a:alphaModFix/>
          </a:blip>
          <a:srcRect l="3288" r="49837"/>
          <a:stretch/>
        </p:blipFill>
        <p:spPr>
          <a:xfrm>
            <a:off x="5168502" y="762000"/>
            <a:ext cx="3232547" cy="3448051"/>
          </a:xfrm>
          <a:prstGeom prst="roundRect">
            <a:avLst>
              <a:gd name="adj" fmla="val 16667"/>
            </a:avLst>
          </a:prstGeom>
          <a:noFill/>
          <a:ln>
            <a:noFill/>
          </a:ln>
          <a:effectLst>
            <a:outerShdw blurRad="152400" dist="12000" dir="900000" sy="98000" kx="110000" ky="200000" algn="tl" rotWithShape="0">
              <a:srgbClr val="000000">
                <a:alpha val="30196"/>
              </a:srgbClr>
            </a:outerShdw>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27"/>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00000"/>
              </a:lnSpc>
              <a:spcBef>
                <a:spcPts val="0"/>
              </a:spcBef>
              <a:spcAft>
                <a:spcPts val="0"/>
              </a:spcAft>
              <a:buSzPct val="111111"/>
              <a:buNone/>
            </a:pPr>
            <a:r>
              <a:rPr lang="en" b="1">
                <a:latin typeface="Arial"/>
                <a:ea typeface="Arial"/>
                <a:cs typeface="Arial"/>
                <a:sym typeface="Arial"/>
              </a:rPr>
              <a:t>a) Definition and Discussion of Key Concepts</a:t>
            </a:r>
            <a:endParaRPr b="1">
              <a:latin typeface="Arial"/>
              <a:ea typeface="Arial"/>
              <a:cs typeface="Arial"/>
              <a:sym typeface="Arial"/>
            </a:endParaRPr>
          </a:p>
        </p:txBody>
      </p:sp>
      <p:sp>
        <p:nvSpPr>
          <p:cNvPr id="135" name="Google Shape;135;p27"/>
          <p:cNvSpPr txBox="1">
            <a:spLocks noGrp="1"/>
          </p:cNvSpPr>
          <p:nvPr>
            <p:ph type="body" idx="1"/>
          </p:nvPr>
        </p:nvSpPr>
        <p:spPr>
          <a:xfrm>
            <a:off x="3774900" y="2164900"/>
            <a:ext cx="4962900" cy="2448000"/>
          </a:xfrm>
          <a:prstGeom prst="rect">
            <a:avLst/>
          </a:prstGeom>
          <a:noFill/>
          <a:ln>
            <a:noFill/>
          </a:ln>
        </p:spPr>
        <p:txBody>
          <a:bodyPr spcFirstLastPara="1" wrap="square" lIns="91425" tIns="91425" rIns="91425" bIns="91425" anchor="t" anchorCtr="0">
            <a:normAutofit fontScale="77500" lnSpcReduction="20000"/>
          </a:bodyPr>
          <a:lstStyle/>
          <a:p>
            <a:pPr marL="457200" lvl="0" indent="-319994" algn="l" rtl="0">
              <a:lnSpc>
                <a:spcPct val="115000"/>
              </a:lnSpc>
              <a:spcBef>
                <a:spcPts val="0"/>
              </a:spcBef>
              <a:spcAft>
                <a:spcPts val="0"/>
              </a:spcAft>
              <a:buSzPct val="142857"/>
              <a:buFont typeface="Noto Sans Symbols"/>
              <a:buChar char="⮚"/>
            </a:pPr>
            <a:r>
              <a:rPr lang="en"/>
              <a:t>• Health is defined as a state of complete physical, mental, and social wellness, as recognized by the World Health Organization (WHO), moving beyond merely the absence of disease. To me, health is feeling physically strong, mentally calm, and emotional stable so I can enjoy life and cope with challenges.</a:t>
            </a:r>
            <a:br>
              <a:rPr lang="en"/>
            </a:br>
            <a:r>
              <a:rPr lang="en"/>
              <a:t>• This definition encourages a shift in health and social care systems from reactive, disease-focused interventions to proactive, person-centered, and community-based approaches aimed at improving long-term health outcomes.</a:t>
            </a:r>
            <a:br>
              <a:rPr lang="en"/>
            </a:br>
            <a:r>
              <a:rPr lang="en"/>
              <a:t>• Wellbeing encompasses physical, mental, emotional, and social dimensions, reflecting individuals' ability to function effectively and maintain meaningful relationships, as well as an acceptable quality of life.</a:t>
            </a:r>
            <a:br>
              <a:rPr lang="en"/>
            </a:br>
            <a:r>
              <a:rPr lang="en"/>
              <a:t>• Wellbeing is increasingly acknowledged as a significant determinant and outcome of health, influencing patient interactions, healing processes, and overall health resilience.</a:t>
            </a:r>
            <a:br>
              <a:rPr lang="en"/>
            </a:br>
            <a:r>
              <a:rPr lang="en"/>
              <a:t>• There is a growing emphasis on mental health, social inclusion, and life satisfaction in healthcare policies, alongside traditional clinical outcomes.</a:t>
            </a:r>
            <a:endParaRPr/>
          </a:p>
        </p:txBody>
      </p:sp>
      <p:pic>
        <p:nvPicPr>
          <p:cNvPr id="136" name="Google Shape;136;p27" descr="Wellbeing Economy - Community Enterprise"/>
          <p:cNvPicPr preferRelativeResize="0"/>
          <p:nvPr/>
        </p:nvPicPr>
        <p:blipFill rotWithShape="1">
          <a:blip r:embed="rId3">
            <a:alphaModFix/>
          </a:blip>
          <a:srcRect/>
          <a:stretch/>
        </p:blipFill>
        <p:spPr>
          <a:xfrm>
            <a:off x="742403" y="2019300"/>
            <a:ext cx="2954657" cy="2703512"/>
          </a:xfrm>
          <a:prstGeom prst="ellipse">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8"/>
          <p:cNvSpPr txBox="1">
            <a:spLocks noGrp="1"/>
          </p:cNvSpPr>
          <p:nvPr>
            <p:ph type="title"/>
          </p:nvPr>
        </p:nvSpPr>
        <p:spPr>
          <a:xfrm>
            <a:off x="751416" y="609600"/>
            <a:ext cx="7505700" cy="9546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00000"/>
              </a:lnSpc>
              <a:spcBef>
                <a:spcPts val="0"/>
              </a:spcBef>
              <a:spcAft>
                <a:spcPts val="0"/>
              </a:spcAft>
              <a:buSzPct val="111111"/>
              <a:buNone/>
            </a:pPr>
            <a:r>
              <a:rPr lang="en" b="1">
                <a:latin typeface="Arial"/>
                <a:ea typeface="Arial"/>
                <a:cs typeface="Arial"/>
                <a:sym typeface="Arial"/>
              </a:rPr>
              <a:t>a) Definition and Discussion of Key Concepts</a:t>
            </a:r>
            <a:endParaRPr b="1">
              <a:latin typeface="Arial"/>
              <a:ea typeface="Arial"/>
              <a:cs typeface="Arial"/>
              <a:sym typeface="Arial"/>
            </a:endParaRPr>
          </a:p>
        </p:txBody>
      </p:sp>
      <p:sp>
        <p:nvSpPr>
          <p:cNvPr id="142" name="Google Shape;142;p28"/>
          <p:cNvSpPr txBox="1">
            <a:spLocks noGrp="1"/>
          </p:cNvSpPr>
          <p:nvPr>
            <p:ph type="body" idx="1"/>
          </p:nvPr>
        </p:nvSpPr>
        <p:spPr>
          <a:xfrm>
            <a:off x="717550" y="1882700"/>
            <a:ext cx="3922183" cy="2448000"/>
          </a:xfrm>
          <a:prstGeom prst="rect">
            <a:avLst/>
          </a:prstGeom>
          <a:noFill/>
          <a:ln>
            <a:noFill/>
          </a:ln>
        </p:spPr>
        <p:txBody>
          <a:bodyPr spcFirstLastPara="1" wrap="square" lIns="91425" tIns="91425" rIns="91425" bIns="91425" anchor="t" anchorCtr="0">
            <a:normAutofit fontScale="70000" lnSpcReduction="20000"/>
          </a:bodyPr>
          <a:lstStyle/>
          <a:p>
            <a:pPr marL="457200" lvl="0" indent="-311150" algn="l" rtl="0">
              <a:lnSpc>
                <a:spcPct val="115000"/>
              </a:lnSpc>
              <a:spcBef>
                <a:spcPts val="0"/>
              </a:spcBef>
              <a:spcAft>
                <a:spcPts val="0"/>
              </a:spcAft>
              <a:buSzPct val="142857"/>
              <a:buFont typeface="Noto Sans Symbols"/>
              <a:buChar char="⮚"/>
            </a:pPr>
            <a:r>
              <a:rPr lang="en"/>
              <a:t>• Sustainable development is the ability to meet current needs without compromising future generations (Litvinenko et al., 2022).</a:t>
            </a:r>
            <a:br>
              <a:rPr lang="en"/>
            </a:br>
            <a:r>
              <a:rPr lang="en"/>
              <a:t>• In healthcare, it encompasses environmental protection, economic feasibility, and social equality.</a:t>
            </a:r>
            <a:br>
              <a:rPr lang="en"/>
            </a:br>
            <a:r>
              <a:rPr lang="en"/>
              <a:t>• Sustainable health systems aim for high-quality care, sustainable resource management, reduced environmental impact, and addressing health disparities.</a:t>
            </a:r>
            <a:br>
              <a:rPr lang="en"/>
            </a:br>
            <a:r>
              <a:rPr lang="en"/>
              <a:t>• The relevance of sustainable development in healthcare is emphasized by global frameworks like the Sustainable Development Goals (SDGs) of WHO (Long, 2022).</a:t>
            </a:r>
            <a:br>
              <a:rPr lang="en"/>
            </a:br>
            <a:r>
              <a:rPr lang="en"/>
              <a:t>• SDG 3 focuses on the health and wellbeing of all individuals, highlighting the links between health outcomes, social circumstances, and environmental sustainability.</a:t>
            </a:r>
            <a:br>
              <a:rPr lang="en"/>
            </a:br>
            <a:r>
              <a:rPr lang="en"/>
              <a:t>• Modern healthcare policy increasingly prioritizes prevention, inter-sector collaboration, and long-term system resilience.</a:t>
            </a:r>
            <a:endParaRPr/>
          </a:p>
        </p:txBody>
      </p:sp>
      <p:sp>
        <p:nvSpPr>
          <p:cNvPr id="143" name="Google Shape;143;p28" descr="SDG 3 - Good Health and Wellbeing | University of East London"/>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44" name="Google Shape;144;p28" descr="SDG 3 - Good Health and Wellbeing | University of East London"/>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pic>
        <p:nvPicPr>
          <p:cNvPr id="145" name="Google Shape;145;p28" descr="Sustainable Developments Goals"/>
          <p:cNvPicPr preferRelativeResize="0"/>
          <p:nvPr/>
        </p:nvPicPr>
        <p:blipFill rotWithShape="1">
          <a:blip r:embed="rId3">
            <a:alphaModFix/>
          </a:blip>
          <a:srcRect/>
          <a:stretch/>
        </p:blipFill>
        <p:spPr>
          <a:xfrm>
            <a:off x="4876799" y="1950122"/>
            <a:ext cx="3426157" cy="2482179"/>
          </a:xfrm>
          <a:prstGeom prst="rect">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9"/>
          <p:cNvSpPr txBox="1">
            <a:spLocks noGrp="1"/>
          </p:cNvSpPr>
          <p:nvPr>
            <p:ph type="title"/>
          </p:nvPr>
        </p:nvSpPr>
        <p:spPr>
          <a:xfrm>
            <a:off x="853017" y="540800"/>
            <a:ext cx="7505700" cy="9546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3000"/>
              <a:buNone/>
            </a:pPr>
            <a:r>
              <a:rPr lang="en" sz="2800" b="1">
                <a:latin typeface="Arial"/>
                <a:ea typeface="Arial"/>
                <a:cs typeface="Arial"/>
                <a:sym typeface="Arial"/>
              </a:rPr>
              <a:t>b) Integration of Health and Wellbeing Approaches</a:t>
            </a:r>
            <a:endParaRPr sz="2800" b="1">
              <a:latin typeface="Arial"/>
              <a:ea typeface="Arial"/>
              <a:cs typeface="Arial"/>
              <a:sym typeface="Arial"/>
            </a:endParaRPr>
          </a:p>
        </p:txBody>
      </p:sp>
      <p:sp>
        <p:nvSpPr>
          <p:cNvPr id="151" name="Google Shape;151;p29"/>
          <p:cNvSpPr txBox="1">
            <a:spLocks noGrp="1"/>
          </p:cNvSpPr>
          <p:nvPr>
            <p:ph type="body" idx="1"/>
          </p:nvPr>
        </p:nvSpPr>
        <p:spPr>
          <a:xfrm>
            <a:off x="1286933" y="2777067"/>
            <a:ext cx="7037917" cy="1661658"/>
          </a:xfrm>
          <a:prstGeom prst="rect">
            <a:avLst/>
          </a:prstGeom>
          <a:noFill/>
          <a:ln>
            <a:noFill/>
          </a:ln>
        </p:spPr>
        <p:txBody>
          <a:bodyPr spcFirstLastPara="1" wrap="square" lIns="91425" tIns="91425" rIns="91425" bIns="91425" anchor="t" anchorCtr="0">
            <a:normAutofit fontScale="85000" lnSpcReduction="10000"/>
          </a:bodyPr>
          <a:lstStyle/>
          <a:p>
            <a:pPr marL="457200" lvl="0" indent="-311150" algn="l" rtl="0">
              <a:lnSpc>
                <a:spcPct val="115000"/>
              </a:lnSpc>
              <a:spcBef>
                <a:spcPts val="0"/>
              </a:spcBef>
              <a:spcAft>
                <a:spcPts val="0"/>
              </a:spcAft>
              <a:buSzPct val="117647"/>
              <a:buFont typeface="Noto Sans Symbols"/>
              <a:buChar char="⮚"/>
            </a:pPr>
            <a:r>
              <a:rPr lang="en"/>
              <a:t>• Holistic health strategies are now foundational in modern healthcare, focusing on psychological wellbeing and social support alongside physical health.</a:t>
            </a:r>
            <a:br>
              <a:rPr lang="en"/>
            </a:br>
            <a:r>
              <a:rPr lang="en"/>
              <a:t>• Health outcomes are influenced by social factors such as housing, employment, education, and interpersonal relationships.</a:t>
            </a:r>
            <a:br>
              <a:rPr lang="en"/>
            </a:br>
            <a:r>
              <a:rPr lang="en"/>
              <a:t>• Sustainable development frameworks, like the WHO program Health in All Policies (HiAP), integrate health considerations into various policy areas, including transport, housing, and environmental planning.</a:t>
            </a:r>
            <a:br>
              <a:rPr lang="en"/>
            </a:br>
            <a:r>
              <a:rPr lang="en"/>
              <a:t>• HiAP promotes sustainable development by fostering intersectoral cooperation and making policy choices that enhance population health and welfare while mitigating long-term risks.</a:t>
            </a:r>
            <a:endParaRPr/>
          </a:p>
        </p:txBody>
      </p:sp>
      <p:pic>
        <p:nvPicPr>
          <p:cNvPr id="152" name="Google Shape;152;p29" descr="SDG 3 - Good Health and Wellbeing | Liverpool John Moores University"/>
          <p:cNvPicPr preferRelativeResize="0"/>
          <p:nvPr/>
        </p:nvPicPr>
        <p:blipFill rotWithShape="1">
          <a:blip r:embed="rId3">
            <a:alphaModFix/>
          </a:blip>
          <a:srcRect/>
          <a:stretch/>
        </p:blipFill>
        <p:spPr>
          <a:xfrm>
            <a:off x="1591733" y="1504373"/>
            <a:ext cx="6477000" cy="142297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30"/>
          <p:cNvSpPr txBox="1">
            <a:spLocks noGrp="1"/>
          </p:cNvSpPr>
          <p:nvPr>
            <p:ph type="title"/>
          </p:nvPr>
        </p:nvSpPr>
        <p:spPr>
          <a:xfrm>
            <a:off x="647700" y="388400"/>
            <a:ext cx="7505700" cy="954600"/>
          </a:xfrm>
          <a:prstGeom prst="rect">
            <a:avLst/>
          </a:prstGeom>
          <a:no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3000"/>
              <a:buNone/>
            </a:pPr>
            <a:r>
              <a:rPr lang="en" sz="2800" b="1">
                <a:latin typeface="Arial"/>
                <a:ea typeface="Arial"/>
                <a:cs typeface="Arial"/>
                <a:sym typeface="Arial"/>
              </a:rPr>
              <a:t>c) Theoretical Perspectives</a:t>
            </a:r>
            <a:endParaRPr sz="3200" b="1">
              <a:latin typeface="Arial"/>
              <a:ea typeface="Arial"/>
              <a:cs typeface="Arial"/>
              <a:sym typeface="Arial"/>
            </a:endParaRPr>
          </a:p>
        </p:txBody>
      </p:sp>
      <p:sp>
        <p:nvSpPr>
          <p:cNvPr id="158" name="Google Shape;158;p30"/>
          <p:cNvSpPr txBox="1">
            <a:spLocks noGrp="1"/>
          </p:cNvSpPr>
          <p:nvPr>
            <p:ph type="body" idx="1"/>
          </p:nvPr>
        </p:nvSpPr>
        <p:spPr>
          <a:xfrm>
            <a:off x="819150" y="1990725"/>
            <a:ext cx="3707694" cy="2448000"/>
          </a:xfrm>
          <a:prstGeom prst="rect">
            <a:avLst/>
          </a:prstGeom>
          <a:noFill/>
          <a:ln>
            <a:noFill/>
          </a:ln>
        </p:spPr>
        <p:txBody>
          <a:bodyPr spcFirstLastPara="1" wrap="square" lIns="91425" tIns="91425" rIns="91425" bIns="91425" anchor="t" anchorCtr="0">
            <a:normAutofit fontScale="62500" lnSpcReduction="20000"/>
          </a:bodyPr>
          <a:lstStyle/>
          <a:p>
            <a:pPr marL="457200" lvl="0" indent="-311150" algn="l" rtl="0">
              <a:lnSpc>
                <a:spcPct val="115000"/>
              </a:lnSpc>
              <a:spcBef>
                <a:spcPts val="0"/>
              </a:spcBef>
              <a:spcAft>
                <a:spcPts val="0"/>
              </a:spcAft>
              <a:buSzPct val="159999"/>
              <a:buFont typeface="Noto Sans Symbols"/>
              <a:buChar char="⮚"/>
            </a:pPr>
            <a:r>
              <a:rPr lang="en"/>
              <a:t>• The Biopsychosocial model integrates health, well-being, and sustainable development through a comprehensive approach considering biological, psychological, and social factors impacting health.</a:t>
            </a:r>
            <a:br>
              <a:rPr lang="en"/>
            </a:br>
            <a:r>
              <a:rPr lang="en"/>
              <a:t>• Biological factors include genetics and physical health, psychological factors encompass emotions and behavior, while social elements involve family dynamics, culture, socioeconomic status, and living environments.</a:t>
            </a:r>
            <a:br>
              <a:rPr lang="en"/>
            </a:br>
            <a:r>
              <a:rPr lang="en"/>
              <a:t>• This model overcomes the limitations of biomedical approaches by promoting whole-person evaluation and encouraging interventions to enhance clinical outcomes and quality of life.</a:t>
            </a:r>
            <a:br>
              <a:rPr lang="en"/>
            </a:br>
            <a:r>
              <a:rPr lang="en"/>
              <a:t>• Systems and ecological perspectives further enhance the integration of health and sustainability by analyzing relationships among individuals, communities, institutions, and policy environments.</a:t>
            </a:r>
            <a:br>
              <a:rPr lang="en"/>
            </a:br>
            <a:r>
              <a:rPr lang="en"/>
              <a:t>• Key determinants of health include housing quality, employment conditions, environmental sustainability, and access to social support.</a:t>
            </a:r>
            <a:br>
              <a:rPr lang="en"/>
            </a:br>
            <a:r>
              <a:rPr lang="en"/>
              <a:t>• The theoretical framework aligns with sustainable development principles by promoting cross-sectoral approaches and preventative, population-level health planning.</a:t>
            </a:r>
            <a:endParaRPr/>
          </a:p>
        </p:txBody>
      </p:sp>
      <p:pic>
        <p:nvPicPr>
          <p:cNvPr id="159" name="Google Shape;159;p30" descr="What is the Bio-Psycho-Social Model of Pain? - European Pain Federation"/>
          <p:cNvPicPr preferRelativeResize="0"/>
          <p:nvPr/>
        </p:nvPicPr>
        <p:blipFill rotWithShape="1">
          <a:blip r:embed="rId3">
            <a:alphaModFix/>
          </a:blip>
          <a:srcRect/>
          <a:stretch/>
        </p:blipFill>
        <p:spPr>
          <a:xfrm>
            <a:off x="4212771" y="1422400"/>
            <a:ext cx="4931229" cy="28765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31"/>
          <p:cNvSpPr txBox="1">
            <a:spLocks noGrp="1"/>
          </p:cNvSpPr>
          <p:nvPr>
            <p:ph type="title"/>
          </p:nvPr>
        </p:nvSpPr>
        <p:spPr>
          <a:xfrm>
            <a:off x="838200" y="388400"/>
            <a:ext cx="7505700" cy="9546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3000"/>
              <a:buNone/>
            </a:pPr>
            <a:r>
              <a:rPr lang="en" sz="2800" b="1">
                <a:latin typeface="Arial"/>
                <a:ea typeface="Arial"/>
                <a:cs typeface="Arial"/>
                <a:sym typeface="Arial"/>
              </a:rPr>
              <a:t>d) Policy and Governance</a:t>
            </a:r>
            <a:endParaRPr sz="2800" b="1">
              <a:latin typeface="Arial"/>
              <a:ea typeface="Arial"/>
              <a:cs typeface="Arial"/>
              <a:sym typeface="Arial"/>
            </a:endParaRPr>
          </a:p>
        </p:txBody>
      </p:sp>
      <p:sp>
        <p:nvSpPr>
          <p:cNvPr id="165" name="Google Shape;165;p31"/>
          <p:cNvSpPr txBox="1">
            <a:spLocks noGrp="1"/>
          </p:cNvSpPr>
          <p:nvPr>
            <p:ph type="body" idx="1"/>
          </p:nvPr>
        </p:nvSpPr>
        <p:spPr>
          <a:xfrm>
            <a:off x="3984978" y="1428750"/>
            <a:ext cx="4339872" cy="3009975"/>
          </a:xfrm>
          <a:prstGeom prst="rect">
            <a:avLst/>
          </a:prstGeom>
          <a:noFill/>
          <a:ln>
            <a:noFill/>
          </a:ln>
        </p:spPr>
        <p:txBody>
          <a:bodyPr spcFirstLastPara="1" wrap="square" lIns="91425" tIns="91425" rIns="91425" bIns="91425" anchor="t" anchorCtr="0">
            <a:normAutofit fontScale="85000" lnSpcReduction="10000"/>
          </a:bodyPr>
          <a:lstStyle/>
          <a:p>
            <a:pPr marL="457200" lvl="0" indent="-311150" algn="l" rtl="0">
              <a:lnSpc>
                <a:spcPct val="115000"/>
              </a:lnSpc>
              <a:spcBef>
                <a:spcPts val="0"/>
              </a:spcBef>
              <a:spcAft>
                <a:spcPts val="0"/>
              </a:spcAft>
              <a:buSzPct val="117647"/>
              <a:buFont typeface="Noto Sans Symbols"/>
              <a:buChar char="⮚"/>
            </a:pPr>
            <a:r>
              <a:rPr lang="en"/>
              <a:t>• National and local health policies prioritize holistic health, focusing on preventive care, mental health programs, and community-based services.</a:t>
            </a:r>
            <a:br>
              <a:rPr lang="en"/>
            </a:br>
            <a:r>
              <a:rPr lang="en"/>
              <a:t>• Initiatives include community-based mental health programs, early intervention, and healthy ageing policies aimed at easing the burden on acute services and improving population well-being.</a:t>
            </a:r>
            <a:br>
              <a:rPr lang="en"/>
            </a:br>
            <a:r>
              <a:rPr lang="en"/>
              <a:t>• Challenges persist despite policy support, including regulatory restrictions and inadequate governance frameworks.</a:t>
            </a:r>
            <a:br>
              <a:rPr lang="en"/>
            </a:br>
            <a:r>
              <a:rPr lang="en"/>
              <a:t>• Short-term budget cycles favor immediate service needs over long-term preventive investments.</a:t>
            </a:r>
            <a:endParaRPr/>
          </a:p>
          <a:p>
            <a:pPr marL="457200" lvl="0" indent="-311150" algn="l" rtl="0">
              <a:lnSpc>
                <a:spcPct val="115000"/>
              </a:lnSpc>
              <a:spcBef>
                <a:spcPts val="0"/>
              </a:spcBef>
              <a:spcAft>
                <a:spcPts val="0"/>
              </a:spcAft>
              <a:buSzPct val="139037"/>
              <a:buFont typeface="Noto Sans Symbols"/>
              <a:buChar char="⮚"/>
            </a:pPr>
            <a:r>
              <a:rPr lang="en" sz="1100">
                <a:solidFill>
                  <a:srgbClr val="000000"/>
                </a:solidFill>
                <a:latin typeface="Arial"/>
                <a:ea typeface="Arial"/>
                <a:cs typeface="Arial"/>
                <a:sym typeface="Arial"/>
              </a:rPr>
              <a:t>The Marmot Review has been directly associated with the debate of health policy. </a:t>
            </a:r>
            <a:br>
              <a:rPr lang="en"/>
            </a:br>
            <a:r>
              <a:rPr lang="en"/>
              <a:t>• Lack of coordination among health, social care, and environmental agencies hampers the achievement of integrated policy objectives.</a:t>
            </a:r>
            <a:endParaRPr/>
          </a:p>
        </p:txBody>
      </p:sp>
      <p:pic>
        <p:nvPicPr>
          <p:cNvPr id="166" name="Google Shape;166;p31" descr="Sustainable Development Goal 3 - Good Health and Well-being"/>
          <p:cNvPicPr preferRelativeResize="0"/>
          <p:nvPr/>
        </p:nvPicPr>
        <p:blipFill rotWithShape="1">
          <a:blip r:embed="rId3">
            <a:alphaModFix/>
          </a:blip>
          <a:srcRect/>
          <a:stretch/>
        </p:blipFill>
        <p:spPr>
          <a:xfrm>
            <a:off x="638799" y="1591733"/>
            <a:ext cx="3606176" cy="292258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32"/>
          <p:cNvSpPr txBox="1">
            <a:spLocks noGrp="1"/>
          </p:cNvSpPr>
          <p:nvPr>
            <p:ph type="title"/>
          </p:nvPr>
        </p:nvSpPr>
        <p:spPr>
          <a:xfrm>
            <a:off x="819150" y="426500"/>
            <a:ext cx="7505700" cy="954600"/>
          </a:xfrm>
          <a:prstGeom prst="rect">
            <a:avLst/>
          </a:prstGeom>
          <a:no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3000"/>
              <a:buNone/>
            </a:pPr>
            <a:r>
              <a:rPr lang="en" sz="2800" b="1">
                <a:latin typeface="Arial"/>
                <a:ea typeface="Arial"/>
                <a:cs typeface="Arial"/>
                <a:sym typeface="Arial"/>
              </a:rPr>
              <a:t>e) Service Delivery</a:t>
            </a:r>
            <a:endParaRPr sz="2800" b="1">
              <a:latin typeface="Arial"/>
              <a:ea typeface="Arial"/>
              <a:cs typeface="Arial"/>
              <a:sym typeface="Arial"/>
            </a:endParaRPr>
          </a:p>
        </p:txBody>
      </p:sp>
      <p:sp>
        <p:nvSpPr>
          <p:cNvPr id="172" name="Google Shape;172;p32"/>
          <p:cNvSpPr txBox="1">
            <a:spLocks noGrp="1"/>
          </p:cNvSpPr>
          <p:nvPr>
            <p:ph type="body" idx="1"/>
          </p:nvPr>
        </p:nvSpPr>
        <p:spPr>
          <a:xfrm>
            <a:off x="819150" y="1618735"/>
            <a:ext cx="3685117" cy="2819990"/>
          </a:xfrm>
          <a:prstGeom prst="rect">
            <a:avLst/>
          </a:prstGeom>
          <a:noFill/>
          <a:ln>
            <a:noFill/>
          </a:ln>
        </p:spPr>
        <p:txBody>
          <a:bodyPr spcFirstLastPara="1" wrap="square" lIns="91425" tIns="91425" rIns="91425" bIns="91425" anchor="t" anchorCtr="0">
            <a:normAutofit fontScale="77500" lnSpcReduction="20000"/>
          </a:bodyPr>
          <a:lstStyle/>
          <a:p>
            <a:pPr marL="457200" lvl="0" indent="-311150" algn="l" rtl="0">
              <a:lnSpc>
                <a:spcPct val="115000"/>
              </a:lnSpc>
              <a:spcBef>
                <a:spcPts val="0"/>
              </a:spcBef>
              <a:spcAft>
                <a:spcPts val="0"/>
              </a:spcAft>
              <a:buSzPct val="119815"/>
              <a:buFont typeface="Noto Sans Symbols"/>
              <a:buChar char="⮚"/>
            </a:pPr>
            <a:r>
              <a:rPr lang="en" sz="1400"/>
              <a:t>• Integrated service models in health and social care combine clinical care with wellbeing support, including physical activity, nutrition, and mental health programs.</a:t>
            </a:r>
            <a:br>
              <a:rPr lang="en" sz="1400"/>
            </a:br>
            <a:r>
              <a:rPr lang="en" sz="1400"/>
              <a:t>• The rise of telehealth has improved care accessibility, effectiveness, and reduced environmental impacts related to travel.</a:t>
            </a:r>
            <a:br>
              <a:rPr lang="en" sz="1400"/>
            </a:br>
            <a:r>
              <a:rPr lang="en" sz="1400"/>
              <a:t>• Community health programs are essential for addressing social determinants of health and ensuring sustainable service delivery.</a:t>
            </a:r>
            <a:br>
              <a:rPr lang="en" sz="1400"/>
            </a:br>
            <a:r>
              <a:rPr lang="en" sz="1400"/>
              <a:t>• Examples of integrated approaches improving patient outcomes and efficiency include holistic care models in hospitals that utilize multidisciplinary teams and patient-centered care planning.</a:t>
            </a:r>
            <a:br>
              <a:rPr lang="en" sz="1400"/>
            </a:br>
            <a:r>
              <a:rPr lang="en" sz="1400"/>
              <a:t>• These models align health services with wellbeing goals and promote long-term sustainability.</a:t>
            </a:r>
            <a:endParaRPr/>
          </a:p>
        </p:txBody>
      </p:sp>
      <p:sp>
        <p:nvSpPr>
          <p:cNvPr id="173" name="Google Shape;173;p32" descr="Example of an integrated care model in the context of a chronic disease...  | Download Scientific Diagram"/>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pic>
        <p:nvPicPr>
          <p:cNvPr id="174" name="Google Shape;174;p32" descr="Healthcare and SDGs Governance in Light of the Sustainability Helix Model:  Evidence from the African Continent"/>
          <p:cNvPicPr preferRelativeResize="0"/>
          <p:nvPr/>
        </p:nvPicPr>
        <p:blipFill rotWithShape="1">
          <a:blip r:embed="rId3">
            <a:alphaModFix/>
          </a:blip>
          <a:srcRect/>
          <a:stretch/>
        </p:blipFill>
        <p:spPr>
          <a:xfrm>
            <a:off x="4977116" y="1554480"/>
            <a:ext cx="3069604" cy="249174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33"/>
          <p:cNvSpPr txBox="1">
            <a:spLocks noGrp="1"/>
          </p:cNvSpPr>
          <p:nvPr>
            <p:ph type="title"/>
          </p:nvPr>
        </p:nvSpPr>
        <p:spPr>
          <a:xfrm>
            <a:off x="804636" y="250514"/>
            <a:ext cx="7505700" cy="954600"/>
          </a:xfrm>
          <a:prstGeom prst="rect">
            <a:avLst/>
          </a:prstGeom>
          <a:no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3000"/>
              <a:buNone/>
            </a:pPr>
            <a:r>
              <a:rPr lang="en" sz="2800" b="1">
                <a:latin typeface="Arial"/>
                <a:ea typeface="Arial"/>
                <a:cs typeface="Arial"/>
                <a:sym typeface="Arial"/>
              </a:rPr>
              <a:t>f) Public Health Initiatives</a:t>
            </a:r>
            <a:endParaRPr sz="2800" b="1">
              <a:latin typeface="Arial"/>
              <a:ea typeface="Arial"/>
              <a:cs typeface="Arial"/>
              <a:sym typeface="Arial"/>
            </a:endParaRPr>
          </a:p>
        </p:txBody>
      </p:sp>
      <p:sp>
        <p:nvSpPr>
          <p:cNvPr id="180" name="Google Shape;180;p33"/>
          <p:cNvSpPr txBox="1">
            <a:spLocks noGrp="1"/>
          </p:cNvSpPr>
          <p:nvPr>
            <p:ph type="body" idx="1"/>
          </p:nvPr>
        </p:nvSpPr>
        <p:spPr>
          <a:xfrm>
            <a:off x="551542" y="2859313"/>
            <a:ext cx="8273143" cy="1898725"/>
          </a:xfrm>
          <a:prstGeom prst="rect">
            <a:avLst/>
          </a:prstGeom>
          <a:noFill/>
          <a:ln>
            <a:noFill/>
          </a:ln>
        </p:spPr>
        <p:txBody>
          <a:bodyPr spcFirstLastPara="1" wrap="square" lIns="91425" tIns="91425" rIns="91425" bIns="91425" anchor="t" anchorCtr="0">
            <a:normAutofit fontScale="92500" lnSpcReduction="10000"/>
          </a:bodyPr>
          <a:lstStyle/>
          <a:p>
            <a:pPr marL="457200" lvl="0" indent="-311150" algn="l" rtl="0">
              <a:lnSpc>
                <a:spcPct val="115000"/>
              </a:lnSpc>
              <a:spcBef>
                <a:spcPts val="0"/>
              </a:spcBef>
              <a:spcAft>
                <a:spcPts val="0"/>
              </a:spcAft>
              <a:buSzPct val="100386"/>
              <a:buFont typeface="Noto Sans Symbols"/>
              <a:buChar char="⮚"/>
            </a:pPr>
            <a:r>
              <a:rPr lang="en" sz="1400"/>
              <a:t>• Focus on public health initiatives for integrating health, wellbeing, and sustainable development.</a:t>
            </a:r>
            <a:br>
              <a:rPr lang="en" sz="1400"/>
            </a:br>
            <a:r>
              <a:rPr lang="en" sz="1400"/>
              <a:t>• Prevention campaigns target physical exercise, healthy eating, smoking, and mental health to reduce disease and healthcare burden.</a:t>
            </a:r>
            <a:br>
              <a:rPr lang="en" sz="1400"/>
            </a:br>
            <a:r>
              <a:rPr lang="en" sz="1400"/>
              <a:t>• Environmental programs promote active transportation and address air quality issues for sustainable health.</a:t>
            </a:r>
            <a:br>
              <a:rPr lang="en" sz="1400"/>
            </a:br>
            <a:r>
              <a:rPr lang="en" sz="1400"/>
              <a:t>• Secondary data indicates that well-designed public health campaigns can significantly enhance population health and reduce health disparities.</a:t>
            </a:r>
            <a:br>
              <a:rPr lang="en" sz="1400"/>
            </a:br>
            <a:r>
              <a:rPr lang="en" sz="1400"/>
              <a:t>• These programs tackle behavioral and environmental determinants, improving societal wellbeing and helping to create sustainable healthcare systems by reducing reliance on acute services.</a:t>
            </a:r>
            <a:endParaRPr/>
          </a:p>
        </p:txBody>
      </p:sp>
      <p:sp>
        <p:nvSpPr>
          <p:cNvPr id="181" name="Google Shape;181;p33" descr="What Is Public Health and Why Is It Important? | ACE Blog"/>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182" name="Google Shape;182;p33" descr="What Is Public Health and Why Is It Important? | ACE Blog"/>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pic>
        <p:nvPicPr>
          <p:cNvPr id="183" name="Google Shape;183;p33" descr="What is the purpose of public health initiatives?"/>
          <p:cNvPicPr preferRelativeResize="0"/>
          <p:nvPr/>
        </p:nvPicPr>
        <p:blipFill rotWithShape="1">
          <a:blip r:embed="rId3">
            <a:alphaModFix/>
          </a:blip>
          <a:srcRect/>
          <a:stretch/>
        </p:blipFill>
        <p:spPr>
          <a:xfrm>
            <a:off x="2510972" y="1063284"/>
            <a:ext cx="4209142" cy="175380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34"/>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3000"/>
              <a:buNone/>
            </a:pPr>
            <a:r>
              <a:rPr lang="en" sz="2800" b="1">
                <a:latin typeface="Arial"/>
                <a:ea typeface="Arial"/>
                <a:cs typeface="Arial"/>
                <a:sym typeface="Arial"/>
              </a:rPr>
              <a:t>g) Equity and Access</a:t>
            </a:r>
            <a:endParaRPr sz="2800" b="1">
              <a:latin typeface="Arial"/>
              <a:ea typeface="Arial"/>
              <a:cs typeface="Arial"/>
              <a:sym typeface="Arial"/>
            </a:endParaRPr>
          </a:p>
        </p:txBody>
      </p:sp>
      <p:sp>
        <p:nvSpPr>
          <p:cNvPr id="189" name="Google Shape;189;p34"/>
          <p:cNvSpPr txBox="1">
            <a:spLocks noGrp="1"/>
          </p:cNvSpPr>
          <p:nvPr>
            <p:ph type="body" idx="1"/>
          </p:nvPr>
        </p:nvSpPr>
        <p:spPr>
          <a:xfrm>
            <a:off x="478302" y="1653100"/>
            <a:ext cx="4040380" cy="2834494"/>
          </a:xfrm>
          <a:prstGeom prst="rect">
            <a:avLst/>
          </a:prstGeom>
          <a:noFill/>
          <a:ln>
            <a:noFill/>
          </a:ln>
        </p:spPr>
        <p:txBody>
          <a:bodyPr spcFirstLastPara="1" wrap="square" lIns="91425" tIns="91425" rIns="91425" bIns="91425" anchor="t" anchorCtr="0">
            <a:normAutofit fontScale="85000" lnSpcReduction="20000"/>
          </a:bodyPr>
          <a:lstStyle/>
          <a:p>
            <a:pPr marL="457200" lvl="0" indent="-311150" algn="l" rtl="0">
              <a:lnSpc>
                <a:spcPct val="115000"/>
              </a:lnSpc>
              <a:spcBef>
                <a:spcPts val="0"/>
              </a:spcBef>
              <a:spcAft>
                <a:spcPts val="0"/>
              </a:spcAft>
              <a:buSzPct val="109243"/>
              <a:buFont typeface="Noto Sans Symbols"/>
              <a:buChar char="⮚"/>
            </a:pPr>
            <a:r>
              <a:rPr lang="en" sz="1400"/>
              <a:t>• Healthcare access and quality disparities exist across socioeconomic, geographic, and demographic groups.</a:t>
            </a:r>
            <a:br>
              <a:rPr lang="en" sz="1400"/>
            </a:br>
            <a:r>
              <a:rPr lang="en" sz="1400"/>
              <a:t>• Disparities in income, education, and living conditions impact health outcomes, undermining system effectiveness and sustainability.</a:t>
            </a:r>
            <a:br>
              <a:rPr lang="en" sz="1400"/>
            </a:br>
            <a:r>
              <a:rPr lang="en" sz="1400"/>
              <a:t>• Initiatives to reduce inequality include universal healthcare systems, public health measures, and policies addressing social determinants of health.</a:t>
            </a:r>
            <a:br>
              <a:rPr lang="en" sz="1400"/>
            </a:br>
            <a:r>
              <a:rPr lang="en" sz="1400"/>
              <a:t>• Efforts to improve access for underserved populations involve digital health solutions, culturally sensitive services, and community outreach programs.</a:t>
            </a:r>
            <a:br>
              <a:rPr lang="en" sz="1400"/>
            </a:br>
            <a:r>
              <a:rPr lang="en" sz="1400"/>
              <a:t>• These initiatives support wellbeing and sustainable development by fostering inclusive and resilient health systems.</a:t>
            </a:r>
            <a:endParaRPr/>
          </a:p>
        </p:txBody>
      </p:sp>
      <p:pic>
        <p:nvPicPr>
          <p:cNvPr id="190" name="Google Shape;190;p34" descr="Healthcare workers collaborate on health initiatives in an urban  environment while highlighting public health tools public health  customizable flat illustration | Premium AI-generated vector"/>
          <p:cNvPicPr preferRelativeResize="0"/>
          <p:nvPr/>
        </p:nvPicPr>
        <p:blipFill rotWithShape="1">
          <a:blip r:embed="rId3">
            <a:alphaModFix/>
          </a:blip>
          <a:srcRect/>
          <a:stretch/>
        </p:blipFill>
        <p:spPr>
          <a:xfrm>
            <a:off x="4843690" y="1805894"/>
            <a:ext cx="3429000" cy="22860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35"/>
          <p:cNvSpPr txBox="1">
            <a:spLocks noGrp="1"/>
          </p:cNvSpPr>
          <p:nvPr>
            <p:ph type="title"/>
          </p:nvPr>
        </p:nvSpPr>
        <p:spPr>
          <a:xfrm>
            <a:off x="804636" y="410171"/>
            <a:ext cx="7505700" cy="954600"/>
          </a:xfrm>
          <a:prstGeom prst="rect">
            <a:avLst/>
          </a:prstGeom>
          <a:noFill/>
          <a:ln>
            <a:noFill/>
          </a:ln>
        </p:spPr>
        <p:txBody>
          <a:bodyPr spcFirstLastPara="1" wrap="square" lIns="91425" tIns="91425" rIns="91425" bIns="91425" anchor="t" anchorCtr="0">
            <a:normAutofit/>
          </a:bodyPr>
          <a:lstStyle/>
          <a:p>
            <a:pPr marL="0" lvl="0" indent="0" algn="ctr" rtl="0">
              <a:lnSpc>
                <a:spcPct val="100000"/>
              </a:lnSpc>
              <a:spcBef>
                <a:spcPts val="0"/>
              </a:spcBef>
              <a:spcAft>
                <a:spcPts val="0"/>
              </a:spcAft>
              <a:buSzPts val="3000"/>
              <a:buNone/>
            </a:pPr>
            <a:r>
              <a:rPr lang="en" sz="2800" b="1">
                <a:latin typeface="Arial"/>
                <a:ea typeface="Arial"/>
                <a:cs typeface="Arial"/>
                <a:sym typeface="Arial"/>
              </a:rPr>
              <a:t>Conclusion</a:t>
            </a:r>
            <a:endParaRPr sz="2800" b="1">
              <a:latin typeface="Arial"/>
              <a:ea typeface="Arial"/>
              <a:cs typeface="Arial"/>
              <a:sym typeface="Arial"/>
            </a:endParaRPr>
          </a:p>
        </p:txBody>
      </p:sp>
      <p:sp>
        <p:nvSpPr>
          <p:cNvPr id="196" name="Google Shape;196;p35"/>
          <p:cNvSpPr txBox="1">
            <a:spLocks noGrp="1"/>
          </p:cNvSpPr>
          <p:nvPr>
            <p:ph type="body" idx="1"/>
          </p:nvPr>
        </p:nvSpPr>
        <p:spPr>
          <a:xfrm>
            <a:off x="819150" y="1190172"/>
            <a:ext cx="7505700" cy="1857828"/>
          </a:xfrm>
          <a:prstGeom prst="rect">
            <a:avLst/>
          </a:prstGeom>
          <a:noFill/>
          <a:ln>
            <a:noFill/>
          </a:ln>
        </p:spPr>
        <p:txBody>
          <a:bodyPr spcFirstLastPara="1" wrap="square" lIns="91425" tIns="91425" rIns="91425" bIns="91425" anchor="t" anchorCtr="0">
            <a:normAutofit fontScale="92500" lnSpcReduction="10000"/>
          </a:bodyPr>
          <a:lstStyle/>
          <a:p>
            <a:pPr marL="457200" lvl="0" indent="-311150" algn="l" rtl="0">
              <a:lnSpc>
                <a:spcPct val="115000"/>
              </a:lnSpc>
              <a:spcBef>
                <a:spcPts val="0"/>
              </a:spcBef>
              <a:spcAft>
                <a:spcPts val="0"/>
              </a:spcAft>
              <a:buSzPct val="108108"/>
              <a:buFont typeface="Noto Sans Symbols"/>
              <a:buChar char="⮚"/>
            </a:pPr>
            <a:r>
              <a:rPr lang="en"/>
              <a:t>• Health, wellbeing, and sustainable development are now central values in health and social care systems.</a:t>
            </a:r>
            <a:br>
              <a:rPr lang="en"/>
            </a:br>
            <a:r>
              <a:rPr lang="en"/>
              <a:t>• There is increased recognition of the need to address physical, mental, social, and environmental determinants of health.</a:t>
            </a:r>
            <a:br>
              <a:rPr lang="en"/>
            </a:br>
            <a:r>
              <a:rPr lang="en"/>
              <a:t>• Holistic theoretical models, supportive policy frameworks, and innovative service delivery approaches are being utilized.</a:t>
            </a:r>
            <a:br>
              <a:rPr lang="en"/>
            </a:br>
            <a:r>
              <a:rPr lang="en"/>
              <a:t>• Challenges remain in governance, investment, and inequality within healthcare.</a:t>
            </a:r>
            <a:br>
              <a:rPr lang="en"/>
            </a:br>
            <a:r>
              <a:rPr lang="en"/>
              <a:t>• Additional investment in integrated, preventive, and equitable solutions can improve population health and ensure the sustainability of health and care services.</a:t>
            </a:r>
            <a:endParaRPr/>
          </a:p>
        </p:txBody>
      </p:sp>
      <p:pic>
        <p:nvPicPr>
          <p:cNvPr id="197" name="Google Shape;197;p35" descr="Public health Vectors - Download Free High-Quality Vectors from Freepik |  Freepik"/>
          <p:cNvPicPr preferRelativeResize="0"/>
          <p:nvPr/>
        </p:nvPicPr>
        <p:blipFill rotWithShape="1">
          <a:blip r:embed="rId3">
            <a:alphaModFix/>
          </a:blip>
          <a:srcRect/>
          <a:stretch/>
        </p:blipFill>
        <p:spPr>
          <a:xfrm>
            <a:off x="2293257" y="2844800"/>
            <a:ext cx="4426857" cy="207554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36"/>
          <p:cNvSpPr txBox="1">
            <a:spLocks noGrp="1"/>
          </p:cNvSpPr>
          <p:nvPr>
            <p:ph type="title"/>
          </p:nvPr>
        </p:nvSpPr>
        <p:spPr>
          <a:xfrm>
            <a:off x="819150" y="845600"/>
            <a:ext cx="7505700" cy="9546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00000"/>
              </a:lnSpc>
              <a:spcBef>
                <a:spcPts val="0"/>
              </a:spcBef>
              <a:spcAft>
                <a:spcPts val="0"/>
              </a:spcAft>
              <a:buSzPct val="111111"/>
              <a:buNone/>
            </a:pPr>
            <a:r>
              <a:rPr lang="en" b="1" u="sng">
                <a:latin typeface="Arial"/>
                <a:ea typeface="Arial"/>
                <a:cs typeface="Arial"/>
                <a:sym typeface="Arial"/>
              </a:rPr>
              <a:t>References</a:t>
            </a:r>
            <a:br>
              <a:rPr lang="en" b="1" u="sng">
                <a:latin typeface="Arial"/>
                <a:ea typeface="Arial"/>
                <a:cs typeface="Arial"/>
                <a:sym typeface="Arial"/>
              </a:rPr>
            </a:br>
            <a:endParaRPr>
              <a:latin typeface="Arial"/>
              <a:ea typeface="Arial"/>
              <a:cs typeface="Arial"/>
              <a:sym typeface="Arial"/>
            </a:endParaRPr>
          </a:p>
        </p:txBody>
      </p:sp>
      <p:sp>
        <p:nvSpPr>
          <p:cNvPr id="203" name="Google Shape;203;p36"/>
          <p:cNvSpPr txBox="1">
            <a:spLocks noGrp="1"/>
          </p:cNvSpPr>
          <p:nvPr>
            <p:ph type="body" idx="1"/>
          </p:nvPr>
        </p:nvSpPr>
        <p:spPr>
          <a:xfrm>
            <a:off x="819150" y="1990725"/>
            <a:ext cx="7505700" cy="2448000"/>
          </a:xfrm>
          <a:prstGeom prst="rect">
            <a:avLst/>
          </a:prstGeom>
          <a:noFill/>
          <a:ln>
            <a:noFill/>
          </a:ln>
        </p:spPr>
        <p:txBody>
          <a:bodyPr spcFirstLastPara="1" wrap="square" lIns="91425" tIns="91425" rIns="91425" bIns="91425" anchor="t" anchorCtr="0">
            <a:normAutofit fontScale="47500" lnSpcReduction="20000"/>
          </a:bodyPr>
          <a:lstStyle/>
          <a:p>
            <a:pPr marL="457200" lvl="0" indent="-311150" algn="l" rtl="0">
              <a:lnSpc>
                <a:spcPct val="115000"/>
              </a:lnSpc>
              <a:spcBef>
                <a:spcPts val="0"/>
              </a:spcBef>
              <a:spcAft>
                <a:spcPts val="0"/>
              </a:spcAft>
              <a:buSzPct val="210526"/>
              <a:buChar char="●"/>
            </a:pPr>
            <a:r>
              <a:rPr lang="en"/>
              <a:t>Aizaz, M., Khattak, A.A. and Toru, H.K., 2023. Holistic Healthcare: Transforming Patient Care in the NHS: ISBN: 9798879213034. </a:t>
            </a:r>
            <a:r>
              <a:rPr lang="en" i="1"/>
              <a:t>THE STETHO</a:t>
            </a:r>
            <a:r>
              <a:rPr lang="en"/>
              <a:t>, </a:t>
            </a:r>
            <a:r>
              <a:rPr lang="en" i="1"/>
              <a:t>4</a:t>
            </a:r>
            <a:r>
              <a:rPr lang="en"/>
              <a:t>(4).</a:t>
            </a:r>
            <a:endParaRPr/>
          </a:p>
          <a:p>
            <a:pPr marL="457200" lvl="0" indent="-311150" algn="l" rtl="0">
              <a:lnSpc>
                <a:spcPct val="115000"/>
              </a:lnSpc>
              <a:spcBef>
                <a:spcPts val="0"/>
              </a:spcBef>
              <a:spcAft>
                <a:spcPts val="0"/>
              </a:spcAft>
              <a:buSzPct val="210526"/>
              <a:buChar char="●"/>
            </a:pPr>
            <a:r>
              <a:rPr lang="en"/>
              <a:t>Anderson, M., Pitchforth, E., Edwards, N., Alderwick, H., McGuire, A. and Mossialos, E., 2022. United Kingdom: health system review. </a:t>
            </a:r>
            <a:endParaRPr/>
          </a:p>
          <a:p>
            <a:pPr marL="457200" lvl="0" indent="-311150" algn="l" rtl="0">
              <a:lnSpc>
                <a:spcPct val="115000"/>
              </a:lnSpc>
              <a:spcBef>
                <a:spcPts val="0"/>
              </a:spcBef>
              <a:spcAft>
                <a:spcPts val="0"/>
              </a:spcAft>
              <a:buSzPct val="210526"/>
              <a:buChar char="●"/>
            </a:pPr>
            <a:r>
              <a:rPr lang="en"/>
              <a:t>Barranca-Enríquez, A. and Romo-González, T., 2022. Your health is in your mouth: A comprehensive view to promote general wellness. </a:t>
            </a:r>
            <a:r>
              <a:rPr lang="en" i="1"/>
              <a:t>Frontiers in oral health</a:t>
            </a:r>
            <a:r>
              <a:rPr lang="en"/>
              <a:t>, </a:t>
            </a:r>
            <a:r>
              <a:rPr lang="en" i="1"/>
              <a:t>3</a:t>
            </a:r>
            <a:r>
              <a:rPr lang="en"/>
              <a:t>, p.971223.</a:t>
            </a:r>
            <a:endParaRPr/>
          </a:p>
          <a:p>
            <a:pPr marL="457200" lvl="0" indent="-311150" algn="l" rtl="0">
              <a:lnSpc>
                <a:spcPct val="115000"/>
              </a:lnSpc>
              <a:spcBef>
                <a:spcPts val="0"/>
              </a:spcBef>
              <a:spcAft>
                <a:spcPts val="0"/>
              </a:spcAft>
              <a:buSzPct val="210526"/>
              <a:buChar char="●"/>
            </a:pPr>
            <a:r>
              <a:rPr lang="en"/>
              <a:t>Campbell, F., Blank, L., Cantrell, A., Baxter, S., Blackmore, C., Dixon, J. and Goyder, E., 2022. Factors that influence mental health of university and college students in the UK: a systematic review. </a:t>
            </a:r>
            <a:r>
              <a:rPr lang="en" i="1"/>
              <a:t>BMC public health</a:t>
            </a:r>
            <a:r>
              <a:rPr lang="en"/>
              <a:t>, </a:t>
            </a:r>
            <a:r>
              <a:rPr lang="en" i="1"/>
              <a:t>22</a:t>
            </a:r>
            <a:r>
              <a:rPr lang="en"/>
              <a:t>(1), p.1778.</a:t>
            </a:r>
            <a:endParaRPr/>
          </a:p>
          <a:p>
            <a:pPr marL="457200" lvl="0" indent="-311150" algn="l" rtl="0">
              <a:lnSpc>
                <a:spcPct val="115000"/>
              </a:lnSpc>
              <a:spcBef>
                <a:spcPts val="0"/>
              </a:spcBef>
              <a:spcAft>
                <a:spcPts val="0"/>
              </a:spcAft>
              <a:buSzPct val="210526"/>
              <a:buChar char="●"/>
            </a:pPr>
            <a:r>
              <a:rPr lang="en"/>
              <a:t>Childerhose, J.E., Cronin, R.M., Klatt, M.D. and Schamess, A., 2023. Treating chronic pain in sickle cell disease—the need for a biopsychosocial model. </a:t>
            </a:r>
            <a:r>
              <a:rPr lang="en" i="1"/>
              <a:t>New England Journal of Medicine</a:t>
            </a:r>
            <a:r>
              <a:rPr lang="en"/>
              <a:t>, </a:t>
            </a:r>
            <a:r>
              <a:rPr lang="en" i="1"/>
              <a:t>388</a:t>
            </a:r>
            <a:r>
              <a:rPr lang="en"/>
              <a:t>(15), pp.1349-1351.</a:t>
            </a:r>
            <a:endParaRPr/>
          </a:p>
          <a:p>
            <a:pPr marL="457200" lvl="0" indent="-311150" algn="l" rtl="0">
              <a:lnSpc>
                <a:spcPct val="115000"/>
              </a:lnSpc>
              <a:spcBef>
                <a:spcPts val="0"/>
              </a:spcBef>
              <a:spcAft>
                <a:spcPts val="0"/>
              </a:spcAft>
              <a:buSzPct val="210526"/>
              <a:buChar char="●"/>
            </a:pPr>
            <a:r>
              <a:rPr lang="en"/>
              <a:t>Emsley, E., Smith, J., Martin, D. and Lewis, N.V., 2022. Trauma-informed care in the UK: where are we? A qualitative study of health policies and professional perspectives. </a:t>
            </a:r>
            <a:r>
              <a:rPr lang="en" i="1"/>
              <a:t>BMC health services research</a:t>
            </a:r>
            <a:r>
              <a:rPr lang="en"/>
              <a:t>, </a:t>
            </a:r>
            <a:r>
              <a:rPr lang="en" i="1"/>
              <a:t>22</a:t>
            </a:r>
            <a:r>
              <a:rPr lang="en"/>
              <a:t>(1), p.1164.</a:t>
            </a:r>
            <a:endParaRPr/>
          </a:p>
          <a:p>
            <a:pPr marL="457200" lvl="0" indent="-311150" algn="l" rtl="0">
              <a:lnSpc>
                <a:spcPct val="115000"/>
              </a:lnSpc>
              <a:spcBef>
                <a:spcPts val="0"/>
              </a:spcBef>
              <a:spcAft>
                <a:spcPts val="0"/>
              </a:spcAft>
              <a:buSzPct val="210526"/>
              <a:buChar char="●"/>
            </a:pPr>
            <a:r>
              <a:rPr lang="en"/>
              <a:t>Jackson, N., Turner, M. and Paterson, C., 2023. What are the holistic care impacts among individuals living through the COVID‐19 pandemic in residential or community care settings? An integrative systematic review. </a:t>
            </a:r>
            <a:r>
              <a:rPr lang="en" i="1"/>
              <a:t>International journal of older people nursing</a:t>
            </a:r>
            <a:r>
              <a:rPr lang="en"/>
              <a:t>, </a:t>
            </a:r>
            <a:r>
              <a:rPr lang="en" i="1"/>
              <a:t>18</a:t>
            </a:r>
            <a:r>
              <a:rPr lang="en"/>
              <a:t>(5), p.e12557.</a:t>
            </a:r>
            <a:endParaRPr/>
          </a:p>
          <a:p>
            <a:pPr marL="457200" lvl="0" indent="-311150" algn="l" rtl="0">
              <a:lnSpc>
                <a:spcPct val="115000"/>
              </a:lnSpc>
              <a:spcBef>
                <a:spcPts val="0"/>
              </a:spcBef>
              <a:spcAft>
                <a:spcPts val="0"/>
              </a:spcAft>
              <a:buSzPct val="210526"/>
              <a:buChar char="●"/>
            </a:pPr>
            <a:r>
              <a:rPr lang="en"/>
              <a:t>Jiwattanasuk, N., Pannavoravat, P. and Sirikanchana, P., 2022. The holistic well-being concepts in relation to quality of life. </a:t>
            </a:r>
            <a:r>
              <a:rPr lang="en" i="1"/>
              <a:t>ABAC ODI Journal Vision. Action. Outcome</a:t>
            </a:r>
            <a:r>
              <a:rPr lang="en"/>
              <a:t>, </a:t>
            </a:r>
            <a:r>
              <a:rPr lang="en" i="1"/>
              <a:t>10</a:t>
            </a:r>
            <a:r>
              <a:rPr lang="en"/>
              <a:t>(1), p.28. </a:t>
            </a:r>
            <a:endParaRPr/>
          </a:p>
          <a:p>
            <a:pPr marL="457200" lvl="0" indent="-311150" algn="l" rtl="0">
              <a:lnSpc>
                <a:spcPct val="115000"/>
              </a:lnSpc>
              <a:spcBef>
                <a:spcPts val="0"/>
              </a:spcBef>
              <a:spcAft>
                <a:spcPts val="0"/>
              </a:spcAft>
              <a:buSzPct val="210526"/>
              <a:buChar char="●"/>
            </a:pPr>
            <a:r>
              <a:rPr lang="en"/>
              <a:t>Litvinenko, V., Bowbriсk, I., Naumov, I. and Zaitseva, Z., 2022. Global guidelines and requirements for professional competencies of natural resource extraction engineers: Implications for ESG principles and sustainable development goals. </a:t>
            </a:r>
            <a:r>
              <a:rPr lang="en" i="1"/>
              <a:t>Journal of Cleaner Production</a:t>
            </a:r>
            <a:r>
              <a:rPr lang="en"/>
              <a:t>, </a:t>
            </a:r>
            <a:r>
              <a:rPr lang="en" i="1"/>
              <a:t>338</a:t>
            </a:r>
            <a:r>
              <a:rPr lang="en"/>
              <a:t>, p.130530.</a:t>
            </a:r>
            <a:endParaRPr/>
          </a:p>
          <a:p>
            <a:pPr marL="457200" lvl="0" indent="-311150" algn="l" rtl="0">
              <a:lnSpc>
                <a:spcPct val="115000"/>
              </a:lnSpc>
              <a:spcBef>
                <a:spcPts val="0"/>
              </a:spcBef>
              <a:spcAft>
                <a:spcPts val="0"/>
              </a:spcAft>
              <a:buSzPct val="210526"/>
              <a:buChar char="●"/>
            </a:pPr>
            <a:r>
              <a:rPr lang="en"/>
              <a:t>Long, D., 2022. SDG 3: Ensure healthy lives and promote well-being for all at all ages. </a:t>
            </a:r>
            <a:r>
              <a:rPr lang="en" i="1"/>
              <a:t>EU Centre and Social and Global Studies Centre at RMIT University</a:t>
            </a:r>
            <a:r>
              <a:rPr lang="en"/>
              <a:t>.</a:t>
            </a:r>
            <a:endParaRPr/>
          </a:p>
          <a:p>
            <a:pPr marL="457200" lvl="0" indent="-311150" algn="l" rtl="0">
              <a:lnSpc>
                <a:spcPct val="115000"/>
              </a:lnSpc>
              <a:spcBef>
                <a:spcPts val="0"/>
              </a:spcBef>
              <a:spcAft>
                <a:spcPts val="0"/>
              </a:spcAft>
              <a:buSzPct val="210526"/>
              <a:buChar char="●"/>
            </a:pPr>
            <a:r>
              <a:rPr lang="en"/>
              <a:t>Moldovan, F., Blaga, P., Moldovan, L. and Bataga, T., 2022. An innovative framework for sustainable development in healthcare: the human rights assessment. </a:t>
            </a:r>
            <a:r>
              <a:rPr lang="en" i="1"/>
              <a:t>International journal of environmental research and public health</a:t>
            </a:r>
            <a:r>
              <a:rPr lang="en"/>
              <a:t>, </a:t>
            </a:r>
            <a:r>
              <a:rPr lang="en" i="1"/>
              <a:t>19</a:t>
            </a:r>
            <a:r>
              <a:rPr lang="en"/>
              <a:t>(4), p.2222.</a:t>
            </a:r>
            <a:endParaRPr/>
          </a:p>
          <a:p>
            <a:pPr marL="457200" lvl="0" indent="-311150" algn="l" rtl="0">
              <a:lnSpc>
                <a:spcPct val="115000"/>
              </a:lnSpc>
              <a:spcBef>
                <a:spcPts val="0"/>
              </a:spcBef>
              <a:spcAft>
                <a:spcPts val="0"/>
              </a:spcAft>
              <a:buSzPct val="210526"/>
              <a:buChar char="●"/>
            </a:pPr>
            <a:r>
              <a:rPr lang="en"/>
              <a:t>Piroddi, R., Downing, J., Duckworth, H. and Barr, B., 2022. The impact of an integrated care intervention on mortality and unplanned hospital admissions in a disadvantaged community in England: A difference-in-differences study. </a:t>
            </a:r>
            <a:r>
              <a:rPr lang="en" i="1"/>
              <a:t>Health Policy</a:t>
            </a:r>
            <a:r>
              <a:rPr lang="en"/>
              <a:t>, </a:t>
            </a:r>
            <a:r>
              <a:rPr lang="en" i="1"/>
              <a:t>126</a:t>
            </a:r>
            <a:r>
              <a:rPr lang="en"/>
              <a:t>(6), pp.549-557.</a:t>
            </a:r>
            <a:endParaRPr/>
          </a:p>
          <a:p>
            <a:pPr marL="457200" lvl="0" indent="-311150" algn="l" rtl="0">
              <a:lnSpc>
                <a:spcPct val="115000"/>
              </a:lnSpc>
              <a:spcBef>
                <a:spcPts val="0"/>
              </a:spcBef>
              <a:spcAft>
                <a:spcPts val="0"/>
              </a:spcAft>
              <a:buSzPct val="210526"/>
              <a:buChar char="●"/>
            </a:pPr>
            <a:r>
              <a:rPr lang="en"/>
              <a:t>Pujolar, G., Oliver-Anglès, A., Vargas, I. and Vázquez, M.L., 2022. Changes in access to health services during the COVID-19 pandemic: a scoping review. </a:t>
            </a:r>
            <a:r>
              <a:rPr lang="en" i="1"/>
              <a:t>International journal of environmental research and public health</a:t>
            </a:r>
            <a:r>
              <a:rPr lang="en"/>
              <a:t>, </a:t>
            </a:r>
            <a:r>
              <a:rPr lang="en" i="1"/>
              <a:t>19</a:t>
            </a:r>
            <a:r>
              <a:rPr lang="en"/>
              <a:t>(3), p.1749.</a:t>
            </a:r>
            <a:endParaRPr/>
          </a:p>
          <a:p>
            <a:pPr marL="457200" lvl="0" indent="-311150" algn="l" rtl="0">
              <a:lnSpc>
                <a:spcPct val="115000"/>
              </a:lnSpc>
              <a:spcBef>
                <a:spcPts val="0"/>
              </a:spcBef>
              <a:spcAft>
                <a:spcPts val="0"/>
              </a:spcAft>
              <a:buSzPct val="210526"/>
              <a:buChar char="●"/>
            </a:pPr>
            <a:r>
              <a:rPr lang="en"/>
              <a:t>Vaz Serra, P., Seabra, C. and Caldeira, A., 2022. Smart tourism ecosystem perspective on the tourism experience: a conceptual approach. </a:t>
            </a:r>
            <a:r>
              <a:rPr lang="en" i="1"/>
              <a:t>EAI Endors. Trans. Smart Cities</a:t>
            </a:r>
            <a:r>
              <a:rPr lang="en"/>
              <a:t>, </a:t>
            </a:r>
            <a:r>
              <a:rPr lang="en" i="1"/>
              <a:t>6</a:t>
            </a:r>
            <a:r>
              <a:rPr lang="en"/>
              <a:t>(4), pp.e3-e3.</a:t>
            </a:r>
            <a:endParaRPr/>
          </a:p>
          <a:p>
            <a:pPr marL="457200" lvl="0" indent="-311150" algn="l" rtl="0">
              <a:lnSpc>
                <a:spcPct val="115000"/>
              </a:lnSpc>
              <a:spcBef>
                <a:spcPts val="0"/>
              </a:spcBef>
              <a:spcAft>
                <a:spcPts val="0"/>
              </a:spcAft>
              <a:buSzPct val="210526"/>
              <a:buChar char="●"/>
            </a:pPr>
            <a:r>
              <a:rPr lang="en"/>
              <a:t>Wilson, S., Tolley, C., McArdle, R., Hassan, N., Slight, R. and Slight, S., 2024. Strategies to advance digital health equity: a qualitative study with underserved groups. </a:t>
            </a:r>
            <a:r>
              <a:rPr lang="en" i="1"/>
              <a:t>The Lancet</a:t>
            </a:r>
            <a:r>
              <a:rPr lang="en"/>
              <a:t>, </a:t>
            </a:r>
            <a:r>
              <a:rPr lang="en" i="1"/>
              <a:t>404</a:t>
            </a:r>
            <a:r>
              <a:rPr lang="en"/>
              <a:t>, p.S37.</a:t>
            </a:r>
            <a:endParaRPr/>
          </a:p>
          <a:p>
            <a:pPr marL="457200" lvl="0" indent="-311150" algn="l" rtl="0">
              <a:lnSpc>
                <a:spcPct val="115000"/>
              </a:lnSpc>
              <a:spcBef>
                <a:spcPts val="0"/>
              </a:spcBef>
              <a:spcAft>
                <a:spcPts val="0"/>
              </a:spcAft>
              <a:buSzPct val="210526"/>
              <a:buChar char="●"/>
            </a:pPr>
            <a:r>
              <a:rPr lang="en"/>
              <a:t>Yang, X., Chen, A., PourNejatian, N., Shin, H.C., Smith, K.E., Parisien, C., Compas, C., Martin, C., Costa, A.B., Flores, M.G. and Zhang, Y., 2022. A large language model for electronic health records. </a:t>
            </a:r>
            <a:r>
              <a:rPr lang="en" i="1"/>
              <a:t>NPJ digital medicine</a:t>
            </a:r>
            <a:r>
              <a:rPr lang="en"/>
              <a:t>, </a:t>
            </a:r>
            <a:r>
              <a:rPr lang="en" i="1"/>
              <a:t>5</a:t>
            </a:r>
            <a:r>
              <a:rPr lang="en"/>
              <a:t>(1), p.194.</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pic>
        <p:nvPicPr>
          <p:cNvPr id="208" name="Google Shape;208;p13"/>
          <p:cNvPicPr preferRelativeResize="0"/>
          <p:nvPr/>
        </p:nvPicPr>
        <p:blipFill rotWithShape="1">
          <a:blip r:embed="rId3">
            <a:alphaModFix/>
          </a:blip>
          <a:srcRect/>
          <a:stretch/>
        </p:blipFill>
        <p:spPr>
          <a:xfrm>
            <a:off x="2348400" y="1201038"/>
            <a:ext cx="4447200" cy="2741425"/>
          </a:xfrm>
          <a:prstGeom prst="rect">
            <a:avLst/>
          </a:prstGeom>
          <a:noFill/>
          <a:ln>
            <a:noFill/>
          </a:ln>
        </p:spPr>
      </p:pic>
    </p:spTree>
  </p:cSld>
  <p:clrMapOvr>
    <a:masterClrMapping/>
  </p:clrMapOvr>
</p:sld>
</file>

<file path=ppt/theme/theme1.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Expunere pe ecran (16:9)</PresentationFormat>
  <Slides>13</Slides>
  <Notes>13</Notes>
  <HiddenSlides>0</HiddenSlides>
  <ScaleCrop>false</ScaleCrop>
  <HeadingPairs>
    <vt:vector size="4" baseType="variant">
      <vt:variant>
        <vt:lpstr>Temă</vt:lpstr>
      </vt:variant>
      <vt:variant>
        <vt:i4>1</vt:i4>
      </vt:variant>
      <vt:variant>
        <vt:lpstr>Titluri diapozitive</vt:lpstr>
      </vt:variant>
      <vt:variant>
        <vt:i4>13</vt:i4>
      </vt:variant>
    </vt:vector>
  </HeadingPairs>
  <TitlesOfParts>
    <vt:vector size="14" baseType="lpstr">
      <vt:lpstr>Shift</vt:lpstr>
      <vt:lpstr> Module Name: Health, Wellbeing and Sustainable Development Module Code: BMHP6030 Student Name: Petronela Bucur Student ID: 2240860 Lecturer Name: Zakiyyah Ahmed</vt:lpstr>
      <vt:lpstr>Introduction</vt:lpstr>
      <vt:lpstr>a) Definition and Discussion of Key Concepts</vt:lpstr>
      <vt:lpstr>a) Definition and Discussion of Key Concepts</vt:lpstr>
      <vt:lpstr>b) Integration of Health and Wellbeing Approaches</vt:lpstr>
      <vt:lpstr>c) Theoretical Perspectives</vt:lpstr>
      <vt:lpstr>d) Policy and Governance</vt:lpstr>
      <vt:lpstr>e) Service Delivery</vt:lpstr>
      <vt:lpstr>f) Public Health Initiatives</vt:lpstr>
      <vt:lpstr>g) Equity and Access</vt:lpstr>
      <vt:lpstr>Conclusion</vt:lpstr>
      <vt:lpstr>References </vt:lpstr>
      <vt:lpstr>Prezentare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Module Name: Health, Wellbeing and Sustainable Development Module Code: BMHP6030 Student Name: Petronela Bucur Student ID: 2240860 Lecturer Name: Zakiyyah Ahmed</dc:title>
  <cp:lastModifiedBy>Petronela-Claudia Bucur (2240860)</cp:lastModifiedBy>
  <cp:revision>1</cp:revision>
  <dcterms:modified xsi:type="dcterms:W3CDTF">2026-02-11T23:59:09Z</dcterms:modified>
</cp:coreProperties>
</file>