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62" r:id="rId8"/>
    <p:sldId id="264" r:id="rId9"/>
    <p:sldId id="260" r:id="rId10"/>
    <p:sldId id="261"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72" d="100"/>
          <a:sy n="72" d="100"/>
        </p:scale>
        <p:origin x="588" y="4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dirty="0"/>
              <a:pPr/>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6DFF08F-DC6B-4601-B491-B0F83F6DD2DA}" type="datetimeFigureOut">
              <a:rPr lang="en-US" dirty="0"/>
              <a:pPr/>
              <a:t>2/4/2020</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iccs.iea.nl/home.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XVSgbU6WVS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Global Citizenship in Context</a:t>
            </a:r>
            <a:endParaRPr lang="en-GB" dirty="0"/>
          </a:p>
        </p:txBody>
      </p:sp>
      <p:sp>
        <p:nvSpPr>
          <p:cNvPr id="3" name="Subtitle 2"/>
          <p:cNvSpPr>
            <a:spLocks noGrp="1"/>
          </p:cNvSpPr>
          <p:nvPr>
            <p:ph type="subTitle" idx="1"/>
          </p:nvPr>
        </p:nvSpPr>
        <p:spPr/>
        <p:txBody>
          <a:bodyPr/>
          <a:lstStyle/>
          <a:p>
            <a:r>
              <a:rPr lang="en-GB" dirty="0" smtClean="0"/>
              <a:t>Global Citizenship </a:t>
            </a:r>
            <a:endParaRPr lang="en-GB" dirty="0"/>
          </a:p>
        </p:txBody>
      </p:sp>
    </p:spTree>
    <p:extLst>
      <p:ext uri="{BB962C8B-B14F-4D97-AF65-F5344CB8AC3E}">
        <p14:creationId xmlns:p14="http://schemas.microsoft.com/office/powerpoint/2010/main" val="16529854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on task </a:t>
            </a:r>
            <a:endParaRPr lang="en-GB" dirty="0"/>
          </a:p>
        </p:txBody>
      </p:sp>
      <p:sp>
        <p:nvSpPr>
          <p:cNvPr id="3" name="Content Placeholder 2"/>
          <p:cNvSpPr>
            <a:spLocks noGrp="1"/>
          </p:cNvSpPr>
          <p:nvPr>
            <p:ph sz="half" idx="1"/>
          </p:nvPr>
        </p:nvSpPr>
        <p:spPr/>
        <p:txBody>
          <a:bodyPr/>
          <a:lstStyle/>
          <a:p>
            <a:r>
              <a:rPr lang="en-GB" dirty="0"/>
              <a:t>In groups research and feedback on the key issues of citizenship education in relation to one country from the following areas:</a:t>
            </a:r>
          </a:p>
          <a:p>
            <a:pPr marL="457200" indent="-457200">
              <a:buFont typeface="+mj-lt"/>
              <a:buAutoNum type="arabicPeriod"/>
            </a:pPr>
            <a:r>
              <a:rPr lang="en-GB" dirty="0"/>
              <a:t>Western Europe</a:t>
            </a:r>
          </a:p>
          <a:p>
            <a:pPr marL="457200" indent="-457200">
              <a:buFont typeface="+mj-lt"/>
              <a:buAutoNum type="arabicPeriod"/>
            </a:pPr>
            <a:r>
              <a:rPr lang="en-GB" dirty="0"/>
              <a:t>Eastern Europe</a:t>
            </a:r>
          </a:p>
          <a:p>
            <a:pPr marL="457200" indent="-457200">
              <a:buFont typeface="+mj-lt"/>
              <a:buAutoNum type="arabicPeriod"/>
            </a:pPr>
            <a:r>
              <a:rPr lang="en-GB" dirty="0"/>
              <a:t>South America</a:t>
            </a:r>
          </a:p>
          <a:p>
            <a:pPr marL="457200" indent="-457200">
              <a:buFont typeface="+mj-lt"/>
              <a:buAutoNum type="arabicPeriod"/>
            </a:pPr>
            <a:r>
              <a:rPr lang="en-GB" dirty="0"/>
              <a:t>Asia</a:t>
            </a:r>
          </a:p>
          <a:p>
            <a:pPr marL="457200" indent="-457200">
              <a:buFont typeface="+mj-lt"/>
              <a:buAutoNum type="arabicPeriod"/>
            </a:pPr>
            <a:r>
              <a:rPr lang="en-GB" dirty="0"/>
              <a:t>North America</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28509" y="2084832"/>
            <a:ext cx="5501799" cy="3666433"/>
          </a:xfrm>
        </p:spPr>
      </p:pic>
    </p:spTree>
    <p:extLst>
      <p:ext uri="{BB962C8B-B14F-4D97-AF65-F5344CB8AC3E}">
        <p14:creationId xmlns:p14="http://schemas.microsoft.com/office/powerpoint/2010/main" val="30913300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 </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24129" y="2042193"/>
            <a:ext cx="3831038" cy="3831038"/>
          </a:xfrm>
        </p:spPr>
      </p:pic>
      <p:sp>
        <p:nvSpPr>
          <p:cNvPr id="6" name="Content Placeholder 5"/>
          <p:cNvSpPr>
            <a:spLocks noGrp="1"/>
          </p:cNvSpPr>
          <p:nvPr>
            <p:ph sz="half" idx="2"/>
          </p:nvPr>
        </p:nvSpPr>
        <p:spPr/>
        <p:txBody>
          <a:bodyPr/>
          <a:lstStyle/>
          <a:p>
            <a:r>
              <a:rPr lang="en-GB" dirty="0"/>
              <a:t>What does a global citizen of the 21st century look </a:t>
            </a:r>
            <a:r>
              <a:rPr lang="en-GB" dirty="0" smtClean="0"/>
              <a:t>like?</a:t>
            </a:r>
          </a:p>
          <a:p>
            <a:r>
              <a:rPr lang="en-GB" dirty="0" smtClean="0"/>
              <a:t>What </a:t>
            </a:r>
            <a:r>
              <a:rPr lang="en-GB" dirty="0"/>
              <a:t>skills and attributes do they </a:t>
            </a:r>
            <a:r>
              <a:rPr lang="en-GB" dirty="0" smtClean="0"/>
              <a:t>need?</a:t>
            </a:r>
          </a:p>
          <a:p>
            <a:r>
              <a:rPr lang="en-GB" dirty="0" smtClean="0"/>
              <a:t>List </a:t>
            </a:r>
            <a:r>
              <a:rPr lang="en-GB" dirty="0"/>
              <a:t>one per Post-It note </a:t>
            </a:r>
            <a:endParaRPr lang="en-GB" dirty="0"/>
          </a:p>
          <a:p>
            <a:r>
              <a:rPr lang="en-GB" dirty="0" smtClean="0"/>
              <a:t>Now rank these in order of importance as you see them</a:t>
            </a:r>
          </a:p>
          <a:p>
            <a:r>
              <a:rPr lang="en-GB" dirty="0" smtClean="0"/>
              <a:t>Now that you have your list consider how education is responding to address these issues. What more could we be doing?</a:t>
            </a:r>
            <a:endParaRPr lang="en-GB" dirty="0"/>
          </a:p>
          <a:p>
            <a:endParaRPr lang="en-GB" dirty="0"/>
          </a:p>
        </p:txBody>
      </p:sp>
    </p:spTree>
    <p:extLst>
      <p:ext uri="{BB962C8B-B14F-4D97-AF65-F5344CB8AC3E}">
        <p14:creationId xmlns:p14="http://schemas.microsoft.com/office/powerpoint/2010/main" val="154256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Osler and Starkey (2005)</a:t>
            </a:r>
            <a:endParaRPr lang="en-GB" dirty="0"/>
          </a:p>
        </p:txBody>
      </p:sp>
      <p:sp>
        <p:nvSpPr>
          <p:cNvPr id="3" name="Content Placeholder 2"/>
          <p:cNvSpPr>
            <a:spLocks noGrp="1"/>
          </p:cNvSpPr>
          <p:nvPr>
            <p:ph idx="1"/>
          </p:nvPr>
        </p:nvSpPr>
        <p:spPr/>
        <p:txBody>
          <a:bodyPr>
            <a:normAutofit/>
          </a:bodyPr>
          <a:lstStyle/>
          <a:p>
            <a:r>
              <a:rPr lang="en-GB" dirty="0" smtClean="0"/>
              <a:t>Education </a:t>
            </a:r>
            <a:r>
              <a:rPr lang="en-GB" b="1" i="1" dirty="0" smtClean="0"/>
              <a:t>about</a:t>
            </a:r>
            <a:r>
              <a:rPr lang="en-GB" dirty="0" smtClean="0"/>
              <a:t> citizenship that provides students with knowledge of national political institutions and systems is indicative of a minimalist approach that could take place exclusively for the classroom</a:t>
            </a:r>
          </a:p>
          <a:p>
            <a:r>
              <a:rPr lang="en-GB" dirty="0" smtClean="0"/>
              <a:t>Education </a:t>
            </a:r>
            <a:r>
              <a:rPr lang="en-GB" b="1" i="1" dirty="0" smtClean="0"/>
              <a:t>for </a:t>
            </a:r>
            <a:r>
              <a:rPr lang="en-GB" dirty="0" smtClean="0"/>
              <a:t>citizenship reflects a maximal approach that aims to ensure students are ready to take on the role of adult citizens and associated responsibilities. This requires the development of relevant skills, values and attitudes to be an effective citizen, as opposed to simply the acquisition of knowledge and understanding. </a:t>
            </a:r>
            <a:endParaRPr lang="en-GB" dirty="0"/>
          </a:p>
        </p:txBody>
      </p:sp>
    </p:spTree>
    <p:extLst>
      <p:ext uri="{BB962C8B-B14F-4D97-AF65-F5344CB8AC3E}">
        <p14:creationId xmlns:p14="http://schemas.microsoft.com/office/powerpoint/2010/main" val="33449697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into citizenship education </a:t>
            </a:r>
            <a:endParaRPr lang="en-GB" dirty="0"/>
          </a:p>
        </p:txBody>
      </p:sp>
      <p:sp>
        <p:nvSpPr>
          <p:cNvPr id="3" name="Content Placeholder 2"/>
          <p:cNvSpPr>
            <a:spLocks noGrp="1"/>
          </p:cNvSpPr>
          <p:nvPr>
            <p:ph idx="1"/>
          </p:nvPr>
        </p:nvSpPr>
        <p:spPr/>
        <p:txBody>
          <a:bodyPr>
            <a:normAutofit/>
          </a:bodyPr>
          <a:lstStyle/>
          <a:p>
            <a:r>
              <a:rPr lang="en-GB" dirty="0" smtClean="0"/>
              <a:t>International Association for the Evaluation of Educational Achievement Civic Education Study (IEA CIVED study)</a:t>
            </a:r>
          </a:p>
          <a:p>
            <a:r>
              <a:rPr lang="en-GB" dirty="0">
                <a:hlinkClick r:id="rId2"/>
              </a:rPr>
              <a:t>https://</a:t>
            </a:r>
            <a:r>
              <a:rPr lang="en-GB" dirty="0" smtClean="0">
                <a:hlinkClick r:id="rId2"/>
              </a:rPr>
              <a:t>iccs.iea.nl/home.html</a:t>
            </a:r>
            <a:r>
              <a:rPr lang="en-GB" dirty="0" smtClean="0"/>
              <a:t> </a:t>
            </a:r>
          </a:p>
          <a:p>
            <a:r>
              <a:rPr lang="en-GB" dirty="0" smtClean="0"/>
              <a:t>Ongoing research into citizenship provision across 28 countries. Assessed on:</a:t>
            </a:r>
          </a:p>
          <a:p>
            <a:pPr marL="457200" indent="-457200">
              <a:buAutoNum type="arabicPeriod"/>
            </a:pPr>
            <a:r>
              <a:rPr lang="en-GB" dirty="0" smtClean="0"/>
              <a:t>Knowledge of civic content (state institutions, civil institutions)</a:t>
            </a:r>
          </a:p>
          <a:p>
            <a:pPr marL="457200" indent="-457200">
              <a:buAutoNum type="arabicPeriod"/>
            </a:pPr>
            <a:r>
              <a:rPr lang="en-GB" dirty="0" smtClean="0"/>
              <a:t>Skills in interpreting civic information (including interpretations of announcements made through the media)</a:t>
            </a:r>
          </a:p>
          <a:p>
            <a:pPr marL="457200" indent="-457200">
              <a:buAutoNum type="arabicPeriod"/>
            </a:pPr>
            <a:r>
              <a:rPr lang="en-GB" dirty="0" smtClean="0"/>
              <a:t>Concepts of the role of citizens and the extent to which they intend to become involved in citizenship activity</a:t>
            </a:r>
            <a:endParaRPr lang="en-GB" dirty="0"/>
          </a:p>
        </p:txBody>
      </p:sp>
    </p:spTree>
    <p:extLst>
      <p:ext uri="{BB962C8B-B14F-4D97-AF65-F5344CB8AC3E}">
        <p14:creationId xmlns:p14="http://schemas.microsoft.com/office/powerpoint/2010/main" val="33960173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is global citizenship?</a:t>
            </a:r>
            <a:endParaRPr lang="en-GB" dirty="0"/>
          </a:p>
        </p:txBody>
      </p:sp>
      <p:sp>
        <p:nvSpPr>
          <p:cNvPr id="6" name="Content Placeholder 5"/>
          <p:cNvSpPr>
            <a:spLocks noGrp="1"/>
          </p:cNvSpPr>
          <p:nvPr>
            <p:ph idx="1"/>
          </p:nvPr>
        </p:nvSpPr>
        <p:spPr/>
        <p:txBody>
          <a:bodyPr/>
          <a:lstStyle/>
          <a:p>
            <a:r>
              <a:rPr lang="en-GB" dirty="0"/>
              <a:t>A </a:t>
            </a:r>
            <a:r>
              <a:rPr lang="en-GB" b="1" dirty="0"/>
              <a:t>global citizen</a:t>
            </a:r>
            <a:r>
              <a:rPr lang="en-GB" dirty="0"/>
              <a:t> is someone who is aware of and understands the wider world - and their place in it. They take an active role in their community, and work with others to make our planet more equal, fair and sustainable.</a:t>
            </a:r>
          </a:p>
          <a:p>
            <a:r>
              <a:rPr lang="en-GB" dirty="0"/>
              <a:t>For Oxfam, </a:t>
            </a:r>
            <a:r>
              <a:rPr lang="en-GB" b="1" dirty="0"/>
              <a:t>global citizenship</a:t>
            </a:r>
            <a:r>
              <a:rPr lang="en-GB" dirty="0"/>
              <a:t> is all about encouraging young people to develop the knowledge, skills and values they need to engage with the world. And it's about the belief that we can all make a difference</a:t>
            </a:r>
            <a:r>
              <a:rPr lang="en-GB" dirty="0" smtClean="0"/>
              <a:t>.</a:t>
            </a:r>
          </a:p>
          <a:p>
            <a:endParaRPr lang="en-GB" dirty="0"/>
          </a:p>
          <a:p>
            <a:r>
              <a:rPr lang="en-GB" dirty="0">
                <a:hlinkClick r:id="rId2"/>
              </a:rPr>
              <a:t>https://www.youtube.com/watch?v=XVSgbU6WVSk</a:t>
            </a:r>
            <a:endParaRPr lang="en-GB" dirty="0"/>
          </a:p>
          <a:p>
            <a:endParaRPr lang="en-GB" dirty="0"/>
          </a:p>
        </p:txBody>
      </p:sp>
    </p:spTree>
    <p:extLst>
      <p:ext uri="{BB962C8B-B14F-4D97-AF65-F5344CB8AC3E}">
        <p14:creationId xmlns:p14="http://schemas.microsoft.com/office/powerpoint/2010/main" val="40092433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Oxfam </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Education for global citizenship</a:t>
            </a:r>
            <a:r>
              <a:rPr lang="en-GB" dirty="0"/>
              <a:t> is not an additional subject - it's a framework for learning, reaching beyond school to the wider community. It can be promoted in class through the existing curriculum or through new initiatives and activities.</a:t>
            </a:r>
          </a:p>
          <a:p>
            <a:r>
              <a:rPr lang="en-GB" dirty="0"/>
              <a:t>The </a:t>
            </a:r>
            <a:r>
              <a:rPr lang="en-GB" b="1" dirty="0"/>
              <a:t>benefits</a:t>
            </a:r>
            <a:r>
              <a:rPr lang="en-GB" dirty="0"/>
              <a:t> are felt across the school and beyond. Global citizenship helps young people to:</a:t>
            </a:r>
          </a:p>
          <a:p>
            <a:r>
              <a:rPr lang="en-GB" dirty="0"/>
              <a:t>Build their own understanding of world events.</a:t>
            </a:r>
          </a:p>
          <a:p>
            <a:r>
              <a:rPr lang="en-GB" dirty="0"/>
              <a:t>Think about their values and what's important to them.</a:t>
            </a:r>
          </a:p>
          <a:p>
            <a:r>
              <a:rPr lang="en-GB" dirty="0"/>
              <a:t>Take learning into the real world.</a:t>
            </a:r>
          </a:p>
          <a:p>
            <a:r>
              <a:rPr lang="en-GB" dirty="0"/>
              <a:t>Challenge ignorance and intolerance.</a:t>
            </a:r>
          </a:p>
          <a:p>
            <a:r>
              <a:rPr lang="en-GB" dirty="0"/>
              <a:t>Get involved in their local, national and global communities.</a:t>
            </a:r>
          </a:p>
          <a:p>
            <a:r>
              <a:rPr lang="en-GB" dirty="0"/>
              <a:t>Develop an argument and voice their opinions.</a:t>
            </a:r>
          </a:p>
          <a:p>
            <a:r>
              <a:rPr lang="en-GB" dirty="0"/>
              <a:t>See that they have power to act and influence the world around them.</a:t>
            </a:r>
          </a:p>
          <a:p>
            <a:endParaRPr lang="en-GB" dirty="0"/>
          </a:p>
        </p:txBody>
      </p:sp>
    </p:spTree>
    <p:extLst>
      <p:ext uri="{BB962C8B-B14F-4D97-AF65-F5344CB8AC3E}">
        <p14:creationId xmlns:p14="http://schemas.microsoft.com/office/powerpoint/2010/main" val="15901108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Task </a:t>
            </a:r>
            <a:endParaRPr lang="en-GB" dirty="0"/>
          </a:p>
        </p:txBody>
      </p:sp>
      <p:sp>
        <p:nvSpPr>
          <p:cNvPr id="6" name="Content Placeholder 5"/>
          <p:cNvSpPr>
            <a:spLocks noGrp="1"/>
          </p:cNvSpPr>
          <p:nvPr>
            <p:ph sz="half" idx="1"/>
          </p:nvPr>
        </p:nvSpPr>
        <p:spPr/>
        <p:txBody>
          <a:bodyPr/>
          <a:lstStyle/>
          <a:p>
            <a:r>
              <a:rPr lang="en-GB" dirty="0" smtClean="0"/>
              <a:t>Develop a programme of citizenship education for educating students in Wales in order to develop global citizenship skills</a:t>
            </a:r>
          </a:p>
          <a:p>
            <a:endParaRPr lang="en-GB" dirty="0"/>
          </a:p>
          <a:p>
            <a:r>
              <a:rPr lang="en-GB" dirty="0" smtClean="0"/>
              <a:t>Consider what you would focus on and why?</a:t>
            </a:r>
            <a:endParaRPr lang="en-GB"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21475" y="1537253"/>
            <a:ext cx="4022725" cy="4022725"/>
          </a:xfrm>
        </p:spPr>
      </p:pic>
    </p:spTree>
    <p:extLst>
      <p:ext uri="{BB962C8B-B14F-4D97-AF65-F5344CB8AC3E}">
        <p14:creationId xmlns:p14="http://schemas.microsoft.com/office/powerpoint/2010/main" val="394143500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125000"/>
              </a:schemeClr>
              <a:schemeClr val="phClr">
                <a:tint val="92000"/>
                <a:shade val="70000"/>
                <a:satMod val="110000"/>
              </a:schemeClr>
            </a:duotone>
          </a:blip>
          <a:tile tx="0" ty="0" sx="22000" sy="2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E736489A-00C3-4E0A-AAA8-D4D3127BA5B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3" ma:contentTypeDescription="Create a new document." ma:contentTypeScope="" ma:versionID="8ea2ee704b0e517a993a179a81b05254">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d3a5d5540fbeb463e5f1e563e6608928"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ath_Settings xmlns="bf13d2f1-3fb4-4d24-806f-713eb38c1b0e" xsi:nil="true"/>
    <Distribution_Groups xmlns="bf13d2f1-3fb4-4d24-806f-713eb38c1b0e" xsi:nil="true"/>
    <Invited_Teachers xmlns="bf13d2f1-3fb4-4d24-806f-713eb38c1b0e" xsi:nil="true"/>
    <Invited_Students xmlns="bf13d2f1-3fb4-4d24-806f-713eb38c1b0e" xsi:nil="true"/>
    <Has_Teacher_Only_SectionGroup xmlns="bf13d2f1-3fb4-4d24-806f-713eb38c1b0e" xsi:nil="true"/>
    <Owner xmlns="bf13d2f1-3fb4-4d24-806f-713eb38c1b0e">
      <UserInfo>
        <DisplayName/>
        <AccountId xsi:nil="true"/>
        <AccountType/>
      </UserInfo>
    </Owner>
    <Teachers xmlns="bf13d2f1-3fb4-4d24-806f-713eb38c1b0e">
      <UserInfo>
        <DisplayName/>
        <AccountId xsi:nil="true"/>
        <AccountType/>
      </UserInfo>
    </Teachers>
    <TeamsChannelId xmlns="bf13d2f1-3fb4-4d24-806f-713eb38c1b0e" xsi:nil="true"/>
    <NotebookType xmlns="bf13d2f1-3fb4-4d24-806f-713eb38c1b0e" xsi:nil="true"/>
    <CultureName xmlns="bf13d2f1-3fb4-4d24-806f-713eb38c1b0e" xsi:nil="true"/>
    <DefaultSectionNames xmlns="bf13d2f1-3fb4-4d24-806f-713eb38c1b0e" xsi:nil="true"/>
    <Is_Collaboration_Space_Locked xmlns="bf13d2f1-3fb4-4d24-806f-713eb38c1b0e" xsi:nil="true"/>
    <Templates xmlns="bf13d2f1-3fb4-4d24-806f-713eb38c1b0e" xsi:nil="true"/>
    <Self_Registration_Enabled xmlns="bf13d2f1-3fb4-4d24-806f-713eb38c1b0e" xsi:nil="true"/>
    <Students xmlns="bf13d2f1-3fb4-4d24-806f-713eb38c1b0e">
      <UserInfo>
        <DisplayName/>
        <AccountId xsi:nil="true"/>
        <AccountType/>
      </UserInfo>
    </Students>
    <AppVersion xmlns="bf13d2f1-3fb4-4d24-806f-713eb38c1b0e" xsi:nil="true"/>
    <FolderType xmlns="bf13d2f1-3fb4-4d24-806f-713eb38c1b0e" xsi:nil="true"/>
    <Student_Groups xmlns="bf13d2f1-3fb4-4d24-806f-713eb38c1b0e">
      <UserInfo>
        <DisplayName/>
        <AccountId xsi:nil="true"/>
        <AccountType/>
      </UserInfo>
    </Student_Groups>
    <LMS_Mappings xmlns="bf13d2f1-3fb4-4d24-806f-713eb38c1b0e" xsi:nil="true"/>
    <IsNotebookLocked xmlns="bf13d2f1-3fb4-4d24-806f-713eb38c1b0e" xsi:nil="true"/>
  </documentManagement>
</p:properties>
</file>

<file path=customXml/itemProps1.xml><?xml version="1.0" encoding="utf-8"?>
<ds:datastoreItem xmlns:ds="http://schemas.openxmlformats.org/officeDocument/2006/customXml" ds:itemID="{35F69097-AA31-444F-81A4-41EE177930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D226AF-E83C-4B7E-B704-385C1981DBBD}">
  <ds:schemaRefs>
    <ds:schemaRef ds:uri="http://schemas.microsoft.com/sharepoint/v3/contenttype/forms"/>
  </ds:schemaRefs>
</ds:datastoreItem>
</file>

<file path=customXml/itemProps3.xml><?xml version="1.0" encoding="utf-8"?>
<ds:datastoreItem xmlns:ds="http://schemas.openxmlformats.org/officeDocument/2006/customXml" ds:itemID="{45EE77D0-963B-499A-9996-A13B6B11344E}">
  <ds:schemaRefs>
    <ds:schemaRef ds:uri="http://purl.org/dc/dcmitype/"/>
    <ds:schemaRef ds:uri="http://purl.org/dc/elements/1.1/"/>
    <ds:schemaRef ds:uri="http://schemas.microsoft.com/office/2006/metadata/properties"/>
    <ds:schemaRef ds:uri="bf13d2f1-3fb4-4d24-806f-713eb38c1b0e"/>
    <ds:schemaRef ds:uri="http://schemas.microsoft.com/office/infopath/2007/PartnerControls"/>
    <ds:schemaRef ds:uri="http://purl.org/dc/terms/"/>
    <ds:schemaRef ds:uri="a3276f14-397d-4ed7-b8c7-ece791485ff1"/>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Integral</Template>
  <TotalTime>1609</TotalTime>
  <Words>307</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Tw Cen MT</vt:lpstr>
      <vt:lpstr>Tw Cen MT Condensed</vt:lpstr>
      <vt:lpstr>Wingdings 3</vt:lpstr>
      <vt:lpstr>Integral</vt:lpstr>
      <vt:lpstr>Global Citizenship in Context</vt:lpstr>
      <vt:lpstr>Feedback on task </vt:lpstr>
      <vt:lpstr>Question </vt:lpstr>
      <vt:lpstr>Osler and Starkey (2005)</vt:lpstr>
      <vt:lpstr>Research into citizenship education </vt:lpstr>
      <vt:lpstr>What is global citizenship?</vt:lpstr>
      <vt:lpstr>Oxfam </vt:lpstr>
      <vt:lpstr>Task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Citizenship in Context</dc:title>
  <dc:creator>Caroline Lewis</dc:creator>
  <cp:lastModifiedBy>Caroline Lewis</cp:lastModifiedBy>
  <cp:revision>7</cp:revision>
  <dcterms:created xsi:type="dcterms:W3CDTF">2020-02-04T11:38:17Z</dcterms:created>
  <dcterms:modified xsi:type="dcterms:W3CDTF">2020-02-05T14:27:57Z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