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sldIdLst>
    <p:sldId id="256" r:id="rId2"/>
    <p:sldId id="268" r:id="rId3"/>
    <p:sldId id="257" r:id="rId4"/>
    <p:sldId id="258" r:id="rId5"/>
    <p:sldId id="259" r:id="rId6"/>
    <p:sldId id="269" r:id="rId7"/>
    <p:sldId id="263" r:id="rId8"/>
    <p:sldId id="264" r:id="rId9"/>
    <p:sldId id="265" r:id="rId10"/>
    <p:sldId id="260" r:id="rId11"/>
    <p:sldId id="261" r:id="rId12"/>
    <p:sldId id="262" r:id="rId13"/>
    <p:sldId id="267" r:id="rId14"/>
    <p:sldId id="266" r:id="rId15"/>
    <p:sldId id="270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5620"/>
    <p:restoredTop sz="95204" autoAdjust="0"/>
  </p:normalViewPr>
  <p:slideViewPr>
    <p:cSldViewPr>
      <p:cViewPr>
        <p:scale>
          <a:sx n="81" d="100"/>
          <a:sy n="81" d="100"/>
        </p:scale>
        <p:origin x="-1692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7E0EDD6-9116-4CBA-9F0B-E075D83A4300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FAF9A27-95F2-49BF-9B40-A11C0838D7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0EDD6-9116-4CBA-9F0B-E075D83A4300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F9A27-95F2-49BF-9B40-A11C0838D7D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0EDD6-9116-4CBA-9F0B-E075D83A4300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F9A27-95F2-49BF-9B40-A11C0838D7D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0EDD6-9116-4CBA-9F0B-E075D83A4300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F9A27-95F2-49BF-9B40-A11C0838D7D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0EDD6-9116-4CBA-9F0B-E075D83A4300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F9A27-95F2-49BF-9B40-A11C0838D7D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0EDD6-9116-4CBA-9F0B-E075D83A4300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F9A27-95F2-49BF-9B40-A11C0838D7D7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0EDD6-9116-4CBA-9F0B-E075D83A4300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F9A27-95F2-49BF-9B40-A11C0838D7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97E0EDD6-9116-4CBA-9F0B-E075D83A4300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F9A27-95F2-49BF-9B40-A11C0838D7D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7E0EDD6-9116-4CBA-9F0B-E075D83A4300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FAF9A27-95F2-49BF-9B40-A11C0838D7D7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0EDD6-9116-4CBA-9F0B-E075D83A4300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F9A27-95F2-49BF-9B40-A11C0838D7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0EDD6-9116-4CBA-9F0B-E075D83A4300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F9A27-95F2-49BF-9B40-A11C0838D7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7E0EDD6-9116-4CBA-9F0B-E075D83A4300}" type="datetimeFigureOut">
              <a:rPr lang="en-GB" smtClean="0"/>
              <a:t>28/05/2019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FAF9A27-95F2-49BF-9B40-A11C0838D7D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2708919"/>
          </a:xfrm>
        </p:spPr>
        <p:txBody>
          <a:bodyPr>
            <a:normAutofit/>
          </a:bodyPr>
          <a:lstStyle/>
          <a:p>
            <a:r>
              <a:rPr lang="en-GB" sz="5300" dirty="0" smtClean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Effective </a:t>
            </a:r>
            <a:r>
              <a:rPr lang="en-GB" sz="53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Team Working Consultancy Service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3568" y="3717032"/>
            <a:ext cx="8136904" cy="2808312"/>
          </a:xfrm>
        </p:spPr>
        <p:txBody>
          <a:bodyPr/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Presented by Team 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Enterprise</a:t>
            </a:r>
          </a:p>
          <a:p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Ameera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Samina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, Suma, Junior,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Tahira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and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Nazmin</a:t>
            </a:r>
            <a:endParaRPr lang="en-GB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6589081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8280920" cy="5390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5462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4379504"/>
          </a:xfrm>
        </p:spPr>
        <p:txBody>
          <a:bodyPr vert="horz" anchor="t">
            <a:normAutofit/>
          </a:bodyPr>
          <a:lstStyle/>
          <a:p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A team is a group of people working together, towards a shared purpose.</a:t>
            </a:r>
          </a:p>
          <a:p>
            <a:pPr indent="-255905"/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The ability to work well with others is invaluable.</a:t>
            </a:r>
            <a:endParaRPr lang="en-GB" dirty="0">
              <a:solidFill>
                <a:schemeClr val="bg2">
                  <a:lumMod val="25000"/>
                </a:schemeClr>
              </a:solidFill>
              <a:cs typeface="Lucida Sans Unicode"/>
            </a:endParaRPr>
          </a:p>
          <a:p>
            <a:pPr indent="-255905"/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Working cooperatively is a fundamental ability which is required in many work and life circumstances.</a:t>
            </a:r>
            <a:endParaRPr lang="en-GB" dirty="0">
              <a:solidFill>
                <a:schemeClr val="bg2">
                  <a:lumMod val="25000"/>
                </a:schemeClr>
              </a:solidFill>
              <a:cs typeface="Lucida Sans Unicode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/>
            </a:r>
            <a:br>
              <a:rPr lang="en-GB" dirty="0"/>
            </a:b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WHAT IS A TEAM?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437112"/>
            <a:ext cx="4572000" cy="22768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93704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3131360"/>
          </a:xfrm>
        </p:spPr>
        <p:txBody>
          <a:bodyPr vert="horz" anchor="t">
            <a:normAutofit fontScale="92500"/>
          </a:bodyPr>
          <a:lstStyle/>
          <a:p>
            <a:pPr indent="-255905"/>
            <a:r>
              <a:rPr lang="en-GB" dirty="0"/>
              <a:t>There are many benefits to teamwork;</a:t>
            </a:r>
            <a:endParaRPr lang="en-US" dirty="0"/>
          </a:p>
          <a:p>
            <a:pPr marL="109855" indent="0">
              <a:buNone/>
            </a:pPr>
            <a:r>
              <a:rPr lang="en-GB" dirty="0">
                <a:cs typeface="Lucida Sans Unicode"/>
              </a:rPr>
              <a:t>            Boost to productivity</a:t>
            </a:r>
          </a:p>
          <a:p>
            <a:pPr marL="109855" indent="0">
              <a:buNone/>
            </a:pPr>
            <a:r>
              <a:rPr lang="en-GB" dirty="0">
                <a:cs typeface="Lucida Sans Unicode"/>
              </a:rPr>
              <a:t>            Promotes innovation</a:t>
            </a:r>
          </a:p>
          <a:p>
            <a:pPr marL="109855" indent="0">
              <a:buNone/>
            </a:pPr>
            <a:r>
              <a:rPr lang="en-GB" dirty="0">
                <a:cs typeface="Lucida Sans Unicode"/>
              </a:rPr>
              <a:t>            Encourages stronger work relationships</a:t>
            </a:r>
          </a:p>
          <a:p>
            <a:pPr marL="109855" indent="0">
              <a:buNone/>
            </a:pPr>
            <a:r>
              <a:rPr lang="en-GB" dirty="0">
                <a:cs typeface="Lucida Sans Unicode"/>
              </a:rPr>
              <a:t>            Improves communication skills</a:t>
            </a:r>
          </a:p>
          <a:p>
            <a:pPr indent="-255905"/>
            <a:r>
              <a:rPr lang="en-GB" dirty="0"/>
              <a:t>Tasks are completed faster and more efficiently.</a:t>
            </a:r>
            <a:endParaRPr lang="en-GB" dirty="0">
              <a:cs typeface="Lucida Sans Unicode"/>
            </a:endParaRPr>
          </a:p>
          <a:p>
            <a:pPr indent="-255905"/>
            <a:r>
              <a:rPr lang="en-GB" dirty="0">
                <a:cs typeface="Lucida Sans Unicode"/>
              </a:rPr>
              <a:t>Team success reflects on all members.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Benefits Of Team Working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="" xmlns:a16="http://schemas.microsoft.com/office/drawing/2014/main" id="{4DC93E84-1491-4EE1-8B01-D5502C481D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7004" y="4498676"/>
            <a:ext cx="3792747" cy="2360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3316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2">
                    <a:lumMod val="50000"/>
                  </a:schemeClr>
                </a:solidFill>
              </a:rPr>
              <a:t>Stages Of Team Development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79375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07375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="" xmlns:a16="http://schemas.microsoft.com/office/drawing/2014/main" id="{09463023-8B94-4F28-B24D-BF412950B6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2989"/>
            <a:ext cx="8229600" cy="4899775"/>
          </a:xfrm>
        </p:spPr>
        <p:txBody>
          <a:bodyPr vert="horz" anchor="t">
            <a:normAutofit fontScale="92500" lnSpcReduction="10000"/>
          </a:bodyPr>
          <a:lstStyle/>
          <a:p>
            <a:pPr marL="109855" indent="0" algn="ctr">
              <a:buNone/>
            </a:pPr>
            <a:r>
              <a:rPr lang="en-US" sz="3200" dirty="0">
                <a:solidFill>
                  <a:schemeClr val="bg2">
                    <a:lumMod val="50000"/>
                  </a:schemeClr>
                </a:solidFill>
                <a:cs typeface="Lucida Sans Unicode"/>
              </a:rPr>
              <a:t>Tuckman's Stages Of Team Development</a:t>
            </a:r>
          </a:p>
          <a:p>
            <a:pPr marL="109855" indent="0">
              <a:buNone/>
            </a:pPr>
            <a:endParaRPr lang="en-US" dirty="0">
              <a:cs typeface="Lucida Sans Unicode"/>
            </a:endParaRPr>
          </a:p>
          <a:p>
            <a:pPr marL="567055" indent="-457200">
              <a:buFont typeface="Arial"/>
              <a:buChar char="•"/>
            </a:pPr>
            <a:r>
              <a:rPr lang="en-US" dirty="0">
                <a:cs typeface="Lucida Sans Unicode"/>
              </a:rPr>
              <a:t>Forming; unclear purpose, require guidance and direction.</a:t>
            </a:r>
          </a:p>
          <a:p>
            <a:pPr marL="567055" indent="-457200">
              <a:buFont typeface="Arial"/>
              <a:buChar char="•"/>
            </a:pPr>
            <a:r>
              <a:rPr lang="en-US" dirty="0">
                <a:cs typeface="Lucida Sans Unicode"/>
              </a:rPr>
              <a:t>Storming; struggle for leadership, tension and clique formation.</a:t>
            </a:r>
          </a:p>
          <a:p>
            <a:pPr marL="567055" indent="-457200">
              <a:buFont typeface="Arial"/>
              <a:buChar char="•"/>
            </a:pPr>
            <a:r>
              <a:rPr lang="en-US" dirty="0">
                <a:cs typeface="Lucida Sans Unicode"/>
              </a:rPr>
              <a:t>Norming; increased work output as you learn to work together.</a:t>
            </a:r>
          </a:p>
          <a:p>
            <a:pPr marL="567055" indent="-457200">
              <a:buFont typeface="Arial"/>
              <a:buChar char="•"/>
            </a:pPr>
            <a:r>
              <a:rPr lang="en-US" dirty="0">
                <a:cs typeface="Lucida Sans Unicode"/>
              </a:rPr>
              <a:t>Performing; successful performance, helpfulness and acceptance</a:t>
            </a:r>
          </a:p>
          <a:p>
            <a:pPr marL="567055" indent="-457200">
              <a:buFont typeface="Arial"/>
              <a:buChar char="•"/>
            </a:pPr>
            <a:r>
              <a:rPr lang="en-US" dirty="0">
                <a:cs typeface="Lucida Sans Unicode"/>
              </a:rPr>
              <a:t>Adjourning; disengagement and self evaluation.  </a:t>
            </a:r>
          </a:p>
        </p:txBody>
      </p:sp>
      <p:pic>
        <p:nvPicPr>
          <p:cNvPr id="4" name="Picture 4" descr="A close up of a sign&#10;&#10;Description generated with very high confidence">
            <a:extLst>
              <a:ext uri="{FF2B5EF4-FFF2-40B4-BE49-F238E27FC236}">
                <a16:creationId xmlns="" xmlns:a16="http://schemas.microsoft.com/office/drawing/2014/main" id="{8EEABD88-10D6-4B3C-876F-F3478345FC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2853" y="4857211"/>
            <a:ext cx="6236897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911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solidFill>
                  <a:schemeClr val="bg2">
                    <a:lumMod val="50000"/>
                  </a:schemeClr>
                </a:solidFill>
              </a:rPr>
              <a:t>Team Roles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736"/>
            <a:ext cx="8784976" cy="5472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9532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3878982"/>
          </a:xfrm>
        </p:spPr>
        <p:txBody>
          <a:bodyPr vert="horz" anchor="t">
            <a:normAutofit/>
          </a:bodyPr>
          <a:lstStyle/>
          <a:p>
            <a:pPr marL="285750" indent="-285750"/>
            <a:r>
              <a:rPr lang="en-GB">
                <a:cs typeface="Lucida Sans Unicode"/>
              </a:rPr>
              <a:t>The Belbin team role model is used to identify strengths and weaknesses.</a:t>
            </a:r>
          </a:p>
          <a:p>
            <a:pPr marL="285750" indent="-285750"/>
            <a:r>
              <a:rPr lang="en-GB">
                <a:cs typeface="Lucida Sans Unicode"/>
              </a:rPr>
              <a:t>The Belbin model can provide </a:t>
            </a:r>
            <a:r>
              <a:rPr lang="en-GB" dirty="0">
                <a:cs typeface="Lucida Sans Unicode"/>
              </a:rPr>
              <a:t>the language to ensure that teams communicate and work together with greater understanding.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solidFill>
                  <a:schemeClr val="bg2">
                    <a:lumMod val="50000"/>
                  </a:schemeClr>
                </a:solidFill>
              </a:rPr>
              <a:t>Belbin Team Roles Model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="" xmlns:a16="http://schemas.microsoft.com/office/drawing/2014/main" id="{2BB81F5A-4B04-4442-A358-B82FDA8299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004" y="3989560"/>
            <a:ext cx="7530859" cy="1869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8418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 vert="horz" anchor="t">
            <a:normAutofit fontScale="92500" lnSpcReduction="10000"/>
          </a:bodyPr>
          <a:lstStyle/>
          <a:p>
            <a:pPr marL="109855" indent="0">
              <a:buNone/>
            </a:pPr>
            <a:endParaRPr lang="en-GB" dirty="0">
              <a:cs typeface="Lucida Sans Unicode"/>
            </a:endParaRPr>
          </a:p>
          <a:p>
            <a:pPr indent="-255905"/>
            <a:r>
              <a:rPr lang="en-GB">
                <a:cs typeface="Lucida Sans Unicode"/>
              </a:rPr>
              <a:t>Effective teams need an effective leader.</a:t>
            </a:r>
            <a:r>
              <a:rPr lang="en-US" dirty="0">
                <a:cs typeface="Lucida Sans Unicode"/>
              </a:rPr>
              <a:t> </a:t>
            </a:r>
            <a:endParaRPr lang="en-GB" dirty="0">
              <a:cs typeface="Lucida Sans Unicode"/>
            </a:endParaRPr>
          </a:p>
          <a:p>
            <a:pPr indent="-255905"/>
            <a:r>
              <a:rPr lang="en-GB">
                <a:cs typeface="Lucida Sans Unicode"/>
              </a:rPr>
              <a:t>An effective leader should be;  </a:t>
            </a:r>
          </a:p>
          <a:p>
            <a:pPr indent="-255905">
              <a:buFont typeface="Arial"/>
              <a:buChar char="•"/>
            </a:pPr>
            <a:r>
              <a:rPr lang="en-GB">
                <a:cs typeface="Lucida Sans Unicode"/>
              </a:rPr>
              <a:t>Extrovert</a:t>
            </a:r>
          </a:p>
          <a:p>
            <a:pPr indent="-255905">
              <a:buFont typeface="Arial"/>
              <a:buChar char="•"/>
            </a:pPr>
            <a:r>
              <a:rPr lang="en-GB">
                <a:cs typeface="Lucida Sans Unicode"/>
              </a:rPr>
              <a:t>Outgoing</a:t>
            </a:r>
          </a:p>
          <a:p>
            <a:pPr indent="-255905">
              <a:buFont typeface="Arial"/>
              <a:buChar char="•"/>
            </a:pPr>
            <a:r>
              <a:rPr lang="en-GB">
                <a:cs typeface="Lucida Sans Unicode"/>
              </a:rPr>
              <a:t>Energetic  </a:t>
            </a:r>
          </a:p>
          <a:p>
            <a:pPr indent="-255905"/>
            <a:r>
              <a:rPr lang="en-GB">
                <a:cs typeface="Lucida Sans Unicode"/>
              </a:rPr>
              <a:t>Conscientious and aware of their own strengths and weaknesses and those of their team members.</a:t>
            </a:r>
            <a:r>
              <a:rPr lang="en-US" dirty="0">
                <a:cs typeface="Lucida Sans Unicode"/>
              </a:rPr>
              <a:t>  </a:t>
            </a:r>
            <a:endParaRPr lang="en-GB"/>
          </a:p>
          <a:p>
            <a:pPr indent="-255905"/>
            <a:r>
              <a:rPr lang="en-GB">
                <a:cs typeface="Lucida Sans Unicode"/>
              </a:rPr>
              <a:t>The difference between being a boss and a leader is demonstrated in the following image;</a:t>
            </a:r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solidFill>
                  <a:schemeClr val="bg2">
                    <a:lumMod val="50000"/>
                  </a:schemeClr>
                </a:solidFill>
              </a:rPr>
              <a:t>Team Leader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30446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BOSS VS LEADER</a:t>
            </a:r>
            <a:br>
              <a:rPr lang="en-GB" dirty="0">
                <a:solidFill>
                  <a:schemeClr val="bg2">
                    <a:lumMod val="50000"/>
                  </a:schemeClr>
                </a:solidFill>
              </a:rPr>
            </a:b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605" y="2197469"/>
            <a:ext cx="9148605" cy="46537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79512" y="1124744"/>
            <a:ext cx="8856984" cy="107721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GB" sz="3200" dirty="0">
                <a:cs typeface="Lucida Sans Unicode"/>
              </a:rPr>
              <a:t>Boss = Sitting at desk</a:t>
            </a:r>
            <a:endParaRPr lang="en-US" sz="3200" dirty="0">
              <a:cs typeface="Lucida Sans Unicode"/>
            </a:endParaRPr>
          </a:p>
          <a:p>
            <a:pPr algn="ctr"/>
            <a:r>
              <a:rPr lang="en-GB" sz="3200" dirty="0">
                <a:cs typeface="Lucida Sans Unicode"/>
              </a:rPr>
              <a:t>Leader = Part of the team</a:t>
            </a:r>
          </a:p>
        </p:txBody>
      </p:sp>
    </p:spTree>
    <p:extLst>
      <p:ext uri="{BB962C8B-B14F-4D97-AF65-F5344CB8AC3E}">
        <p14:creationId xmlns:p14="http://schemas.microsoft.com/office/powerpoint/2010/main" val="30499203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07517"/>
            <a:ext cx="8229600" cy="4037134"/>
          </a:xfrm>
        </p:spPr>
        <p:txBody>
          <a:bodyPr vert="horz" anchor="t">
            <a:normAutofit fontScale="92500" lnSpcReduction="10000"/>
          </a:bodyPr>
          <a:lstStyle/>
          <a:p>
            <a:pPr indent="-255905"/>
            <a:r>
              <a:rPr lang="en-GB" dirty="0">
                <a:cs typeface="Lucida Sans Unicode"/>
              </a:rPr>
              <a:t>Development of a successful team is dependant on;</a:t>
            </a:r>
            <a:r>
              <a:rPr lang="en-US" dirty="0">
                <a:cs typeface="Lucida Sans Unicode"/>
              </a:rPr>
              <a:t> </a:t>
            </a:r>
            <a:endParaRPr lang="en-GB" dirty="0">
              <a:cs typeface="Lucida Sans Unicode"/>
            </a:endParaRPr>
          </a:p>
          <a:p>
            <a:pPr marL="567055" indent="-457200">
              <a:buFont typeface="Arial"/>
              <a:buChar char="•"/>
            </a:pPr>
            <a:r>
              <a:rPr lang="en-GB" dirty="0">
                <a:cs typeface="Lucida Sans Unicode"/>
              </a:rPr>
              <a:t>A positive view towards others.  </a:t>
            </a:r>
          </a:p>
          <a:p>
            <a:pPr marL="567055" indent="-457200">
              <a:buFont typeface="Arial"/>
              <a:buChar char="•"/>
            </a:pPr>
            <a:r>
              <a:rPr lang="en-GB" dirty="0">
                <a:cs typeface="Lucida Sans Unicode"/>
              </a:rPr>
              <a:t>Realise ‘no man is an island’, no one is self-sufficient, everyone relies on others.  </a:t>
            </a:r>
            <a:endParaRPr lang="en-GB">
              <a:cs typeface="Lucida Sans Unicode"/>
            </a:endParaRPr>
          </a:p>
          <a:p>
            <a:pPr indent="-255905"/>
            <a:r>
              <a:rPr lang="en-GB" dirty="0">
                <a:cs typeface="Lucida Sans Unicode"/>
              </a:rPr>
              <a:t>Using positive reinforcements;  </a:t>
            </a:r>
            <a:endParaRPr lang="en-GB" dirty="0"/>
          </a:p>
          <a:p>
            <a:pPr marL="567055" indent="-457200">
              <a:buFont typeface="Arial"/>
              <a:buChar char="•"/>
            </a:pPr>
            <a:r>
              <a:rPr lang="en-GB" dirty="0">
                <a:cs typeface="Lucida Sans Unicode"/>
              </a:rPr>
              <a:t>Encouragement and praise.  </a:t>
            </a:r>
          </a:p>
          <a:p>
            <a:pPr marL="567055" indent="-457200">
              <a:buFont typeface="Arial"/>
              <a:buChar char="•"/>
            </a:pPr>
            <a:r>
              <a:rPr lang="en-GB" dirty="0">
                <a:cs typeface="Lucida Sans Unicode"/>
              </a:rPr>
              <a:t>Reward and recognition.  </a:t>
            </a:r>
          </a:p>
          <a:p>
            <a:pPr marL="567055" indent="-457200">
              <a:buFont typeface="Arial"/>
              <a:buChar char="•"/>
            </a:pPr>
            <a:r>
              <a:rPr lang="en-GB" dirty="0">
                <a:cs typeface="Lucida Sans Unicode"/>
              </a:rPr>
              <a:t>Building positive relationships.</a:t>
            </a:r>
            <a:r>
              <a:rPr lang="en-US" dirty="0">
                <a:cs typeface="Lucida Sans Unicode"/>
              </a:rPr>
              <a:t>  </a:t>
            </a:r>
            <a:endParaRPr lang="en-GB">
              <a:cs typeface="Lucida Sans Unicode"/>
            </a:endParaRPr>
          </a:p>
          <a:p>
            <a:pPr marL="567055" indent="-457200">
              <a:buFont typeface="Arial"/>
              <a:buChar char="•"/>
            </a:pPr>
            <a:r>
              <a:rPr lang="en-GB" dirty="0">
                <a:cs typeface="Lucida Sans Unicode"/>
              </a:rPr>
              <a:t>Leader support.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26699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chemeClr val="bg2">
                    <a:lumMod val="50000"/>
                  </a:schemeClr>
                </a:solidFill>
              </a:rPr>
              <a:t>SUCCESSFUL TEAM DEVELOPMENT</a:t>
            </a:r>
            <a:endParaRPr lang="en-US"/>
          </a:p>
        </p:txBody>
      </p:sp>
      <p:pic>
        <p:nvPicPr>
          <p:cNvPr id="4" name="Picture 4" descr="A large body of water&#10;&#10;Description generated with very high confidence">
            <a:extLst>
              <a:ext uri="{FF2B5EF4-FFF2-40B4-BE49-F238E27FC236}">
                <a16:creationId xmlns="" xmlns:a16="http://schemas.microsoft.com/office/drawing/2014/main" id="{D2A3EA82-DC67-4289-B04F-A1F09D5836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0" y="5288760"/>
            <a:ext cx="9169878" cy="1571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7390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877479"/>
            <a:ext cx="8229600" cy="4425322"/>
          </a:xfrm>
        </p:spPr>
        <p:txBody>
          <a:bodyPr vert="horz" anchor="t">
            <a:normAutofit fontScale="92500" lnSpcReduction="10000"/>
          </a:bodyPr>
          <a:lstStyle/>
          <a:p>
            <a:pPr indent="-255905"/>
            <a:r>
              <a:rPr lang="en-GB">
                <a:cs typeface="Lucida Sans Unicode"/>
              </a:rPr>
              <a:t>Conflict can be defined as friction between individuals due to differences of;</a:t>
            </a:r>
            <a:endParaRPr lang="en-GB" dirty="0">
              <a:cs typeface="Lucida Sans Unicode"/>
            </a:endParaRPr>
          </a:p>
          <a:p>
            <a:pPr indent="-255905">
              <a:buFont typeface="Arial"/>
              <a:buChar char="•"/>
            </a:pPr>
            <a:r>
              <a:rPr lang="en-GB">
                <a:cs typeface="Lucida Sans Unicode"/>
              </a:rPr>
              <a:t>opinions - ideas</a:t>
            </a:r>
            <a:r>
              <a:rPr lang="en-US" dirty="0">
                <a:cs typeface="Lucida Sans Unicode"/>
              </a:rPr>
              <a:t> </a:t>
            </a:r>
            <a:endParaRPr lang="en-GB" dirty="0">
              <a:cs typeface="Lucida Sans Unicode"/>
            </a:endParaRPr>
          </a:p>
          <a:p>
            <a:pPr indent="-255905">
              <a:buFont typeface="Arial"/>
              <a:buChar char="•"/>
            </a:pPr>
            <a:r>
              <a:rPr lang="en-GB">
                <a:cs typeface="Lucida Sans Unicode"/>
              </a:rPr>
              <a:t>beliefs - values</a:t>
            </a:r>
          </a:p>
          <a:p>
            <a:pPr indent="-255905">
              <a:buFont typeface="Arial"/>
              <a:buChar char="•"/>
            </a:pPr>
            <a:r>
              <a:rPr lang="en-GB">
                <a:cs typeface="Lucida Sans Unicode"/>
              </a:rPr>
              <a:t>needs - objectives</a:t>
            </a:r>
            <a:r>
              <a:rPr lang="en-US" dirty="0">
                <a:cs typeface="Lucida Sans Unicode"/>
              </a:rPr>
              <a:t>  </a:t>
            </a:r>
            <a:endParaRPr lang="en-GB">
              <a:cs typeface="Lucida Sans Unicode"/>
            </a:endParaRPr>
          </a:p>
          <a:p>
            <a:pPr indent="-255905"/>
            <a:r>
              <a:rPr lang="en-GB">
                <a:cs typeface="Lucida Sans Unicode"/>
              </a:rPr>
              <a:t>Managing conflict is a challenge most organisations are facing today.</a:t>
            </a:r>
            <a:r>
              <a:rPr lang="en-US" dirty="0">
                <a:cs typeface="Lucida Sans Unicode"/>
              </a:rPr>
              <a:t>  </a:t>
            </a:r>
            <a:endParaRPr lang="en-GB"/>
          </a:p>
          <a:p>
            <a:pPr indent="-255905"/>
            <a:r>
              <a:rPr lang="en-GB">
                <a:cs typeface="Lucida Sans Unicode"/>
              </a:rPr>
              <a:t>Conflict has been viewed as something caused by bad management, however it is now viewed as inevitable and when properly managed can be beneficial.</a:t>
            </a:r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469"/>
            <a:ext cx="8229600" cy="1071113"/>
          </a:xfrm>
        </p:spPr>
        <p:txBody>
          <a:bodyPr/>
          <a:lstStyle/>
          <a:p>
            <a:pPr algn="ctr"/>
            <a:r>
              <a:rPr lang="en-GB">
                <a:solidFill>
                  <a:schemeClr val="bg2">
                    <a:lumMod val="50000"/>
                  </a:schemeClr>
                </a:solidFill>
              </a:rPr>
              <a:t>Managing Conflict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" name="Picture 4" descr="A person looking towards the camera&#10;&#10;Description generated with high confidence">
            <a:extLst>
              <a:ext uri="{FF2B5EF4-FFF2-40B4-BE49-F238E27FC236}">
                <a16:creationId xmlns="" xmlns:a16="http://schemas.microsoft.com/office/drawing/2014/main" id="{140DB29A-F781-4E61-B664-CE66E861EF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9797" y="4803131"/>
            <a:ext cx="5819954" cy="2053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0177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332657"/>
            <a:ext cx="8280921" cy="5472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17636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6552728"/>
          </a:xfrm>
        </p:spPr>
        <p:txBody>
          <a:bodyPr>
            <a:normAutofit/>
          </a:bodyPr>
          <a:lstStyle/>
          <a:p>
            <a:pPr algn="ctr"/>
            <a:r>
              <a:rPr lang="en-GB" sz="89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Thank you</a:t>
            </a:r>
            <a:br>
              <a:rPr lang="en-GB" sz="89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89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en-GB" sz="89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54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We welcome any questions.</a:t>
            </a:r>
            <a:r>
              <a:rPr lang="en-GB" sz="44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en-GB" sz="44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13864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="" xmlns:a16="http://schemas.microsoft.com/office/drawing/2014/main" id="{67CFC750-EB59-4DBF-83C7-812D31435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347"/>
            <a:ext cx="8229600" cy="5590869"/>
          </a:xfrm>
        </p:spPr>
        <p:txBody>
          <a:bodyPr vert="horz" anchor="t">
            <a:normAutofit fontScale="55000" lnSpcReduction="20000"/>
          </a:bodyPr>
          <a:lstStyle/>
          <a:p>
            <a:pPr indent="-255905"/>
            <a:r>
              <a:rPr lang="en-US">
                <a:cs typeface="Lucida Sans Unicode"/>
              </a:rPr>
              <a:t>Blechert TF, Christiansen MF &amp; Kari N 1987, ‘Intraprofessional Team Building’, American Journal of Occupational Therapy, vol 41, no 9, pp 576-582. </a:t>
            </a:r>
            <a:endParaRPr lang="en-US" dirty="0">
              <a:cs typeface="Lucida Sans Unicode"/>
            </a:endParaRPr>
          </a:p>
          <a:p>
            <a:pPr indent="-255905"/>
            <a:r>
              <a:rPr lang="en-US">
                <a:cs typeface="Lucida Sans Unicode"/>
              </a:rPr>
              <a:t> Brill NI 1976, Teamwork: Working Together in the Human Services, JB Lippincott, Philadelphia.  </a:t>
            </a:r>
          </a:p>
          <a:p>
            <a:pPr indent="-255905"/>
            <a:r>
              <a:rPr lang="en-US">
                <a:cs typeface="Lucida Sans Unicode"/>
              </a:rPr>
              <a:t>Cassidy, K. 2007. Tuckman revisited: Proposing a new model of group development for practitioners. </a:t>
            </a:r>
            <a:r>
              <a:rPr lang="en-US" i="1">
                <a:cs typeface="Lucida Sans Unicode"/>
              </a:rPr>
              <a:t>Journal of Experiential Education</a:t>
            </a:r>
            <a:r>
              <a:rPr lang="en-US">
                <a:cs typeface="Lucida Sans Unicode"/>
              </a:rPr>
              <a:t>, 29(3): 413–417.   </a:t>
            </a:r>
            <a:endParaRPr lang="en-US"/>
          </a:p>
          <a:p>
            <a:pPr indent="-255905"/>
            <a:r>
              <a:rPr lang="en-US">
                <a:cs typeface="Lucida Sans Unicode"/>
              </a:rPr>
              <a:t>Firth-Cozens J 1998, ‘Celebrating teamwork’, Quality in Health Care, vol 7, supplement, pp S3-S7.  </a:t>
            </a:r>
            <a:endParaRPr lang="en-US"/>
          </a:p>
          <a:p>
            <a:pPr indent="-255905"/>
            <a:r>
              <a:rPr lang="en-US">
                <a:cs typeface="Lucida Sans Unicode"/>
              </a:rPr>
              <a:t>J Donne, </a:t>
            </a:r>
            <a:r>
              <a:rPr lang="en-US" i="1">
                <a:cs typeface="Lucida Sans Unicode"/>
              </a:rPr>
              <a:t>Devotions upon Emergent Occasions,</a:t>
            </a:r>
            <a:r>
              <a:rPr lang="en-US">
                <a:cs typeface="Lucida Sans Unicode"/>
              </a:rPr>
              <a:t> no. 17, pp. 108–9 (1959).   </a:t>
            </a:r>
            <a:endParaRPr lang="en-US"/>
          </a:p>
          <a:p>
            <a:pPr indent="-255905"/>
            <a:r>
              <a:rPr lang="en-US">
                <a:cs typeface="Lucida Sans Unicode"/>
              </a:rPr>
              <a:t>Katzenbach JR &amp; Smith DK 1993, The Wisdom of Teams: Creating the High-Performance Organization, Harper Business, New York.  </a:t>
            </a:r>
            <a:endParaRPr lang="en-US"/>
          </a:p>
          <a:p>
            <a:pPr indent="-255905"/>
            <a:r>
              <a:rPr lang="en-US">
                <a:cs typeface="Lucida Sans Unicode"/>
              </a:rPr>
              <a:t>L Jehn, K. A. (2012). The paradox of intragroup conflict: A meta-analysis. </a:t>
            </a:r>
            <a:r>
              <a:rPr lang="en-US" i="1">
                <a:cs typeface="Lucida Sans Unicode"/>
              </a:rPr>
              <a:t>Journal of Applied Psychology, 97</a:t>
            </a:r>
            <a:r>
              <a:rPr lang="en-US">
                <a:cs typeface="Lucida Sans Unicode"/>
              </a:rPr>
              <a:t>(2), 360-390. </a:t>
            </a:r>
            <a:endParaRPr lang="en-US"/>
          </a:p>
          <a:p>
            <a:pPr indent="-255905"/>
            <a:r>
              <a:rPr lang="en-US">
                <a:cs typeface="Lucida Sans Unicode"/>
              </a:rPr>
              <a:t>Peter Boxall and Keith Macky, High-involvement work processes, work intensification and employee well-being, </a:t>
            </a:r>
            <a:r>
              <a:rPr lang="en-US" i="1">
                <a:cs typeface="Lucida Sans Unicode"/>
              </a:rPr>
              <a:t>Work, Employment and Society</a:t>
            </a:r>
            <a:r>
              <a:rPr lang="en-US">
                <a:cs typeface="Lucida Sans Unicode"/>
              </a:rPr>
              <a:t>, 28, 6, (963), (2014). </a:t>
            </a:r>
            <a:endParaRPr lang="en-US"/>
          </a:p>
          <a:p>
            <a:pPr indent="-255905"/>
            <a:r>
              <a:rPr lang="en-US">
                <a:cs typeface="Lucida Sans Unicode"/>
              </a:rPr>
              <a:t>Steven G. Fisher, W.D. Keith Macrosson, John H. Semple, (2001) "Control and Belbin’s team roles", Personnel Review, Vol. 30 Issue: 5, pp.578-588  </a:t>
            </a:r>
            <a:endParaRPr lang="en-US"/>
          </a:p>
          <a:p>
            <a:pPr indent="-255905"/>
            <a:r>
              <a:rPr lang="en-US">
                <a:cs typeface="Lucida Sans Unicode"/>
              </a:rPr>
              <a:t>Sundstrom E, De Meuse KP &amp; Futrell D 1990, ‘Work Teams: Applications and Effectiveness’, American Psychologist, vol 45, no 2, pp 120-133. West MA 1994, Effective Teamwork, (1st ed) British Psychological Society, Leicester.  </a:t>
            </a:r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="" xmlns:a16="http://schemas.microsoft.com/office/drawing/2014/main" id="{CE43295D-A02F-487A-B70B-C2B6C93A0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bg2">
                    <a:lumMod val="50000"/>
                  </a:schemeClr>
                </a:solidFill>
                <a:cs typeface="Lucida Sans Unicode"/>
              </a:rPr>
              <a:t>References </a:t>
            </a:r>
            <a:endParaRPr lang="en-US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01455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476672"/>
            <a:ext cx="828092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Team members;</a:t>
            </a:r>
          </a:p>
          <a:p>
            <a:endParaRPr lang="en-GB" sz="32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Team Leader </a:t>
            </a:r>
            <a:r>
              <a:rPr lang="en-GB" sz="3200" dirty="0" err="1" smtClean="0">
                <a:solidFill>
                  <a:schemeClr val="bg2">
                    <a:lumMod val="50000"/>
                  </a:schemeClr>
                </a:solidFill>
              </a:rPr>
              <a:t>Ameera</a:t>
            </a:r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 Khan 1810760</a:t>
            </a:r>
          </a:p>
          <a:p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Deputy Junior Campbell 1808855</a:t>
            </a:r>
          </a:p>
          <a:p>
            <a:r>
              <a:rPr lang="en-GB" sz="3200" dirty="0" err="1" smtClean="0">
                <a:solidFill>
                  <a:schemeClr val="bg2">
                    <a:lumMod val="50000"/>
                  </a:schemeClr>
                </a:solidFill>
              </a:rPr>
              <a:t>Samina</a:t>
            </a:r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3200" dirty="0" err="1" smtClean="0">
                <a:solidFill>
                  <a:schemeClr val="bg2">
                    <a:lumMod val="50000"/>
                  </a:schemeClr>
                </a:solidFill>
              </a:rPr>
              <a:t>Jhangeer</a:t>
            </a:r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 1810228</a:t>
            </a:r>
          </a:p>
          <a:p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Suma Begum 1808421</a:t>
            </a:r>
          </a:p>
          <a:p>
            <a:r>
              <a:rPr lang="en-GB" sz="3200" dirty="0" err="1" smtClean="0">
                <a:solidFill>
                  <a:schemeClr val="bg2">
                    <a:lumMod val="50000"/>
                  </a:schemeClr>
                </a:solidFill>
              </a:rPr>
              <a:t>Tahira</a:t>
            </a:r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3200" dirty="0" err="1" smtClean="0">
                <a:solidFill>
                  <a:schemeClr val="bg2">
                    <a:lumMod val="50000"/>
                  </a:schemeClr>
                </a:solidFill>
              </a:rPr>
              <a:t>Jabeen</a:t>
            </a:r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 1715952</a:t>
            </a:r>
          </a:p>
          <a:p>
            <a:r>
              <a:rPr lang="en-GB" sz="3200" dirty="0" err="1" smtClean="0">
                <a:solidFill>
                  <a:schemeClr val="bg2">
                    <a:lumMod val="50000"/>
                  </a:schemeClr>
                </a:solidFill>
              </a:rPr>
              <a:t>Nazmin</a:t>
            </a:r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3200" dirty="0" err="1" smtClean="0">
                <a:solidFill>
                  <a:schemeClr val="bg2">
                    <a:lumMod val="50000"/>
                  </a:schemeClr>
                </a:solidFill>
              </a:rPr>
              <a:t>Kauser</a:t>
            </a:r>
            <a:r>
              <a:rPr lang="en-GB" sz="3200" dirty="0" smtClean="0">
                <a:solidFill>
                  <a:schemeClr val="bg2">
                    <a:lumMod val="50000"/>
                  </a:schemeClr>
                </a:solidFill>
              </a:rPr>
              <a:t> 1710502</a:t>
            </a:r>
            <a:endParaRPr lang="en-GB" sz="32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6185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914</TotalTime>
  <Words>221</Words>
  <Application>Microsoft Office PowerPoint</Application>
  <PresentationFormat>On-screen Show (4:3)</PresentationFormat>
  <Paragraphs>75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Concourse</vt:lpstr>
      <vt:lpstr>Effective Team Working Consultancy Service</vt:lpstr>
      <vt:lpstr>PowerPoint Presentation</vt:lpstr>
      <vt:lpstr> WHAT IS A TEAM?</vt:lpstr>
      <vt:lpstr>Benefits Of Team Working</vt:lpstr>
      <vt:lpstr>Stages Of Team Development</vt:lpstr>
      <vt:lpstr>PowerPoint Presentation</vt:lpstr>
      <vt:lpstr>Team Roles</vt:lpstr>
      <vt:lpstr>Belbin Team Roles Model</vt:lpstr>
      <vt:lpstr>Team Leader</vt:lpstr>
      <vt:lpstr>BOSS VS LEADER </vt:lpstr>
      <vt:lpstr>SUCCESSFUL TEAM DEVELOPMENT</vt:lpstr>
      <vt:lpstr>Managing Conflict</vt:lpstr>
      <vt:lpstr>PowerPoint Presentation</vt:lpstr>
      <vt:lpstr>Thank you  We welcome any questions. </vt:lpstr>
      <vt:lpstr>References 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 CONSULTANCY SERVICE</dc:title>
  <dc:creator>Ameera</dc:creator>
  <cp:lastModifiedBy>Ameera</cp:lastModifiedBy>
  <cp:revision>493</cp:revision>
  <dcterms:created xsi:type="dcterms:W3CDTF">2019-05-17T18:56:34Z</dcterms:created>
  <dcterms:modified xsi:type="dcterms:W3CDTF">2019-05-28T10:07:59Z</dcterms:modified>
</cp:coreProperties>
</file>