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68" r:id="rId5"/>
    <p:sldId id="269" r:id="rId6"/>
    <p:sldId id="259" r:id="rId7"/>
    <p:sldId id="260" r:id="rId8"/>
    <p:sldId id="261" r:id="rId9"/>
    <p:sldId id="262" r:id="rId10"/>
    <p:sldId id="263" r:id="rId11"/>
    <p:sldId id="264"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9" d="100"/>
          <a:sy n="59" d="100"/>
        </p:scale>
        <p:origin x="1500" y="5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0108B2-BFE1-4CAE-AC85-099D8916C7E3}" type="doc">
      <dgm:prSet loTypeId="urn:microsoft.com/office/officeart/2005/8/layout/chevron2" loCatId="list" qsTypeId="urn:microsoft.com/office/officeart/2005/8/quickstyle/simple1" qsCatId="simple" csTypeId="urn:microsoft.com/office/officeart/2005/8/colors/colorful2" csCatId="colorful" phldr="1"/>
      <dgm:spPr/>
      <dgm:t>
        <a:bodyPr/>
        <a:lstStyle/>
        <a:p>
          <a:endParaRPr lang="en-US"/>
        </a:p>
      </dgm:t>
    </dgm:pt>
    <dgm:pt modelId="{920202D3-5302-4EC1-804D-99D312358D10}">
      <dgm:prSet phldrT="[Text]"/>
      <dgm:spPr/>
      <dgm:t>
        <a:bodyPr/>
        <a:lstStyle/>
        <a:p>
          <a:r>
            <a:rPr lang="en-US" dirty="0">
              <a:solidFill>
                <a:schemeClr val="tx1"/>
              </a:solidFill>
              <a:latin typeface="Arial" pitchFamily="34" charset="0"/>
              <a:cs typeface="Arial" pitchFamily="34" charset="0"/>
            </a:rPr>
            <a:t>Self awareness</a:t>
          </a:r>
        </a:p>
      </dgm:t>
    </dgm:pt>
    <dgm:pt modelId="{0017DBCE-1BA3-4C57-BBDC-AB5BBC0329A7}" type="parTrans" cxnId="{2D603302-DB5E-47CA-82BB-048B415A2214}">
      <dgm:prSet/>
      <dgm:spPr/>
      <dgm:t>
        <a:bodyPr/>
        <a:lstStyle/>
        <a:p>
          <a:endParaRPr lang="en-US"/>
        </a:p>
      </dgm:t>
    </dgm:pt>
    <dgm:pt modelId="{69843581-5FE1-4D25-9278-20E04B5AF539}" type="sibTrans" cxnId="{2D603302-DB5E-47CA-82BB-048B415A2214}">
      <dgm:prSet/>
      <dgm:spPr/>
      <dgm:t>
        <a:bodyPr/>
        <a:lstStyle/>
        <a:p>
          <a:endParaRPr lang="en-US"/>
        </a:p>
      </dgm:t>
    </dgm:pt>
    <dgm:pt modelId="{6D89E552-E567-411B-8050-32E36C8BF8E5}">
      <dgm:prSet phldrT="[Text]" custT="1"/>
      <dgm:spPr/>
      <dgm:t>
        <a:bodyPr/>
        <a:lstStyle/>
        <a:p>
          <a:r>
            <a:rPr lang="en-US" sz="1050" b="0" i="0" dirty="0">
              <a:latin typeface="Arial" pitchFamily="34" charset="0"/>
              <a:cs typeface="Arial" pitchFamily="34" charset="0"/>
            </a:rPr>
            <a:t>The ability to identify emotions and their influence on actions is vital to self-awareness. At work, individuals who possess self-awareness know what they are good at and where they need improvement. </a:t>
          </a:r>
          <a:endParaRPr lang="en-US" sz="1050" dirty="0">
            <a:latin typeface="Arial" pitchFamily="34" charset="0"/>
            <a:cs typeface="Arial" pitchFamily="34" charset="0"/>
          </a:endParaRPr>
        </a:p>
      </dgm:t>
    </dgm:pt>
    <dgm:pt modelId="{708ACAC4-BB89-47A0-8A18-3A023D21C65F}" type="parTrans" cxnId="{9262EF9B-6790-4032-96CE-DD7B228585D1}">
      <dgm:prSet/>
      <dgm:spPr/>
      <dgm:t>
        <a:bodyPr/>
        <a:lstStyle/>
        <a:p>
          <a:endParaRPr lang="en-US"/>
        </a:p>
      </dgm:t>
    </dgm:pt>
    <dgm:pt modelId="{A554D88F-A05A-4074-822A-8AECDB2A1ADC}" type="sibTrans" cxnId="{9262EF9B-6790-4032-96CE-DD7B228585D1}">
      <dgm:prSet/>
      <dgm:spPr/>
      <dgm:t>
        <a:bodyPr/>
        <a:lstStyle/>
        <a:p>
          <a:endParaRPr lang="en-US"/>
        </a:p>
      </dgm:t>
    </dgm:pt>
    <dgm:pt modelId="{53BEBD04-D098-4EEC-BC9B-FE18A325AC0C}">
      <dgm:prSet phldrT="[Text]" custT="1"/>
      <dgm:spPr/>
      <dgm:t>
        <a:bodyPr/>
        <a:lstStyle/>
        <a:p>
          <a:r>
            <a:rPr lang="en-US" sz="1050" b="0" i="0" dirty="0">
              <a:latin typeface="Arial" pitchFamily="34" charset="0"/>
              <a:cs typeface="Arial" pitchFamily="34" charset="0"/>
            </a:rPr>
            <a:t>This helps them take up tasks with confidence and also deal with others in an understanding manner. It helps them make wise decisions as well as maintain objectivity even when under stress.</a:t>
          </a:r>
          <a:endParaRPr lang="en-US" sz="1050" dirty="0">
            <a:latin typeface="Arial" pitchFamily="34" charset="0"/>
            <a:cs typeface="Arial" pitchFamily="34" charset="0"/>
          </a:endParaRPr>
        </a:p>
      </dgm:t>
    </dgm:pt>
    <dgm:pt modelId="{189480B6-B84B-4CAE-9289-43AC83C08890}" type="parTrans" cxnId="{6962444B-CABA-491A-98D3-7356C867180D}">
      <dgm:prSet/>
      <dgm:spPr/>
      <dgm:t>
        <a:bodyPr/>
        <a:lstStyle/>
        <a:p>
          <a:endParaRPr lang="en-US"/>
        </a:p>
      </dgm:t>
    </dgm:pt>
    <dgm:pt modelId="{DB133136-04B4-49F8-82DF-4BD1C69C2F20}" type="sibTrans" cxnId="{6962444B-CABA-491A-98D3-7356C867180D}">
      <dgm:prSet/>
      <dgm:spPr/>
      <dgm:t>
        <a:bodyPr/>
        <a:lstStyle/>
        <a:p>
          <a:endParaRPr lang="en-US"/>
        </a:p>
      </dgm:t>
    </dgm:pt>
    <dgm:pt modelId="{2625C52C-7692-4F49-A823-37BE43737C20}">
      <dgm:prSet phldrT="[Text]"/>
      <dgm:spPr/>
      <dgm:t>
        <a:bodyPr/>
        <a:lstStyle/>
        <a:p>
          <a:r>
            <a:rPr lang="en-US" dirty="0">
              <a:solidFill>
                <a:schemeClr val="tx1"/>
              </a:solidFill>
              <a:latin typeface="Arial" pitchFamily="34" charset="0"/>
              <a:cs typeface="Arial" pitchFamily="34" charset="0"/>
            </a:rPr>
            <a:t>Self regulation</a:t>
          </a:r>
        </a:p>
      </dgm:t>
    </dgm:pt>
    <dgm:pt modelId="{8F12E616-8DD5-4855-980D-341AF5490B80}" type="parTrans" cxnId="{0DC3C0A9-9E9C-456F-BD36-5CF380BFA5EE}">
      <dgm:prSet/>
      <dgm:spPr/>
      <dgm:t>
        <a:bodyPr/>
        <a:lstStyle/>
        <a:p>
          <a:endParaRPr lang="en-US"/>
        </a:p>
      </dgm:t>
    </dgm:pt>
    <dgm:pt modelId="{ACF41B5A-5BC9-437E-9E61-289E51F3C232}" type="sibTrans" cxnId="{0DC3C0A9-9E9C-456F-BD36-5CF380BFA5EE}">
      <dgm:prSet/>
      <dgm:spPr/>
      <dgm:t>
        <a:bodyPr/>
        <a:lstStyle/>
        <a:p>
          <a:endParaRPr lang="en-US"/>
        </a:p>
      </dgm:t>
    </dgm:pt>
    <dgm:pt modelId="{3DD8A846-CCB9-4512-A759-65E90CAA6403}">
      <dgm:prSet phldrT="[Text]" custT="1"/>
      <dgm:spPr/>
      <dgm:t>
        <a:bodyPr/>
        <a:lstStyle/>
        <a:p>
          <a:r>
            <a:rPr lang="en-US" sz="1050" b="0" i="0" dirty="0">
              <a:latin typeface="Arial" pitchFamily="34" charset="0"/>
              <a:cs typeface="Arial" pitchFamily="34" charset="0"/>
            </a:rPr>
            <a:t>Self-regulation is the skill that makes it possible for an individual to control his or her feelings, especially in times of stress. </a:t>
          </a:r>
          <a:endParaRPr lang="en-US" sz="1050" dirty="0">
            <a:latin typeface="Arial" pitchFamily="34" charset="0"/>
            <a:cs typeface="Arial" pitchFamily="34" charset="0"/>
          </a:endParaRPr>
        </a:p>
      </dgm:t>
    </dgm:pt>
    <dgm:pt modelId="{8FD5E79A-8E2F-42B0-9E56-907F137311E0}" type="parTrans" cxnId="{78771888-D12F-4387-8740-6C94A1A4A0F7}">
      <dgm:prSet/>
      <dgm:spPr/>
      <dgm:t>
        <a:bodyPr/>
        <a:lstStyle/>
        <a:p>
          <a:endParaRPr lang="en-US"/>
        </a:p>
      </dgm:t>
    </dgm:pt>
    <dgm:pt modelId="{06217A21-14C7-4FD3-9C9B-0BB9C343DA75}" type="sibTrans" cxnId="{78771888-D12F-4387-8740-6C94A1A4A0F7}">
      <dgm:prSet/>
      <dgm:spPr/>
      <dgm:t>
        <a:bodyPr/>
        <a:lstStyle/>
        <a:p>
          <a:endParaRPr lang="en-US"/>
        </a:p>
      </dgm:t>
    </dgm:pt>
    <dgm:pt modelId="{88BFE776-B825-4EF9-BDF6-185579CA7856}">
      <dgm:prSet phldrT="[Text]" custT="1"/>
      <dgm:spPr/>
      <dgm:t>
        <a:bodyPr/>
        <a:lstStyle/>
        <a:p>
          <a:r>
            <a:rPr lang="en-US" sz="1050" b="0" i="0" dirty="0">
              <a:latin typeface="Arial" pitchFamily="34" charset="0"/>
              <a:cs typeface="Arial" pitchFamily="34" charset="0"/>
            </a:rPr>
            <a:t>Those workers who have this ability are able to keep their cool and stay composed, resulting in a more efficient approach to dealing with problems or conflicts.</a:t>
          </a:r>
          <a:endParaRPr lang="en-US" sz="1050" dirty="0">
            <a:latin typeface="Arial" pitchFamily="34" charset="0"/>
            <a:cs typeface="Arial" pitchFamily="34" charset="0"/>
          </a:endParaRPr>
        </a:p>
      </dgm:t>
    </dgm:pt>
    <dgm:pt modelId="{E7A732B3-8E8E-4733-80B5-39F33AFE2A27}" type="parTrans" cxnId="{E2285707-76CE-49AC-8C45-00E5658918BB}">
      <dgm:prSet/>
      <dgm:spPr/>
      <dgm:t>
        <a:bodyPr/>
        <a:lstStyle/>
        <a:p>
          <a:endParaRPr lang="en-US"/>
        </a:p>
      </dgm:t>
    </dgm:pt>
    <dgm:pt modelId="{41809C96-A81E-4051-B800-DDD904C14A0F}" type="sibTrans" cxnId="{E2285707-76CE-49AC-8C45-00E5658918BB}">
      <dgm:prSet/>
      <dgm:spPr/>
      <dgm:t>
        <a:bodyPr/>
        <a:lstStyle/>
        <a:p>
          <a:endParaRPr lang="en-US"/>
        </a:p>
      </dgm:t>
    </dgm:pt>
    <dgm:pt modelId="{4F61A905-3BC5-431D-B73F-2B56FBE10AC6}">
      <dgm:prSet phldrT="[Text]"/>
      <dgm:spPr/>
      <dgm:t>
        <a:bodyPr/>
        <a:lstStyle/>
        <a:p>
          <a:r>
            <a:rPr lang="en-US" dirty="0"/>
            <a:t>Motivation</a:t>
          </a:r>
        </a:p>
      </dgm:t>
    </dgm:pt>
    <dgm:pt modelId="{191F7444-942F-49B3-B302-A2DBBE2EACD6}" type="parTrans" cxnId="{EB82E687-2D58-494B-A8A5-24094037309A}">
      <dgm:prSet/>
      <dgm:spPr/>
      <dgm:t>
        <a:bodyPr/>
        <a:lstStyle/>
        <a:p>
          <a:endParaRPr lang="en-US"/>
        </a:p>
      </dgm:t>
    </dgm:pt>
    <dgm:pt modelId="{9E850BA0-7174-4134-9D6C-92E3BBC9CF47}" type="sibTrans" cxnId="{EB82E687-2D58-494B-A8A5-24094037309A}">
      <dgm:prSet/>
      <dgm:spPr/>
      <dgm:t>
        <a:bodyPr/>
        <a:lstStyle/>
        <a:p>
          <a:endParaRPr lang="en-US"/>
        </a:p>
      </dgm:t>
    </dgm:pt>
    <dgm:pt modelId="{030AAB8C-AEA7-4DBE-A50E-9C898573917B}">
      <dgm:prSet phldrT="[Text]" custT="1"/>
      <dgm:spPr/>
      <dgm:t>
        <a:bodyPr/>
        <a:lstStyle/>
        <a:p>
          <a:r>
            <a:rPr lang="en-US" sz="1100" b="0" i="0" dirty="0">
              <a:latin typeface="Arial" pitchFamily="34" charset="0"/>
              <a:cs typeface="Arial" pitchFamily="34" charset="0"/>
            </a:rPr>
            <a:t>An inner drive that pushes people to go after what they want with eagerness and staying power: intrinsic motivation. </a:t>
          </a:r>
          <a:endParaRPr lang="en-US" sz="1100" dirty="0">
            <a:latin typeface="Arial" pitchFamily="34" charset="0"/>
            <a:cs typeface="Arial" pitchFamily="34" charset="0"/>
          </a:endParaRPr>
        </a:p>
      </dgm:t>
    </dgm:pt>
    <dgm:pt modelId="{F240AE72-F7D4-43A9-83C4-22AF6D213F78}" type="parTrans" cxnId="{0152E7A2-693C-407F-9CCF-78A6C4B6817B}">
      <dgm:prSet/>
      <dgm:spPr/>
      <dgm:t>
        <a:bodyPr/>
        <a:lstStyle/>
        <a:p>
          <a:endParaRPr lang="en-US"/>
        </a:p>
      </dgm:t>
    </dgm:pt>
    <dgm:pt modelId="{DCD8C16E-364D-424B-B6A2-C39F08115197}" type="sibTrans" cxnId="{0152E7A2-693C-407F-9CCF-78A6C4B6817B}">
      <dgm:prSet/>
      <dgm:spPr/>
      <dgm:t>
        <a:bodyPr/>
        <a:lstStyle/>
        <a:p>
          <a:endParaRPr lang="en-US"/>
        </a:p>
      </dgm:t>
    </dgm:pt>
    <dgm:pt modelId="{BF3091B8-228E-4612-B8EA-5C2F0631D704}">
      <dgm:prSet phldrT="[Text]" custT="1"/>
      <dgm:spPr/>
      <dgm:t>
        <a:bodyPr/>
        <a:lstStyle/>
        <a:p>
          <a:r>
            <a:rPr lang="en-US" sz="1100" b="0" i="0" dirty="0">
              <a:latin typeface="Arial" pitchFamily="34" charset="0"/>
              <a:cs typeface="Arial" pitchFamily="34" charset="0"/>
            </a:rPr>
            <a:t>According to </a:t>
          </a:r>
          <a:r>
            <a:rPr lang="en-US" sz="1100" b="0" i="0" dirty="0" err="1">
              <a:latin typeface="Arial" pitchFamily="34" charset="0"/>
              <a:cs typeface="Arial" pitchFamily="34" charset="0"/>
            </a:rPr>
            <a:t>Goleman's</a:t>
          </a:r>
          <a:r>
            <a:rPr lang="en-US" sz="1100" b="0" i="0" dirty="0">
              <a:latin typeface="Arial" pitchFamily="34" charset="0"/>
              <a:cs typeface="Arial" pitchFamily="34" charset="0"/>
            </a:rPr>
            <a:t> model, employees who are motivated take ownership of their work and show a great deal of personal agency (</a:t>
          </a:r>
          <a:r>
            <a:rPr lang="en-US" sz="1100" dirty="0">
              <a:latin typeface="Arial" pitchFamily="34" charset="0"/>
              <a:cs typeface="Arial" pitchFamily="34" charset="0"/>
            </a:rPr>
            <a:t>Sami, </a:t>
          </a:r>
          <a:r>
            <a:rPr lang="en-US" sz="1100" dirty="0" err="1">
              <a:latin typeface="Arial" pitchFamily="34" charset="0"/>
              <a:cs typeface="Arial" pitchFamily="34" charset="0"/>
            </a:rPr>
            <a:t>Jusoh</a:t>
          </a:r>
          <a:r>
            <a:rPr lang="en-US" sz="1100" dirty="0">
              <a:latin typeface="Arial" pitchFamily="34" charset="0"/>
              <a:cs typeface="Arial" pitchFamily="34" charset="0"/>
            </a:rPr>
            <a:t>, </a:t>
          </a:r>
          <a:r>
            <a:rPr lang="en-US" sz="1100" dirty="0" err="1">
              <a:latin typeface="Arial" pitchFamily="34" charset="0"/>
              <a:cs typeface="Arial" pitchFamily="34" charset="0"/>
            </a:rPr>
            <a:t>Mahfar</a:t>
          </a:r>
          <a:r>
            <a:rPr lang="en-US" sz="1100" dirty="0">
              <a:latin typeface="Arial" pitchFamily="34" charset="0"/>
              <a:cs typeface="Arial" pitchFamily="34" charset="0"/>
            </a:rPr>
            <a:t>, </a:t>
          </a:r>
          <a:r>
            <a:rPr lang="en-US" sz="1100" dirty="0" err="1">
              <a:latin typeface="Arial" pitchFamily="34" charset="0"/>
              <a:cs typeface="Arial" pitchFamily="34" charset="0"/>
            </a:rPr>
            <a:t>Qureshi</a:t>
          </a:r>
          <a:r>
            <a:rPr lang="en-US" sz="1100" dirty="0">
              <a:latin typeface="Arial" pitchFamily="34" charset="0"/>
              <a:cs typeface="Arial" pitchFamily="34" charset="0"/>
            </a:rPr>
            <a:t> &amp; Khan, 2016).</a:t>
          </a:r>
          <a:r>
            <a:rPr lang="en-US" sz="1100" b="0" i="0" dirty="0">
              <a:latin typeface="Arial" pitchFamily="34" charset="0"/>
              <a:cs typeface="Arial" pitchFamily="34" charset="0"/>
            </a:rPr>
            <a:t> </a:t>
          </a:r>
          <a:endParaRPr lang="en-US" sz="1100" dirty="0">
            <a:latin typeface="Arial" pitchFamily="34" charset="0"/>
            <a:cs typeface="Arial" pitchFamily="34" charset="0"/>
          </a:endParaRPr>
        </a:p>
      </dgm:t>
    </dgm:pt>
    <dgm:pt modelId="{F74A36F0-DC62-4ED6-B616-39ADBDF88C8E}" type="parTrans" cxnId="{1BEB012B-1153-4FFF-9822-886555C310B2}">
      <dgm:prSet/>
      <dgm:spPr/>
      <dgm:t>
        <a:bodyPr/>
        <a:lstStyle/>
        <a:p>
          <a:endParaRPr lang="en-US"/>
        </a:p>
      </dgm:t>
    </dgm:pt>
    <dgm:pt modelId="{3CE92F98-3841-44F7-9E6C-AE90B6153466}" type="sibTrans" cxnId="{1BEB012B-1153-4FFF-9822-886555C310B2}">
      <dgm:prSet/>
      <dgm:spPr/>
      <dgm:t>
        <a:bodyPr/>
        <a:lstStyle/>
        <a:p>
          <a:endParaRPr lang="en-US"/>
        </a:p>
      </dgm:t>
    </dgm:pt>
    <dgm:pt modelId="{5A541BA3-81F1-48F7-BC83-CBA906CD7E43}">
      <dgm:prSet/>
      <dgm:spPr/>
      <dgm:t>
        <a:bodyPr/>
        <a:lstStyle/>
        <a:p>
          <a:r>
            <a:rPr lang="en-US" dirty="0"/>
            <a:t>Empathy</a:t>
          </a:r>
        </a:p>
      </dgm:t>
    </dgm:pt>
    <dgm:pt modelId="{A139222F-A039-42CE-8C73-9F033288AA1A}" type="parTrans" cxnId="{7522E1B7-58CD-445E-9921-0248A998031F}">
      <dgm:prSet/>
      <dgm:spPr/>
      <dgm:t>
        <a:bodyPr/>
        <a:lstStyle/>
        <a:p>
          <a:endParaRPr lang="en-US"/>
        </a:p>
      </dgm:t>
    </dgm:pt>
    <dgm:pt modelId="{CA4F8608-14AB-4071-8AE7-8623CAF9A275}" type="sibTrans" cxnId="{7522E1B7-58CD-445E-9921-0248A998031F}">
      <dgm:prSet/>
      <dgm:spPr/>
      <dgm:t>
        <a:bodyPr/>
        <a:lstStyle/>
        <a:p>
          <a:endParaRPr lang="en-US"/>
        </a:p>
      </dgm:t>
    </dgm:pt>
    <dgm:pt modelId="{CDB91D3D-FEAD-4FB8-8656-EA0B28E43637}">
      <dgm:prSet/>
      <dgm:spPr/>
      <dgm:t>
        <a:bodyPr/>
        <a:lstStyle/>
        <a:p>
          <a:r>
            <a:rPr lang="en-US" dirty="0"/>
            <a:t>Social skills</a:t>
          </a:r>
        </a:p>
      </dgm:t>
    </dgm:pt>
    <dgm:pt modelId="{B9B08178-7A4C-4F8A-ADE5-B64AC79551D8}" type="parTrans" cxnId="{EB7EF550-BCC0-4717-A69E-AEB2DBF1D92B}">
      <dgm:prSet/>
      <dgm:spPr/>
      <dgm:t>
        <a:bodyPr/>
        <a:lstStyle/>
        <a:p>
          <a:endParaRPr lang="en-US"/>
        </a:p>
      </dgm:t>
    </dgm:pt>
    <dgm:pt modelId="{D5C3725A-73EF-4191-86E0-3A8961AD7911}" type="sibTrans" cxnId="{EB7EF550-BCC0-4717-A69E-AEB2DBF1D92B}">
      <dgm:prSet/>
      <dgm:spPr/>
      <dgm:t>
        <a:bodyPr/>
        <a:lstStyle/>
        <a:p>
          <a:endParaRPr lang="en-US"/>
        </a:p>
      </dgm:t>
    </dgm:pt>
    <dgm:pt modelId="{D8310BFB-0E36-4B90-BE98-76F3BF21A4F5}">
      <dgm:prSet/>
      <dgm:spPr/>
      <dgm:t>
        <a:bodyPr/>
        <a:lstStyle/>
        <a:p>
          <a:r>
            <a:rPr lang="en-US" dirty="0">
              <a:latin typeface="Arial" pitchFamily="34" charset="0"/>
              <a:cs typeface="Arial" pitchFamily="34" charset="0"/>
            </a:rPr>
            <a:t> </a:t>
          </a:r>
          <a:r>
            <a:rPr lang="en-US" b="0" i="0" dirty="0">
              <a:latin typeface="Arial" pitchFamily="34" charset="0"/>
              <a:cs typeface="Arial" pitchFamily="34" charset="0"/>
            </a:rPr>
            <a:t>Empathy is the ability to understand and share the feelings of others. It can be useful in a workplace where employees who exhibit empathy are more capable of creating relationships with other staff members and nurturing a culture of unity and support.</a:t>
          </a:r>
          <a:endParaRPr lang="en-US" dirty="0">
            <a:latin typeface="Arial" pitchFamily="34" charset="0"/>
            <a:cs typeface="Arial" pitchFamily="34" charset="0"/>
          </a:endParaRPr>
        </a:p>
      </dgm:t>
    </dgm:pt>
    <dgm:pt modelId="{B7377F5D-5545-49C5-A3ED-D6BA2E81EE96}" type="parTrans" cxnId="{05C63843-D118-4559-A4B4-F15B824B70F2}">
      <dgm:prSet/>
      <dgm:spPr/>
      <dgm:t>
        <a:bodyPr/>
        <a:lstStyle/>
        <a:p>
          <a:endParaRPr lang="en-US"/>
        </a:p>
      </dgm:t>
    </dgm:pt>
    <dgm:pt modelId="{AC9B8C2A-C78D-4634-94CB-0CDDD38BD9EC}" type="sibTrans" cxnId="{05C63843-D118-4559-A4B4-F15B824B70F2}">
      <dgm:prSet/>
      <dgm:spPr/>
      <dgm:t>
        <a:bodyPr/>
        <a:lstStyle/>
        <a:p>
          <a:endParaRPr lang="en-US"/>
        </a:p>
      </dgm:t>
    </dgm:pt>
    <dgm:pt modelId="{FED1CD68-FDC6-4730-9BBC-7A0F66EAAF24}">
      <dgm:prSet/>
      <dgm:spPr/>
      <dgm:t>
        <a:bodyPr/>
        <a:lstStyle/>
        <a:p>
          <a:r>
            <a:rPr lang="en-US" dirty="0">
              <a:latin typeface="Arial" pitchFamily="34" charset="0"/>
              <a:cs typeface="Arial" pitchFamily="34" charset="0"/>
            </a:rPr>
            <a:t> </a:t>
          </a:r>
          <a:r>
            <a:rPr lang="en-US" b="0" i="0" dirty="0">
              <a:latin typeface="Arial" pitchFamily="34" charset="0"/>
              <a:cs typeface="Arial" pitchFamily="34" charset="0"/>
            </a:rPr>
            <a:t>They can handle the issues raised by their colleagues as well as those raised by clients, which helps in effective communication and teamwork.</a:t>
          </a:r>
          <a:endParaRPr lang="en-US" dirty="0">
            <a:latin typeface="Arial" pitchFamily="34" charset="0"/>
            <a:cs typeface="Arial" pitchFamily="34" charset="0"/>
          </a:endParaRPr>
        </a:p>
      </dgm:t>
    </dgm:pt>
    <dgm:pt modelId="{092440F3-BA7C-45B7-AA86-9D37EC141004}" type="parTrans" cxnId="{47FB72FF-BF38-4F66-8655-80F3654FCD08}">
      <dgm:prSet/>
      <dgm:spPr/>
      <dgm:t>
        <a:bodyPr/>
        <a:lstStyle/>
        <a:p>
          <a:endParaRPr lang="en-US"/>
        </a:p>
      </dgm:t>
    </dgm:pt>
    <dgm:pt modelId="{C4FCB75B-0A11-4C23-9E1B-298E6D2A916D}" type="sibTrans" cxnId="{47FB72FF-BF38-4F66-8655-80F3654FCD08}">
      <dgm:prSet/>
      <dgm:spPr/>
      <dgm:t>
        <a:bodyPr/>
        <a:lstStyle/>
        <a:p>
          <a:endParaRPr lang="en-US"/>
        </a:p>
      </dgm:t>
    </dgm:pt>
    <dgm:pt modelId="{5AF0D363-3C8E-4C5D-86B0-152E65405639}">
      <dgm:prSet custT="1"/>
      <dgm:spPr/>
      <dgm:t>
        <a:bodyPr/>
        <a:lstStyle/>
        <a:p>
          <a:r>
            <a:rPr lang="en-US" sz="1100" dirty="0">
              <a:latin typeface="Arial" pitchFamily="34" charset="0"/>
              <a:cs typeface="Arial" pitchFamily="34" charset="0"/>
            </a:rPr>
            <a:t> </a:t>
          </a:r>
          <a:r>
            <a:rPr lang="en-US" sz="1100" b="0" i="0" dirty="0">
              <a:latin typeface="Arial" pitchFamily="34" charset="0"/>
              <a:cs typeface="Arial" pitchFamily="34" charset="0"/>
            </a:rPr>
            <a:t>An individual's social skills are defined by their capacity to handle relations and wade through the intricacies of society. </a:t>
          </a:r>
          <a:endParaRPr lang="en-US" sz="1100" dirty="0">
            <a:latin typeface="Arial" pitchFamily="34" charset="0"/>
            <a:cs typeface="Arial" pitchFamily="34" charset="0"/>
          </a:endParaRPr>
        </a:p>
      </dgm:t>
    </dgm:pt>
    <dgm:pt modelId="{BF4966BB-DEDE-4082-8650-42E5DCB9B362}" type="parTrans" cxnId="{78BDCADD-F652-41D8-844E-71E43FE9C544}">
      <dgm:prSet/>
      <dgm:spPr/>
      <dgm:t>
        <a:bodyPr/>
        <a:lstStyle/>
        <a:p>
          <a:endParaRPr lang="en-US"/>
        </a:p>
      </dgm:t>
    </dgm:pt>
    <dgm:pt modelId="{482FD623-CE12-48AE-A11D-F8082DCB4A53}" type="sibTrans" cxnId="{78BDCADD-F652-41D8-844E-71E43FE9C544}">
      <dgm:prSet/>
      <dgm:spPr/>
      <dgm:t>
        <a:bodyPr/>
        <a:lstStyle/>
        <a:p>
          <a:endParaRPr lang="en-US"/>
        </a:p>
      </dgm:t>
    </dgm:pt>
    <dgm:pt modelId="{1A4DDB68-2F2C-4DE9-BF10-CEA120A2A2E0}">
      <dgm:prSet custT="1"/>
      <dgm:spPr/>
      <dgm:t>
        <a:bodyPr/>
        <a:lstStyle/>
        <a:p>
          <a:r>
            <a:rPr lang="en-US" sz="1100" dirty="0">
              <a:latin typeface="Arial" pitchFamily="34" charset="0"/>
              <a:cs typeface="Arial" pitchFamily="34" charset="0"/>
            </a:rPr>
            <a:t> </a:t>
          </a:r>
          <a:r>
            <a:rPr lang="en-US" sz="1100" b="0" i="0" dirty="0">
              <a:latin typeface="Arial" pitchFamily="34" charset="0"/>
              <a:cs typeface="Arial" pitchFamily="34" charset="0"/>
            </a:rPr>
            <a:t>Those employees who have these skills can lead teams efficiently, negotiate well and also work well within a team. They have an ability to form networks— and mutual cooperation is essential in attaining organizational objectives.</a:t>
          </a:r>
          <a:endParaRPr lang="en-US" sz="1100" dirty="0">
            <a:latin typeface="Arial" pitchFamily="34" charset="0"/>
            <a:cs typeface="Arial" pitchFamily="34" charset="0"/>
          </a:endParaRPr>
        </a:p>
      </dgm:t>
    </dgm:pt>
    <dgm:pt modelId="{7F390197-20A0-4735-A779-FD78BF67AB79}" type="parTrans" cxnId="{59C86988-FB2A-466E-AEDD-E440A9C5977A}">
      <dgm:prSet/>
      <dgm:spPr/>
      <dgm:t>
        <a:bodyPr/>
        <a:lstStyle/>
        <a:p>
          <a:endParaRPr lang="en-US"/>
        </a:p>
      </dgm:t>
    </dgm:pt>
    <dgm:pt modelId="{BB59D3F1-7253-4006-9F68-A4913055ECBD}" type="sibTrans" cxnId="{59C86988-FB2A-466E-AEDD-E440A9C5977A}">
      <dgm:prSet/>
      <dgm:spPr/>
      <dgm:t>
        <a:bodyPr/>
        <a:lstStyle/>
        <a:p>
          <a:endParaRPr lang="en-US"/>
        </a:p>
      </dgm:t>
    </dgm:pt>
    <dgm:pt modelId="{BD34F5FB-ECDB-4919-ACE0-C20DD408CE89}" type="pres">
      <dgm:prSet presAssocID="{F80108B2-BFE1-4CAE-AC85-099D8916C7E3}" presName="linearFlow" presStyleCnt="0">
        <dgm:presLayoutVars>
          <dgm:dir/>
          <dgm:animLvl val="lvl"/>
          <dgm:resizeHandles val="exact"/>
        </dgm:presLayoutVars>
      </dgm:prSet>
      <dgm:spPr/>
    </dgm:pt>
    <dgm:pt modelId="{4C978E2D-4152-4304-9B5A-B9A80E55BBA0}" type="pres">
      <dgm:prSet presAssocID="{920202D3-5302-4EC1-804D-99D312358D10}" presName="composite" presStyleCnt="0"/>
      <dgm:spPr/>
    </dgm:pt>
    <dgm:pt modelId="{B5692752-B1C7-4491-B198-DA5695FA2EFE}" type="pres">
      <dgm:prSet presAssocID="{920202D3-5302-4EC1-804D-99D312358D10}" presName="parentText" presStyleLbl="alignNode1" presStyleIdx="0" presStyleCnt="5">
        <dgm:presLayoutVars>
          <dgm:chMax val="1"/>
          <dgm:bulletEnabled val="1"/>
        </dgm:presLayoutVars>
      </dgm:prSet>
      <dgm:spPr/>
    </dgm:pt>
    <dgm:pt modelId="{9618914D-DE72-47C1-BE50-BE77A681FB35}" type="pres">
      <dgm:prSet presAssocID="{920202D3-5302-4EC1-804D-99D312358D10}" presName="descendantText" presStyleLbl="alignAcc1" presStyleIdx="0" presStyleCnt="5">
        <dgm:presLayoutVars>
          <dgm:bulletEnabled val="1"/>
        </dgm:presLayoutVars>
      </dgm:prSet>
      <dgm:spPr/>
    </dgm:pt>
    <dgm:pt modelId="{6127675D-6087-4385-AC45-00C76B45EE21}" type="pres">
      <dgm:prSet presAssocID="{69843581-5FE1-4D25-9278-20E04B5AF539}" presName="sp" presStyleCnt="0"/>
      <dgm:spPr/>
    </dgm:pt>
    <dgm:pt modelId="{892F3A9D-B89B-48FB-B7BF-C0C251A6D1EC}" type="pres">
      <dgm:prSet presAssocID="{2625C52C-7692-4F49-A823-37BE43737C20}" presName="composite" presStyleCnt="0"/>
      <dgm:spPr/>
    </dgm:pt>
    <dgm:pt modelId="{626430AC-7EB8-4D11-ADE1-CA441457B8CC}" type="pres">
      <dgm:prSet presAssocID="{2625C52C-7692-4F49-A823-37BE43737C20}" presName="parentText" presStyleLbl="alignNode1" presStyleIdx="1" presStyleCnt="5">
        <dgm:presLayoutVars>
          <dgm:chMax val="1"/>
          <dgm:bulletEnabled val="1"/>
        </dgm:presLayoutVars>
      </dgm:prSet>
      <dgm:spPr/>
    </dgm:pt>
    <dgm:pt modelId="{7B6AA12F-80B4-4C37-A808-DE343F9799CC}" type="pres">
      <dgm:prSet presAssocID="{2625C52C-7692-4F49-A823-37BE43737C20}" presName="descendantText" presStyleLbl="alignAcc1" presStyleIdx="1" presStyleCnt="5">
        <dgm:presLayoutVars>
          <dgm:bulletEnabled val="1"/>
        </dgm:presLayoutVars>
      </dgm:prSet>
      <dgm:spPr/>
    </dgm:pt>
    <dgm:pt modelId="{9334564E-BDE6-4F83-BCBD-754086EBA7D6}" type="pres">
      <dgm:prSet presAssocID="{ACF41B5A-5BC9-437E-9E61-289E51F3C232}" presName="sp" presStyleCnt="0"/>
      <dgm:spPr/>
    </dgm:pt>
    <dgm:pt modelId="{B692F77B-3B0E-4504-87BD-8E08B0DAE3F2}" type="pres">
      <dgm:prSet presAssocID="{4F61A905-3BC5-431D-B73F-2B56FBE10AC6}" presName="composite" presStyleCnt="0"/>
      <dgm:spPr/>
    </dgm:pt>
    <dgm:pt modelId="{EF9483C8-85BF-47B2-942B-32A40D07A87C}" type="pres">
      <dgm:prSet presAssocID="{4F61A905-3BC5-431D-B73F-2B56FBE10AC6}" presName="parentText" presStyleLbl="alignNode1" presStyleIdx="2" presStyleCnt="5">
        <dgm:presLayoutVars>
          <dgm:chMax val="1"/>
          <dgm:bulletEnabled val="1"/>
        </dgm:presLayoutVars>
      </dgm:prSet>
      <dgm:spPr/>
    </dgm:pt>
    <dgm:pt modelId="{3CED8889-3953-46F3-ACD1-EC3A8C5A1688}" type="pres">
      <dgm:prSet presAssocID="{4F61A905-3BC5-431D-B73F-2B56FBE10AC6}" presName="descendantText" presStyleLbl="alignAcc1" presStyleIdx="2" presStyleCnt="5">
        <dgm:presLayoutVars>
          <dgm:bulletEnabled val="1"/>
        </dgm:presLayoutVars>
      </dgm:prSet>
      <dgm:spPr/>
    </dgm:pt>
    <dgm:pt modelId="{C4EF08F8-3F52-4383-957B-FEB89C50E0A1}" type="pres">
      <dgm:prSet presAssocID="{9E850BA0-7174-4134-9D6C-92E3BBC9CF47}" presName="sp" presStyleCnt="0"/>
      <dgm:spPr/>
    </dgm:pt>
    <dgm:pt modelId="{18C769E9-36E5-4A56-BA9E-C819C1FA7682}" type="pres">
      <dgm:prSet presAssocID="{5A541BA3-81F1-48F7-BC83-CBA906CD7E43}" presName="composite" presStyleCnt="0"/>
      <dgm:spPr/>
    </dgm:pt>
    <dgm:pt modelId="{E3A0B011-F53C-4458-A2B5-4CAEBF01B646}" type="pres">
      <dgm:prSet presAssocID="{5A541BA3-81F1-48F7-BC83-CBA906CD7E43}" presName="parentText" presStyleLbl="alignNode1" presStyleIdx="3" presStyleCnt="5">
        <dgm:presLayoutVars>
          <dgm:chMax val="1"/>
          <dgm:bulletEnabled val="1"/>
        </dgm:presLayoutVars>
      </dgm:prSet>
      <dgm:spPr/>
    </dgm:pt>
    <dgm:pt modelId="{20974786-320D-43EE-8239-EF1A11C7A9E3}" type="pres">
      <dgm:prSet presAssocID="{5A541BA3-81F1-48F7-BC83-CBA906CD7E43}" presName="descendantText" presStyleLbl="alignAcc1" presStyleIdx="3" presStyleCnt="5">
        <dgm:presLayoutVars>
          <dgm:bulletEnabled val="1"/>
        </dgm:presLayoutVars>
      </dgm:prSet>
      <dgm:spPr/>
    </dgm:pt>
    <dgm:pt modelId="{6CEF32A6-9864-4742-A4B9-57E2B049FACC}" type="pres">
      <dgm:prSet presAssocID="{CA4F8608-14AB-4071-8AE7-8623CAF9A275}" presName="sp" presStyleCnt="0"/>
      <dgm:spPr/>
    </dgm:pt>
    <dgm:pt modelId="{440772C6-3C5F-4E1B-B6C8-8C3EC13AA8B2}" type="pres">
      <dgm:prSet presAssocID="{CDB91D3D-FEAD-4FB8-8656-EA0B28E43637}" presName="composite" presStyleCnt="0"/>
      <dgm:spPr/>
    </dgm:pt>
    <dgm:pt modelId="{7956A6B8-5A56-4D9B-A11C-D63CBF34AC2B}" type="pres">
      <dgm:prSet presAssocID="{CDB91D3D-FEAD-4FB8-8656-EA0B28E43637}" presName="parentText" presStyleLbl="alignNode1" presStyleIdx="4" presStyleCnt="5">
        <dgm:presLayoutVars>
          <dgm:chMax val="1"/>
          <dgm:bulletEnabled val="1"/>
        </dgm:presLayoutVars>
      </dgm:prSet>
      <dgm:spPr/>
    </dgm:pt>
    <dgm:pt modelId="{6B56D2E7-0DC6-4D46-AB06-E06465ECEB3F}" type="pres">
      <dgm:prSet presAssocID="{CDB91D3D-FEAD-4FB8-8656-EA0B28E43637}" presName="descendantText" presStyleLbl="alignAcc1" presStyleIdx="4" presStyleCnt="5">
        <dgm:presLayoutVars>
          <dgm:bulletEnabled val="1"/>
        </dgm:presLayoutVars>
      </dgm:prSet>
      <dgm:spPr/>
    </dgm:pt>
  </dgm:ptLst>
  <dgm:cxnLst>
    <dgm:cxn modelId="{2D603302-DB5E-47CA-82BB-048B415A2214}" srcId="{F80108B2-BFE1-4CAE-AC85-099D8916C7E3}" destId="{920202D3-5302-4EC1-804D-99D312358D10}" srcOrd="0" destOrd="0" parTransId="{0017DBCE-1BA3-4C57-BBDC-AB5BBC0329A7}" sibTransId="{69843581-5FE1-4D25-9278-20E04B5AF539}"/>
    <dgm:cxn modelId="{E2285707-76CE-49AC-8C45-00E5658918BB}" srcId="{2625C52C-7692-4F49-A823-37BE43737C20}" destId="{88BFE776-B825-4EF9-BDF6-185579CA7856}" srcOrd="1" destOrd="0" parTransId="{E7A732B3-8E8E-4733-80B5-39F33AFE2A27}" sibTransId="{41809C96-A81E-4051-B800-DDD904C14A0F}"/>
    <dgm:cxn modelId="{70A8941C-CA52-403E-B387-9FCFBE659454}" type="presOf" srcId="{F80108B2-BFE1-4CAE-AC85-099D8916C7E3}" destId="{BD34F5FB-ECDB-4919-ACE0-C20DD408CE89}" srcOrd="0" destOrd="0" presId="urn:microsoft.com/office/officeart/2005/8/layout/chevron2"/>
    <dgm:cxn modelId="{5992522A-CADC-41C8-9490-54073F126F4F}" type="presOf" srcId="{6D89E552-E567-411B-8050-32E36C8BF8E5}" destId="{9618914D-DE72-47C1-BE50-BE77A681FB35}" srcOrd="0" destOrd="0" presId="urn:microsoft.com/office/officeart/2005/8/layout/chevron2"/>
    <dgm:cxn modelId="{1BEB012B-1153-4FFF-9822-886555C310B2}" srcId="{4F61A905-3BC5-431D-B73F-2B56FBE10AC6}" destId="{BF3091B8-228E-4612-B8EA-5C2F0631D704}" srcOrd="1" destOrd="0" parTransId="{F74A36F0-DC62-4ED6-B616-39ADBDF88C8E}" sibTransId="{3CE92F98-3841-44F7-9E6C-AE90B6153466}"/>
    <dgm:cxn modelId="{05C63843-D118-4559-A4B4-F15B824B70F2}" srcId="{5A541BA3-81F1-48F7-BC83-CBA906CD7E43}" destId="{D8310BFB-0E36-4B90-BE98-76F3BF21A4F5}" srcOrd="0" destOrd="0" parTransId="{B7377F5D-5545-49C5-A3ED-D6BA2E81EE96}" sibTransId="{AC9B8C2A-C78D-4634-94CB-0CDDD38BD9EC}"/>
    <dgm:cxn modelId="{43FB9363-8E8C-4F33-BF72-6B2EFA1EFA7D}" type="presOf" srcId="{920202D3-5302-4EC1-804D-99D312358D10}" destId="{B5692752-B1C7-4491-B198-DA5695FA2EFE}" srcOrd="0" destOrd="0" presId="urn:microsoft.com/office/officeart/2005/8/layout/chevron2"/>
    <dgm:cxn modelId="{12C7C863-7F33-4202-8465-62EB66FD4012}" type="presOf" srcId="{CDB91D3D-FEAD-4FB8-8656-EA0B28E43637}" destId="{7956A6B8-5A56-4D9B-A11C-D63CBF34AC2B}" srcOrd="0" destOrd="0" presId="urn:microsoft.com/office/officeart/2005/8/layout/chevron2"/>
    <dgm:cxn modelId="{2E268064-D707-4680-A804-775EEE392323}" type="presOf" srcId="{5AF0D363-3C8E-4C5D-86B0-152E65405639}" destId="{6B56D2E7-0DC6-4D46-AB06-E06465ECEB3F}" srcOrd="0" destOrd="0" presId="urn:microsoft.com/office/officeart/2005/8/layout/chevron2"/>
    <dgm:cxn modelId="{99A6FC4A-DB2A-4F83-90FB-43068FF59ADD}" type="presOf" srcId="{53BEBD04-D098-4EEC-BC9B-FE18A325AC0C}" destId="{9618914D-DE72-47C1-BE50-BE77A681FB35}" srcOrd="0" destOrd="1" presId="urn:microsoft.com/office/officeart/2005/8/layout/chevron2"/>
    <dgm:cxn modelId="{6962444B-CABA-491A-98D3-7356C867180D}" srcId="{920202D3-5302-4EC1-804D-99D312358D10}" destId="{53BEBD04-D098-4EEC-BC9B-FE18A325AC0C}" srcOrd="1" destOrd="0" parTransId="{189480B6-B84B-4CAE-9289-43AC83C08890}" sibTransId="{DB133136-04B4-49F8-82DF-4BD1C69C2F20}"/>
    <dgm:cxn modelId="{79CB214E-788D-4B69-9903-49DB99414E85}" type="presOf" srcId="{5A541BA3-81F1-48F7-BC83-CBA906CD7E43}" destId="{E3A0B011-F53C-4458-A2B5-4CAEBF01B646}" srcOrd="0" destOrd="0" presId="urn:microsoft.com/office/officeart/2005/8/layout/chevron2"/>
    <dgm:cxn modelId="{EB7EF550-BCC0-4717-A69E-AEB2DBF1D92B}" srcId="{F80108B2-BFE1-4CAE-AC85-099D8916C7E3}" destId="{CDB91D3D-FEAD-4FB8-8656-EA0B28E43637}" srcOrd="4" destOrd="0" parTransId="{B9B08178-7A4C-4F8A-ADE5-B64AC79551D8}" sibTransId="{D5C3725A-73EF-4191-86E0-3A8961AD7911}"/>
    <dgm:cxn modelId="{D9322978-4CEB-4848-80A5-20110125E211}" type="presOf" srcId="{BF3091B8-228E-4612-B8EA-5C2F0631D704}" destId="{3CED8889-3953-46F3-ACD1-EC3A8C5A1688}" srcOrd="0" destOrd="1" presId="urn:microsoft.com/office/officeart/2005/8/layout/chevron2"/>
    <dgm:cxn modelId="{EB82E687-2D58-494B-A8A5-24094037309A}" srcId="{F80108B2-BFE1-4CAE-AC85-099D8916C7E3}" destId="{4F61A905-3BC5-431D-B73F-2B56FBE10AC6}" srcOrd="2" destOrd="0" parTransId="{191F7444-942F-49B3-B302-A2DBBE2EACD6}" sibTransId="{9E850BA0-7174-4134-9D6C-92E3BBC9CF47}"/>
    <dgm:cxn modelId="{78771888-D12F-4387-8740-6C94A1A4A0F7}" srcId="{2625C52C-7692-4F49-A823-37BE43737C20}" destId="{3DD8A846-CCB9-4512-A759-65E90CAA6403}" srcOrd="0" destOrd="0" parTransId="{8FD5E79A-8E2F-42B0-9E56-907F137311E0}" sibTransId="{06217A21-14C7-4FD3-9C9B-0BB9C343DA75}"/>
    <dgm:cxn modelId="{59C86988-FB2A-466E-AEDD-E440A9C5977A}" srcId="{CDB91D3D-FEAD-4FB8-8656-EA0B28E43637}" destId="{1A4DDB68-2F2C-4DE9-BF10-CEA120A2A2E0}" srcOrd="1" destOrd="0" parTransId="{7F390197-20A0-4735-A779-FD78BF67AB79}" sibTransId="{BB59D3F1-7253-4006-9F68-A4913055ECBD}"/>
    <dgm:cxn modelId="{9262EF9B-6790-4032-96CE-DD7B228585D1}" srcId="{920202D3-5302-4EC1-804D-99D312358D10}" destId="{6D89E552-E567-411B-8050-32E36C8BF8E5}" srcOrd="0" destOrd="0" parTransId="{708ACAC4-BB89-47A0-8A18-3A023D21C65F}" sibTransId="{A554D88F-A05A-4074-822A-8AECDB2A1ADC}"/>
    <dgm:cxn modelId="{49F2E69F-3065-4F82-83A5-4DA113675124}" type="presOf" srcId="{88BFE776-B825-4EF9-BDF6-185579CA7856}" destId="{7B6AA12F-80B4-4C37-A808-DE343F9799CC}" srcOrd="0" destOrd="1" presId="urn:microsoft.com/office/officeart/2005/8/layout/chevron2"/>
    <dgm:cxn modelId="{0152E7A2-693C-407F-9CCF-78A6C4B6817B}" srcId="{4F61A905-3BC5-431D-B73F-2B56FBE10AC6}" destId="{030AAB8C-AEA7-4DBE-A50E-9C898573917B}" srcOrd="0" destOrd="0" parTransId="{F240AE72-F7D4-43A9-83C4-22AF6D213F78}" sibTransId="{DCD8C16E-364D-424B-B6A2-C39F08115197}"/>
    <dgm:cxn modelId="{81AE6FA4-580B-4B33-B24B-D48B858C2A1D}" type="presOf" srcId="{D8310BFB-0E36-4B90-BE98-76F3BF21A4F5}" destId="{20974786-320D-43EE-8239-EF1A11C7A9E3}" srcOrd="0" destOrd="0" presId="urn:microsoft.com/office/officeart/2005/8/layout/chevron2"/>
    <dgm:cxn modelId="{0DC3C0A9-9E9C-456F-BD36-5CF380BFA5EE}" srcId="{F80108B2-BFE1-4CAE-AC85-099D8916C7E3}" destId="{2625C52C-7692-4F49-A823-37BE43737C20}" srcOrd="1" destOrd="0" parTransId="{8F12E616-8DD5-4855-980D-341AF5490B80}" sibTransId="{ACF41B5A-5BC9-437E-9E61-289E51F3C232}"/>
    <dgm:cxn modelId="{7522E1B7-58CD-445E-9921-0248A998031F}" srcId="{F80108B2-BFE1-4CAE-AC85-099D8916C7E3}" destId="{5A541BA3-81F1-48F7-BC83-CBA906CD7E43}" srcOrd="3" destOrd="0" parTransId="{A139222F-A039-42CE-8C73-9F033288AA1A}" sibTransId="{CA4F8608-14AB-4071-8AE7-8623CAF9A275}"/>
    <dgm:cxn modelId="{9C9BAEC8-D33E-4DAC-859E-5BB76CE625A4}" type="presOf" srcId="{1A4DDB68-2F2C-4DE9-BF10-CEA120A2A2E0}" destId="{6B56D2E7-0DC6-4D46-AB06-E06465ECEB3F}" srcOrd="0" destOrd="1" presId="urn:microsoft.com/office/officeart/2005/8/layout/chevron2"/>
    <dgm:cxn modelId="{72B867C9-B144-498B-9B6E-CC969F38F40F}" type="presOf" srcId="{FED1CD68-FDC6-4730-9BBC-7A0F66EAAF24}" destId="{20974786-320D-43EE-8239-EF1A11C7A9E3}" srcOrd="0" destOrd="1" presId="urn:microsoft.com/office/officeart/2005/8/layout/chevron2"/>
    <dgm:cxn modelId="{F28D23D4-711C-4493-9A36-E8D7727BE72A}" type="presOf" srcId="{3DD8A846-CCB9-4512-A759-65E90CAA6403}" destId="{7B6AA12F-80B4-4C37-A808-DE343F9799CC}" srcOrd="0" destOrd="0" presId="urn:microsoft.com/office/officeart/2005/8/layout/chevron2"/>
    <dgm:cxn modelId="{78BDCADD-F652-41D8-844E-71E43FE9C544}" srcId="{CDB91D3D-FEAD-4FB8-8656-EA0B28E43637}" destId="{5AF0D363-3C8E-4C5D-86B0-152E65405639}" srcOrd="0" destOrd="0" parTransId="{BF4966BB-DEDE-4082-8650-42E5DCB9B362}" sibTransId="{482FD623-CE12-48AE-A11D-F8082DCB4A53}"/>
    <dgm:cxn modelId="{746FCEDD-EE8E-4B2A-827D-FBD74D0F3186}" type="presOf" srcId="{4F61A905-3BC5-431D-B73F-2B56FBE10AC6}" destId="{EF9483C8-85BF-47B2-942B-32A40D07A87C}" srcOrd="0" destOrd="0" presId="urn:microsoft.com/office/officeart/2005/8/layout/chevron2"/>
    <dgm:cxn modelId="{04244BE6-72D3-44AE-83CD-7A294F052FC3}" type="presOf" srcId="{030AAB8C-AEA7-4DBE-A50E-9C898573917B}" destId="{3CED8889-3953-46F3-ACD1-EC3A8C5A1688}" srcOrd="0" destOrd="0" presId="urn:microsoft.com/office/officeart/2005/8/layout/chevron2"/>
    <dgm:cxn modelId="{F577EDEC-F6C2-4F04-8E01-78762AB399AA}" type="presOf" srcId="{2625C52C-7692-4F49-A823-37BE43737C20}" destId="{626430AC-7EB8-4D11-ADE1-CA441457B8CC}" srcOrd="0" destOrd="0" presId="urn:microsoft.com/office/officeart/2005/8/layout/chevron2"/>
    <dgm:cxn modelId="{47FB72FF-BF38-4F66-8655-80F3654FCD08}" srcId="{5A541BA3-81F1-48F7-BC83-CBA906CD7E43}" destId="{FED1CD68-FDC6-4730-9BBC-7A0F66EAAF24}" srcOrd="1" destOrd="0" parTransId="{092440F3-BA7C-45B7-AA86-9D37EC141004}" sibTransId="{C4FCB75B-0A11-4C23-9E1B-298E6D2A916D}"/>
    <dgm:cxn modelId="{B086D723-E2F6-443E-BD02-C232CAFCD6DD}" type="presParOf" srcId="{BD34F5FB-ECDB-4919-ACE0-C20DD408CE89}" destId="{4C978E2D-4152-4304-9B5A-B9A80E55BBA0}" srcOrd="0" destOrd="0" presId="urn:microsoft.com/office/officeart/2005/8/layout/chevron2"/>
    <dgm:cxn modelId="{AD392ABA-9B7F-42BA-BC2A-B6B119976F53}" type="presParOf" srcId="{4C978E2D-4152-4304-9B5A-B9A80E55BBA0}" destId="{B5692752-B1C7-4491-B198-DA5695FA2EFE}" srcOrd="0" destOrd="0" presId="urn:microsoft.com/office/officeart/2005/8/layout/chevron2"/>
    <dgm:cxn modelId="{FC0EFB2E-08AE-4308-88FD-8DCA8A97D54F}" type="presParOf" srcId="{4C978E2D-4152-4304-9B5A-B9A80E55BBA0}" destId="{9618914D-DE72-47C1-BE50-BE77A681FB35}" srcOrd="1" destOrd="0" presId="urn:microsoft.com/office/officeart/2005/8/layout/chevron2"/>
    <dgm:cxn modelId="{1E8A3429-7EB1-4177-B626-65112EEEF984}" type="presParOf" srcId="{BD34F5FB-ECDB-4919-ACE0-C20DD408CE89}" destId="{6127675D-6087-4385-AC45-00C76B45EE21}" srcOrd="1" destOrd="0" presId="urn:microsoft.com/office/officeart/2005/8/layout/chevron2"/>
    <dgm:cxn modelId="{A920EE95-7227-4F82-BFE3-8D1C523916DA}" type="presParOf" srcId="{BD34F5FB-ECDB-4919-ACE0-C20DD408CE89}" destId="{892F3A9D-B89B-48FB-B7BF-C0C251A6D1EC}" srcOrd="2" destOrd="0" presId="urn:microsoft.com/office/officeart/2005/8/layout/chevron2"/>
    <dgm:cxn modelId="{9513F5AD-E03C-4BC0-BE65-B7A0D8A25E5E}" type="presParOf" srcId="{892F3A9D-B89B-48FB-B7BF-C0C251A6D1EC}" destId="{626430AC-7EB8-4D11-ADE1-CA441457B8CC}" srcOrd="0" destOrd="0" presId="urn:microsoft.com/office/officeart/2005/8/layout/chevron2"/>
    <dgm:cxn modelId="{C87429F7-2760-419B-8FD4-5E5AB45327D4}" type="presParOf" srcId="{892F3A9D-B89B-48FB-B7BF-C0C251A6D1EC}" destId="{7B6AA12F-80B4-4C37-A808-DE343F9799CC}" srcOrd="1" destOrd="0" presId="urn:microsoft.com/office/officeart/2005/8/layout/chevron2"/>
    <dgm:cxn modelId="{C3A930EA-BF50-4C65-A7E6-2A24F8CAA236}" type="presParOf" srcId="{BD34F5FB-ECDB-4919-ACE0-C20DD408CE89}" destId="{9334564E-BDE6-4F83-BCBD-754086EBA7D6}" srcOrd="3" destOrd="0" presId="urn:microsoft.com/office/officeart/2005/8/layout/chevron2"/>
    <dgm:cxn modelId="{5D07E549-8206-46D1-A16A-D7559EF9AD26}" type="presParOf" srcId="{BD34F5FB-ECDB-4919-ACE0-C20DD408CE89}" destId="{B692F77B-3B0E-4504-87BD-8E08B0DAE3F2}" srcOrd="4" destOrd="0" presId="urn:microsoft.com/office/officeart/2005/8/layout/chevron2"/>
    <dgm:cxn modelId="{2FB6C3BC-74B1-4340-A806-6354C1D81C43}" type="presParOf" srcId="{B692F77B-3B0E-4504-87BD-8E08B0DAE3F2}" destId="{EF9483C8-85BF-47B2-942B-32A40D07A87C}" srcOrd="0" destOrd="0" presId="urn:microsoft.com/office/officeart/2005/8/layout/chevron2"/>
    <dgm:cxn modelId="{46E9D968-561C-4C9D-8BEF-CD1D90F7DA3F}" type="presParOf" srcId="{B692F77B-3B0E-4504-87BD-8E08B0DAE3F2}" destId="{3CED8889-3953-46F3-ACD1-EC3A8C5A1688}" srcOrd="1" destOrd="0" presId="urn:microsoft.com/office/officeart/2005/8/layout/chevron2"/>
    <dgm:cxn modelId="{4A4074DA-9BD5-4B0C-9F1B-68E59B346324}" type="presParOf" srcId="{BD34F5FB-ECDB-4919-ACE0-C20DD408CE89}" destId="{C4EF08F8-3F52-4383-957B-FEB89C50E0A1}" srcOrd="5" destOrd="0" presId="urn:microsoft.com/office/officeart/2005/8/layout/chevron2"/>
    <dgm:cxn modelId="{4A75FACF-9957-45F9-8521-9CE028CABE24}" type="presParOf" srcId="{BD34F5FB-ECDB-4919-ACE0-C20DD408CE89}" destId="{18C769E9-36E5-4A56-BA9E-C819C1FA7682}" srcOrd="6" destOrd="0" presId="urn:microsoft.com/office/officeart/2005/8/layout/chevron2"/>
    <dgm:cxn modelId="{023752AD-9E26-465A-9679-301C3D076D8A}" type="presParOf" srcId="{18C769E9-36E5-4A56-BA9E-C819C1FA7682}" destId="{E3A0B011-F53C-4458-A2B5-4CAEBF01B646}" srcOrd="0" destOrd="0" presId="urn:microsoft.com/office/officeart/2005/8/layout/chevron2"/>
    <dgm:cxn modelId="{2E62A336-400E-44E6-8945-66C5C85D4577}" type="presParOf" srcId="{18C769E9-36E5-4A56-BA9E-C819C1FA7682}" destId="{20974786-320D-43EE-8239-EF1A11C7A9E3}" srcOrd="1" destOrd="0" presId="urn:microsoft.com/office/officeart/2005/8/layout/chevron2"/>
    <dgm:cxn modelId="{3235D577-FD98-4213-98A4-A0856D4E4634}" type="presParOf" srcId="{BD34F5FB-ECDB-4919-ACE0-C20DD408CE89}" destId="{6CEF32A6-9864-4742-A4B9-57E2B049FACC}" srcOrd="7" destOrd="0" presId="urn:microsoft.com/office/officeart/2005/8/layout/chevron2"/>
    <dgm:cxn modelId="{8096BE3C-28DD-433E-AE35-1CAD06DE6C4C}" type="presParOf" srcId="{BD34F5FB-ECDB-4919-ACE0-C20DD408CE89}" destId="{440772C6-3C5F-4E1B-B6C8-8C3EC13AA8B2}" srcOrd="8" destOrd="0" presId="urn:microsoft.com/office/officeart/2005/8/layout/chevron2"/>
    <dgm:cxn modelId="{01FC4E7E-2ECD-4C05-A887-CA81B2EF89D6}" type="presParOf" srcId="{440772C6-3C5F-4E1B-B6C8-8C3EC13AA8B2}" destId="{7956A6B8-5A56-4D9B-A11C-D63CBF34AC2B}" srcOrd="0" destOrd="0" presId="urn:microsoft.com/office/officeart/2005/8/layout/chevron2"/>
    <dgm:cxn modelId="{BE04BF75-B506-4F4D-92CC-90FC16D69926}" type="presParOf" srcId="{440772C6-3C5F-4E1B-B6C8-8C3EC13AA8B2}" destId="{6B56D2E7-0DC6-4D46-AB06-E06465ECEB3F}"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692752-B1C7-4491-B198-DA5695FA2EFE}">
      <dsp:nvSpPr>
        <dsp:cNvPr id="0" name=""/>
        <dsp:cNvSpPr/>
      </dsp:nvSpPr>
      <dsp:spPr>
        <a:xfrm rot="5400000">
          <a:off x="-203356" y="206027"/>
          <a:ext cx="1355712" cy="948998"/>
        </a:xfrm>
        <a:prstGeom prst="chevron">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dirty="0">
              <a:solidFill>
                <a:schemeClr val="tx1"/>
              </a:solidFill>
              <a:latin typeface="Arial" pitchFamily="34" charset="0"/>
              <a:cs typeface="Arial" pitchFamily="34" charset="0"/>
            </a:rPr>
            <a:t>Self awareness</a:t>
          </a:r>
        </a:p>
      </dsp:txBody>
      <dsp:txXfrm rot="-5400000">
        <a:off x="1" y="477169"/>
        <a:ext cx="948998" cy="406714"/>
      </dsp:txXfrm>
    </dsp:sp>
    <dsp:sp modelId="{9618914D-DE72-47C1-BE50-BE77A681FB35}">
      <dsp:nvSpPr>
        <dsp:cNvPr id="0" name=""/>
        <dsp:cNvSpPr/>
      </dsp:nvSpPr>
      <dsp:spPr>
        <a:xfrm rot="5400000">
          <a:off x="3729592" y="-2777923"/>
          <a:ext cx="881213" cy="6442401"/>
        </a:xfrm>
        <a:prstGeom prst="round2Same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6985" rIns="6985" bIns="6985" numCol="1" spcCol="1270" anchor="ctr" anchorCtr="0">
          <a:noAutofit/>
        </a:bodyPr>
        <a:lstStyle/>
        <a:p>
          <a:pPr marL="57150" lvl="1" indent="-57150" algn="l" defTabSz="466725">
            <a:lnSpc>
              <a:spcPct val="90000"/>
            </a:lnSpc>
            <a:spcBef>
              <a:spcPct val="0"/>
            </a:spcBef>
            <a:spcAft>
              <a:spcPct val="15000"/>
            </a:spcAft>
            <a:buChar char="•"/>
          </a:pPr>
          <a:r>
            <a:rPr lang="en-US" sz="1050" b="0" i="0" kern="1200" dirty="0">
              <a:latin typeface="Arial" pitchFamily="34" charset="0"/>
              <a:cs typeface="Arial" pitchFamily="34" charset="0"/>
            </a:rPr>
            <a:t>The ability to identify emotions and their influence on actions is vital to self-awareness. At work, individuals who possess self-awareness know what they are good at and where they need improvement. </a:t>
          </a:r>
          <a:endParaRPr lang="en-US" sz="1050" kern="1200" dirty="0">
            <a:latin typeface="Arial" pitchFamily="34" charset="0"/>
            <a:cs typeface="Arial" pitchFamily="34" charset="0"/>
          </a:endParaRPr>
        </a:p>
        <a:p>
          <a:pPr marL="57150" lvl="1" indent="-57150" algn="l" defTabSz="466725">
            <a:lnSpc>
              <a:spcPct val="90000"/>
            </a:lnSpc>
            <a:spcBef>
              <a:spcPct val="0"/>
            </a:spcBef>
            <a:spcAft>
              <a:spcPct val="15000"/>
            </a:spcAft>
            <a:buChar char="•"/>
          </a:pPr>
          <a:r>
            <a:rPr lang="en-US" sz="1050" b="0" i="0" kern="1200" dirty="0">
              <a:latin typeface="Arial" pitchFamily="34" charset="0"/>
              <a:cs typeface="Arial" pitchFamily="34" charset="0"/>
            </a:rPr>
            <a:t>This helps them take up tasks with confidence and also deal with others in an understanding manner. It helps them make wise decisions as well as maintain objectivity even when under stress.</a:t>
          </a:r>
          <a:endParaRPr lang="en-US" sz="1050" kern="1200" dirty="0">
            <a:latin typeface="Arial" pitchFamily="34" charset="0"/>
            <a:cs typeface="Arial" pitchFamily="34" charset="0"/>
          </a:endParaRPr>
        </a:p>
      </dsp:txBody>
      <dsp:txXfrm rot="-5400000">
        <a:off x="948999" y="45687"/>
        <a:ext cx="6399384" cy="795179"/>
      </dsp:txXfrm>
    </dsp:sp>
    <dsp:sp modelId="{626430AC-7EB8-4D11-ADE1-CA441457B8CC}">
      <dsp:nvSpPr>
        <dsp:cNvPr id="0" name=""/>
        <dsp:cNvSpPr/>
      </dsp:nvSpPr>
      <dsp:spPr>
        <a:xfrm rot="5400000">
          <a:off x="-203356" y="1446913"/>
          <a:ext cx="1355712" cy="948998"/>
        </a:xfrm>
        <a:prstGeom prst="chevron">
          <a:avLst/>
        </a:prstGeom>
        <a:solidFill>
          <a:schemeClr val="accent2">
            <a:hueOff val="4752211"/>
            <a:satOff val="-9171"/>
            <a:lumOff val="-1177"/>
            <a:alphaOff val="0"/>
          </a:schemeClr>
        </a:solidFill>
        <a:ln w="25400" cap="flat" cmpd="sng" algn="ctr">
          <a:solidFill>
            <a:schemeClr val="accent2">
              <a:hueOff val="4752211"/>
              <a:satOff val="-9171"/>
              <a:lumOff val="-117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dirty="0">
              <a:solidFill>
                <a:schemeClr val="tx1"/>
              </a:solidFill>
              <a:latin typeface="Arial" pitchFamily="34" charset="0"/>
              <a:cs typeface="Arial" pitchFamily="34" charset="0"/>
            </a:rPr>
            <a:t>Self regulation</a:t>
          </a:r>
        </a:p>
      </dsp:txBody>
      <dsp:txXfrm rot="-5400000">
        <a:off x="1" y="1718055"/>
        <a:ext cx="948998" cy="406714"/>
      </dsp:txXfrm>
    </dsp:sp>
    <dsp:sp modelId="{7B6AA12F-80B4-4C37-A808-DE343F9799CC}">
      <dsp:nvSpPr>
        <dsp:cNvPr id="0" name=""/>
        <dsp:cNvSpPr/>
      </dsp:nvSpPr>
      <dsp:spPr>
        <a:xfrm rot="5400000">
          <a:off x="3729592" y="-1537036"/>
          <a:ext cx="881213" cy="6442401"/>
        </a:xfrm>
        <a:prstGeom prst="round2SameRect">
          <a:avLst/>
        </a:prstGeom>
        <a:solidFill>
          <a:schemeClr val="lt1">
            <a:alpha val="90000"/>
            <a:hueOff val="0"/>
            <a:satOff val="0"/>
            <a:lumOff val="0"/>
            <a:alphaOff val="0"/>
          </a:schemeClr>
        </a:solidFill>
        <a:ln w="25400" cap="flat" cmpd="sng" algn="ctr">
          <a:solidFill>
            <a:schemeClr val="accent2">
              <a:hueOff val="4752211"/>
              <a:satOff val="-9171"/>
              <a:lumOff val="-117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6985" rIns="6985" bIns="6985" numCol="1" spcCol="1270" anchor="ctr" anchorCtr="0">
          <a:noAutofit/>
        </a:bodyPr>
        <a:lstStyle/>
        <a:p>
          <a:pPr marL="57150" lvl="1" indent="-57150" algn="l" defTabSz="466725">
            <a:lnSpc>
              <a:spcPct val="90000"/>
            </a:lnSpc>
            <a:spcBef>
              <a:spcPct val="0"/>
            </a:spcBef>
            <a:spcAft>
              <a:spcPct val="15000"/>
            </a:spcAft>
            <a:buChar char="•"/>
          </a:pPr>
          <a:r>
            <a:rPr lang="en-US" sz="1050" b="0" i="0" kern="1200" dirty="0">
              <a:latin typeface="Arial" pitchFamily="34" charset="0"/>
              <a:cs typeface="Arial" pitchFamily="34" charset="0"/>
            </a:rPr>
            <a:t>Self-regulation is the skill that makes it possible for an individual to control his or her feelings, especially in times of stress. </a:t>
          </a:r>
          <a:endParaRPr lang="en-US" sz="1050" kern="1200" dirty="0">
            <a:latin typeface="Arial" pitchFamily="34" charset="0"/>
            <a:cs typeface="Arial" pitchFamily="34" charset="0"/>
          </a:endParaRPr>
        </a:p>
        <a:p>
          <a:pPr marL="57150" lvl="1" indent="-57150" algn="l" defTabSz="466725">
            <a:lnSpc>
              <a:spcPct val="90000"/>
            </a:lnSpc>
            <a:spcBef>
              <a:spcPct val="0"/>
            </a:spcBef>
            <a:spcAft>
              <a:spcPct val="15000"/>
            </a:spcAft>
            <a:buChar char="•"/>
          </a:pPr>
          <a:r>
            <a:rPr lang="en-US" sz="1050" b="0" i="0" kern="1200" dirty="0">
              <a:latin typeface="Arial" pitchFamily="34" charset="0"/>
              <a:cs typeface="Arial" pitchFamily="34" charset="0"/>
            </a:rPr>
            <a:t>Those workers who have this ability are able to keep their cool and stay composed, resulting in a more efficient approach to dealing with problems or conflicts.</a:t>
          </a:r>
          <a:endParaRPr lang="en-US" sz="1050" kern="1200" dirty="0">
            <a:latin typeface="Arial" pitchFamily="34" charset="0"/>
            <a:cs typeface="Arial" pitchFamily="34" charset="0"/>
          </a:endParaRPr>
        </a:p>
      </dsp:txBody>
      <dsp:txXfrm rot="-5400000">
        <a:off x="948999" y="1286574"/>
        <a:ext cx="6399384" cy="795179"/>
      </dsp:txXfrm>
    </dsp:sp>
    <dsp:sp modelId="{EF9483C8-85BF-47B2-942B-32A40D07A87C}">
      <dsp:nvSpPr>
        <dsp:cNvPr id="0" name=""/>
        <dsp:cNvSpPr/>
      </dsp:nvSpPr>
      <dsp:spPr>
        <a:xfrm rot="5400000">
          <a:off x="-203356" y="2687800"/>
          <a:ext cx="1355712" cy="948998"/>
        </a:xfrm>
        <a:prstGeom prst="chevron">
          <a:avLst/>
        </a:prstGeom>
        <a:solidFill>
          <a:schemeClr val="accent2">
            <a:hueOff val="9504422"/>
            <a:satOff val="-18343"/>
            <a:lumOff val="-2355"/>
            <a:alphaOff val="0"/>
          </a:schemeClr>
        </a:solidFill>
        <a:ln w="25400" cap="flat" cmpd="sng" algn="ctr">
          <a:solidFill>
            <a:schemeClr val="accent2">
              <a:hueOff val="9504422"/>
              <a:satOff val="-18343"/>
              <a:lumOff val="-235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dirty="0"/>
            <a:t>Motivation</a:t>
          </a:r>
        </a:p>
      </dsp:txBody>
      <dsp:txXfrm rot="-5400000">
        <a:off x="1" y="2958942"/>
        <a:ext cx="948998" cy="406714"/>
      </dsp:txXfrm>
    </dsp:sp>
    <dsp:sp modelId="{3CED8889-3953-46F3-ACD1-EC3A8C5A1688}">
      <dsp:nvSpPr>
        <dsp:cNvPr id="0" name=""/>
        <dsp:cNvSpPr/>
      </dsp:nvSpPr>
      <dsp:spPr>
        <a:xfrm rot="5400000">
          <a:off x="3729592" y="-296150"/>
          <a:ext cx="881213" cy="6442401"/>
        </a:xfrm>
        <a:prstGeom prst="round2SameRect">
          <a:avLst/>
        </a:prstGeom>
        <a:solidFill>
          <a:schemeClr val="lt1">
            <a:alpha val="90000"/>
            <a:hueOff val="0"/>
            <a:satOff val="0"/>
            <a:lumOff val="0"/>
            <a:alphaOff val="0"/>
          </a:schemeClr>
        </a:solidFill>
        <a:ln w="25400" cap="flat" cmpd="sng" algn="ctr">
          <a:solidFill>
            <a:schemeClr val="accent2">
              <a:hueOff val="9504422"/>
              <a:satOff val="-18343"/>
              <a:lumOff val="-235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6985" rIns="6985" bIns="6985" numCol="1" spcCol="1270" anchor="ctr" anchorCtr="0">
          <a:noAutofit/>
        </a:bodyPr>
        <a:lstStyle/>
        <a:p>
          <a:pPr marL="57150" lvl="1" indent="-57150" algn="l" defTabSz="488950">
            <a:lnSpc>
              <a:spcPct val="90000"/>
            </a:lnSpc>
            <a:spcBef>
              <a:spcPct val="0"/>
            </a:spcBef>
            <a:spcAft>
              <a:spcPct val="15000"/>
            </a:spcAft>
            <a:buChar char="•"/>
          </a:pPr>
          <a:r>
            <a:rPr lang="en-US" sz="1100" b="0" i="0" kern="1200" dirty="0">
              <a:latin typeface="Arial" pitchFamily="34" charset="0"/>
              <a:cs typeface="Arial" pitchFamily="34" charset="0"/>
            </a:rPr>
            <a:t>An inner drive that pushes people to go after what they want with eagerness and staying power: intrinsic motivation. </a:t>
          </a:r>
          <a:endParaRPr lang="en-US" sz="1100" kern="1200" dirty="0">
            <a:latin typeface="Arial" pitchFamily="34" charset="0"/>
            <a:cs typeface="Arial" pitchFamily="34" charset="0"/>
          </a:endParaRPr>
        </a:p>
        <a:p>
          <a:pPr marL="57150" lvl="1" indent="-57150" algn="l" defTabSz="488950">
            <a:lnSpc>
              <a:spcPct val="90000"/>
            </a:lnSpc>
            <a:spcBef>
              <a:spcPct val="0"/>
            </a:spcBef>
            <a:spcAft>
              <a:spcPct val="15000"/>
            </a:spcAft>
            <a:buChar char="•"/>
          </a:pPr>
          <a:r>
            <a:rPr lang="en-US" sz="1100" b="0" i="0" kern="1200" dirty="0">
              <a:latin typeface="Arial" pitchFamily="34" charset="0"/>
              <a:cs typeface="Arial" pitchFamily="34" charset="0"/>
            </a:rPr>
            <a:t>According to </a:t>
          </a:r>
          <a:r>
            <a:rPr lang="en-US" sz="1100" b="0" i="0" kern="1200" dirty="0" err="1">
              <a:latin typeface="Arial" pitchFamily="34" charset="0"/>
              <a:cs typeface="Arial" pitchFamily="34" charset="0"/>
            </a:rPr>
            <a:t>Goleman's</a:t>
          </a:r>
          <a:r>
            <a:rPr lang="en-US" sz="1100" b="0" i="0" kern="1200" dirty="0">
              <a:latin typeface="Arial" pitchFamily="34" charset="0"/>
              <a:cs typeface="Arial" pitchFamily="34" charset="0"/>
            </a:rPr>
            <a:t> model, employees who are motivated take ownership of their work and show a great deal of personal agency (</a:t>
          </a:r>
          <a:r>
            <a:rPr lang="en-US" sz="1100" kern="1200" dirty="0">
              <a:latin typeface="Arial" pitchFamily="34" charset="0"/>
              <a:cs typeface="Arial" pitchFamily="34" charset="0"/>
            </a:rPr>
            <a:t>Sami, </a:t>
          </a:r>
          <a:r>
            <a:rPr lang="en-US" sz="1100" kern="1200" dirty="0" err="1">
              <a:latin typeface="Arial" pitchFamily="34" charset="0"/>
              <a:cs typeface="Arial" pitchFamily="34" charset="0"/>
            </a:rPr>
            <a:t>Jusoh</a:t>
          </a:r>
          <a:r>
            <a:rPr lang="en-US" sz="1100" kern="1200" dirty="0">
              <a:latin typeface="Arial" pitchFamily="34" charset="0"/>
              <a:cs typeface="Arial" pitchFamily="34" charset="0"/>
            </a:rPr>
            <a:t>, </a:t>
          </a:r>
          <a:r>
            <a:rPr lang="en-US" sz="1100" kern="1200" dirty="0" err="1">
              <a:latin typeface="Arial" pitchFamily="34" charset="0"/>
              <a:cs typeface="Arial" pitchFamily="34" charset="0"/>
            </a:rPr>
            <a:t>Mahfar</a:t>
          </a:r>
          <a:r>
            <a:rPr lang="en-US" sz="1100" kern="1200" dirty="0">
              <a:latin typeface="Arial" pitchFamily="34" charset="0"/>
              <a:cs typeface="Arial" pitchFamily="34" charset="0"/>
            </a:rPr>
            <a:t>, </a:t>
          </a:r>
          <a:r>
            <a:rPr lang="en-US" sz="1100" kern="1200" dirty="0" err="1">
              <a:latin typeface="Arial" pitchFamily="34" charset="0"/>
              <a:cs typeface="Arial" pitchFamily="34" charset="0"/>
            </a:rPr>
            <a:t>Qureshi</a:t>
          </a:r>
          <a:r>
            <a:rPr lang="en-US" sz="1100" kern="1200" dirty="0">
              <a:latin typeface="Arial" pitchFamily="34" charset="0"/>
              <a:cs typeface="Arial" pitchFamily="34" charset="0"/>
            </a:rPr>
            <a:t> &amp; Khan, 2016).</a:t>
          </a:r>
          <a:r>
            <a:rPr lang="en-US" sz="1100" b="0" i="0" kern="1200" dirty="0">
              <a:latin typeface="Arial" pitchFamily="34" charset="0"/>
              <a:cs typeface="Arial" pitchFamily="34" charset="0"/>
            </a:rPr>
            <a:t> </a:t>
          </a:r>
          <a:endParaRPr lang="en-US" sz="1100" kern="1200" dirty="0">
            <a:latin typeface="Arial" pitchFamily="34" charset="0"/>
            <a:cs typeface="Arial" pitchFamily="34" charset="0"/>
          </a:endParaRPr>
        </a:p>
      </dsp:txBody>
      <dsp:txXfrm rot="-5400000">
        <a:off x="948999" y="2527460"/>
        <a:ext cx="6399384" cy="795179"/>
      </dsp:txXfrm>
    </dsp:sp>
    <dsp:sp modelId="{E3A0B011-F53C-4458-A2B5-4CAEBF01B646}">
      <dsp:nvSpPr>
        <dsp:cNvPr id="0" name=""/>
        <dsp:cNvSpPr/>
      </dsp:nvSpPr>
      <dsp:spPr>
        <a:xfrm rot="5400000">
          <a:off x="-203356" y="3928687"/>
          <a:ext cx="1355712" cy="948998"/>
        </a:xfrm>
        <a:prstGeom prst="chevron">
          <a:avLst/>
        </a:prstGeom>
        <a:solidFill>
          <a:schemeClr val="accent2">
            <a:hueOff val="14256632"/>
            <a:satOff val="-27514"/>
            <a:lumOff val="-3532"/>
            <a:alphaOff val="0"/>
          </a:schemeClr>
        </a:solidFill>
        <a:ln w="25400" cap="flat" cmpd="sng" algn="ctr">
          <a:solidFill>
            <a:schemeClr val="accent2">
              <a:hueOff val="14256632"/>
              <a:satOff val="-27514"/>
              <a:lumOff val="-353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dirty="0"/>
            <a:t>Empathy</a:t>
          </a:r>
        </a:p>
      </dsp:txBody>
      <dsp:txXfrm rot="-5400000">
        <a:off x="1" y="4199829"/>
        <a:ext cx="948998" cy="406714"/>
      </dsp:txXfrm>
    </dsp:sp>
    <dsp:sp modelId="{20974786-320D-43EE-8239-EF1A11C7A9E3}">
      <dsp:nvSpPr>
        <dsp:cNvPr id="0" name=""/>
        <dsp:cNvSpPr/>
      </dsp:nvSpPr>
      <dsp:spPr>
        <a:xfrm rot="5400000">
          <a:off x="3729592" y="944736"/>
          <a:ext cx="881213" cy="6442401"/>
        </a:xfrm>
        <a:prstGeom prst="round2SameRect">
          <a:avLst/>
        </a:prstGeom>
        <a:solidFill>
          <a:schemeClr val="lt1">
            <a:alpha val="90000"/>
            <a:hueOff val="0"/>
            <a:satOff val="0"/>
            <a:lumOff val="0"/>
            <a:alphaOff val="0"/>
          </a:schemeClr>
        </a:solidFill>
        <a:ln w="25400" cap="flat" cmpd="sng" algn="ctr">
          <a:solidFill>
            <a:schemeClr val="accent2">
              <a:hueOff val="14256632"/>
              <a:satOff val="-27514"/>
              <a:lumOff val="-353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6985" rIns="6985" bIns="6985" numCol="1" spcCol="1270" anchor="ctr" anchorCtr="0">
          <a:noAutofit/>
        </a:bodyPr>
        <a:lstStyle/>
        <a:p>
          <a:pPr marL="57150" lvl="1" indent="-57150" algn="l" defTabSz="488950">
            <a:lnSpc>
              <a:spcPct val="90000"/>
            </a:lnSpc>
            <a:spcBef>
              <a:spcPct val="0"/>
            </a:spcBef>
            <a:spcAft>
              <a:spcPct val="15000"/>
            </a:spcAft>
            <a:buChar char="•"/>
          </a:pPr>
          <a:r>
            <a:rPr lang="en-US" sz="1100" kern="1200" dirty="0">
              <a:latin typeface="Arial" pitchFamily="34" charset="0"/>
              <a:cs typeface="Arial" pitchFamily="34" charset="0"/>
            </a:rPr>
            <a:t> </a:t>
          </a:r>
          <a:r>
            <a:rPr lang="en-US" sz="1100" b="0" i="0" kern="1200" dirty="0">
              <a:latin typeface="Arial" pitchFamily="34" charset="0"/>
              <a:cs typeface="Arial" pitchFamily="34" charset="0"/>
            </a:rPr>
            <a:t>Empathy is the ability to understand and share the feelings of others. It can be useful in a workplace where employees who exhibit empathy are more capable of creating relationships with other staff members and nurturing a culture of unity and support.</a:t>
          </a:r>
          <a:endParaRPr lang="en-US" sz="1100" kern="1200" dirty="0">
            <a:latin typeface="Arial" pitchFamily="34" charset="0"/>
            <a:cs typeface="Arial" pitchFamily="34" charset="0"/>
          </a:endParaRPr>
        </a:p>
        <a:p>
          <a:pPr marL="57150" lvl="1" indent="-57150" algn="l" defTabSz="488950">
            <a:lnSpc>
              <a:spcPct val="90000"/>
            </a:lnSpc>
            <a:spcBef>
              <a:spcPct val="0"/>
            </a:spcBef>
            <a:spcAft>
              <a:spcPct val="15000"/>
            </a:spcAft>
            <a:buChar char="•"/>
          </a:pPr>
          <a:r>
            <a:rPr lang="en-US" sz="1100" kern="1200" dirty="0">
              <a:latin typeface="Arial" pitchFamily="34" charset="0"/>
              <a:cs typeface="Arial" pitchFamily="34" charset="0"/>
            </a:rPr>
            <a:t> </a:t>
          </a:r>
          <a:r>
            <a:rPr lang="en-US" sz="1100" b="0" i="0" kern="1200" dirty="0">
              <a:latin typeface="Arial" pitchFamily="34" charset="0"/>
              <a:cs typeface="Arial" pitchFamily="34" charset="0"/>
            </a:rPr>
            <a:t>They can handle the issues raised by their colleagues as well as those raised by clients, which helps in effective communication and teamwork.</a:t>
          </a:r>
          <a:endParaRPr lang="en-US" sz="1100" kern="1200" dirty="0">
            <a:latin typeface="Arial" pitchFamily="34" charset="0"/>
            <a:cs typeface="Arial" pitchFamily="34" charset="0"/>
          </a:endParaRPr>
        </a:p>
      </dsp:txBody>
      <dsp:txXfrm rot="-5400000">
        <a:off x="948999" y="3768347"/>
        <a:ext cx="6399384" cy="795179"/>
      </dsp:txXfrm>
    </dsp:sp>
    <dsp:sp modelId="{7956A6B8-5A56-4D9B-A11C-D63CBF34AC2B}">
      <dsp:nvSpPr>
        <dsp:cNvPr id="0" name=""/>
        <dsp:cNvSpPr/>
      </dsp:nvSpPr>
      <dsp:spPr>
        <a:xfrm rot="5400000">
          <a:off x="-203356" y="5169573"/>
          <a:ext cx="1355712" cy="948998"/>
        </a:xfrm>
        <a:prstGeom prst="chevron">
          <a:avLst/>
        </a:prstGeom>
        <a:solidFill>
          <a:schemeClr val="accent2">
            <a:hueOff val="19008843"/>
            <a:satOff val="-36686"/>
            <a:lumOff val="-4710"/>
            <a:alphaOff val="0"/>
          </a:schemeClr>
        </a:solidFill>
        <a:ln w="25400" cap="flat" cmpd="sng" algn="ctr">
          <a:solidFill>
            <a:schemeClr val="accent2">
              <a:hueOff val="19008843"/>
              <a:satOff val="-36686"/>
              <a:lumOff val="-471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dirty="0"/>
            <a:t>Social skills</a:t>
          </a:r>
        </a:p>
      </dsp:txBody>
      <dsp:txXfrm rot="-5400000">
        <a:off x="1" y="5440715"/>
        <a:ext cx="948998" cy="406714"/>
      </dsp:txXfrm>
    </dsp:sp>
    <dsp:sp modelId="{6B56D2E7-0DC6-4D46-AB06-E06465ECEB3F}">
      <dsp:nvSpPr>
        <dsp:cNvPr id="0" name=""/>
        <dsp:cNvSpPr/>
      </dsp:nvSpPr>
      <dsp:spPr>
        <a:xfrm rot="5400000">
          <a:off x="3729592" y="2185623"/>
          <a:ext cx="881213" cy="6442401"/>
        </a:xfrm>
        <a:prstGeom prst="round2SameRect">
          <a:avLst/>
        </a:prstGeom>
        <a:solidFill>
          <a:schemeClr val="lt1">
            <a:alpha val="90000"/>
            <a:hueOff val="0"/>
            <a:satOff val="0"/>
            <a:lumOff val="0"/>
            <a:alphaOff val="0"/>
          </a:schemeClr>
        </a:solidFill>
        <a:ln w="25400" cap="flat" cmpd="sng" algn="ctr">
          <a:solidFill>
            <a:schemeClr val="accent2">
              <a:hueOff val="19008843"/>
              <a:satOff val="-36686"/>
              <a:lumOff val="-471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6985" rIns="6985" bIns="6985" numCol="1" spcCol="1270" anchor="ctr" anchorCtr="0">
          <a:noAutofit/>
        </a:bodyPr>
        <a:lstStyle/>
        <a:p>
          <a:pPr marL="57150" lvl="1" indent="-57150" algn="l" defTabSz="488950">
            <a:lnSpc>
              <a:spcPct val="90000"/>
            </a:lnSpc>
            <a:spcBef>
              <a:spcPct val="0"/>
            </a:spcBef>
            <a:spcAft>
              <a:spcPct val="15000"/>
            </a:spcAft>
            <a:buChar char="•"/>
          </a:pPr>
          <a:r>
            <a:rPr lang="en-US" sz="1100" kern="1200" dirty="0">
              <a:latin typeface="Arial" pitchFamily="34" charset="0"/>
              <a:cs typeface="Arial" pitchFamily="34" charset="0"/>
            </a:rPr>
            <a:t> </a:t>
          </a:r>
          <a:r>
            <a:rPr lang="en-US" sz="1100" b="0" i="0" kern="1200" dirty="0">
              <a:latin typeface="Arial" pitchFamily="34" charset="0"/>
              <a:cs typeface="Arial" pitchFamily="34" charset="0"/>
            </a:rPr>
            <a:t>An individual's social skills are defined by their capacity to handle relations and wade through the intricacies of society. </a:t>
          </a:r>
          <a:endParaRPr lang="en-US" sz="1100" kern="1200" dirty="0">
            <a:latin typeface="Arial" pitchFamily="34" charset="0"/>
            <a:cs typeface="Arial" pitchFamily="34" charset="0"/>
          </a:endParaRPr>
        </a:p>
        <a:p>
          <a:pPr marL="57150" lvl="1" indent="-57150" algn="l" defTabSz="488950">
            <a:lnSpc>
              <a:spcPct val="90000"/>
            </a:lnSpc>
            <a:spcBef>
              <a:spcPct val="0"/>
            </a:spcBef>
            <a:spcAft>
              <a:spcPct val="15000"/>
            </a:spcAft>
            <a:buChar char="•"/>
          </a:pPr>
          <a:r>
            <a:rPr lang="en-US" sz="1100" kern="1200" dirty="0">
              <a:latin typeface="Arial" pitchFamily="34" charset="0"/>
              <a:cs typeface="Arial" pitchFamily="34" charset="0"/>
            </a:rPr>
            <a:t> </a:t>
          </a:r>
          <a:r>
            <a:rPr lang="en-US" sz="1100" b="0" i="0" kern="1200" dirty="0">
              <a:latin typeface="Arial" pitchFamily="34" charset="0"/>
              <a:cs typeface="Arial" pitchFamily="34" charset="0"/>
            </a:rPr>
            <a:t>Those employees who have these skills can lead teams efficiently, negotiate well and also work well within a team. They have an ability to form networks— and mutual cooperation is essential in attaining organizational objectives.</a:t>
          </a:r>
          <a:endParaRPr lang="en-US" sz="1100" kern="1200" dirty="0">
            <a:latin typeface="Arial" pitchFamily="34" charset="0"/>
            <a:cs typeface="Arial" pitchFamily="34" charset="0"/>
          </a:endParaRPr>
        </a:p>
      </dsp:txBody>
      <dsp:txXfrm rot="-5400000">
        <a:off x="948999" y="5009234"/>
        <a:ext cx="6399384" cy="795179"/>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a:t>Click to edit Master title style</a:t>
            </a: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7" name="Date Placeholder 6"/>
          <p:cNvSpPr>
            <a:spLocks noGrp="1"/>
          </p:cNvSpPr>
          <p:nvPr>
            <p:ph type="dt" sz="half" idx="10"/>
          </p:nvPr>
        </p:nvSpPr>
        <p:spPr/>
        <p:txBody>
          <a:bodyPr/>
          <a:lstStyle/>
          <a:p>
            <a:fld id="{1D8BD707-D9CF-40AE-B4C6-C98DA3205C09}" type="datetimeFigureOut">
              <a:rPr lang="en-US" smtClean="0"/>
              <a:pPr/>
              <a:t>7/14/2024</a:t>
            </a:fld>
            <a:endParaRPr lang="en-US"/>
          </a:p>
        </p:txBody>
      </p:sp>
      <p:sp>
        <p:nvSpPr>
          <p:cNvPr id="20" name="Footer Placeholder 19"/>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B6F15528-21DE-4FAA-801E-634DDDAF4B2B}" type="slidenum">
              <a:rPr lang="en-US" smtClean="0"/>
              <a:pPr/>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7/14/2024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a:t>Click to edit Master title style</a:t>
            </a:r>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kumimoji="0" lang="en-US"/>
              <a:t>Click to edit Master title style</a:t>
            </a:r>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7/14/2024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a:t>Click to edit Master title style</a:t>
            </a:r>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7/14/2024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p>
            <a:r>
              <a:rPr kumimoji="0"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1D8BD707-D9CF-40AE-B4C6-C98DA3205C09}" type="datetimeFigureOut">
              <a:rPr lang="en-US" smtClean="0"/>
              <a:pPr/>
              <a:t>7/14/2024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a:t>Click to edit Master title style</a:t>
            </a:r>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7/14/2024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a:t>Click to edit Master title style</a:t>
            </a:r>
          </a:p>
        </p:txBody>
      </p:sp>
      <p:sp>
        <p:nvSpPr>
          <p:cNvPr id="5" name="Date Placeholder 4"/>
          <p:cNvSpPr>
            <a:spLocks noGrp="1"/>
          </p:cNvSpPr>
          <p:nvPr>
            <p:ph type="dt" sz="half" idx="10"/>
          </p:nvPr>
        </p:nvSpPr>
        <p:spPr/>
        <p:txBody>
          <a:bodyPr/>
          <a:lstStyle/>
          <a:p>
            <a:fld id="{1D8BD707-D9CF-40AE-B4C6-C98DA3205C09}" type="datetimeFigureOut">
              <a:rPr lang="en-US" smtClean="0"/>
              <a:pPr/>
              <a:t>7/14/2024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7/14/2024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11430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7/14/2024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p>
            <a:r>
              <a:rPr kumimoji="0" lang="en-US"/>
              <a:t>Click to edit Master title style</a:t>
            </a:r>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1D8BD707-D9CF-40AE-B4C6-C98DA3205C09}" type="datetimeFigureOut">
              <a:rPr lang="en-US" smtClean="0"/>
              <a:pPr/>
              <a:t>7/14/2024</a:t>
            </a:fld>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B6F15528-21DE-4FAA-801E-634DDDAF4B2B}" type="slidenum">
              <a:rPr lang="en-US" smtClean="0"/>
              <a:pPr/>
              <a:t>‹#›</a:t>
            </a:fld>
            <a:endParaRPr lang="en-US"/>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47800" y="2286000"/>
            <a:ext cx="7406640" cy="1773702"/>
          </a:xfrm>
        </p:spPr>
        <p:txBody>
          <a:bodyPr>
            <a:noAutofit/>
          </a:bodyPr>
          <a:lstStyle/>
          <a:p>
            <a:pPr algn="ctr"/>
            <a:r>
              <a:rPr lang="en-US" sz="1800" b="1" dirty="0">
                <a:latin typeface="Arial" pitchFamily="34" charset="0"/>
                <a:cs typeface="Arial" pitchFamily="34" charset="0"/>
              </a:rPr>
              <a:t>Module name: </a:t>
            </a:r>
            <a:r>
              <a:rPr lang="en-US" sz="1800" dirty="0">
                <a:latin typeface="Arial" pitchFamily="34" charset="0"/>
                <a:cs typeface="Arial" pitchFamily="34" charset="0"/>
              </a:rPr>
              <a:t>BMSW6106 – Developing Emotional Intelligence Skills for the Workplace</a:t>
            </a:r>
            <a:br>
              <a:rPr lang="en-US" sz="1800" dirty="0">
                <a:latin typeface="Arial" pitchFamily="34" charset="0"/>
                <a:cs typeface="Arial" pitchFamily="34" charset="0"/>
              </a:rPr>
            </a:br>
            <a:r>
              <a:rPr lang="en-US" sz="1800" b="1" dirty="0">
                <a:latin typeface="Arial" pitchFamily="34" charset="0"/>
                <a:cs typeface="Arial" pitchFamily="34" charset="0"/>
              </a:rPr>
              <a:t>Assignment title: </a:t>
            </a:r>
            <a:r>
              <a:rPr lang="en-US" sz="1800" dirty="0">
                <a:latin typeface="Arial" pitchFamily="34" charset="0"/>
                <a:cs typeface="Arial" pitchFamily="34" charset="0"/>
              </a:rPr>
              <a:t>Evaluation of emotional intelligence in workplace context</a:t>
            </a:r>
            <a:br>
              <a:rPr lang="en-US" sz="1800" dirty="0">
                <a:latin typeface="Arial" pitchFamily="34" charset="0"/>
                <a:cs typeface="Arial" pitchFamily="34" charset="0"/>
              </a:rPr>
            </a:br>
            <a:r>
              <a:rPr lang="en-US" sz="1800" b="1" dirty="0">
                <a:latin typeface="Arial" pitchFamily="34" charset="0"/>
                <a:cs typeface="Arial" pitchFamily="34" charset="0"/>
              </a:rPr>
              <a:t>Student: </a:t>
            </a:r>
            <a:r>
              <a:rPr lang="en-US" sz="1800" dirty="0">
                <a:latin typeface="Arial" pitchFamily="34" charset="0"/>
                <a:cs typeface="Arial" pitchFamily="34" charset="0"/>
              </a:rPr>
              <a:t>Adrian Pop</a:t>
            </a:r>
            <a:br>
              <a:rPr lang="en-US" sz="1800" dirty="0">
                <a:latin typeface="Arial" pitchFamily="34" charset="0"/>
                <a:cs typeface="Arial" pitchFamily="34" charset="0"/>
              </a:rPr>
            </a:br>
            <a:r>
              <a:rPr lang="en-US" sz="1800" b="1" dirty="0">
                <a:latin typeface="Arial" pitchFamily="34" charset="0"/>
                <a:cs typeface="Arial" pitchFamily="34" charset="0"/>
              </a:rPr>
              <a:t>Student ID: </a:t>
            </a:r>
            <a:r>
              <a:rPr lang="en-US" sz="1800" dirty="0">
                <a:latin typeface="Arial" pitchFamily="34" charset="0"/>
                <a:cs typeface="Arial" pitchFamily="34" charset="0"/>
              </a:rPr>
              <a:t>2109183</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itchFamily="34" charset="0"/>
                <a:cs typeface="Arial" pitchFamily="34" charset="0"/>
              </a:rPr>
              <a:t>Introduction</a:t>
            </a:r>
          </a:p>
        </p:txBody>
      </p:sp>
      <p:sp>
        <p:nvSpPr>
          <p:cNvPr id="3" name="Content Placeholder 2"/>
          <p:cNvSpPr>
            <a:spLocks noGrp="1"/>
          </p:cNvSpPr>
          <p:nvPr>
            <p:ph idx="1"/>
          </p:nvPr>
        </p:nvSpPr>
        <p:spPr/>
        <p:txBody>
          <a:bodyPr>
            <a:normAutofit fontScale="92500" lnSpcReduction="10000"/>
          </a:bodyPr>
          <a:lstStyle/>
          <a:p>
            <a:pPr algn="just"/>
            <a:r>
              <a:rPr lang="en-US" dirty="0">
                <a:latin typeface="Arial" pitchFamily="34" charset="0"/>
                <a:cs typeface="Arial" pitchFamily="34" charset="0"/>
              </a:rPr>
              <a:t>Positive intelligence displayed at work greatly facilitates efficient communication between co-workers. This includes positive teamwork and leadership which as a result creates an environment that enables people to work together effectively: consequently, it helps improve the performance of the whole organization. This presentation delves into its influence and importance within present-day institutions.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400" b="1" dirty="0">
                <a:latin typeface="Arial" pitchFamily="34" charset="0"/>
                <a:cs typeface="Arial" pitchFamily="34" charset="0"/>
              </a:rPr>
              <a:t>The importance of emotional intelligence (EI) in the workplace</a:t>
            </a:r>
          </a:p>
        </p:txBody>
      </p:sp>
      <p:sp>
        <p:nvSpPr>
          <p:cNvPr id="3" name="Content Placeholder 2"/>
          <p:cNvSpPr>
            <a:spLocks noGrp="1"/>
          </p:cNvSpPr>
          <p:nvPr>
            <p:ph idx="1"/>
          </p:nvPr>
        </p:nvSpPr>
        <p:spPr>
          <a:xfrm>
            <a:off x="1435608" y="1447800"/>
            <a:ext cx="7327392" cy="5181600"/>
          </a:xfrm>
        </p:spPr>
        <p:txBody>
          <a:bodyPr>
            <a:normAutofit/>
          </a:bodyPr>
          <a:lstStyle/>
          <a:p>
            <a:pPr algn="just"/>
            <a:r>
              <a:rPr lang="en-US" sz="1400" dirty="0">
                <a:latin typeface="Arial" pitchFamily="34" charset="0"/>
                <a:cs typeface="Arial" pitchFamily="34" charset="0"/>
              </a:rPr>
              <a:t>Emotional intelligence (EI) holds a critical position in work spaces — not just because it feeds healthy human relations and boosts organizational output, but also as it reaches into the very roots of individual behavior. Those possessing high EI are able to decode their own emotions as well as others', thus fostering good communication without words; when this is established, there is no limit to what can be achieved. It transforms workplaces into lively environments where conflicts are minimal yet teamwork thrives even without explicit expressions from team members (</a:t>
            </a:r>
            <a:r>
              <a:rPr lang="en-US" sz="1400" dirty="0" err="1">
                <a:latin typeface="Arial" pitchFamily="34" charset="0"/>
                <a:cs typeface="Arial" pitchFamily="34" charset="0"/>
              </a:rPr>
              <a:t>Gottman</a:t>
            </a:r>
            <a:r>
              <a:rPr lang="en-US" sz="1400" dirty="0">
                <a:latin typeface="Arial" pitchFamily="34" charset="0"/>
                <a:cs typeface="Arial" pitchFamily="34" charset="0"/>
              </a:rPr>
              <a:t>, Katz &amp; </a:t>
            </a:r>
            <a:r>
              <a:rPr lang="en-US" sz="1400" dirty="0" err="1">
                <a:latin typeface="Arial" pitchFamily="34" charset="0"/>
                <a:cs typeface="Arial" pitchFamily="34" charset="0"/>
              </a:rPr>
              <a:t>Hooven</a:t>
            </a:r>
            <a:r>
              <a:rPr lang="en-US" sz="1400" dirty="0">
                <a:latin typeface="Arial" pitchFamily="34" charset="0"/>
                <a:cs typeface="Arial" pitchFamily="34" charset="0"/>
              </a:rPr>
              <a:t>, 1997). </a:t>
            </a:r>
          </a:p>
        </p:txBody>
      </p:sp>
      <p:pic>
        <p:nvPicPr>
          <p:cNvPr id="24578" name="Picture 2" descr="How Is Emotional Intelligence Important In The Workplace?"/>
          <p:cNvPicPr>
            <a:picLocks noChangeAspect="1" noChangeArrowheads="1"/>
          </p:cNvPicPr>
          <p:nvPr/>
        </p:nvPicPr>
        <p:blipFill>
          <a:blip r:embed="rId2"/>
          <a:srcRect/>
          <a:stretch>
            <a:fillRect/>
          </a:stretch>
        </p:blipFill>
        <p:spPr bwMode="auto">
          <a:xfrm>
            <a:off x="2514600" y="3505200"/>
            <a:ext cx="4648200" cy="3124200"/>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35608" y="685800"/>
            <a:ext cx="7498080" cy="5562600"/>
          </a:xfrm>
        </p:spPr>
        <p:txBody>
          <a:bodyPr>
            <a:normAutofit/>
          </a:bodyPr>
          <a:lstStyle/>
          <a:p>
            <a:pPr algn="just"/>
            <a:r>
              <a:rPr lang="en-US" sz="1600" dirty="0">
                <a:latin typeface="Arial" pitchFamily="34" charset="0"/>
                <a:cs typeface="Arial" pitchFamily="34" charset="0"/>
              </a:rPr>
              <a:t>Leaders who have a rich deposit of EI find it easier to motivate their teams since they can easily identify what makes each team member tick— and address concerns with empathy. This, in turn, raises job satisfaction among employees which ultimately leads to higher retention rates; besides stress management plus adaptability borne out of EI that equips staff with better capabilities on how they can navigate through changes and challenges successfully (Mayer, Caruso &amp; </a:t>
            </a:r>
            <a:r>
              <a:rPr lang="en-US" sz="1600" dirty="0" err="1">
                <a:latin typeface="Arial" pitchFamily="34" charset="0"/>
                <a:cs typeface="Arial" pitchFamily="34" charset="0"/>
              </a:rPr>
              <a:t>Salovey</a:t>
            </a:r>
            <a:r>
              <a:rPr lang="en-US" sz="1600" dirty="0">
                <a:latin typeface="Arial" pitchFamily="34" charset="0"/>
                <a:cs typeface="Arial" pitchFamily="34" charset="0"/>
              </a:rPr>
              <a:t>, 1999).</a:t>
            </a:r>
          </a:p>
        </p:txBody>
      </p:sp>
      <p:pic>
        <p:nvPicPr>
          <p:cNvPr id="1026" name="Picture 2" descr="What is Really Needed to Succeed: Emotional Quotient vs ..."/>
          <p:cNvPicPr>
            <a:picLocks noChangeAspect="1" noChangeArrowheads="1"/>
          </p:cNvPicPr>
          <p:nvPr/>
        </p:nvPicPr>
        <p:blipFill>
          <a:blip r:embed="rId2"/>
          <a:srcRect/>
          <a:stretch>
            <a:fillRect/>
          </a:stretch>
        </p:blipFill>
        <p:spPr bwMode="auto">
          <a:xfrm>
            <a:off x="2286000" y="2590800"/>
            <a:ext cx="5489575" cy="3352800"/>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35608" y="533400"/>
            <a:ext cx="7498080" cy="5715000"/>
          </a:xfrm>
        </p:spPr>
        <p:txBody>
          <a:bodyPr>
            <a:normAutofit/>
          </a:bodyPr>
          <a:lstStyle/>
          <a:p>
            <a:pPr algn="just"/>
            <a:r>
              <a:rPr lang="en-US" sz="1600" dirty="0">
                <a:latin typeface="Arial" pitchFamily="34" charset="0"/>
                <a:cs typeface="Arial" pitchFamily="34" charset="0"/>
              </a:rPr>
              <a:t>For those dealing with clients: having high EI will result in better customer interactions which in turn breeds satisfied loyal customers. Therefore, integration of emotional intelligence at the workplace not only sets individuals on personal voyage for success but also steers organizations towards realizing productivity goals while upholding cultures characterized by empathy — strength at times taken for weakness, resilience developed through mutual support and respect offered even when not deserved (</a:t>
            </a:r>
            <a:r>
              <a:rPr lang="en-US" sz="1600" dirty="0" err="1">
                <a:latin typeface="Arial" pitchFamily="34" charset="0"/>
                <a:cs typeface="Arial" pitchFamily="34" charset="0"/>
              </a:rPr>
              <a:t>Goleman</a:t>
            </a:r>
            <a:r>
              <a:rPr lang="en-US" sz="1600" dirty="0">
                <a:latin typeface="Arial" pitchFamily="34" charset="0"/>
                <a:cs typeface="Arial" pitchFamily="34" charset="0"/>
              </a:rPr>
              <a:t>, 1998).</a:t>
            </a:r>
          </a:p>
        </p:txBody>
      </p:sp>
      <p:sp>
        <p:nvSpPr>
          <p:cNvPr id="26626" name="AutoShape 2" descr="The five attributes of Emotional Intelligence of any individual at a... |  Download Scientific Diagram"/>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6628" name="Picture 4" descr="https://www.researchgate.net/profile/Shardul-Shankar/publication/325824290/figure/fig1/AS:641678687891457@1529999529313/The-five-attributes-of-Emotional-Intelligence-of-any-individual-at-a-workplace_W640.jpg"/>
          <p:cNvPicPr>
            <a:picLocks noChangeAspect="1" noChangeArrowheads="1"/>
          </p:cNvPicPr>
          <p:nvPr/>
        </p:nvPicPr>
        <p:blipFill>
          <a:blip r:embed="rId2"/>
          <a:srcRect/>
          <a:stretch>
            <a:fillRect/>
          </a:stretch>
        </p:blipFill>
        <p:spPr bwMode="auto">
          <a:xfrm>
            <a:off x="2971800" y="2743200"/>
            <a:ext cx="4067175" cy="339090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800" b="1" dirty="0" err="1">
                <a:latin typeface="Arial" pitchFamily="34" charset="0"/>
                <a:cs typeface="Arial" pitchFamily="34" charset="0"/>
              </a:rPr>
              <a:t>Goleman's</a:t>
            </a:r>
            <a:r>
              <a:rPr lang="en-US" sz="2800" b="1" dirty="0">
                <a:latin typeface="Arial" pitchFamily="34" charset="0"/>
                <a:cs typeface="Arial" pitchFamily="34" charset="0"/>
              </a:rPr>
              <a:t> EI Performance Model</a:t>
            </a:r>
          </a:p>
        </p:txBody>
      </p:sp>
      <p:sp>
        <p:nvSpPr>
          <p:cNvPr id="3" name="Content Placeholder 2"/>
          <p:cNvSpPr>
            <a:spLocks noGrp="1"/>
          </p:cNvSpPr>
          <p:nvPr>
            <p:ph idx="1"/>
          </p:nvPr>
        </p:nvSpPr>
        <p:spPr/>
        <p:txBody>
          <a:bodyPr>
            <a:normAutofit/>
          </a:bodyPr>
          <a:lstStyle/>
          <a:p>
            <a:pPr algn="just"/>
            <a:r>
              <a:rPr lang="en-US" sz="1800" dirty="0">
                <a:latin typeface="Arial" pitchFamily="34" charset="0"/>
                <a:cs typeface="Arial" pitchFamily="34" charset="0"/>
              </a:rPr>
              <a:t>There is a model developed by </a:t>
            </a:r>
            <a:r>
              <a:rPr lang="en-US" sz="1800" dirty="0" err="1">
                <a:latin typeface="Arial" pitchFamily="34" charset="0"/>
                <a:cs typeface="Arial" pitchFamily="34" charset="0"/>
              </a:rPr>
              <a:t>Goleman</a:t>
            </a:r>
            <a:r>
              <a:rPr lang="en-US" sz="1800" dirty="0">
                <a:latin typeface="Arial" pitchFamily="34" charset="0"/>
                <a:cs typeface="Arial" pitchFamily="34" charset="0"/>
              </a:rPr>
              <a:t>, known as the EI Performance Model. It is recognized widely and it underscores emotional intelligence (EI) role in attaining success at work. Daniel </a:t>
            </a:r>
            <a:r>
              <a:rPr lang="en-US" sz="1800" dirty="0" err="1">
                <a:latin typeface="Arial" pitchFamily="34" charset="0"/>
                <a:cs typeface="Arial" pitchFamily="34" charset="0"/>
              </a:rPr>
              <a:t>Goleman</a:t>
            </a:r>
            <a:r>
              <a:rPr lang="en-US" sz="1800" dirty="0">
                <a:latin typeface="Arial" pitchFamily="34" charset="0"/>
                <a:cs typeface="Arial" pitchFamily="34" charset="0"/>
              </a:rPr>
              <a:t> developed this model which highlights five elements: self-awareness, self-regulation, motivation, empathy and social skills.</a:t>
            </a:r>
          </a:p>
          <a:p>
            <a:endParaRPr lang="en-US" dirty="0"/>
          </a:p>
        </p:txBody>
      </p:sp>
      <p:pic>
        <p:nvPicPr>
          <p:cNvPr id="22530" name="Picture 2" descr="A Milestone of Intelligent Development: Daniel Goleman's Emotional ..."/>
          <p:cNvPicPr>
            <a:picLocks noChangeAspect="1" noChangeArrowheads="1"/>
          </p:cNvPicPr>
          <p:nvPr/>
        </p:nvPicPr>
        <p:blipFill>
          <a:blip r:embed="rId2"/>
          <a:srcRect/>
          <a:stretch>
            <a:fillRect/>
          </a:stretch>
        </p:blipFill>
        <p:spPr bwMode="auto">
          <a:xfrm>
            <a:off x="2057400" y="2971800"/>
            <a:ext cx="5641975" cy="3578225"/>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1371600" y="304800"/>
          <a:ext cx="7391400" cy="6324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Leadership Series – Emotional Intelligence - AccessEAP"/>
          <p:cNvPicPr>
            <a:picLocks noChangeAspect="1" noChangeArrowheads="1"/>
          </p:cNvPicPr>
          <p:nvPr/>
        </p:nvPicPr>
        <p:blipFill>
          <a:blip r:embed="rId2"/>
          <a:srcRect/>
          <a:stretch>
            <a:fillRect/>
          </a:stretch>
        </p:blipFill>
        <p:spPr bwMode="auto">
          <a:xfrm>
            <a:off x="1219200" y="762000"/>
            <a:ext cx="7499350" cy="510540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AutoShape 2" descr="Model of Emotional Intelligence: Goleman &amp; Noriah (2001) 3.2 The... |  Download Scientific Diagram"/>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9460" name="Picture 4" descr="https://www.researchgate.net/publication/329873449/figure/fig1/AS:776711809560577@1562193934280/Model-of-Emotional-Intelligence-Goleman-Noriah-2001-32-The-Importance-of-Soft_W640.jpg"/>
          <p:cNvPicPr>
            <a:picLocks noChangeAspect="1" noChangeArrowheads="1"/>
          </p:cNvPicPr>
          <p:nvPr/>
        </p:nvPicPr>
        <p:blipFill>
          <a:blip r:embed="rId2"/>
          <a:srcRect/>
          <a:stretch>
            <a:fillRect/>
          </a:stretch>
        </p:blipFill>
        <p:spPr bwMode="auto">
          <a:xfrm>
            <a:off x="1676400" y="1371600"/>
            <a:ext cx="6096000" cy="4057650"/>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itchFamily="34" charset="0"/>
                <a:cs typeface="Arial" pitchFamily="34" charset="0"/>
              </a:rPr>
              <a:t>Conclusion</a:t>
            </a:r>
          </a:p>
        </p:txBody>
      </p:sp>
      <p:sp>
        <p:nvSpPr>
          <p:cNvPr id="3" name="Content Placeholder 2"/>
          <p:cNvSpPr>
            <a:spLocks noGrp="1"/>
          </p:cNvSpPr>
          <p:nvPr>
            <p:ph idx="1"/>
          </p:nvPr>
        </p:nvSpPr>
        <p:spPr/>
        <p:txBody>
          <a:bodyPr/>
          <a:lstStyle/>
          <a:p>
            <a:pPr algn="just"/>
            <a:r>
              <a:rPr lang="en-US" dirty="0">
                <a:latin typeface="Arial" pitchFamily="34" charset="0"/>
                <a:cs typeface="Arial" pitchFamily="34" charset="0"/>
              </a:rPr>
              <a:t>Emotional intelligence at work helps foster better communication and team leadership— these are the primary components of positive atmosphere, which lead to enhanced performance as well as driving </a:t>
            </a:r>
            <a:r>
              <a:rPr lang="en-US" dirty="0" err="1">
                <a:latin typeface="Arial" pitchFamily="34" charset="0"/>
                <a:cs typeface="Arial" pitchFamily="34" charset="0"/>
              </a:rPr>
              <a:t>organisational</a:t>
            </a:r>
            <a:r>
              <a:rPr lang="en-US" dirty="0">
                <a:latin typeface="Arial" pitchFamily="34" charset="0"/>
                <a:cs typeface="Arial" pitchFamily="34" charset="0"/>
              </a:rPr>
              <a:t> success and employee satisfaction.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itchFamily="34" charset="0"/>
                <a:cs typeface="Arial" pitchFamily="34" charset="0"/>
              </a:rPr>
              <a:t>References</a:t>
            </a:r>
          </a:p>
        </p:txBody>
      </p:sp>
      <p:sp>
        <p:nvSpPr>
          <p:cNvPr id="3" name="Content Placeholder 2"/>
          <p:cNvSpPr>
            <a:spLocks noGrp="1"/>
          </p:cNvSpPr>
          <p:nvPr>
            <p:ph idx="1"/>
          </p:nvPr>
        </p:nvSpPr>
        <p:spPr/>
        <p:txBody>
          <a:bodyPr>
            <a:normAutofit fontScale="77500" lnSpcReduction="20000"/>
          </a:bodyPr>
          <a:lstStyle/>
          <a:p>
            <a:pPr algn="just"/>
            <a:r>
              <a:rPr lang="en-US" dirty="0" err="1">
                <a:latin typeface="Arial" pitchFamily="34" charset="0"/>
                <a:cs typeface="Arial" pitchFamily="34" charset="0"/>
              </a:rPr>
              <a:t>Goleman</a:t>
            </a:r>
            <a:r>
              <a:rPr lang="en-US" dirty="0">
                <a:latin typeface="Arial" pitchFamily="34" charset="0"/>
                <a:cs typeface="Arial" pitchFamily="34" charset="0"/>
              </a:rPr>
              <a:t>, D (1998). Emotional Intelligence. New York: Bantam Books</a:t>
            </a:r>
          </a:p>
          <a:p>
            <a:pPr algn="just"/>
            <a:r>
              <a:rPr lang="en-US" dirty="0" err="1">
                <a:latin typeface="Arial" pitchFamily="34" charset="0"/>
                <a:cs typeface="Arial" pitchFamily="34" charset="0"/>
              </a:rPr>
              <a:t>Gottman</a:t>
            </a:r>
            <a:r>
              <a:rPr lang="en-US" dirty="0">
                <a:latin typeface="Arial" pitchFamily="34" charset="0"/>
                <a:cs typeface="Arial" pitchFamily="34" charset="0"/>
              </a:rPr>
              <a:t>, J.M., Katz, L.F., &amp; </a:t>
            </a:r>
            <a:r>
              <a:rPr lang="en-US" dirty="0" err="1">
                <a:latin typeface="Arial" pitchFamily="34" charset="0"/>
                <a:cs typeface="Arial" pitchFamily="34" charset="0"/>
              </a:rPr>
              <a:t>Hooven</a:t>
            </a:r>
            <a:r>
              <a:rPr lang="en-US" dirty="0">
                <a:latin typeface="Arial" pitchFamily="34" charset="0"/>
                <a:cs typeface="Arial" pitchFamily="34" charset="0"/>
              </a:rPr>
              <a:t>, C. (1997). C. Meta-Emotion: How Families Communicate Emotionally. Mahwah, NJ: Lawrence Erlbaum Associates</a:t>
            </a:r>
          </a:p>
          <a:p>
            <a:pPr algn="just"/>
            <a:r>
              <a:rPr lang="en-US" dirty="0">
                <a:latin typeface="Arial" pitchFamily="34" charset="0"/>
                <a:cs typeface="Arial" pitchFamily="34" charset="0"/>
              </a:rPr>
              <a:t>Mayer, J. D., Caruso, D., &amp; </a:t>
            </a:r>
            <a:r>
              <a:rPr lang="en-US" dirty="0" err="1">
                <a:latin typeface="Arial" pitchFamily="34" charset="0"/>
                <a:cs typeface="Arial" pitchFamily="34" charset="0"/>
              </a:rPr>
              <a:t>Salovey</a:t>
            </a:r>
            <a:r>
              <a:rPr lang="en-US" dirty="0">
                <a:latin typeface="Arial" pitchFamily="34" charset="0"/>
                <a:cs typeface="Arial" pitchFamily="34" charset="0"/>
              </a:rPr>
              <a:t>, P. (1999). Emotional Intelligence Meets Traditional Standards for An Intelligence. Intelligence. 27, 267 -298</a:t>
            </a:r>
          </a:p>
          <a:p>
            <a:pPr algn="just"/>
            <a:r>
              <a:rPr lang="en-US" dirty="0">
                <a:latin typeface="Arial" pitchFamily="34" charset="0"/>
                <a:cs typeface="Arial" pitchFamily="34" charset="0"/>
              </a:rPr>
              <a:t>Sami, A., </a:t>
            </a:r>
            <a:r>
              <a:rPr lang="en-US" dirty="0" err="1">
                <a:latin typeface="Arial" pitchFamily="34" charset="0"/>
                <a:cs typeface="Arial" pitchFamily="34" charset="0"/>
              </a:rPr>
              <a:t>Jusoh</a:t>
            </a:r>
            <a:r>
              <a:rPr lang="en-US" dirty="0">
                <a:latin typeface="Arial" pitchFamily="34" charset="0"/>
                <a:cs typeface="Arial" pitchFamily="34" charset="0"/>
              </a:rPr>
              <a:t>, A., </a:t>
            </a:r>
            <a:r>
              <a:rPr lang="en-US" dirty="0" err="1">
                <a:latin typeface="Arial" pitchFamily="34" charset="0"/>
                <a:cs typeface="Arial" pitchFamily="34" charset="0"/>
              </a:rPr>
              <a:t>Mahfar</a:t>
            </a:r>
            <a:r>
              <a:rPr lang="en-US" dirty="0">
                <a:latin typeface="Arial" pitchFamily="34" charset="0"/>
                <a:cs typeface="Arial" pitchFamily="34" charset="0"/>
              </a:rPr>
              <a:t>, M., </a:t>
            </a:r>
            <a:r>
              <a:rPr lang="en-US" dirty="0" err="1">
                <a:latin typeface="Arial" pitchFamily="34" charset="0"/>
                <a:cs typeface="Arial" pitchFamily="34" charset="0"/>
              </a:rPr>
              <a:t>Qureshi</a:t>
            </a:r>
            <a:r>
              <a:rPr lang="en-US" dirty="0">
                <a:latin typeface="Arial" pitchFamily="34" charset="0"/>
                <a:cs typeface="Arial" pitchFamily="34" charset="0"/>
              </a:rPr>
              <a:t>, M. I., &amp; Khan, M. M. (2016). Role of Ethical Culture in Creating Public Value. International Review of Management and Marketing, 6(4S)</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0</TotalTime>
  <Words>917</Words>
  <Application>Microsoft Office PowerPoint</Application>
  <PresentationFormat>On-screen Show (4:3)</PresentationFormat>
  <Paragraphs>31</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Gill Sans MT</vt:lpstr>
      <vt:lpstr>Verdana</vt:lpstr>
      <vt:lpstr>Wingdings 2</vt:lpstr>
      <vt:lpstr>Solstice</vt:lpstr>
      <vt:lpstr>Module name: BMSW6106 – Developing Emotional Intelligence Skills for the Workplace Assignment title: Evaluation of emotional intelligence in workplace context Student: Adrian Pop Student ID: 2109183</vt:lpstr>
      <vt:lpstr>Introduction</vt:lpstr>
      <vt:lpstr>The importance of emotional intelligence (EI) in the workplace</vt:lpstr>
      <vt:lpstr>PowerPoint Presentation</vt:lpstr>
      <vt:lpstr>PowerPoint Presentation</vt:lpstr>
      <vt:lpstr>Goleman's EI Performance Model</vt:lpstr>
      <vt:lpstr>PowerPoint Presentation</vt:lpstr>
      <vt:lpstr>PowerPoint Presentation</vt:lpstr>
      <vt:lpstr>PowerPoint Presentation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BMSW6106 – Developing Emotional Intelligence Skills for the Workplace Assignment title: Evaluation of emotional intelligence in workplace context Student: Adrian Pop Student ID: 2109183</dc:title>
  <dc:creator>Diana Cutova</dc:creator>
  <cp:lastModifiedBy>Adrian Pop (2109183)</cp:lastModifiedBy>
  <cp:revision>5</cp:revision>
  <dcterms:created xsi:type="dcterms:W3CDTF">2006-08-16T00:00:00Z</dcterms:created>
  <dcterms:modified xsi:type="dcterms:W3CDTF">2024-07-14T08:25:02Z</dcterms:modified>
</cp:coreProperties>
</file>