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2"/>
  </p:normalViewPr>
  <p:slideViewPr>
    <p:cSldViewPr>
      <p:cViewPr varScale="1">
        <p:scale>
          <a:sx n="99" d="100"/>
          <a:sy n="99" d="100"/>
        </p:scale>
        <p:origin x="136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US" i="1">
                <a:solidFill>
                  <a:schemeClr val="bg1"/>
                </a:solidFill>
              </a:rPr>
              <a:t>Exercise </a:t>
            </a:r>
            <a:r>
              <a:rPr lang="en-US" i="1" dirty="0">
                <a:solidFill>
                  <a:schemeClr val="bg1"/>
                </a:solidFill>
              </a:rPr>
              <a:t>Physiology</a:t>
            </a:r>
            <a:br>
              <a:rPr lang="en-US" i="1" dirty="0">
                <a:solidFill>
                  <a:schemeClr val="bg1"/>
                </a:solidFill>
              </a:rPr>
            </a:br>
            <a:r>
              <a:rPr lang="en-US" i="1" dirty="0">
                <a:solidFill>
                  <a:schemeClr val="bg1"/>
                </a:solidFill>
              </a:rPr>
              <a:t>Conducting a Needs Analysis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What is a needs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175679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 process of determining what qualities are necessary for an athlete/client to participate in a sport/activity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Provides information on:</a:t>
            </a:r>
          </a:p>
          <a:p>
            <a:pPr lvl="1"/>
            <a:r>
              <a:rPr lang="en-US" dirty="0"/>
              <a:t>The demands of the sport/activity</a:t>
            </a:r>
          </a:p>
          <a:p>
            <a:pPr lvl="1"/>
            <a:r>
              <a:rPr lang="en-US" dirty="0"/>
              <a:t>The current profile of the athlete/client</a:t>
            </a:r>
          </a:p>
          <a:p>
            <a:pPr lvl="1"/>
            <a:r>
              <a:rPr lang="en-US" dirty="0"/>
              <a:t>What the athlete/client needs to be successful in their chosen sport/activity.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412AA-8FC3-274F-A0DA-B5CEF8F6F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1942B-2FEB-A347-B9D6-5BA24C951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Reduce chance of injury</a:t>
            </a:r>
          </a:p>
          <a:p>
            <a:r>
              <a:rPr lang="en-US" dirty="0"/>
              <a:t>Enhance performance/health</a:t>
            </a:r>
          </a:p>
        </p:txBody>
      </p:sp>
    </p:spTree>
    <p:extLst>
      <p:ext uri="{BB962C8B-B14F-4D97-AF65-F5344CB8AC3E}">
        <p14:creationId xmlns:p14="http://schemas.microsoft.com/office/powerpoint/2010/main" val="3797185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7562C-40EE-704F-90F6-AC0096A84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Involves 3 stages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5A707-97BB-F846-A8A4-8CB6A0065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Sport/activity-orientated needs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Profiling the athlete/client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Comparative analysis</a:t>
            </a:r>
          </a:p>
        </p:txBody>
      </p:sp>
    </p:spTree>
    <p:extLst>
      <p:ext uri="{BB962C8B-B14F-4D97-AF65-F5344CB8AC3E}">
        <p14:creationId xmlns:p14="http://schemas.microsoft.com/office/powerpoint/2010/main" val="1704624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894E5-BE87-114F-ACE7-70C91983D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1. Sport/activity-orientated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66CB2-C1CA-ED4D-B339-41E15D322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Physiological requirements of sport/activity:</a:t>
            </a:r>
          </a:p>
          <a:p>
            <a:pPr lvl="1"/>
            <a:r>
              <a:rPr lang="en-US" dirty="0"/>
              <a:t>Aerobic – average HR, VO2, VO2max, distance covered</a:t>
            </a:r>
          </a:p>
          <a:p>
            <a:pPr lvl="1"/>
            <a:r>
              <a:rPr lang="en-US" dirty="0"/>
              <a:t>Anaerobic – anaerobic capacity, anaerobic power, number of high intensity efforts, jumps, changes of direction</a:t>
            </a:r>
          </a:p>
          <a:p>
            <a:pPr lvl="1"/>
            <a:r>
              <a:rPr lang="en-US" dirty="0"/>
              <a:t>Muscular fitness – strength, power, </a:t>
            </a:r>
            <a:r>
              <a:rPr lang="en-US" dirty="0" err="1"/>
              <a:t>musc</a:t>
            </a:r>
            <a:r>
              <a:rPr lang="en-US" dirty="0"/>
              <a:t> endurance</a:t>
            </a:r>
          </a:p>
          <a:p>
            <a:r>
              <a:rPr lang="en-US" dirty="0"/>
              <a:t>Injury analysis – common injuries/health conditions</a:t>
            </a:r>
          </a:p>
        </p:txBody>
      </p:sp>
    </p:spTree>
    <p:extLst>
      <p:ext uri="{BB962C8B-B14F-4D97-AF65-F5344CB8AC3E}">
        <p14:creationId xmlns:p14="http://schemas.microsoft.com/office/powerpoint/2010/main" val="2391636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A3F84-A4D1-DF42-BE14-EC0FBF107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from Basketball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A8CFF4E-08AE-9742-B89D-A4907CB8B0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15" y="1202493"/>
            <a:ext cx="7360370" cy="421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72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353F6-05AC-6542-903C-684FE2C5B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Athlete/client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733CE-C5CD-8B40-A5A4-3DF58215A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Outlining the background of the athlete:</a:t>
            </a:r>
          </a:p>
          <a:p>
            <a:pPr lvl="1"/>
            <a:r>
              <a:rPr lang="en-US" dirty="0"/>
              <a:t>Sport/activity (</a:t>
            </a:r>
            <a:r>
              <a:rPr lang="en-US" dirty="0" err="1"/>
              <a:t>incl</a:t>
            </a:r>
            <a:r>
              <a:rPr lang="en-US" dirty="0"/>
              <a:t> competitive level), training history, age, gender, height, weight, injury history, etc.</a:t>
            </a:r>
          </a:p>
          <a:p>
            <a:r>
              <a:rPr lang="en-US" dirty="0"/>
              <a:t>Identifying their current capabilities in all relevant measures, e.g.:</a:t>
            </a:r>
          </a:p>
          <a:p>
            <a:pPr lvl="1"/>
            <a:r>
              <a:rPr lang="en-US" dirty="0"/>
              <a:t>Body composition, aerobic capacity, anaerobic capacity, strength, power, muscular endurance, etc.</a:t>
            </a:r>
          </a:p>
          <a:p>
            <a:r>
              <a:rPr lang="en-US" dirty="0"/>
              <a:t>Identify goals/objectives of athlete/client </a:t>
            </a:r>
          </a:p>
        </p:txBody>
      </p:sp>
    </p:spTree>
    <p:extLst>
      <p:ext uri="{BB962C8B-B14F-4D97-AF65-F5344CB8AC3E}">
        <p14:creationId xmlns:p14="http://schemas.microsoft.com/office/powerpoint/2010/main" val="3122103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91D4A-5141-E24D-867A-50522FFBB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3. Comparative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73A16-9746-214E-93EA-3A735208C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Compare the client/athlete against a common profile of athletes/clients in that sport/activity</a:t>
            </a:r>
          </a:p>
          <a:p>
            <a:r>
              <a:rPr lang="en-US" dirty="0"/>
              <a:t>Sport Example – compare a student footballer to elite level footballers</a:t>
            </a:r>
          </a:p>
          <a:p>
            <a:r>
              <a:rPr lang="en-US" dirty="0"/>
              <a:t>Client example – compare health-related variables to normative data for a similar population group (gender, age, etc)</a:t>
            </a:r>
          </a:p>
        </p:txBody>
      </p:sp>
    </p:spTree>
    <p:extLst>
      <p:ext uri="{BB962C8B-B14F-4D97-AF65-F5344CB8AC3E}">
        <p14:creationId xmlns:p14="http://schemas.microsoft.com/office/powerpoint/2010/main" val="396714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4FE98-6E7D-864C-82DA-21D5275DF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from Basketball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7FC26C5-A7A4-B547-9D61-9800FA8885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22" y="1184564"/>
            <a:ext cx="7183296" cy="439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430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62B5C-E338-EA42-9B09-9141E77F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A54E0-EF31-0E4F-AB1C-19F7F0A7D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Based on the comparison, recommendations for training can be made, including suggestions as to most appropriate training methods to achieve the goals.</a:t>
            </a:r>
          </a:p>
        </p:txBody>
      </p:sp>
    </p:spTree>
    <p:extLst>
      <p:ext uri="{BB962C8B-B14F-4D97-AF65-F5344CB8AC3E}">
        <p14:creationId xmlns:p14="http://schemas.microsoft.com/office/powerpoint/2010/main" val="635068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A1ECD-0F3B-5348-89BD-896AB9C98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Case Study Example – Female Football (Turner et al, 2013)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3373D-DAEB-E847-8EB9-25DDB75F5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Physiological demands of female football:</a:t>
            </a:r>
          </a:p>
          <a:p>
            <a:pPr lvl="1"/>
            <a:r>
              <a:rPr lang="en-US" dirty="0"/>
              <a:t>Average HR 84-86% HRMax</a:t>
            </a:r>
          </a:p>
          <a:p>
            <a:pPr lvl="1"/>
            <a:r>
              <a:rPr lang="en-US" dirty="0"/>
              <a:t>9.1 – 11.9km running per match</a:t>
            </a:r>
          </a:p>
          <a:p>
            <a:pPr lvl="1"/>
            <a:r>
              <a:rPr lang="en-US" dirty="0"/>
              <a:t>Athletes display good aerobic conditioning (46-57 ml/kg/min VO2 max)</a:t>
            </a:r>
          </a:p>
          <a:p>
            <a:pPr lvl="1"/>
            <a:r>
              <a:rPr lang="en-US" dirty="0"/>
              <a:t>Aerobic conditioning is important in order to allow recovery between multiple high-intensity efforts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604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3E70A-4249-C94D-B58F-B63EF3E40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2A739-3080-674C-A836-6E929E8D1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Key outcomes during match rely on performing anaerobic activities such as sprinting and jumping</a:t>
            </a:r>
          </a:p>
          <a:p>
            <a:r>
              <a:rPr lang="en-US" dirty="0"/>
              <a:t>Match consists of:</a:t>
            </a:r>
          </a:p>
          <a:p>
            <a:pPr lvl="1"/>
            <a:r>
              <a:rPr lang="en-US" dirty="0"/>
              <a:t>250 brief intense anaerobic actions per player</a:t>
            </a:r>
          </a:p>
          <a:p>
            <a:pPr lvl="1"/>
            <a:r>
              <a:rPr lang="en-US" dirty="0"/>
              <a:t>39 repeated sprints</a:t>
            </a:r>
          </a:p>
          <a:p>
            <a:pPr lvl="1"/>
            <a:r>
              <a:rPr lang="en-US" dirty="0"/>
              <a:t>Sprints of 2-4 s every 90s</a:t>
            </a:r>
          </a:p>
          <a:p>
            <a:pPr lvl="1"/>
            <a:r>
              <a:rPr lang="en-US" dirty="0"/>
              <a:t>Sprinting speed is a key performance indicator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914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08195-3100-0347-A256-4F650943B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01D80-82E8-F248-89CA-EE6EB5B1F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Sprinting contributes 1.4-3% of total game time, covering up to 1km in total.</a:t>
            </a:r>
          </a:p>
          <a:p>
            <a:r>
              <a:rPr lang="en-US" dirty="0"/>
              <a:t>111 on the ball activities</a:t>
            </a:r>
          </a:p>
          <a:p>
            <a:r>
              <a:rPr lang="en-US" dirty="0"/>
              <a:t>Jumping and change of direction 90-100 times at 90-180 degree angles</a:t>
            </a:r>
          </a:p>
          <a:p>
            <a:r>
              <a:rPr lang="en-US" dirty="0"/>
              <a:t>Near maximal levels of muscular strength and power are required for these decisive movements</a:t>
            </a:r>
          </a:p>
        </p:txBody>
      </p:sp>
    </p:spTree>
    <p:extLst>
      <p:ext uri="{BB962C8B-B14F-4D97-AF65-F5344CB8AC3E}">
        <p14:creationId xmlns:p14="http://schemas.microsoft.com/office/powerpoint/2010/main" val="1264216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130D1-94D2-5A49-9812-EBFA66E88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Injury Risks in Female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3C95F-075C-F04F-AC36-A286918F7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ACL Injury rate 0.33 per 1000 hours compared to 0.11 in male football players.</a:t>
            </a:r>
          </a:p>
          <a:p>
            <a:r>
              <a:rPr lang="en-US" dirty="0"/>
              <a:t>Females are shown to have reduced neuromuscular control and increased knee </a:t>
            </a:r>
            <a:r>
              <a:rPr lang="en-US" dirty="0" err="1"/>
              <a:t>valgus</a:t>
            </a:r>
            <a:r>
              <a:rPr lang="en-US" dirty="0"/>
              <a:t> compared to men, and decreased hamstring strength</a:t>
            </a:r>
          </a:p>
          <a:p>
            <a:r>
              <a:rPr lang="en-US" dirty="0"/>
              <a:t>ACL injuries associated with increased </a:t>
            </a:r>
            <a:r>
              <a:rPr lang="en-US" dirty="0" err="1"/>
              <a:t>valgus</a:t>
            </a:r>
            <a:r>
              <a:rPr lang="en-US" dirty="0"/>
              <a:t> movement and anterior-tibial shear forces during rapid decelerations</a:t>
            </a:r>
          </a:p>
        </p:txBody>
      </p:sp>
    </p:spTree>
    <p:extLst>
      <p:ext uri="{BB962C8B-B14F-4D97-AF65-F5344CB8AC3E}">
        <p14:creationId xmlns:p14="http://schemas.microsoft.com/office/powerpoint/2010/main" val="1344756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B0523-117B-7641-B292-ED3367976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Injury risks..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E8C0F-2848-3042-821B-2857DAF5A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Females have lower relative strength and power compared to males</a:t>
            </a:r>
          </a:p>
          <a:p>
            <a:r>
              <a:rPr lang="en-US" dirty="0"/>
              <a:t>Other </a:t>
            </a:r>
            <a:r>
              <a:rPr lang="en-US" dirty="0" err="1"/>
              <a:t>biomechanical</a:t>
            </a:r>
            <a:r>
              <a:rPr lang="en-US" dirty="0"/>
              <a:t> factors, increased decreased hip and knee flexion during landing make females more prone to ACL injury</a:t>
            </a:r>
          </a:p>
        </p:txBody>
      </p:sp>
    </p:spTree>
    <p:extLst>
      <p:ext uri="{BB962C8B-B14F-4D97-AF65-F5344CB8AC3E}">
        <p14:creationId xmlns:p14="http://schemas.microsoft.com/office/powerpoint/2010/main" val="3815669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7946-DEB2-F941-A814-796999D76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Anaerobic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609EF-23F5-DC4A-AE98-E86647513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Greater relative lower body strength results in greater acceleration, and ability to accept </a:t>
            </a:r>
            <a:r>
              <a:rPr lang="en-US" dirty="0" err="1"/>
              <a:t>decelerative</a:t>
            </a:r>
            <a:r>
              <a:rPr lang="en-US" dirty="0"/>
              <a:t> forces and therefore reduce injury rates</a:t>
            </a:r>
          </a:p>
          <a:p>
            <a:r>
              <a:rPr lang="en-US" dirty="0"/>
              <a:t>Peak ground reaction force is strongly linked with sprinting speed</a:t>
            </a:r>
          </a:p>
        </p:txBody>
      </p:sp>
    </p:spTree>
    <p:extLst>
      <p:ext uri="{BB962C8B-B14F-4D97-AF65-F5344CB8AC3E}">
        <p14:creationId xmlns:p14="http://schemas.microsoft.com/office/powerpoint/2010/main" val="4157816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37CEE-F0C4-EF4F-8C07-9352A3868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DCBF096-2B51-E241-BC3A-F38F147B60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51" y="274638"/>
            <a:ext cx="8590147" cy="428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8043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FE4E4-CBE5-7A48-8B14-CF938896E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2131CD4-7E7D-7E4A-B5D1-D9066A98BE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645" y="846138"/>
            <a:ext cx="8501264" cy="450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5780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C153B-B5C1-8B4F-B098-BDE775789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E4462E7-ABBA-5B40-A581-1F97FFDADB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12" y="584200"/>
            <a:ext cx="8414933" cy="4759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0464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836EA-8B2C-9548-9EF6-204597012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Aerobic Capacity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CF791-846A-9B46-8E20-5150A4EF4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Female players have well developed (46-57 ml/kg/min VO2 max) but not as high as males players (58-63 ml/kg/min)</a:t>
            </a:r>
          </a:p>
          <a:p>
            <a:r>
              <a:rPr lang="en-US" dirty="0"/>
              <a:t>Greater aerobic capacity is likely to result in greater distance travelled and ability to perform high intensity decisive actions throughout the 90 mins</a:t>
            </a:r>
          </a:p>
        </p:txBody>
      </p:sp>
    </p:spTree>
    <p:extLst>
      <p:ext uri="{BB962C8B-B14F-4D97-AF65-F5344CB8AC3E}">
        <p14:creationId xmlns:p14="http://schemas.microsoft.com/office/powerpoint/2010/main" val="34507227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2B2EF-7F8A-5F4C-BB81-98BA57C3E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204D309-384F-3545-9115-660DF0EE37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200" y="891265"/>
            <a:ext cx="8683162" cy="3403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7992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86543-07CE-724A-A7D4-DB89571CD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Match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9C63D-1F3B-CC41-A5FF-EB4A37D67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Higher standard players cover greater high intensity distance, sprint distance and number of sprints compared to lower standard players.</a:t>
            </a:r>
          </a:p>
          <a:p>
            <a:r>
              <a:rPr lang="en-US" dirty="0"/>
              <a:t>Top 5 </a:t>
            </a:r>
            <a:r>
              <a:rPr lang="en-US" dirty="0" err="1"/>
              <a:t>Serie</a:t>
            </a:r>
            <a:r>
              <a:rPr lang="en-US" dirty="0"/>
              <a:t> A teams had significantly higher:</a:t>
            </a:r>
          </a:p>
          <a:p>
            <a:pPr lvl="1"/>
            <a:r>
              <a:rPr lang="en-US" dirty="0"/>
              <a:t>Total distance</a:t>
            </a:r>
          </a:p>
          <a:p>
            <a:pPr lvl="1"/>
            <a:r>
              <a:rPr lang="en-US" dirty="0"/>
              <a:t>High intensity distance</a:t>
            </a:r>
          </a:p>
          <a:p>
            <a:pPr lvl="1"/>
            <a:r>
              <a:rPr lang="en-US" dirty="0"/>
              <a:t>Ball involvements</a:t>
            </a:r>
          </a:p>
          <a:p>
            <a:pPr lvl="1"/>
            <a:r>
              <a:rPr lang="en-US" dirty="0"/>
              <a:t>Successful passes and tackles and shots</a:t>
            </a:r>
          </a:p>
        </p:txBody>
      </p:sp>
    </p:spTree>
    <p:extLst>
      <p:ext uri="{BB962C8B-B14F-4D97-AF65-F5344CB8AC3E}">
        <p14:creationId xmlns:p14="http://schemas.microsoft.com/office/powerpoint/2010/main" val="2848904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F91F8-EF80-1944-9017-17F5C6CD9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C4321-2894-CC42-9677-16EED7A1F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Top team in Norway had significantly higher average VO2max than bottom team (67 vs 59).</a:t>
            </a:r>
          </a:p>
          <a:p>
            <a:r>
              <a:rPr lang="en-US" dirty="0"/>
              <a:t>Highly developed aerobic system required to recovery between bouts, and highly developed anaerobic systems required to perform key actions.</a:t>
            </a:r>
          </a:p>
        </p:txBody>
      </p:sp>
    </p:spTree>
    <p:extLst>
      <p:ext uri="{BB962C8B-B14F-4D97-AF65-F5344CB8AC3E}">
        <p14:creationId xmlns:p14="http://schemas.microsoft.com/office/powerpoint/2010/main" val="12228065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7492-458D-5C41-8D77-215CF1E91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C666F9F-844B-924E-857B-0F9CC1DDA1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818" y="119792"/>
            <a:ext cx="5741224" cy="568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7503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39455-B1A3-3A42-80EC-ACAF1C027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5DD34-8F90-5446-A5DD-8B2F32505A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Female football players should focus on:</a:t>
            </a:r>
          </a:p>
          <a:p>
            <a:pPr lvl="1"/>
            <a:r>
              <a:rPr lang="en-US" dirty="0"/>
              <a:t>Relative strength</a:t>
            </a:r>
          </a:p>
          <a:p>
            <a:pPr lvl="1"/>
            <a:r>
              <a:rPr lang="en-US" dirty="0"/>
              <a:t>Power </a:t>
            </a:r>
          </a:p>
          <a:p>
            <a:pPr lvl="1"/>
            <a:r>
              <a:rPr lang="en-US" dirty="0"/>
              <a:t>Speed</a:t>
            </a:r>
          </a:p>
          <a:p>
            <a:pPr lvl="1"/>
            <a:r>
              <a:rPr lang="en-US" dirty="0"/>
              <a:t>Agility</a:t>
            </a:r>
          </a:p>
          <a:p>
            <a:pPr lvl="1"/>
            <a:r>
              <a:rPr lang="en-US" dirty="0"/>
              <a:t>Aerobic conditioning</a:t>
            </a:r>
          </a:p>
        </p:txBody>
      </p:sp>
    </p:spTree>
    <p:extLst>
      <p:ext uri="{BB962C8B-B14F-4D97-AF65-F5344CB8AC3E}">
        <p14:creationId xmlns:p14="http://schemas.microsoft.com/office/powerpoint/2010/main" val="5018623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E7CCB-2831-8A4F-86F7-552276074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Example of female football training </a:t>
            </a:r>
            <a:r>
              <a:rPr lang="en-US" dirty="0" err="1"/>
              <a:t>programme</a:t>
            </a:r>
            <a:r>
              <a:rPr lang="en-US" dirty="0"/>
              <a:t> (Turner et al, 2013b)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99E17-DD66-E74C-8BDA-8D88D93D4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3894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D8DE8-8B09-1D4A-A97F-46381C3B7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594D90-8EAD-2948-8251-46CA6072CB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98" y="942109"/>
            <a:ext cx="795140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8684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B590E-34EA-704F-93DB-9109DECB4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035AFEA-AEC3-F148-AA55-3C3A9FDF61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82" y="1185606"/>
            <a:ext cx="8229600" cy="3383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1250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850DE-F69B-C24D-92CC-2F11D9BCA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83B2456-7831-AB4B-BE38-2CD132FEE3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88109"/>
            <a:ext cx="8398164" cy="4588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513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99985-B3CE-3F48-AA01-CDB000A4E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8F20F0F-6CC0-2245-A9C1-CC3BFF01CD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37" y="846138"/>
            <a:ext cx="8582890" cy="387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1753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8A5F4-1634-F248-B415-B72F553A2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9770929-A9AF-4443-A866-67E3BB5134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018" y="846137"/>
            <a:ext cx="8590638" cy="3956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8220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50</TotalTime>
  <Words>753</Words>
  <Application>Microsoft Macintosh PowerPoint</Application>
  <PresentationFormat>On-screen Show (4:3)</PresentationFormat>
  <Paragraphs>84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Myriad Pro</vt:lpstr>
      <vt:lpstr>20140311PresentationUWTSDTemplate</vt:lpstr>
      <vt:lpstr>Exercise Physiology Conducting a Needs Analysis</vt:lpstr>
      <vt:lpstr>What is a needs analysis</vt:lpstr>
      <vt:lpstr>Why?</vt:lpstr>
      <vt:lpstr>Why?</vt:lpstr>
      <vt:lpstr>Involves 3 stages</vt:lpstr>
      <vt:lpstr>1. Sport/activity-orientated needs analysis</vt:lpstr>
      <vt:lpstr>Example from Basketball</vt:lpstr>
      <vt:lpstr>2. Athlete/client profile</vt:lpstr>
      <vt:lpstr>3. Comparative Analysis</vt:lpstr>
      <vt:lpstr>Example from Basketball</vt:lpstr>
      <vt:lpstr>Recommendations</vt:lpstr>
      <vt:lpstr>Case Study Example – Female Football (Turner et al, 2013)</vt:lpstr>
      <vt:lpstr>Cont….</vt:lpstr>
      <vt:lpstr>Cont…</vt:lpstr>
      <vt:lpstr>Injury Risks in Female football</vt:lpstr>
      <vt:lpstr>Injury risks..</vt:lpstr>
      <vt:lpstr>Anaerobic Qualities</vt:lpstr>
      <vt:lpstr>PowerPoint Presentation</vt:lpstr>
      <vt:lpstr>PowerPoint Presentation</vt:lpstr>
      <vt:lpstr>PowerPoint Presentation</vt:lpstr>
      <vt:lpstr>Aerobic Capacity</vt:lpstr>
      <vt:lpstr>PowerPoint Presentation</vt:lpstr>
      <vt:lpstr>Match Performance</vt:lpstr>
      <vt:lpstr>Cont…</vt:lpstr>
      <vt:lpstr>PowerPoint Presentation</vt:lpstr>
      <vt:lpstr>Conclusions</vt:lpstr>
      <vt:lpstr>Example of female football training programme (Turner et al, 2013b)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6</cp:revision>
  <dcterms:created xsi:type="dcterms:W3CDTF">2015-04-14T15:21:28Z</dcterms:created>
  <dcterms:modified xsi:type="dcterms:W3CDTF">2022-03-24T11:28:52Z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