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79" r:id="rId3"/>
    <p:sldId id="274" r:id="rId4"/>
    <p:sldId id="275" r:id="rId5"/>
    <p:sldId id="278" r:id="rId6"/>
    <p:sldId id="276" r:id="rId7"/>
    <p:sldId id="26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5" autoAdjust="0"/>
    <p:restoredTop sz="94660"/>
  </p:normalViewPr>
  <p:slideViewPr>
    <p:cSldViewPr snapToGrid="0" showGuides="1">
      <p:cViewPr varScale="1">
        <p:scale>
          <a:sx n="62" d="100"/>
          <a:sy n="62" d="100"/>
        </p:scale>
        <p:origin x="684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43150-32AD-4DB3-AB48-C425ABBB03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1D4B6D-E0FE-4C01-985F-EA7A7E2720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9CD07D-8DEB-4C44-AFD8-488664EA9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23/09/2026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2CBF3-54B9-4318-8227-D8421AA2B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EAC7D6-D290-4FA6-9FF6-603B11A07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359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C4434-4E22-4C7E-86CB-FDC2A95EB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F54C2-63A3-4708-96EB-53876317EF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13D35B-F83A-4762-A4E3-A5B555570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23/09/2026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BA744-E542-42C1-8D88-4780E0581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4EF667-2280-465C-8F10-C7028A677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809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694CE-9DB2-4464-B295-7FBAA607B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2875D6-67DD-4AC3-AF68-3970EDD28E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F26BD-958C-4316-B4D6-16E3145BB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23/09/2026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70E4A-F3D6-4CFB-B8C0-7BBB88F65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78D9E-F4E7-42F2-99A7-DFC0BCEB2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853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8EFBE-E3E1-4918-8448-BB0B75251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393A5-70EE-458B-9012-73419578E3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FDDCDA-D084-4B1E-8120-D6F5F235F5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3A2D25-4A07-4D72-9964-A22690FFF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23/09/2026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828E00-E739-4B0D-B298-AD7A6D4A09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F4F884-95A1-498E-8C5B-48D20C905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619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B9036-955F-45C3-A2FD-3B0C868ED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5E9BD-1D1E-44F9-8E9E-BC2375AAF4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AF00AA-2AFA-4945-9B84-D3FADA671B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7FFAAE-3018-4DA2-8E00-D890BD713A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C1A703-7C67-4C85-A760-D5C9A1C2B1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6F8001-E63F-473F-AEBC-884253B2B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23/09/2026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53695A-59C2-4E70-AAB9-4D69951C9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69A703-5180-44CC-8D6B-4A1A66EBC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1569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56817-AF00-4CA9-9E15-AA6951DAE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3F90FE-CB3E-4C37-ABFA-CB526391B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23/09/2026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327BB7-FA7F-4487-BA13-5CCFD5CB9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6F89E0-1615-4632-A49D-41AF4C891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4230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D26C77-6248-43C4-9CE8-F7BD807E9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23/09/2026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03B545-8BDB-4DBA-A786-AE0F8A44E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CB1989-F001-484B-A15E-8C1F0819C4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229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94691-45D0-4821-B2EF-DF2DEB19C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F1218-D450-4299-BC17-E97AA2A71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7918BB-B2A0-4D9A-84D0-11848B8B66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F2AE79-32A9-4FC1-8F4E-2634DD952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23/09/2026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9521BA-7756-4F11-AC3B-4D2AD2105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57236C-83F2-4E9E-96B2-F8290C490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99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10A8D-58F2-4835-9871-5AFBDA6F9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0C7452-11BC-47D2-9087-1DB43AE4B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8B6693-0D14-44D0-A32D-D4F2FEB3A2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489995-9D7A-4937-A372-CF2E966DB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23/09/2026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67CC8D-1631-412E-8CCF-C3E723565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40E79E-91FD-4452-A0B2-BE4996C25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0394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EF718-5EBE-418D-AAD7-6EF8CBE4D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72070E-8BAA-4700-8269-F0CE428F6A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5B35A4-F40E-419A-B2F4-A39C202CF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23/09/2026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792D9-8067-45A7-9819-DD61FB7C3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E92788-85C6-47F0-B658-218B54CA6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858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B77F17-4277-46CB-8DA0-2F8F77ECA4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D2E3D-633D-477F-8805-D876DCC748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28279B-D94F-4072-81DB-7ABFD54C3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9F6AF-84C4-457E-B82B-E8628DCF63D5}" type="datetimeFigureOut">
              <a:rPr lang="en-GB" smtClean="0"/>
              <a:t>23/09/2026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118EB8-D5DC-493A-BD7A-DC0E3F16B8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CA9CB8-D0BA-4527-9752-DB570243F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555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2DB351-6BE6-4741-8019-FCBD6FE1F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861F63-37C1-404E-9868-007BB2419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5AE99D-5078-4B17-9979-F06B036735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59F6AF-84C4-457E-B82B-E8628DCF63D5}" type="datetimeFigureOut">
              <a:rPr lang="en-GB" smtClean="0"/>
              <a:t>23/09/2026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B4B27E-7962-40D5-A61D-5B4CF5AF9E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3C3628-C157-439F-8C6A-DFDA03500E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DC9C1E-0E84-4A34-A366-574070EEBBE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9638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emf"/><Relationship Id="rId13" Type="http://schemas.openxmlformats.org/officeDocument/2006/relationships/image" Target="../media/image16.emf"/><Relationship Id="rId18" Type="http://schemas.openxmlformats.org/officeDocument/2006/relationships/image" Target="../media/image21.emf"/><Relationship Id="rId3" Type="http://schemas.openxmlformats.org/officeDocument/2006/relationships/image" Target="../media/image6.emf"/><Relationship Id="rId7" Type="http://schemas.openxmlformats.org/officeDocument/2006/relationships/image" Target="../media/image10.emf"/><Relationship Id="rId12" Type="http://schemas.openxmlformats.org/officeDocument/2006/relationships/image" Target="../media/image15.emf"/><Relationship Id="rId17" Type="http://schemas.openxmlformats.org/officeDocument/2006/relationships/image" Target="../media/image20.emf"/><Relationship Id="rId2" Type="http://schemas.openxmlformats.org/officeDocument/2006/relationships/image" Target="../media/image5.emf"/><Relationship Id="rId16" Type="http://schemas.openxmlformats.org/officeDocument/2006/relationships/image" Target="../media/image19.e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emf"/><Relationship Id="rId11" Type="http://schemas.openxmlformats.org/officeDocument/2006/relationships/image" Target="../media/image14.emf"/><Relationship Id="rId5" Type="http://schemas.openxmlformats.org/officeDocument/2006/relationships/image" Target="../media/image8.emf"/><Relationship Id="rId15" Type="http://schemas.openxmlformats.org/officeDocument/2006/relationships/image" Target="../media/image18.emf"/><Relationship Id="rId10" Type="http://schemas.openxmlformats.org/officeDocument/2006/relationships/image" Target="../media/image13.emf"/><Relationship Id="rId19" Type="http://schemas.openxmlformats.org/officeDocument/2006/relationships/image" Target="../media/image22.emf"/><Relationship Id="rId4" Type="http://schemas.openxmlformats.org/officeDocument/2006/relationships/image" Target="../media/image7.emf"/><Relationship Id="rId9" Type="http://schemas.openxmlformats.org/officeDocument/2006/relationships/image" Target="../media/image12.emf"/><Relationship Id="rId14" Type="http://schemas.openxmlformats.org/officeDocument/2006/relationships/image" Target="../media/image17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164B5-218A-40B0-8A45-E3608BAF6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D11B97B-D4C9-495A-9097-22551CBE1B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1709" y="35844"/>
            <a:ext cx="9705334" cy="6786312"/>
          </a:xfrm>
        </p:spPr>
      </p:pic>
    </p:spTree>
    <p:extLst>
      <p:ext uri="{BB962C8B-B14F-4D97-AF65-F5344CB8AC3E}">
        <p14:creationId xmlns:p14="http://schemas.microsoft.com/office/powerpoint/2010/main" val="29784688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19C12-BF90-4B9E-B2B6-5AC5E8F8D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2" y="94918"/>
            <a:ext cx="10515600" cy="563172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3600" b="1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Patrwm</a:t>
            </a:r>
            <a:r>
              <a:rPr lang="en-GB" sz="3600" b="1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 a </a:t>
            </a:r>
            <a:r>
              <a:rPr lang="en-GB" sz="3600" b="1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Geirfa</a:t>
            </a:r>
            <a:r>
              <a:rPr lang="en-GB" sz="3600" b="1" i="0" u="none" strike="noStrike" baseline="0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!</a:t>
            </a:r>
            <a:endParaRPr lang="en-GB" sz="3600" b="1" dirty="0">
              <a:ln w="22225">
                <a:solidFill>
                  <a:sysClr val="windowText" lastClr="000000"/>
                </a:solidFill>
                <a:prstDash val="solid"/>
              </a:ln>
              <a:solidFill>
                <a:srgbClr val="FF0000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88AADD-A226-4827-92A4-1FB8F3F713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8811" y="1179677"/>
            <a:ext cx="5157787" cy="3012180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u="sng" dirty="0" err="1"/>
              <a:t>Cwestiwn</a:t>
            </a:r>
            <a:r>
              <a:rPr lang="en-GB" sz="2400" b="1" u="sng" dirty="0"/>
              <a:t>: </a:t>
            </a:r>
          </a:p>
          <a:p>
            <a:pPr marL="0" indent="0">
              <a:buNone/>
            </a:pPr>
            <a:r>
              <a:rPr lang="en-GB" sz="2400" dirty="0" err="1"/>
              <a:t>Wyt</a:t>
            </a:r>
            <a:r>
              <a:rPr lang="en-GB" sz="2400" dirty="0"/>
              <a:t> </a:t>
            </a:r>
            <a:r>
              <a:rPr lang="en-GB" sz="2400" dirty="0" err="1"/>
              <a:t>ti’n</a:t>
            </a:r>
            <a:r>
              <a:rPr lang="en-GB" sz="2400" dirty="0"/>
              <a:t> </a:t>
            </a:r>
            <a:r>
              <a:rPr lang="en-GB" sz="2400" dirty="0" err="1"/>
              <a:t>hoffi</a:t>
            </a:r>
            <a:r>
              <a:rPr lang="en-GB" sz="2400" dirty="0"/>
              <a:t> </a:t>
            </a:r>
            <a:r>
              <a:rPr lang="en-GB" sz="2400" dirty="0" err="1"/>
              <a:t>bwyta</a:t>
            </a:r>
            <a:r>
              <a:rPr lang="en-GB" sz="2400" dirty="0"/>
              <a:t>…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u="sng" dirty="0" err="1"/>
              <a:t>Ateb</a:t>
            </a:r>
            <a:r>
              <a:rPr lang="en-GB" sz="2400" b="1" u="sng" dirty="0"/>
              <a:t>: </a:t>
            </a:r>
          </a:p>
          <a:p>
            <a:pPr marL="0" indent="0">
              <a:buNone/>
            </a:pPr>
            <a:r>
              <a:rPr lang="en-GB" sz="2400" dirty="0"/>
              <a:t>	</a:t>
            </a:r>
            <a:r>
              <a:rPr lang="en-GB" sz="2400" dirty="0" err="1"/>
              <a:t>Rydw</a:t>
            </a:r>
            <a:r>
              <a:rPr lang="en-GB" sz="2400" dirty="0"/>
              <a:t> </a:t>
            </a:r>
            <a:r>
              <a:rPr lang="en-GB" sz="2400" dirty="0" err="1"/>
              <a:t>i’n</a:t>
            </a:r>
            <a:r>
              <a:rPr lang="en-GB" sz="2400" dirty="0"/>
              <a:t> </a:t>
            </a:r>
            <a:r>
              <a:rPr lang="en-GB" sz="2400" dirty="0" err="1"/>
              <a:t>hoffi</a:t>
            </a:r>
            <a:r>
              <a:rPr lang="en-GB" sz="2400" dirty="0"/>
              <a:t>…</a:t>
            </a:r>
          </a:p>
          <a:p>
            <a:pPr marL="0" indent="0">
              <a:buNone/>
            </a:pPr>
            <a:r>
              <a:rPr lang="en-GB" sz="2400" dirty="0"/>
              <a:t>	</a:t>
            </a:r>
            <a:r>
              <a:rPr lang="en-GB" sz="2400" dirty="0" err="1"/>
              <a:t>Dydw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ddim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hoffi</a:t>
            </a:r>
            <a:r>
              <a:rPr lang="en-GB" sz="2400" dirty="0"/>
              <a:t>… 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E004DC-0B93-43CD-9906-F16F3C8F31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75403" y="1179676"/>
            <a:ext cx="5522429" cy="5508203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400" dirty="0"/>
              <a:t>Orange Juice – sudd </a:t>
            </a:r>
            <a:r>
              <a:rPr lang="en-GB" sz="2400" dirty="0" err="1"/>
              <a:t>oren</a:t>
            </a:r>
            <a:endParaRPr lang="en-GB" sz="2400" dirty="0"/>
          </a:p>
          <a:p>
            <a:r>
              <a:rPr lang="en-GB" sz="2400" dirty="0"/>
              <a:t>Grapes – </a:t>
            </a:r>
            <a:r>
              <a:rPr lang="en-GB" sz="2400" dirty="0" err="1"/>
              <a:t>granwin</a:t>
            </a:r>
            <a:endParaRPr lang="en-GB" sz="2400" dirty="0"/>
          </a:p>
          <a:p>
            <a:r>
              <a:rPr lang="en-GB" sz="2400" dirty="0"/>
              <a:t>Cake – </a:t>
            </a:r>
            <a:r>
              <a:rPr lang="en-GB" sz="2400" dirty="0" err="1"/>
              <a:t>cacen</a:t>
            </a:r>
            <a:endParaRPr lang="en-GB" sz="2400" dirty="0"/>
          </a:p>
          <a:p>
            <a:r>
              <a:rPr lang="en-GB" sz="2400" dirty="0"/>
              <a:t>Moron – carrots</a:t>
            </a:r>
          </a:p>
          <a:p>
            <a:r>
              <a:rPr lang="en-GB" sz="2400" dirty="0"/>
              <a:t>Vegetables - </a:t>
            </a:r>
            <a:r>
              <a:rPr lang="en-GB" sz="2400" dirty="0" err="1"/>
              <a:t>llysiau</a:t>
            </a:r>
            <a:endParaRPr lang="en-GB" sz="2400" dirty="0"/>
          </a:p>
          <a:p>
            <a:r>
              <a:rPr lang="en-GB" sz="2400" dirty="0"/>
              <a:t>Cookies - </a:t>
            </a:r>
            <a:r>
              <a:rPr lang="en-GB" sz="2400" dirty="0" err="1"/>
              <a:t>Cwcis</a:t>
            </a:r>
            <a:endParaRPr lang="en-GB" sz="2400" dirty="0"/>
          </a:p>
          <a:p>
            <a:r>
              <a:rPr lang="en-GB" sz="2400" dirty="0"/>
              <a:t>Pasta – pasta</a:t>
            </a:r>
          </a:p>
          <a:p>
            <a:r>
              <a:rPr lang="en-GB" sz="2400" dirty="0"/>
              <a:t>Strawberries – </a:t>
            </a:r>
            <a:r>
              <a:rPr lang="en-GB" sz="2400" dirty="0" err="1"/>
              <a:t>mefus</a:t>
            </a:r>
            <a:endParaRPr lang="en-GB" sz="2400" dirty="0"/>
          </a:p>
          <a:p>
            <a:r>
              <a:rPr lang="en-GB" sz="2400" dirty="0"/>
              <a:t>Water – </a:t>
            </a:r>
            <a:r>
              <a:rPr lang="en-GB" sz="2400" dirty="0" err="1"/>
              <a:t>dŵr</a:t>
            </a:r>
            <a:endParaRPr lang="en-GB" sz="2400" dirty="0"/>
          </a:p>
          <a:p>
            <a:r>
              <a:rPr lang="en-GB" sz="2400" dirty="0"/>
              <a:t>Fish – </a:t>
            </a:r>
            <a:r>
              <a:rPr lang="en-GB" sz="2400" dirty="0" err="1"/>
              <a:t>pysgod</a:t>
            </a:r>
            <a:endParaRPr lang="en-GB" sz="2400" dirty="0"/>
          </a:p>
          <a:p>
            <a:r>
              <a:rPr lang="en-GB" sz="2400" dirty="0"/>
              <a:t>Milk – </a:t>
            </a:r>
            <a:r>
              <a:rPr lang="en-GB" sz="2400" dirty="0" err="1"/>
              <a:t>llaeth</a:t>
            </a:r>
            <a:endParaRPr lang="en-GB" sz="2400" dirty="0"/>
          </a:p>
          <a:p>
            <a:r>
              <a:rPr lang="en-GB" sz="2400" dirty="0"/>
              <a:t>Toast &amp; Jam – </a:t>
            </a:r>
            <a:r>
              <a:rPr lang="en-GB" sz="2400" dirty="0" err="1"/>
              <a:t>tost</a:t>
            </a:r>
            <a:r>
              <a:rPr lang="en-GB" sz="2400" dirty="0"/>
              <a:t> a Jam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" name="Picture 4" descr="Green Tick Clipart Images | Free Download | PNG Transparent ...">
            <a:extLst>
              <a:ext uri="{FF2B5EF4-FFF2-40B4-BE49-F238E27FC236}">
                <a16:creationId xmlns:a16="http://schemas.microsoft.com/office/drawing/2014/main" id="{31A30BA6-5203-4E77-8F3D-84125A978E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196" y="3344996"/>
            <a:ext cx="739739" cy="739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Red Cross PNG, Vector, PSD, and Clipart With Transparent ...">
            <a:extLst>
              <a:ext uri="{FF2B5EF4-FFF2-40B4-BE49-F238E27FC236}">
                <a16:creationId xmlns:a16="http://schemas.microsoft.com/office/drawing/2014/main" id="{7C8DB350-19AF-4AB1-B756-03A5B011ED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911" y="3067598"/>
            <a:ext cx="416307" cy="34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5F9BB7B8-C4D1-4D97-B280-4C028A38747D}"/>
              </a:ext>
            </a:extLst>
          </p:cNvPr>
          <p:cNvSpPr txBox="1">
            <a:spLocks/>
          </p:cNvSpPr>
          <p:nvPr/>
        </p:nvSpPr>
        <p:spPr>
          <a:xfrm>
            <a:off x="476488" y="4469255"/>
            <a:ext cx="5522429" cy="22186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/>
              <a:t>Bisgedi</a:t>
            </a:r>
            <a:r>
              <a:rPr lang="en-GB" sz="2400" dirty="0"/>
              <a:t> - biscuits</a:t>
            </a:r>
          </a:p>
          <a:p>
            <a:r>
              <a:rPr lang="en-GB" sz="2400" dirty="0"/>
              <a:t>Banana - banana</a:t>
            </a:r>
          </a:p>
          <a:p>
            <a:r>
              <a:rPr lang="en-GB" sz="2400" dirty="0"/>
              <a:t>Potatoes- </a:t>
            </a:r>
            <a:r>
              <a:rPr lang="en-GB" sz="2400" dirty="0" err="1"/>
              <a:t>tatws</a:t>
            </a:r>
            <a:endParaRPr lang="en-GB" sz="2400" dirty="0"/>
          </a:p>
          <a:p>
            <a:r>
              <a:rPr lang="en-GB" sz="2400" dirty="0"/>
              <a:t>Cheese – caws</a:t>
            </a:r>
          </a:p>
          <a:p>
            <a:r>
              <a:rPr lang="en-GB" sz="2400" dirty="0"/>
              <a:t>Sandwiches – </a:t>
            </a:r>
            <a:r>
              <a:rPr lang="en-GB" sz="2400" dirty="0" err="1"/>
              <a:t>brechdanau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15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19C12-BF90-4B9E-B2B6-5AC5E8F8D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2" y="94918"/>
            <a:ext cx="10515600" cy="410723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S</a:t>
            </a:r>
            <a:r>
              <a:rPr lang="en-GB" sz="3600" b="1" i="0" u="none" strike="noStrike" baseline="0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ut </a:t>
            </a:r>
            <a:r>
              <a:rPr lang="en-GB" sz="3600" b="1" i="0" u="none" strike="noStrike" baseline="0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i</a:t>
            </a:r>
            <a:r>
              <a:rPr lang="en-GB" sz="3600" b="1" i="0" u="none" strike="noStrike" baseline="0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 </a:t>
            </a:r>
            <a:r>
              <a:rPr lang="en-GB" sz="3600" b="1" i="0" u="none" strike="noStrike" baseline="0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chwarae’r</a:t>
            </a:r>
            <a:r>
              <a:rPr lang="en-GB" sz="3600" b="1" i="0" u="none" strike="noStrike" baseline="0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 </a:t>
            </a:r>
            <a:r>
              <a:rPr lang="en-GB" sz="3600" b="1" i="0" u="none" strike="noStrike" baseline="0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gêm</a:t>
            </a:r>
            <a:r>
              <a:rPr lang="en-GB" sz="3600" b="1" i="0" u="none" strike="noStrike" baseline="0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!</a:t>
            </a:r>
            <a:endParaRPr lang="en-GB" sz="3600" b="1" dirty="0">
              <a:ln w="22225">
                <a:solidFill>
                  <a:sysClr val="windowText" lastClr="000000"/>
                </a:solidFill>
                <a:prstDash val="solid"/>
              </a:ln>
              <a:solidFill>
                <a:srgbClr val="FF0000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CE8A7C-8677-4678-9311-DC1D98FE1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 rot="21206076">
            <a:off x="2061881" y="227050"/>
            <a:ext cx="1428790" cy="438787"/>
          </a:xfrm>
          <a:solidFill>
            <a:schemeClr val="bg2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dirty="0" err="1"/>
              <a:t>Lluosog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8B1C9-A9C2-4ADC-B07C-8765B18450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 rot="510934">
            <a:off x="8407699" y="216011"/>
            <a:ext cx="1472602" cy="460866"/>
          </a:xfrm>
          <a:solidFill>
            <a:schemeClr val="bg2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dirty="0" err="1"/>
              <a:t>Unigol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88AADD-A226-4827-92A4-1FB8F3F713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1236" y="688369"/>
            <a:ext cx="5818598" cy="6126083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r>
              <a:rPr lang="cy-GB" sz="8000" dirty="0"/>
              <a:t>Gweithiwch mewn grŵp o dri/bedwar</a:t>
            </a:r>
            <a:endParaRPr lang="en-GB" sz="8000" dirty="0"/>
          </a:p>
          <a:p>
            <a:r>
              <a:rPr lang="en-GB" sz="8000" dirty="0" err="1"/>
              <a:t>Taflwch’r</a:t>
            </a:r>
            <a:r>
              <a:rPr lang="en-GB" sz="8000" dirty="0"/>
              <a:t> dis, </a:t>
            </a:r>
            <a:r>
              <a:rPr lang="en-GB" sz="8000" dirty="0" err="1"/>
              <a:t>unwaith</a:t>
            </a:r>
            <a:r>
              <a:rPr lang="en-GB" sz="8000" dirty="0"/>
              <a:t>!</a:t>
            </a:r>
          </a:p>
          <a:p>
            <a:r>
              <a:rPr lang="en-GB" sz="8000" dirty="0" err="1"/>
              <a:t>Cyfrwch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Gymraeg</a:t>
            </a:r>
            <a:r>
              <a:rPr lang="en-GB" sz="8000" dirty="0"/>
              <a:t>. </a:t>
            </a:r>
            <a:r>
              <a:rPr lang="en-GB" sz="8000" dirty="0" err="1"/>
              <a:t>e.e.</a:t>
            </a:r>
            <a:r>
              <a:rPr lang="en-GB" sz="8000" dirty="0"/>
              <a:t> </a:t>
            </a:r>
            <a:r>
              <a:rPr lang="en-GB" sz="8000" dirty="0" err="1"/>
              <a:t>cyfrwch</a:t>
            </a:r>
            <a:r>
              <a:rPr lang="en-GB" sz="8000" dirty="0"/>
              <a:t> </a:t>
            </a:r>
            <a:r>
              <a:rPr lang="en-GB" sz="8000" dirty="0" err="1"/>
              <a:t>i</a:t>
            </a:r>
            <a:r>
              <a:rPr lang="en-GB" sz="8000" dirty="0"/>
              <a:t> </a:t>
            </a:r>
            <a:r>
              <a:rPr lang="en-GB" sz="8000" dirty="0" err="1"/>
              <a:t>dri</a:t>
            </a:r>
            <a:r>
              <a:rPr lang="en-GB" sz="8000" dirty="0"/>
              <a:t>/ </a:t>
            </a:r>
            <a:r>
              <a:rPr lang="en-GB" sz="8000" dirty="0" err="1"/>
              <a:t>i</a:t>
            </a:r>
            <a:r>
              <a:rPr lang="en-GB" sz="8000" dirty="0"/>
              <a:t> </a:t>
            </a:r>
            <a:r>
              <a:rPr lang="en-GB" sz="8000" dirty="0" err="1"/>
              <a:t>bedwar</a:t>
            </a:r>
            <a:endParaRPr lang="en-GB" sz="8000" dirty="0"/>
          </a:p>
          <a:p>
            <a:pPr>
              <a:lnSpc>
                <a:spcPct val="120000"/>
              </a:lnSpc>
            </a:pPr>
            <a:r>
              <a:rPr lang="en-GB" sz="8000" dirty="0" err="1"/>
              <a:t>Ewch</a:t>
            </a:r>
            <a:r>
              <a:rPr lang="en-GB" sz="8000" dirty="0"/>
              <a:t> </a:t>
            </a:r>
            <a:r>
              <a:rPr lang="en-GB" sz="8000" dirty="0" err="1"/>
              <a:t>ymlaen</a:t>
            </a:r>
            <a:r>
              <a:rPr lang="en-GB" sz="8000" dirty="0"/>
              <a:t> </a:t>
            </a:r>
            <a:r>
              <a:rPr lang="en-GB" sz="8000" dirty="0" err="1"/>
              <a:t>e.e.</a:t>
            </a:r>
            <a:r>
              <a:rPr lang="en-GB" sz="8000" dirty="0"/>
              <a:t> </a:t>
            </a:r>
            <a:r>
              <a:rPr lang="en-GB" sz="8000" dirty="0" err="1"/>
              <a:t>symud</a:t>
            </a:r>
            <a:r>
              <a:rPr lang="en-GB" sz="8000" dirty="0"/>
              <a:t> </a:t>
            </a:r>
            <a:r>
              <a:rPr lang="en-GB" sz="8000" dirty="0" err="1"/>
              <a:t>ymlaen</a:t>
            </a:r>
            <a:r>
              <a:rPr lang="en-GB" sz="8000" dirty="0"/>
              <a:t> tri </a:t>
            </a:r>
            <a:r>
              <a:rPr lang="en-GB" sz="8000" dirty="0" err="1"/>
              <a:t>sgwâr</a:t>
            </a:r>
            <a:r>
              <a:rPr lang="en-GB" sz="8000" dirty="0"/>
              <a:t>, </a:t>
            </a:r>
            <a:r>
              <a:rPr lang="en-GB" sz="8000" dirty="0" err="1"/>
              <a:t>pedwar</a:t>
            </a:r>
            <a:r>
              <a:rPr lang="en-GB" sz="8000" dirty="0"/>
              <a:t> </a:t>
            </a:r>
            <a:r>
              <a:rPr lang="en-GB" sz="8000" dirty="0" err="1"/>
              <a:t>sgwâr</a:t>
            </a:r>
            <a:r>
              <a:rPr lang="en-GB" sz="8000" dirty="0"/>
              <a:t> etc</a:t>
            </a:r>
          </a:p>
          <a:p>
            <a:r>
              <a:rPr lang="en-GB" sz="8000" dirty="0" err="1"/>
              <a:t>Atebwch</a:t>
            </a:r>
            <a:r>
              <a:rPr lang="en-GB" sz="8000" dirty="0"/>
              <a:t> </a:t>
            </a:r>
            <a:r>
              <a:rPr lang="en-GB" sz="8000" dirty="0" err="1"/>
              <a:t>yr</a:t>
            </a:r>
            <a:r>
              <a:rPr lang="en-GB" sz="8000" dirty="0"/>
              <a:t> </a:t>
            </a:r>
            <a:r>
              <a:rPr lang="en-GB" sz="8000" dirty="0" err="1"/>
              <a:t>cwestiwn</a:t>
            </a:r>
            <a:r>
              <a:rPr lang="en-GB" sz="8000" dirty="0"/>
              <a:t>, ‘</a:t>
            </a:r>
            <a:r>
              <a:rPr lang="en-GB" sz="8000" dirty="0" err="1"/>
              <a:t>Wyt</a:t>
            </a:r>
            <a:r>
              <a:rPr lang="en-GB" sz="8000" dirty="0"/>
              <a:t> </a:t>
            </a:r>
            <a:r>
              <a:rPr lang="en-GB" sz="8000" dirty="0" err="1"/>
              <a:t>ti’n</a:t>
            </a:r>
            <a:r>
              <a:rPr lang="en-GB" sz="8000" dirty="0"/>
              <a:t> </a:t>
            </a:r>
            <a:r>
              <a:rPr lang="en-GB" sz="8000" dirty="0" err="1"/>
              <a:t>hoffi</a:t>
            </a:r>
            <a:r>
              <a:rPr lang="en-GB" sz="8000" dirty="0"/>
              <a:t>...’</a:t>
            </a:r>
          </a:p>
          <a:p>
            <a:r>
              <a:rPr lang="en-GB" sz="8000" dirty="0" err="1"/>
              <a:t>Rhaid</a:t>
            </a:r>
            <a:r>
              <a:rPr lang="en-GB" sz="8000" dirty="0"/>
              <a:t> </a:t>
            </a:r>
            <a:r>
              <a:rPr lang="en-GB" sz="8000" dirty="0" err="1"/>
              <a:t>defnyddio’r</a:t>
            </a:r>
            <a:r>
              <a:rPr lang="en-GB" sz="8000" dirty="0"/>
              <a:t> </a:t>
            </a:r>
            <a:r>
              <a:rPr lang="en-GB" sz="8000" dirty="0" err="1"/>
              <a:t>atebion</a:t>
            </a:r>
            <a:r>
              <a:rPr lang="en-GB" sz="8000" dirty="0"/>
              <a:t>…</a:t>
            </a:r>
          </a:p>
          <a:p>
            <a:pPr marL="0" indent="0">
              <a:buNone/>
            </a:pPr>
            <a:r>
              <a:rPr lang="en-GB" sz="8000" dirty="0"/>
              <a:t>         </a:t>
            </a:r>
            <a:r>
              <a:rPr lang="en-GB" sz="8000" dirty="0" err="1"/>
              <a:t>Dydw</a:t>
            </a:r>
            <a:r>
              <a:rPr lang="en-GB" sz="8000" dirty="0"/>
              <a:t> </a:t>
            </a:r>
            <a:r>
              <a:rPr lang="en-GB" sz="8000" dirty="0" err="1"/>
              <a:t>i</a:t>
            </a:r>
            <a:r>
              <a:rPr lang="en-GB" sz="8000" dirty="0"/>
              <a:t> </a:t>
            </a:r>
            <a:r>
              <a:rPr lang="en-GB" sz="8000" dirty="0" err="1"/>
              <a:t>ddim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hoffi</a:t>
            </a:r>
            <a:r>
              <a:rPr lang="en-GB" sz="8000" dirty="0"/>
              <a:t>... neu         </a:t>
            </a:r>
            <a:r>
              <a:rPr lang="en-GB" sz="8000" dirty="0" err="1"/>
              <a:t>Rydw</a:t>
            </a:r>
            <a:r>
              <a:rPr lang="en-GB" sz="8000" dirty="0"/>
              <a:t> </a:t>
            </a:r>
            <a:r>
              <a:rPr lang="en-GB" sz="8000" dirty="0" err="1"/>
              <a:t>i’n</a:t>
            </a:r>
            <a:r>
              <a:rPr lang="en-GB" sz="8000" dirty="0"/>
              <a:t> </a:t>
            </a:r>
            <a:r>
              <a:rPr lang="en-GB" sz="8000" dirty="0" err="1"/>
              <a:t>hoffi</a:t>
            </a:r>
            <a:r>
              <a:rPr lang="en-GB" sz="8000" dirty="0"/>
              <a:t>…</a:t>
            </a:r>
          </a:p>
          <a:p>
            <a:pPr>
              <a:lnSpc>
                <a:spcPct val="120000"/>
              </a:lnSpc>
            </a:pPr>
            <a:r>
              <a:rPr lang="en-GB" sz="8000" dirty="0" err="1"/>
              <a:t>Defnyddiwch</a:t>
            </a:r>
            <a:r>
              <a:rPr lang="en-GB" sz="8000" dirty="0"/>
              <a:t> </a:t>
            </a:r>
            <a:r>
              <a:rPr lang="en-GB" sz="8000" dirty="0" err="1"/>
              <a:t>yr</a:t>
            </a:r>
            <a:r>
              <a:rPr lang="en-GB" sz="8000" dirty="0"/>
              <a:t> </a:t>
            </a:r>
            <a:r>
              <a:rPr lang="en-GB" sz="8000" dirty="0" err="1"/>
              <a:t>cardiau</a:t>
            </a:r>
            <a:r>
              <a:rPr lang="en-GB" sz="8000" dirty="0"/>
              <a:t> am </a:t>
            </a:r>
            <a:r>
              <a:rPr lang="en-GB" sz="8000" dirty="0" err="1"/>
              <a:t>gymorth</a:t>
            </a:r>
            <a:r>
              <a:rPr lang="en-GB" sz="8000" dirty="0"/>
              <a:t>. </a:t>
            </a:r>
            <a:r>
              <a:rPr lang="en-GB" sz="8000" dirty="0" err="1"/>
              <a:t>Byddwch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ofalus</a:t>
            </a:r>
            <a:r>
              <a:rPr lang="en-GB" sz="8000" dirty="0"/>
              <a:t>. </a:t>
            </a:r>
          </a:p>
          <a:p>
            <a:r>
              <a:rPr lang="en-GB" sz="8000" dirty="0" err="1"/>
              <a:t>Symudwch</a:t>
            </a:r>
            <a:r>
              <a:rPr lang="en-GB" sz="8000" dirty="0"/>
              <a:t> </a:t>
            </a:r>
            <a:r>
              <a:rPr lang="en-GB" sz="8000" dirty="0" err="1"/>
              <a:t>yr</a:t>
            </a:r>
            <a:r>
              <a:rPr lang="en-GB" sz="8000" dirty="0"/>
              <a:t> </a:t>
            </a:r>
            <a:r>
              <a:rPr lang="en-GB" sz="8000" dirty="0" err="1"/>
              <a:t>cownter</a:t>
            </a:r>
            <a:r>
              <a:rPr lang="en-GB" sz="80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8000" dirty="0" err="1"/>
              <a:t>Dydw</a:t>
            </a:r>
            <a:r>
              <a:rPr lang="en-GB" sz="8000" dirty="0"/>
              <a:t> </a:t>
            </a:r>
            <a:r>
              <a:rPr lang="en-GB" sz="8000" dirty="0" err="1"/>
              <a:t>i</a:t>
            </a:r>
            <a:r>
              <a:rPr lang="en-GB" sz="8000" dirty="0"/>
              <a:t> </a:t>
            </a:r>
            <a:r>
              <a:rPr lang="en-GB" sz="8000" dirty="0" err="1"/>
              <a:t>ddim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gwybod</a:t>
            </a:r>
            <a:r>
              <a:rPr lang="en-GB" sz="8000" dirty="0"/>
              <a:t>! = </a:t>
            </a:r>
            <a:r>
              <a:rPr lang="en-GB" sz="8000" dirty="0" err="1"/>
              <a:t>Arhoswch</a:t>
            </a:r>
            <a:r>
              <a:rPr lang="en-GB" sz="8000" dirty="0"/>
              <a:t>, </a:t>
            </a:r>
            <a:r>
              <a:rPr lang="en-GB" sz="8000" dirty="0" err="1"/>
              <a:t>ble</a:t>
            </a:r>
            <a:r>
              <a:rPr lang="en-GB" sz="8000" dirty="0"/>
              <a:t> </a:t>
            </a:r>
            <a:r>
              <a:rPr lang="en-GB" sz="8000" dirty="0" err="1"/>
              <a:t>rydych</a:t>
            </a:r>
            <a:r>
              <a:rPr lang="en-GB" sz="8000" dirty="0"/>
              <a:t> chi!</a:t>
            </a:r>
          </a:p>
          <a:p>
            <a:r>
              <a:rPr lang="en-GB" sz="8000" dirty="0" err="1"/>
              <a:t>Ewch</a:t>
            </a:r>
            <a:r>
              <a:rPr lang="en-GB" sz="8000" dirty="0"/>
              <a:t> </a:t>
            </a:r>
            <a:r>
              <a:rPr lang="en-GB" sz="8000" dirty="0" err="1"/>
              <a:t>eto</a:t>
            </a:r>
            <a:r>
              <a:rPr lang="en-GB" sz="8000" dirty="0"/>
              <a:t>! </a:t>
            </a:r>
            <a:r>
              <a:rPr lang="en-GB" sz="8000" dirty="0" err="1"/>
              <a:t>Rhaid</a:t>
            </a:r>
            <a:r>
              <a:rPr lang="en-GB" sz="8000" dirty="0"/>
              <a:t> </a:t>
            </a:r>
            <a:r>
              <a:rPr lang="en-GB" sz="8000" dirty="0" err="1"/>
              <a:t>cymryd</a:t>
            </a:r>
            <a:r>
              <a:rPr lang="en-GB" sz="8000" dirty="0"/>
              <a:t> </a:t>
            </a:r>
            <a:r>
              <a:rPr lang="en-GB" sz="8000" dirty="0" err="1"/>
              <a:t>tro</a:t>
            </a:r>
            <a:r>
              <a:rPr lang="en-GB" sz="8000" dirty="0"/>
              <a:t>! </a:t>
            </a:r>
          </a:p>
          <a:p>
            <a:r>
              <a:rPr lang="en-GB" sz="8000" dirty="0" err="1"/>
              <a:t>Cyrhaedda</a:t>
            </a:r>
            <a:r>
              <a:rPr lang="en-GB" sz="8000" dirty="0"/>
              <a:t> ‘</a:t>
            </a:r>
            <a:r>
              <a:rPr lang="en-GB" sz="8000" dirty="0" err="1"/>
              <a:t>diwedd</a:t>
            </a:r>
            <a:r>
              <a:rPr lang="en-GB" sz="8000" dirty="0"/>
              <a:t>’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gyntaf</a:t>
            </a:r>
            <a:r>
              <a:rPr lang="en-GB" sz="8000" dirty="0"/>
              <a:t> </a:t>
            </a:r>
            <a:r>
              <a:rPr lang="en-GB" sz="8000" dirty="0" err="1"/>
              <a:t>i</a:t>
            </a:r>
            <a:r>
              <a:rPr lang="en-GB" sz="8000" dirty="0"/>
              <a:t> </a:t>
            </a:r>
            <a:r>
              <a:rPr lang="en-GB" sz="8000" dirty="0" err="1"/>
              <a:t>enill</a:t>
            </a:r>
            <a:r>
              <a:rPr lang="en-GB" sz="8000" dirty="0"/>
              <a:t>!</a:t>
            </a:r>
          </a:p>
          <a:p>
            <a:r>
              <a:rPr lang="en-GB" sz="8000" dirty="0"/>
              <a:t>Paid </a:t>
            </a:r>
            <a:r>
              <a:rPr lang="cy-GB" sz="8000" dirty="0"/>
              <a:t>â thwyllo! Bydda’n garedig!</a:t>
            </a:r>
          </a:p>
          <a:p>
            <a:r>
              <a:rPr lang="cy-GB" sz="8000" dirty="0"/>
              <a:t>Arhoswch eich tro! Byddwch yn neis!</a:t>
            </a:r>
            <a:endParaRPr lang="en-GB" sz="8000" dirty="0"/>
          </a:p>
          <a:p>
            <a:pPr marL="0" indent="0">
              <a:buNone/>
            </a:pPr>
            <a:endParaRPr lang="en-GB" sz="4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E004DC-0B93-43CD-9906-F16F3C8F31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5045" y="688369"/>
            <a:ext cx="5917911" cy="6126083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r>
              <a:rPr lang="cy-GB" sz="8000" dirty="0"/>
              <a:t>Gweithia mewn grŵp o dri/bedwar</a:t>
            </a:r>
            <a:endParaRPr lang="en-GB" sz="8000" dirty="0"/>
          </a:p>
          <a:p>
            <a:r>
              <a:rPr lang="en-GB" sz="8000" dirty="0" err="1"/>
              <a:t>Tafla’r</a:t>
            </a:r>
            <a:r>
              <a:rPr lang="en-GB" sz="8000" dirty="0"/>
              <a:t> dis, </a:t>
            </a:r>
            <a:r>
              <a:rPr lang="en-GB" sz="8000" dirty="0" err="1"/>
              <a:t>unwaith</a:t>
            </a:r>
            <a:r>
              <a:rPr lang="en-GB" sz="8000" dirty="0"/>
              <a:t>!</a:t>
            </a:r>
          </a:p>
          <a:p>
            <a:r>
              <a:rPr lang="en-GB" sz="8000" dirty="0" err="1"/>
              <a:t>Cyfra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Gymraeg</a:t>
            </a:r>
            <a:r>
              <a:rPr lang="en-GB" sz="8000" dirty="0"/>
              <a:t>. </a:t>
            </a:r>
            <a:r>
              <a:rPr lang="en-GB" sz="8000" dirty="0" err="1"/>
              <a:t>E.e.</a:t>
            </a:r>
            <a:r>
              <a:rPr lang="en-GB" sz="8000" dirty="0"/>
              <a:t> </a:t>
            </a:r>
            <a:r>
              <a:rPr lang="en-GB" sz="8000" dirty="0" err="1"/>
              <a:t>cyfra</a:t>
            </a:r>
            <a:r>
              <a:rPr lang="en-GB" sz="8000" dirty="0"/>
              <a:t> </a:t>
            </a:r>
            <a:r>
              <a:rPr lang="en-GB" sz="8000" dirty="0" err="1"/>
              <a:t>i</a:t>
            </a:r>
            <a:r>
              <a:rPr lang="en-GB" sz="8000" dirty="0"/>
              <a:t> </a:t>
            </a:r>
            <a:r>
              <a:rPr lang="en-GB" sz="8000" dirty="0" err="1"/>
              <a:t>dri</a:t>
            </a:r>
            <a:r>
              <a:rPr lang="en-GB" sz="8000" dirty="0"/>
              <a:t>/ </a:t>
            </a:r>
            <a:r>
              <a:rPr lang="en-GB" sz="8000" dirty="0" err="1"/>
              <a:t>i</a:t>
            </a:r>
            <a:r>
              <a:rPr lang="en-GB" sz="8000" dirty="0"/>
              <a:t> </a:t>
            </a:r>
            <a:r>
              <a:rPr lang="en-GB" sz="8000" dirty="0" err="1"/>
              <a:t>bedwar</a:t>
            </a:r>
            <a:endParaRPr lang="en-GB" sz="8000" dirty="0"/>
          </a:p>
          <a:p>
            <a:pPr>
              <a:lnSpc>
                <a:spcPct val="120000"/>
              </a:lnSpc>
            </a:pPr>
            <a:r>
              <a:rPr lang="en-GB" sz="8000" dirty="0" err="1"/>
              <a:t>Cer</a:t>
            </a:r>
            <a:r>
              <a:rPr lang="en-GB" sz="8000" dirty="0"/>
              <a:t> </a:t>
            </a:r>
            <a:r>
              <a:rPr lang="en-GB" sz="8000" dirty="0" err="1"/>
              <a:t>ymlaen</a:t>
            </a:r>
            <a:r>
              <a:rPr lang="en-GB" sz="8000" dirty="0"/>
              <a:t> </a:t>
            </a:r>
            <a:r>
              <a:rPr lang="en-GB" sz="8000" dirty="0" err="1"/>
              <a:t>e.e.</a:t>
            </a:r>
            <a:r>
              <a:rPr lang="en-GB" sz="8000" dirty="0"/>
              <a:t> </a:t>
            </a:r>
            <a:r>
              <a:rPr lang="en-GB" sz="8000" dirty="0" err="1"/>
              <a:t>symud</a:t>
            </a:r>
            <a:r>
              <a:rPr lang="en-GB" sz="8000" dirty="0"/>
              <a:t> </a:t>
            </a:r>
            <a:r>
              <a:rPr lang="en-GB" sz="8000" dirty="0" err="1"/>
              <a:t>ymlaen</a:t>
            </a:r>
            <a:r>
              <a:rPr lang="en-GB" sz="8000" dirty="0"/>
              <a:t> tri </a:t>
            </a:r>
            <a:r>
              <a:rPr lang="en-GB" sz="8000" dirty="0" err="1"/>
              <a:t>sgwâr</a:t>
            </a:r>
            <a:r>
              <a:rPr lang="en-GB" sz="8000" dirty="0"/>
              <a:t>, </a:t>
            </a:r>
            <a:r>
              <a:rPr lang="en-GB" sz="8000" dirty="0" err="1"/>
              <a:t>pedwar</a:t>
            </a:r>
            <a:r>
              <a:rPr lang="en-GB" sz="8000" dirty="0"/>
              <a:t> </a:t>
            </a:r>
            <a:r>
              <a:rPr lang="en-GB" sz="8000" dirty="0" err="1"/>
              <a:t>sgwâr</a:t>
            </a:r>
            <a:r>
              <a:rPr lang="en-GB" sz="8000" dirty="0"/>
              <a:t> etc</a:t>
            </a:r>
          </a:p>
          <a:p>
            <a:r>
              <a:rPr lang="en-GB" sz="8000" dirty="0" err="1"/>
              <a:t>Ateba’r</a:t>
            </a:r>
            <a:r>
              <a:rPr lang="en-GB" sz="8000" dirty="0"/>
              <a:t> </a:t>
            </a:r>
            <a:r>
              <a:rPr lang="en-GB" sz="8000" dirty="0" err="1"/>
              <a:t>cwestiwn</a:t>
            </a:r>
            <a:r>
              <a:rPr lang="en-GB" sz="8000" dirty="0"/>
              <a:t>, ‘</a:t>
            </a:r>
            <a:r>
              <a:rPr lang="en-GB" sz="8000" dirty="0" err="1"/>
              <a:t>Wyt</a:t>
            </a:r>
            <a:r>
              <a:rPr lang="en-GB" sz="8000" dirty="0"/>
              <a:t> </a:t>
            </a:r>
            <a:r>
              <a:rPr lang="en-GB" sz="8000" dirty="0" err="1"/>
              <a:t>ti’n</a:t>
            </a:r>
            <a:r>
              <a:rPr lang="en-GB" sz="8000" dirty="0"/>
              <a:t> </a:t>
            </a:r>
            <a:r>
              <a:rPr lang="en-GB" sz="8000" dirty="0" err="1"/>
              <a:t>hoffi</a:t>
            </a:r>
            <a:r>
              <a:rPr lang="en-GB" sz="8000" dirty="0"/>
              <a:t>...’</a:t>
            </a:r>
          </a:p>
          <a:p>
            <a:r>
              <a:rPr lang="en-GB" sz="8000" dirty="0" err="1"/>
              <a:t>Rhaid</a:t>
            </a:r>
            <a:r>
              <a:rPr lang="en-GB" sz="8000" dirty="0"/>
              <a:t> </a:t>
            </a:r>
            <a:r>
              <a:rPr lang="en-GB" sz="8000" dirty="0" err="1"/>
              <a:t>defnyddio’r</a:t>
            </a:r>
            <a:r>
              <a:rPr lang="en-GB" sz="8000" dirty="0"/>
              <a:t> </a:t>
            </a:r>
            <a:r>
              <a:rPr lang="en-GB" sz="8000" dirty="0" err="1"/>
              <a:t>atebion</a:t>
            </a:r>
            <a:r>
              <a:rPr lang="en-GB" sz="8000" dirty="0"/>
              <a:t>…</a:t>
            </a:r>
          </a:p>
          <a:p>
            <a:pPr marL="0" indent="0">
              <a:buNone/>
            </a:pPr>
            <a:r>
              <a:rPr lang="en-GB" sz="8000" dirty="0"/>
              <a:t>         </a:t>
            </a:r>
            <a:r>
              <a:rPr lang="en-GB" sz="8000" dirty="0" err="1"/>
              <a:t>Dydw</a:t>
            </a:r>
            <a:r>
              <a:rPr lang="en-GB" sz="8000" dirty="0"/>
              <a:t> </a:t>
            </a:r>
            <a:r>
              <a:rPr lang="en-GB" sz="8000" dirty="0" err="1"/>
              <a:t>i</a:t>
            </a:r>
            <a:r>
              <a:rPr lang="en-GB" sz="8000" dirty="0"/>
              <a:t> </a:t>
            </a:r>
            <a:r>
              <a:rPr lang="en-GB" sz="8000" dirty="0" err="1"/>
              <a:t>ddim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hoffi</a:t>
            </a:r>
            <a:r>
              <a:rPr lang="en-GB" sz="8000" dirty="0"/>
              <a:t>... neu         </a:t>
            </a:r>
            <a:r>
              <a:rPr lang="en-GB" sz="8000" dirty="0" err="1"/>
              <a:t>Rydw</a:t>
            </a:r>
            <a:r>
              <a:rPr lang="en-GB" sz="8000" dirty="0"/>
              <a:t> </a:t>
            </a:r>
            <a:r>
              <a:rPr lang="en-GB" sz="8000" dirty="0" err="1"/>
              <a:t>i’n</a:t>
            </a:r>
            <a:r>
              <a:rPr lang="en-GB" sz="8000" dirty="0"/>
              <a:t> </a:t>
            </a:r>
            <a:r>
              <a:rPr lang="en-GB" sz="8000" dirty="0" err="1"/>
              <a:t>hoffi</a:t>
            </a:r>
            <a:r>
              <a:rPr lang="en-GB" sz="8000" dirty="0"/>
              <a:t>…</a:t>
            </a:r>
          </a:p>
          <a:p>
            <a:endParaRPr lang="en-GB" sz="4000" dirty="0"/>
          </a:p>
          <a:p>
            <a:r>
              <a:rPr lang="en-GB" sz="8000" dirty="0" err="1"/>
              <a:t>Defnyddia’r</a:t>
            </a:r>
            <a:r>
              <a:rPr lang="en-GB" sz="8000" dirty="0"/>
              <a:t> </a:t>
            </a:r>
            <a:r>
              <a:rPr lang="en-GB" sz="8000" dirty="0" err="1"/>
              <a:t>cardiau</a:t>
            </a:r>
            <a:r>
              <a:rPr lang="en-GB" sz="8000" dirty="0"/>
              <a:t> am </a:t>
            </a:r>
            <a:r>
              <a:rPr lang="en-GB" sz="8000" dirty="0" err="1"/>
              <a:t>gymorth</a:t>
            </a:r>
            <a:r>
              <a:rPr lang="en-GB" sz="8000" dirty="0"/>
              <a:t>. </a:t>
            </a:r>
            <a:r>
              <a:rPr lang="en-GB" sz="8000" dirty="0" err="1"/>
              <a:t>Bydda’n</a:t>
            </a:r>
            <a:r>
              <a:rPr lang="en-GB" sz="8000" dirty="0"/>
              <a:t> </a:t>
            </a:r>
            <a:r>
              <a:rPr lang="en-GB" sz="8000" dirty="0" err="1"/>
              <a:t>ofalus</a:t>
            </a:r>
            <a:r>
              <a:rPr lang="en-GB" sz="8000" dirty="0"/>
              <a:t>. </a:t>
            </a:r>
          </a:p>
          <a:p>
            <a:r>
              <a:rPr lang="en-GB" sz="8000" dirty="0" err="1"/>
              <a:t>Symuda’r</a:t>
            </a:r>
            <a:r>
              <a:rPr lang="en-GB" sz="8000" dirty="0"/>
              <a:t> </a:t>
            </a:r>
            <a:r>
              <a:rPr lang="en-GB" sz="8000" dirty="0" err="1"/>
              <a:t>cownter</a:t>
            </a:r>
            <a:r>
              <a:rPr lang="en-GB" sz="8000" dirty="0"/>
              <a:t>.</a:t>
            </a:r>
          </a:p>
          <a:p>
            <a:r>
              <a:rPr lang="en-GB" sz="8000" dirty="0" err="1"/>
              <a:t>Dydw</a:t>
            </a:r>
            <a:r>
              <a:rPr lang="en-GB" sz="8000" dirty="0"/>
              <a:t> </a:t>
            </a:r>
            <a:r>
              <a:rPr lang="en-GB" sz="8000" dirty="0" err="1"/>
              <a:t>i</a:t>
            </a:r>
            <a:r>
              <a:rPr lang="en-GB" sz="8000" dirty="0"/>
              <a:t> </a:t>
            </a:r>
            <a:r>
              <a:rPr lang="en-GB" sz="8000" dirty="0" err="1"/>
              <a:t>ddim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gwybod</a:t>
            </a:r>
            <a:r>
              <a:rPr lang="en-GB" sz="8000" dirty="0"/>
              <a:t> = </a:t>
            </a:r>
            <a:r>
              <a:rPr lang="en-GB" sz="8000" dirty="0" err="1"/>
              <a:t>arhosa</a:t>
            </a:r>
            <a:r>
              <a:rPr lang="en-GB" sz="8000" dirty="0"/>
              <a:t> </a:t>
            </a:r>
            <a:r>
              <a:rPr lang="en-GB" sz="8000" dirty="0" err="1"/>
              <a:t>ble</a:t>
            </a:r>
            <a:r>
              <a:rPr lang="en-GB" sz="8000" dirty="0"/>
              <a:t> </a:t>
            </a:r>
            <a:r>
              <a:rPr lang="en-GB" sz="8000" dirty="0" err="1"/>
              <a:t>rydych</a:t>
            </a:r>
            <a:r>
              <a:rPr lang="en-GB" sz="8000" dirty="0"/>
              <a:t> chi!</a:t>
            </a:r>
          </a:p>
          <a:p>
            <a:r>
              <a:rPr lang="en-GB" sz="8000" dirty="0" err="1"/>
              <a:t>Cer</a:t>
            </a:r>
            <a:r>
              <a:rPr lang="en-GB" sz="8000" dirty="0"/>
              <a:t> </a:t>
            </a:r>
            <a:r>
              <a:rPr lang="en-GB" sz="8000" dirty="0" err="1"/>
              <a:t>eto</a:t>
            </a:r>
            <a:r>
              <a:rPr lang="en-GB" sz="8000" dirty="0"/>
              <a:t>! </a:t>
            </a:r>
          </a:p>
          <a:p>
            <a:r>
              <a:rPr lang="en-GB" sz="8000" dirty="0" err="1"/>
              <a:t>Rhaid</a:t>
            </a:r>
            <a:r>
              <a:rPr lang="en-GB" sz="8000" dirty="0"/>
              <a:t> </a:t>
            </a:r>
            <a:r>
              <a:rPr lang="en-GB" sz="8000" dirty="0" err="1"/>
              <a:t>cymryd</a:t>
            </a:r>
            <a:r>
              <a:rPr lang="en-GB" sz="8000" dirty="0"/>
              <a:t> </a:t>
            </a:r>
            <a:r>
              <a:rPr lang="en-GB" sz="8000" dirty="0" err="1"/>
              <a:t>tro</a:t>
            </a:r>
            <a:r>
              <a:rPr lang="en-GB" sz="8000" dirty="0"/>
              <a:t>! </a:t>
            </a:r>
          </a:p>
          <a:p>
            <a:r>
              <a:rPr lang="en-GB" sz="8000" dirty="0" err="1"/>
              <a:t>Cyrhaedda</a:t>
            </a:r>
            <a:r>
              <a:rPr lang="en-GB" sz="8000" dirty="0"/>
              <a:t> ‘</a:t>
            </a:r>
            <a:r>
              <a:rPr lang="en-GB" sz="8000" dirty="0" err="1"/>
              <a:t>diwedd</a:t>
            </a:r>
            <a:r>
              <a:rPr lang="en-GB" sz="8000" dirty="0"/>
              <a:t>’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gyntaf</a:t>
            </a:r>
            <a:r>
              <a:rPr lang="en-GB" sz="8000" dirty="0"/>
              <a:t> </a:t>
            </a:r>
            <a:r>
              <a:rPr lang="en-GB" sz="8000" dirty="0" err="1"/>
              <a:t>i</a:t>
            </a:r>
            <a:r>
              <a:rPr lang="en-GB" sz="8000" dirty="0"/>
              <a:t> </a:t>
            </a:r>
            <a:r>
              <a:rPr lang="en-GB" sz="8000" dirty="0" err="1"/>
              <a:t>enill</a:t>
            </a:r>
            <a:r>
              <a:rPr lang="en-GB" sz="8000" dirty="0"/>
              <a:t>!</a:t>
            </a:r>
          </a:p>
          <a:p>
            <a:r>
              <a:rPr lang="en-GB" sz="8000" dirty="0"/>
              <a:t>Paid </a:t>
            </a:r>
            <a:r>
              <a:rPr lang="cy-GB" sz="8000" dirty="0"/>
              <a:t>â thwyllo! Bydda’n garedig!</a:t>
            </a:r>
          </a:p>
          <a:p>
            <a:r>
              <a:rPr lang="cy-GB" sz="8000" dirty="0"/>
              <a:t>Arhosa eich tro! Bydda’n neis!</a:t>
            </a:r>
            <a:endParaRPr lang="en-GB" sz="80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9" name="Picture 2" descr="Red Cross PNG, Vector, PSD, and Clipart With Transparent ...">
            <a:extLst>
              <a:ext uri="{FF2B5EF4-FFF2-40B4-BE49-F238E27FC236}">
                <a16:creationId xmlns:a16="http://schemas.microsoft.com/office/drawing/2014/main" id="{7D25FDFD-CC56-4115-89FB-EC8CB41839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3765" y="3094268"/>
            <a:ext cx="416307" cy="391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Green Tick Clipart Images | Free Download | PNG Transparent ...">
            <a:extLst>
              <a:ext uri="{FF2B5EF4-FFF2-40B4-BE49-F238E27FC236}">
                <a16:creationId xmlns:a16="http://schemas.microsoft.com/office/drawing/2014/main" id="{44522DDA-312A-499E-9564-7CF7519D5F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6436" y="2817804"/>
            <a:ext cx="739739" cy="739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Green Tick Clipart Images | Free Download | PNG Transparent ...">
            <a:extLst>
              <a:ext uri="{FF2B5EF4-FFF2-40B4-BE49-F238E27FC236}">
                <a16:creationId xmlns:a16="http://schemas.microsoft.com/office/drawing/2014/main" id="{31A30BA6-5203-4E77-8F3D-84125A978E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401" y="2896694"/>
            <a:ext cx="739739" cy="739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Red Cross PNG, Vector, PSD, and Clipart With Transparent ...">
            <a:extLst>
              <a:ext uri="{FF2B5EF4-FFF2-40B4-BE49-F238E27FC236}">
                <a16:creationId xmlns:a16="http://schemas.microsoft.com/office/drawing/2014/main" id="{7C8DB350-19AF-4AB1-B756-03A5B011ED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30" y="3094268"/>
            <a:ext cx="416307" cy="34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5241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C0D8F-2F17-4B1D-B4A5-6C31C853A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9646"/>
            <a:ext cx="10515600" cy="1021743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GB" sz="3200" b="1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Cwestiynau</a:t>
            </a:r>
            <a:r>
              <a:rPr lang="en-GB" sz="3200" b="1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 a </a:t>
            </a:r>
            <a:r>
              <a:rPr lang="en-GB" sz="3200" b="1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chyfarwyddiadau</a:t>
            </a:r>
            <a:r>
              <a:rPr lang="en-GB" sz="3200" b="1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 </a:t>
            </a:r>
            <a:r>
              <a:rPr lang="en-GB" sz="3200" b="1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defnyddiol</a:t>
            </a:r>
            <a:r>
              <a:rPr lang="en-GB" sz="3200" b="1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 </a:t>
            </a:r>
            <a:r>
              <a:rPr lang="en-GB" sz="3200" b="1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i’r</a:t>
            </a:r>
            <a:r>
              <a:rPr lang="en-GB" sz="3200" b="1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 </a:t>
            </a:r>
            <a:r>
              <a:rPr lang="en-GB" sz="3200" b="1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  <a:latin typeface="Berlin Sans FB Demi" panose="020E0802020502020306" pitchFamily="34" charset="0"/>
              </a:rPr>
              <a:t>cynorthwyydd</a:t>
            </a:r>
            <a:endParaRPr lang="en-GB" sz="3200" b="1" dirty="0">
              <a:ln w="22225">
                <a:solidFill>
                  <a:sysClr val="windowText" lastClr="000000"/>
                </a:solidFill>
                <a:prstDash val="solid"/>
              </a:ln>
              <a:solidFill>
                <a:srgbClr val="FF0000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6CD49-87FA-4D15-95B0-92AB461C3E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8869" y="1411521"/>
            <a:ext cx="5157787" cy="439579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err="1"/>
              <a:t>Cwestiynau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cynorthwyydd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27FF97-5C0B-4CE7-A70B-4C7F4A592C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1563" y="2081233"/>
            <a:ext cx="5157787" cy="2090075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400" dirty="0" err="1"/>
              <a:t>Pwy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dechrau</a:t>
            </a:r>
            <a:r>
              <a:rPr lang="en-GB" sz="2400" dirty="0"/>
              <a:t>? </a:t>
            </a:r>
          </a:p>
          <a:p>
            <a:r>
              <a:rPr lang="en-GB" sz="2400" dirty="0" err="1"/>
              <a:t>Pwy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nesaf</a:t>
            </a:r>
            <a:r>
              <a:rPr lang="en-GB" sz="2400" dirty="0"/>
              <a:t>? </a:t>
            </a:r>
          </a:p>
          <a:p>
            <a:r>
              <a:rPr lang="en-GB" sz="2400" dirty="0" err="1"/>
              <a:t>Pwy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mwynhau</a:t>
            </a:r>
            <a:r>
              <a:rPr lang="en-GB" sz="2400" dirty="0"/>
              <a:t>?</a:t>
            </a:r>
          </a:p>
          <a:p>
            <a:r>
              <a:rPr lang="en-GB" sz="2400" dirty="0"/>
              <a:t>Paid </a:t>
            </a:r>
            <a:r>
              <a:rPr lang="cy-GB" sz="2400" dirty="0"/>
              <a:t>â phoeni! </a:t>
            </a:r>
            <a:endParaRPr lang="en-GB" sz="24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FD1BCF-59ED-4AFB-B32D-4BF50BDCB6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4943" y="1400285"/>
            <a:ext cx="5608674" cy="439580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 err="1"/>
              <a:t>Cyfarwyddiadau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cynorthwyydd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7C2366-98C0-4120-BBEE-59B2CEC4CC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4943" y="2060683"/>
            <a:ext cx="5608674" cy="4637671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400" dirty="0"/>
              <a:t>Dim </a:t>
            </a:r>
            <a:r>
              <a:rPr lang="en-GB" sz="2400" dirty="0" err="1"/>
              <a:t>Siarad</a:t>
            </a:r>
            <a:r>
              <a:rPr lang="en-GB" sz="2400" dirty="0"/>
              <a:t>!</a:t>
            </a:r>
          </a:p>
          <a:p>
            <a:r>
              <a:rPr lang="en-GB" sz="2400" dirty="0" err="1"/>
              <a:t>Siarada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Gymraeg</a:t>
            </a:r>
            <a:r>
              <a:rPr lang="en-GB" sz="2400" dirty="0"/>
              <a:t>! (</a:t>
            </a:r>
            <a:r>
              <a:rPr lang="en-GB" sz="2400" dirty="0" err="1"/>
              <a:t>Unigol</a:t>
            </a:r>
            <a:r>
              <a:rPr lang="en-GB" sz="2400" dirty="0"/>
              <a:t>)</a:t>
            </a:r>
          </a:p>
          <a:p>
            <a:r>
              <a:rPr lang="en-GB" sz="2400" dirty="0" err="1"/>
              <a:t>Siaradwch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Gymraeg</a:t>
            </a:r>
            <a:r>
              <a:rPr lang="en-GB" sz="2400" dirty="0"/>
              <a:t>!(</a:t>
            </a:r>
            <a:r>
              <a:rPr lang="en-GB" sz="2400" dirty="0" err="1"/>
              <a:t>Lluosog</a:t>
            </a:r>
            <a:r>
              <a:rPr lang="en-GB" sz="2400" dirty="0"/>
              <a:t>)</a:t>
            </a:r>
          </a:p>
          <a:p>
            <a:r>
              <a:rPr lang="en-GB" sz="2400" dirty="0"/>
              <a:t>Dim </a:t>
            </a:r>
            <a:r>
              <a:rPr lang="en-GB" sz="2400" dirty="0" err="1"/>
              <a:t>twyllo</a:t>
            </a:r>
            <a:r>
              <a:rPr lang="en-GB" sz="2400" dirty="0"/>
              <a:t>! </a:t>
            </a:r>
          </a:p>
          <a:p>
            <a:r>
              <a:rPr lang="en-GB" sz="2400" dirty="0"/>
              <a:t>Dim </a:t>
            </a:r>
            <a:r>
              <a:rPr lang="en-GB" sz="2400" dirty="0" err="1"/>
              <a:t>cwympo</a:t>
            </a:r>
            <a:r>
              <a:rPr lang="en-GB" sz="2400" dirty="0"/>
              <a:t> mas!</a:t>
            </a:r>
          </a:p>
          <a:p>
            <a:r>
              <a:rPr lang="en-GB" sz="2400" dirty="0"/>
              <a:t>Dim </a:t>
            </a:r>
            <a:r>
              <a:rPr lang="en-GB" sz="2400" dirty="0" err="1"/>
              <a:t>cweryla</a:t>
            </a:r>
            <a:r>
              <a:rPr lang="en-GB" sz="2400" dirty="0"/>
              <a:t>! </a:t>
            </a:r>
          </a:p>
          <a:p>
            <a:r>
              <a:rPr lang="en-GB" sz="2400" dirty="0" err="1"/>
              <a:t>Dw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eisiau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chi </a:t>
            </a:r>
            <a:r>
              <a:rPr lang="en-GB" sz="2400" dirty="0" err="1"/>
              <a:t>gymryd</a:t>
            </a:r>
            <a:r>
              <a:rPr lang="en-GB" sz="2400" dirty="0"/>
              <a:t> </a:t>
            </a:r>
            <a:r>
              <a:rPr lang="en-GB" sz="2400" dirty="0" err="1"/>
              <a:t>tro</a:t>
            </a:r>
            <a:r>
              <a:rPr lang="en-GB" sz="2400" dirty="0"/>
              <a:t>. </a:t>
            </a:r>
          </a:p>
          <a:p>
            <a:r>
              <a:rPr lang="en-GB" sz="2400" dirty="0" err="1"/>
              <a:t>Dw</a:t>
            </a:r>
            <a:r>
              <a:rPr lang="en-GB" sz="2400" dirty="0"/>
              <a:t> i </a:t>
            </a:r>
            <a:r>
              <a:rPr lang="en-GB" sz="2400" dirty="0" err="1"/>
              <a:t>eisiau</a:t>
            </a:r>
            <a:r>
              <a:rPr lang="en-GB" sz="2400" dirty="0"/>
              <a:t> i chi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neis</a:t>
            </a:r>
            <a:r>
              <a:rPr lang="en-GB" sz="2400" dirty="0"/>
              <a:t>.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EE456B50-ACF5-4610-8A6B-AC840CCC25CE}"/>
              </a:ext>
            </a:extLst>
          </p:cNvPr>
          <p:cNvSpPr txBox="1">
            <a:spLocks/>
          </p:cNvSpPr>
          <p:nvPr/>
        </p:nvSpPr>
        <p:spPr>
          <a:xfrm>
            <a:off x="528869" y="4496622"/>
            <a:ext cx="5157787" cy="20900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b="1" u="sng" dirty="0" err="1"/>
              <a:t>Heriau</a:t>
            </a:r>
            <a:r>
              <a:rPr lang="en-GB" sz="2400" b="1" u="sng" dirty="0"/>
              <a:t> </a:t>
            </a:r>
            <a:r>
              <a:rPr lang="en-GB" sz="2400" b="1" u="sng" dirty="0" err="1"/>
              <a:t>posib</a:t>
            </a:r>
            <a:r>
              <a:rPr lang="en-GB" sz="2400" b="1" u="sng" dirty="0"/>
              <a:t> </a:t>
            </a:r>
          </a:p>
          <a:p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frecwast</a:t>
            </a:r>
            <a:endParaRPr lang="en-GB" sz="2400" dirty="0"/>
          </a:p>
          <a:p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ginio</a:t>
            </a:r>
            <a:endParaRPr lang="en-GB" sz="2400" dirty="0"/>
          </a:p>
          <a:p>
            <a:r>
              <a:rPr lang="cy-GB" sz="2400" dirty="0"/>
              <a:t>i swper</a:t>
            </a:r>
          </a:p>
          <a:p>
            <a:r>
              <a:rPr lang="en-GB" sz="2400" dirty="0" err="1"/>
              <a:t>i</a:t>
            </a:r>
            <a:r>
              <a:rPr lang="en-GB" sz="2400" dirty="0"/>
              <a:t> de</a:t>
            </a:r>
          </a:p>
        </p:txBody>
      </p:sp>
    </p:spTree>
    <p:extLst>
      <p:ext uri="{BB962C8B-B14F-4D97-AF65-F5344CB8AC3E}">
        <p14:creationId xmlns:p14="http://schemas.microsoft.com/office/powerpoint/2010/main" val="1051184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C0D8F-2F17-4B1D-B4A5-6C31C853A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643282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Sgaffaldiau</a:t>
            </a:r>
            <a:r>
              <a:rPr lang="en-GB" sz="3200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 </a:t>
            </a:r>
            <a:r>
              <a:rPr lang="en-GB" sz="3200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i</a:t>
            </a:r>
            <a:r>
              <a:rPr lang="en-GB" sz="3200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 </a:t>
            </a:r>
            <a:r>
              <a:rPr lang="en-GB" sz="3200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helpu’r</a:t>
            </a:r>
            <a:r>
              <a:rPr lang="en-GB" sz="3200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 plant </a:t>
            </a:r>
            <a:r>
              <a:rPr lang="en-GB" sz="3200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i</a:t>
            </a:r>
            <a:r>
              <a:rPr lang="en-GB" sz="3200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 </a:t>
            </a:r>
            <a:r>
              <a:rPr lang="en-GB" sz="3200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chwarae’r</a:t>
            </a:r>
            <a:r>
              <a:rPr lang="en-GB" sz="3200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 </a:t>
            </a:r>
            <a:r>
              <a:rPr lang="en-GB" sz="3200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gêm</a:t>
            </a:r>
            <a:endParaRPr lang="en-GB" sz="6600" b="1" dirty="0">
              <a:ln w="22225">
                <a:solidFill>
                  <a:sysClr val="windowText" lastClr="000000"/>
                </a:solidFill>
                <a:prstDash val="solid"/>
              </a:ln>
              <a:solidFill>
                <a:schemeClr val="accent2"/>
              </a:solidFill>
              <a:latin typeface="+mn-lt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6D6C55F-86DA-49BE-8931-42687AEA25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232056">
            <a:off x="5280917" y="2188854"/>
            <a:ext cx="6453289" cy="385813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90EF396-52D1-4D5C-9098-621B3C7D6FBD}"/>
              </a:ext>
            </a:extLst>
          </p:cNvPr>
          <p:cNvSpPr txBox="1"/>
          <p:nvPr/>
        </p:nvSpPr>
        <p:spPr>
          <a:xfrm rot="21040472">
            <a:off x="649575" y="2372539"/>
            <a:ext cx="280393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Argraffa</a:t>
            </a:r>
            <a:r>
              <a:rPr lang="en-GB" sz="3200" b="1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 a </a:t>
            </a:r>
            <a:r>
              <a:rPr lang="en-GB" sz="3200" b="1" dirty="0" err="1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lamineiddia</a:t>
            </a:r>
            <a:r>
              <a:rPr lang="en-GB" sz="3200" b="1" dirty="0">
                <a:ln w="22225">
                  <a:solidFill>
                    <a:sysClr val="windowText" lastClr="000000"/>
                  </a:solidFill>
                  <a:prstDash val="solid"/>
                </a:ln>
                <a:solidFill>
                  <a:srgbClr val="FF000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2328137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9E0E4156-664E-48FB-ABDA-8813CEE24A6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907600126"/>
              </p:ext>
            </p:extLst>
          </p:nvPr>
        </p:nvGraphicFramePr>
        <p:xfrm>
          <a:off x="273122" y="56317"/>
          <a:ext cx="11326399" cy="225777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18057">
                  <a:extLst>
                    <a:ext uri="{9D8B030D-6E8A-4147-A177-3AD203B41FA5}">
                      <a16:colId xmlns:a16="http://schemas.microsoft.com/office/drawing/2014/main" val="3655257027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1055237988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411314090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1312952444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589605935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936342545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3550817529"/>
                    </a:ext>
                  </a:extLst>
                </a:gridCol>
              </a:tblGrid>
              <a:tr h="1617698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4499770"/>
                  </a:ext>
                </a:extLst>
              </a:tr>
              <a:tr h="580085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losin</a:t>
                      </a:r>
                      <a:r>
                        <a:rPr lang="en-GB" dirty="0"/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ddim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caws!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 </a:t>
                      </a:r>
                      <a:r>
                        <a:rPr lang="en-GB" dirty="0" err="1"/>
                        <a:t>tatws</a:t>
                      </a:r>
                      <a:r>
                        <a:rPr lang="en-GB" dirty="0"/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brechdanau</a:t>
                      </a:r>
                      <a:r>
                        <a:rPr lang="en-GB" dirty="0"/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banana!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sudd </a:t>
                      </a:r>
                      <a:r>
                        <a:rPr lang="en-GB" dirty="0" err="1"/>
                        <a:t>oren</a:t>
                      </a:r>
                      <a:r>
                        <a:rPr lang="en-GB" dirty="0"/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err="1"/>
                        <a:t>Dydw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ddim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hoffi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bisgedi</a:t>
                      </a:r>
                      <a:r>
                        <a:rPr lang="en-GB" sz="1600" dirty="0"/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2181663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8B755680-F9EE-4030-8ABB-A818EB80AB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479" y="141328"/>
            <a:ext cx="1072579" cy="143399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0E700B8-330B-436E-B4EE-7495A41AEC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2888" y="163842"/>
            <a:ext cx="1147195" cy="14339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D8D7322-A441-410B-95E6-C0D7DCC043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7913" y="146481"/>
            <a:ext cx="1147195" cy="146984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C67BA85-AECF-4F13-913C-388AE37B3C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2723" y="141328"/>
            <a:ext cx="1147195" cy="139814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9F0D954-6F44-43BB-84A1-B28FB82595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7748" y="163842"/>
            <a:ext cx="1147194" cy="13651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DADCEBB-E138-468A-8A2F-BA510E38E14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37581" y="163841"/>
            <a:ext cx="1340066" cy="1345980"/>
          </a:xfrm>
          <a:prstGeom prst="rect">
            <a:avLst/>
          </a:prstGeom>
        </p:spPr>
      </p:pic>
      <p:graphicFrame>
        <p:nvGraphicFramePr>
          <p:cNvPr id="10" name="Table 5">
            <a:extLst>
              <a:ext uri="{FF2B5EF4-FFF2-40B4-BE49-F238E27FC236}">
                <a16:creationId xmlns:a16="http://schemas.microsoft.com/office/drawing/2014/main" id="{255D8646-25AB-4798-8C12-2570D28D192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61150106"/>
              </p:ext>
            </p:extLst>
          </p:nvPr>
        </p:nvGraphicFramePr>
        <p:xfrm>
          <a:off x="273119" y="2314095"/>
          <a:ext cx="11326399" cy="225777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18057">
                  <a:extLst>
                    <a:ext uri="{9D8B030D-6E8A-4147-A177-3AD203B41FA5}">
                      <a16:colId xmlns:a16="http://schemas.microsoft.com/office/drawing/2014/main" val="3655257027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1055237988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411314090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1312952444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589605935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936342545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3550817529"/>
                    </a:ext>
                  </a:extLst>
                </a:gridCol>
              </a:tblGrid>
              <a:tr h="1617698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4499770"/>
                  </a:ext>
                </a:extLst>
              </a:tr>
              <a:tr h="580085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granwin</a:t>
                      </a:r>
                      <a:r>
                        <a:rPr lang="en-GB" dirty="0"/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Dydw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ddim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hoffi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cacen</a:t>
                      </a:r>
                      <a:r>
                        <a:rPr lang="en-GB" sz="1600" dirty="0"/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llysiau</a:t>
                      </a:r>
                      <a:r>
                        <a:rPr lang="en-GB" dirty="0"/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moron!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cwcis</a:t>
                      </a:r>
                      <a:r>
                        <a:rPr lang="en-GB" dirty="0"/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pasta!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tost</a:t>
                      </a:r>
                      <a:r>
                        <a:rPr lang="en-GB" dirty="0"/>
                        <a:t> a jam!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2181663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E04EB462-B2E5-48EA-BC3D-0CD884A79F5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64068" y="163841"/>
            <a:ext cx="1340066" cy="141147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FBA5290-AC7A-44FA-AAB9-0305B07ECC1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4669" y="2434236"/>
            <a:ext cx="1033628" cy="134821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EE5CBAE-FB0B-45C5-8939-FF33981DBDD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6200000">
            <a:off x="2044845" y="2627377"/>
            <a:ext cx="1361407" cy="102906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B838CDA-B3F7-42CB-81A8-2902621E241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16200000">
            <a:off x="3629336" y="2645670"/>
            <a:ext cx="1379866" cy="97402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A2E9A7B-5B8A-4AF5-AE7C-5F9A3A47835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16200000">
            <a:off x="5217274" y="2615869"/>
            <a:ext cx="1438090" cy="103362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A1E5CF3-5E6D-4B0D-971C-2CFF2CAB389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16200000">
            <a:off x="6858104" y="2609847"/>
            <a:ext cx="1465076" cy="101868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60814DE-7367-422A-B235-432F81E4971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618471" y="2405132"/>
            <a:ext cx="1177033" cy="142224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96F80CEF-04CE-4F44-8ADA-BC990CDD09CB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157014" y="2386650"/>
            <a:ext cx="1108872" cy="1422249"/>
          </a:xfrm>
          <a:prstGeom prst="rect">
            <a:avLst/>
          </a:prstGeom>
        </p:spPr>
      </p:pic>
      <p:graphicFrame>
        <p:nvGraphicFramePr>
          <p:cNvPr id="27" name="Table 5">
            <a:extLst>
              <a:ext uri="{FF2B5EF4-FFF2-40B4-BE49-F238E27FC236}">
                <a16:creationId xmlns:a16="http://schemas.microsoft.com/office/drawing/2014/main" id="{E3379153-A4E8-480A-9816-B7CF40ADF5F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0195136"/>
              </p:ext>
            </p:extLst>
          </p:nvPr>
        </p:nvGraphicFramePr>
        <p:xfrm>
          <a:off x="273119" y="4571873"/>
          <a:ext cx="11326399" cy="225777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18057">
                  <a:extLst>
                    <a:ext uri="{9D8B030D-6E8A-4147-A177-3AD203B41FA5}">
                      <a16:colId xmlns:a16="http://schemas.microsoft.com/office/drawing/2014/main" val="3655257027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1055237988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411314090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1312952444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589605935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936342545"/>
                    </a:ext>
                  </a:extLst>
                </a:gridCol>
                <a:gridCol w="1618057">
                  <a:extLst>
                    <a:ext uri="{9D8B030D-6E8A-4147-A177-3AD203B41FA5}">
                      <a16:colId xmlns:a16="http://schemas.microsoft.com/office/drawing/2014/main" val="3550817529"/>
                    </a:ext>
                  </a:extLst>
                </a:gridCol>
              </a:tblGrid>
              <a:tr h="1617698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4499770"/>
                  </a:ext>
                </a:extLst>
              </a:tr>
              <a:tr h="580085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Dydw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ddim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mefus</a:t>
                      </a:r>
                      <a:r>
                        <a:rPr lang="en-GB" dirty="0"/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dwr</a:t>
                      </a:r>
                      <a:r>
                        <a:rPr lang="en-GB" dirty="0"/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pysgod</a:t>
                      </a:r>
                      <a:r>
                        <a:rPr lang="en-GB" dirty="0"/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Rydw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hoffi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llaeth</a:t>
                      </a:r>
                      <a:r>
                        <a:rPr lang="en-GB" dirty="0"/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2181663"/>
                  </a:ext>
                </a:extLst>
              </a:tr>
            </a:tbl>
          </a:graphicData>
        </a:graphic>
      </p:graphicFrame>
      <p:pic>
        <p:nvPicPr>
          <p:cNvPr id="29" name="Picture 28">
            <a:extLst>
              <a:ext uri="{FF2B5EF4-FFF2-40B4-BE49-F238E27FC236}">
                <a16:creationId xmlns:a16="http://schemas.microsoft.com/office/drawing/2014/main" id="{9D796362-92F6-4D43-A2CF-84FFB087D14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65553" y="4642658"/>
            <a:ext cx="1144959" cy="146697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54F472FB-CB8D-412A-9653-92CC902AC212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066733" y="4673049"/>
            <a:ext cx="1144959" cy="140734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E5EAC821-855C-4BB7-ADA6-A010FB25C8FD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3793210" y="4675380"/>
            <a:ext cx="1059517" cy="1405014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206FA637-AD54-4E6A-8F9C-E030969D909A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5400000">
            <a:off x="5264431" y="4891692"/>
            <a:ext cx="1358515" cy="1018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5332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164B5-218A-40B0-8A45-E3608BAF6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D11B97B-D4C9-495A-9097-22551CBE1B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1709" y="35844"/>
            <a:ext cx="9705334" cy="6786312"/>
          </a:xfrm>
        </p:spPr>
      </p:pic>
    </p:spTree>
    <p:extLst>
      <p:ext uri="{BB962C8B-B14F-4D97-AF65-F5344CB8AC3E}">
        <p14:creationId xmlns:p14="http://schemas.microsoft.com/office/powerpoint/2010/main" val="5225862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428</TotalTime>
  <Words>520</Words>
  <Application>Microsoft Office PowerPoint</Application>
  <PresentationFormat>Widescreen</PresentationFormat>
  <Paragraphs>112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Berlin Sans FB Demi</vt:lpstr>
      <vt:lpstr>Calibri</vt:lpstr>
      <vt:lpstr>Calibri Light</vt:lpstr>
      <vt:lpstr>Office Theme</vt:lpstr>
      <vt:lpstr>PowerPoint Presentation</vt:lpstr>
      <vt:lpstr>Patrwm a Geirfa!</vt:lpstr>
      <vt:lpstr>Sut i chwarae’r gêm!</vt:lpstr>
      <vt:lpstr>Cwestiynau a chyfarwyddiadau defnyddiol i’r cynorthwyydd</vt:lpstr>
      <vt:lpstr>Sgaffaldiau i helpu’r plant i chwarae’r gêm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 DAVIES (Gwyrosydd Primary School)</dc:creator>
  <cp:lastModifiedBy>L DAVIES (Gwyrosydd Primary School)</cp:lastModifiedBy>
  <cp:revision>32</cp:revision>
  <dcterms:created xsi:type="dcterms:W3CDTF">2026-09-15T12:18:06Z</dcterms:created>
  <dcterms:modified xsi:type="dcterms:W3CDTF">2026-09-23T13:43:22Z</dcterms:modified>
</cp:coreProperties>
</file>