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68" r:id="rId4"/>
    <p:sldId id="269" r:id="rId5"/>
    <p:sldId id="258" r:id="rId6"/>
    <p:sldId id="265" r:id="rId7"/>
    <p:sldId id="259" r:id="rId8"/>
    <p:sldId id="260" r:id="rId9"/>
    <p:sldId id="267" r:id="rId10"/>
    <p:sldId id="261" r:id="rId11"/>
    <p:sldId id="262" r:id="rId12"/>
    <p:sldId id="266" r:id="rId13"/>
    <p:sldId id="270" r:id="rId14"/>
    <p:sldId id="264" r:id="rId15"/>
    <p:sldId id="271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CC33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6544" autoAdjust="0"/>
    <p:restoredTop sz="94660"/>
  </p:normalViewPr>
  <p:slideViewPr>
    <p:cSldViewPr snapToGrid="0">
      <p:cViewPr varScale="1">
        <p:scale>
          <a:sx n="73" d="100"/>
          <a:sy n="73" d="100"/>
        </p:scale>
        <p:origin x="-966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3/25/2019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3/25/2019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3/25/2019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3/25/2019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3/25/2019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3/25/2019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3/25/2019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3/25/2019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3/25/2019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3/25/2019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academia.edu/2009/05/03Lucrare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96734" y="704850"/>
            <a:ext cx="8915399" cy="2262781"/>
          </a:xfrm>
        </p:spPr>
        <p:txBody>
          <a:bodyPr/>
          <a:lstStyle/>
          <a:p>
            <a:r>
              <a:rPr lang="en-GB" dirty="0"/>
              <a:t>Appraisal of guest service experience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4" y="3161211"/>
            <a:ext cx="3942216" cy="3163389"/>
          </a:xfrm>
        </p:spPr>
        <p:txBody>
          <a:bodyPr>
            <a:normAutofit fontScale="92500" lnSpcReduction="10000"/>
          </a:bodyPr>
          <a:lstStyle/>
          <a:p>
            <a:r>
              <a:rPr lang="en-GB" sz="2000" b="1" dirty="0" smtClean="0">
                <a:latin typeface="Bell MT" panose="02020503060305020303" pitchFamily="18" charset="0"/>
              </a:rPr>
              <a:t>STUDENTS NAME:</a:t>
            </a:r>
          </a:p>
          <a:p>
            <a:pPr>
              <a:buFont typeface="Arial" pitchFamily="34" charset="0"/>
              <a:buChar char="•"/>
            </a:pPr>
            <a:r>
              <a:rPr lang="en-GB" sz="2000" b="1" dirty="0" smtClean="0">
                <a:latin typeface="Bell MT" panose="02020503060305020303" pitchFamily="18" charset="0"/>
              </a:rPr>
              <a:t>Elena </a:t>
            </a:r>
            <a:r>
              <a:rPr lang="en-GB" sz="2000" b="1" dirty="0" err="1" smtClean="0">
                <a:latin typeface="Bell MT" panose="02020503060305020303" pitchFamily="18" charset="0"/>
              </a:rPr>
              <a:t>Bogdan</a:t>
            </a:r>
            <a:r>
              <a:rPr lang="en-GB" sz="2000" b="1" dirty="0" smtClean="0">
                <a:latin typeface="Bell MT" panose="02020503060305020303" pitchFamily="18" charset="0"/>
              </a:rPr>
              <a:t> -1814439</a:t>
            </a:r>
          </a:p>
          <a:p>
            <a:pPr>
              <a:buFont typeface="Arial" pitchFamily="34" charset="0"/>
              <a:buChar char="•"/>
            </a:pPr>
            <a:r>
              <a:rPr lang="en-GB" sz="2000" b="1" dirty="0" smtClean="0">
                <a:latin typeface="Bell MT" panose="02020503060305020303" pitchFamily="18" charset="0"/>
              </a:rPr>
              <a:t>Celia </a:t>
            </a:r>
            <a:r>
              <a:rPr lang="en-GB" sz="2000" b="1" dirty="0">
                <a:latin typeface="Bell MT" panose="02020503060305020303" pitchFamily="18" charset="0"/>
              </a:rPr>
              <a:t>McClelland – 1813622 </a:t>
            </a:r>
          </a:p>
          <a:p>
            <a:pPr>
              <a:buFont typeface="Arial" pitchFamily="34" charset="0"/>
              <a:buChar char="•"/>
            </a:pPr>
            <a:r>
              <a:rPr lang="en-GB" sz="2000" b="1" dirty="0">
                <a:latin typeface="Bell MT" panose="02020503060305020303" pitchFamily="18" charset="0"/>
              </a:rPr>
              <a:t>Munteanu Dumitrita- 1813611</a:t>
            </a:r>
          </a:p>
          <a:p>
            <a:pPr>
              <a:buFont typeface="Arial" pitchFamily="34" charset="0"/>
              <a:buChar char="•"/>
            </a:pPr>
            <a:r>
              <a:rPr lang="en-GB" sz="2000" b="1" dirty="0">
                <a:latin typeface="Bell MT" panose="02020503060305020303" pitchFamily="18" charset="0"/>
              </a:rPr>
              <a:t>Iuliana Andronic -</a:t>
            </a:r>
            <a:r>
              <a:rPr lang="en-GB" sz="2000" b="1" dirty="0" smtClean="0">
                <a:latin typeface="Bell MT" panose="02020503060305020303" pitchFamily="18" charset="0"/>
              </a:rPr>
              <a:t>1813619</a:t>
            </a:r>
          </a:p>
          <a:p>
            <a:pPr>
              <a:buFont typeface="Arial" pitchFamily="34" charset="0"/>
              <a:buChar char="•"/>
            </a:pPr>
            <a:endParaRPr lang="en-GB" sz="2000" b="1" dirty="0" smtClean="0">
              <a:latin typeface="Bell MT" panose="02020503060305020303" pitchFamily="18" charset="0"/>
            </a:endParaRPr>
          </a:p>
          <a:p>
            <a:r>
              <a:rPr lang="en-GB" sz="2000" b="1" dirty="0" smtClean="0">
                <a:latin typeface="Bell MT" panose="02020503060305020303" pitchFamily="18" charset="0"/>
              </a:rPr>
              <a:t>LECTURER NAME: </a:t>
            </a:r>
          </a:p>
          <a:p>
            <a:r>
              <a:rPr lang="en-GB" altLang="en-US" sz="2000" b="1" dirty="0" err="1" smtClean="0"/>
              <a:t>Oluwaseun</a:t>
            </a:r>
            <a:r>
              <a:rPr lang="en-GB" altLang="en-US" sz="2000" b="1" dirty="0" smtClean="0"/>
              <a:t> </a:t>
            </a:r>
            <a:r>
              <a:rPr lang="en-GB" altLang="en-US" sz="2000" b="1" dirty="0" err="1" smtClean="0"/>
              <a:t>Adegbite</a:t>
            </a:r>
            <a:endParaRPr lang="en-GB" sz="2000" b="1" dirty="0">
              <a:latin typeface="Bell MT" panose="02020503060305020303" pitchFamily="18" charset="0"/>
            </a:endParaRP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36377" y="2377773"/>
            <a:ext cx="4882560" cy="25975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58663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Guestology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lnSpc>
                <a:spcPct val="80000"/>
              </a:lnSpc>
              <a:buNone/>
            </a:pPr>
            <a:r>
              <a:rPr lang="en-GB" dirty="0"/>
              <a:t>Guestology is a word </a:t>
            </a:r>
            <a:r>
              <a:rPr lang="en-GB" altLang="en-US" dirty="0"/>
              <a:t>designed by Bruce Laval of The Walt Disney Company.</a:t>
            </a:r>
          </a:p>
          <a:p>
            <a:pPr marL="0" indent="0" algn="just">
              <a:lnSpc>
                <a:spcPct val="80000"/>
              </a:lnSpc>
              <a:buNone/>
            </a:pPr>
            <a:endParaRPr lang="en-GB" altLang="en-US" dirty="0"/>
          </a:p>
          <a:p>
            <a:pPr marL="0" indent="0" algn="just">
              <a:lnSpc>
                <a:spcPct val="80000"/>
              </a:lnSpc>
              <a:buNone/>
            </a:pPr>
            <a:r>
              <a:rPr lang="en-GB" altLang="en-US" dirty="0"/>
              <a:t>It discusses guests performance inside a welcoming society , which staff sensibly observe their guest ,on understanding their needs for example the guests wants, needs, capabilities, and expectations.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1571109" y="6301859"/>
            <a:ext cx="36760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/>
              <a:t>(Fottler, Ford and Heaton, 2002)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91325" y="3848101"/>
            <a:ext cx="4358640" cy="2724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610261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0000"/>
                <a:satMod val="92000"/>
                <a:lumMod val="120000"/>
              </a:schemeClr>
            </a:gs>
            <a:gs pos="100000">
              <a:schemeClr val="bg1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E696671-40B6-484B-ADBB-B1A04A8D98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9224" y="645106"/>
            <a:ext cx="6574536" cy="1259894"/>
          </a:xfrm>
        </p:spPr>
        <p:txBody>
          <a:bodyPr>
            <a:normAutofit/>
          </a:bodyPr>
          <a:lstStyle/>
          <a:p>
            <a:r>
              <a:rPr lang="en-GB" dirty="0"/>
              <a:t>INTRODUCTION</a:t>
            </a:r>
            <a:endParaRPr lang="ro-RO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0CDC4F1-36BA-4F18-B7E0-1A17028E4E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9224" y="2133600"/>
            <a:ext cx="6574535" cy="3759253"/>
          </a:xfrm>
        </p:spPr>
        <p:txBody>
          <a:bodyPr>
            <a:normAutofit/>
          </a:bodyPr>
          <a:lstStyle/>
          <a:p>
            <a:pPr>
              <a:buClr>
                <a:srgbClr val="02EFB1"/>
              </a:buClr>
            </a:pP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Taking care of the guest is the heart of the hospitality business;</a:t>
            </a:r>
          </a:p>
          <a:p>
            <a:pPr>
              <a:buClr>
                <a:srgbClr val="02EFB1"/>
              </a:buClr>
            </a:pP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Guest service is meeting the needs and desires of any guest;</a:t>
            </a:r>
          </a:p>
          <a:p>
            <a:pPr>
              <a:buClr>
                <a:srgbClr val="02EFB1"/>
              </a:buClr>
            </a:pP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Customer satisfaction is crucial in maintaining loyalty;</a:t>
            </a:r>
          </a:p>
          <a:p>
            <a:pPr>
              <a:buClr>
                <a:srgbClr val="02EFB1"/>
              </a:buClr>
            </a:pP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Guest loyalty ensure repeat business;</a:t>
            </a:r>
            <a:endParaRPr lang="ro-RO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5CE2D37E-B49B-4C35-AF2F-5A85AEC40E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62088" y="2273616"/>
            <a:ext cx="3981455" cy="1990727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tx1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22416299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E5BC5F7-F2B7-44EC-8F4E-840B028442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basic rules for verbal communication are</a:t>
            </a:r>
            <a:endParaRPr lang="ro-RO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B1EC3EF-7AE8-4D01-AD89-CDC0D9A927F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Use a proper greeting;(</a:t>
            </a:r>
            <a:r>
              <a:rPr lang="en-GB" dirty="0">
                <a:solidFill>
                  <a:srgbClr val="FF0000"/>
                </a:solidFill>
              </a:rPr>
              <a:t>depends of the age</a:t>
            </a:r>
            <a:r>
              <a:rPr lang="en-GB" dirty="0"/>
              <a:t>);</a:t>
            </a:r>
          </a:p>
          <a:p>
            <a:r>
              <a:rPr lang="en-GB" dirty="0"/>
              <a:t>Personalize the conversation(</a:t>
            </a:r>
            <a:r>
              <a:rPr lang="en-GB" dirty="0">
                <a:solidFill>
                  <a:srgbClr val="FF0000"/>
                </a:solidFill>
              </a:rPr>
              <a:t>use the guest’s name</a:t>
            </a:r>
            <a:r>
              <a:rPr lang="en-GB" dirty="0"/>
              <a:t>);</a:t>
            </a:r>
          </a:p>
          <a:p>
            <a:r>
              <a:rPr lang="en-GB" dirty="0"/>
              <a:t>Be attentive;</a:t>
            </a:r>
          </a:p>
          <a:p>
            <a:r>
              <a:rPr lang="en-GB" dirty="0"/>
              <a:t>Thank the guest;</a:t>
            </a:r>
            <a:endParaRPr lang="ro-RO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FF2F47BF-EF1D-49F0-B801-AB85DC1F28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46912" y="3657600"/>
            <a:ext cx="4296229" cy="2881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674054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5609" y="83783"/>
            <a:ext cx="8911687" cy="1280890"/>
          </a:xfrm>
        </p:spPr>
        <p:txBody>
          <a:bodyPr/>
          <a:lstStyle/>
          <a:p>
            <a:r>
              <a:rPr lang="en-GB" dirty="0"/>
              <a:t>Guest service 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08714" y="1"/>
            <a:ext cx="8828116" cy="6967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413608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Seven deadly sins of service to avoid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Laziness</a:t>
            </a:r>
          </a:p>
          <a:p>
            <a:r>
              <a:rPr lang="en-GB" dirty="0"/>
              <a:t>Rejection</a:t>
            </a:r>
          </a:p>
          <a:p>
            <a:r>
              <a:rPr lang="en-GB" dirty="0"/>
              <a:t>Emotionlessness</a:t>
            </a:r>
          </a:p>
          <a:p>
            <a:r>
              <a:rPr lang="en-GB" dirty="0"/>
              <a:t>Lack of respect</a:t>
            </a:r>
          </a:p>
          <a:p>
            <a:r>
              <a:rPr lang="en-GB" dirty="0"/>
              <a:t>Acting mechanical </a:t>
            </a:r>
          </a:p>
          <a:p>
            <a:r>
              <a:rPr lang="en-GB" dirty="0"/>
              <a:t>Following the Guidelines</a:t>
            </a:r>
          </a:p>
          <a:p>
            <a:r>
              <a:rPr lang="en-GB" dirty="0"/>
              <a:t>Creating excuses to not meet the customers needs </a:t>
            </a:r>
          </a:p>
        </p:txBody>
      </p:sp>
      <p:sp>
        <p:nvSpPr>
          <p:cNvPr id="4" name="Rectangle 3"/>
          <p:cNvSpPr/>
          <p:nvPr/>
        </p:nvSpPr>
        <p:spPr>
          <a:xfrm>
            <a:off x="8516974" y="6139822"/>
            <a:ext cx="340670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 </a:t>
            </a:r>
            <a:r>
              <a:rPr lang="en-GB" b="1" dirty="0"/>
              <a:t>(Stewart and Bonifant, 2008)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47112" y="1981200"/>
            <a:ext cx="2857500" cy="160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183078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Service product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Knowing the cliental which the company is aiming to reach </a:t>
            </a:r>
          </a:p>
          <a:p>
            <a:r>
              <a:rPr lang="en-GB" dirty="0"/>
              <a:t>Knowing the correct category of pricing strategies</a:t>
            </a:r>
          </a:p>
          <a:p>
            <a:r>
              <a:rPr lang="en-GB" dirty="0"/>
              <a:t>Understanding the needs of different cultures  </a:t>
            </a:r>
          </a:p>
          <a:p>
            <a:r>
              <a:rPr lang="en-GB" dirty="0"/>
              <a:t>Knowing how to improve services with customer feedback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90725" y="3914775"/>
            <a:ext cx="3415530" cy="2705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096880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57670"/>
            <a:ext cx="8911687" cy="1280890"/>
          </a:xfrm>
        </p:spPr>
        <p:txBody>
          <a:bodyPr/>
          <a:lstStyle/>
          <a:p>
            <a:r>
              <a:rPr lang="en-GB" dirty="0"/>
              <a:t>Service setting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8637" y="1938560"/>
            <a:ext cx="8915400" cy="3777622"/>
          </a:xfrm>
        </p:spPr>
        <p:txBody>
          <a:bodyPr/>
          <a:lstStyle/>
          <a:p>
            <a:r>
              <a:rPr lang="en-GB" dirty="0"/>
              <a:t>Offering a variety of local transportation </a:t>
            </a:r>
            <a:r>
              <a:rPr lang="en-GB" dirty="0" err="1"/>
              <a:t>e.g</a:t>
            </a:r>
            <a:r>
              <a:rPr lang="en-GB" dirty="0"/>
              <a:t> taxi firms , hire cars/ mini buses , transfers from and to the airport </a:t>
            </a:r>
          </a:p>
          <a:p>
            <a:r>
              <a:rPr lang="en-GB" dirty="0"/>
              <a:t>Offering a variety of different food and beverages to meet the individuals needs based on internationality </a:t>
            </a:r>
            <a:r>
              <a:rPr lang="en-GB" dirty="0" err="1"/>
              <a:t>ect</a:t>
            </a:r>
            <a:r>
              <a:rPr lang="en-GB" dirty="0"/>
              <a:t>. </a:t>
            </a:r>
          </a:p>
          <a:p>
            <a:r>
              <a:rPr lang="en-GB" dirty="0"/>
              <a:t>Offering knowledge on the area , by advising the customers on a local guides </a:t>
            </a:r>
          </a:p>
        </p:txBody>
      </p:sp>
      <p:sp>
        <p:nvSpPr>
          <p:cNvPr id="4" name="Rectangle 3"/>
          <p:cNvSpPr/>
          <p:nvPr/>
        </p:nvSpPr>
        <p:spPr>
          <a:xfrm>
            <a:off x="10108993" y="6139822"/>
            <a:ext cx="16514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(</a:t>
            </a:r>
            <a:r>
              <a:rPr lang="en-GB" b="1" dirty="0"/>
              <a:t>Walsh, 2002</a:t>
            </a:r>
            <a:r>
              <a:rPr lang="en-GB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xmlns="" val="14975693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6725" y="336598"/>
            <a:ext cx="8911687" cy="1280890"/>
          </a:xfrm>
        </p:spPr>
        <p:txBody>
          <a:bodyPr/>
          <a:lstStyle/>
          <a:p>
            <a:r>
              <a:rPr lang="en-GB" dirty="0"/>
              <a:t>Example of service settings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xmlns="" id="{907183D0-B53E-4BA2-8BFF-AB0FD402482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49715" y="1422400"/>
            <a:ext cx="7794172" cy="4489450"/>
          </a:xfrm>
          <a:prstGeom prst="rect">
            <a:avLst/>
          </a:prstGeom>
          <a:ln>
            <a:solidFill>
              <a:schemeClr val="tx1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9575813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Service delivery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026" name="Picture 2" descr="https://attachments.office.net/owa/1813622@student.uwtsd.ac.uk/service.svc/s/GetFileAttachment?id=AAMkAGZiYmM2YWJmLWZmODUtNDE4ZS04ZTYzLTFjMWYxYTY3MGJiOABGAAAAAAB7o22hclirT7kN6Z6cuEnTBwBNWSxAIOUhQYywfqeQAQLCAAAAAAEMAABNWSxAIOUhQYywfqeQAQLCAAApCftiAAABEgAQAF50RdFy8hVDiL0Ss80GMW8%3D&amp;X-OWA-CANARY=9RIkR4YNgEi5zEtyYf7vhUDk83CLrNYY66LOlfu4uPlyukIzTgNoeNjt47dwUkzluNdrWYENu5k.&amp;token=eyJhbGciOiJSUzI1NiIsImtpZCI6IjA2MDBGOUY2NzQ2MjA3MzdFNzM0MDRFMjg3QzQ1QTgxOENCN0NFQjgiLCJ4NXQiOiJCZ0Q1OW5SaUJ6Zm5OQVRpaDhSYWdZeTN6cmciLCJ0eXAiOiJKV1QifQ.eyJ2ZXIiOiJFeGNoYW5nZS5DYWxsYmFjay5WMSIsImFwcGN0eHNlbmRlciI6Ik93YURvd25sb2FkQDRlMGYxMWY5LTA0NmUtNDUwNS05Y2I4LWRiMjE1MjMxMWUyMSIsImFwcGN0eCI6IntcIm1zZXhjaHByb3RcIjpcIm93YVwiLFwicHJpbWFyeXNpZFwiOlwiUy0xLTUtMjEtMTgwMDQ5MTYxLTM5OTY2MDU2NjctNDAzNzQyMDI0MS0xMTYzNTUwNVwiLFwicHVpZFwiOlwiMTE1MzgwMTExNDgzNjMyOTkyNlwiLFwib2lkXCI6XCI3NmFhMTIzMy1kOWZjLTQwNjQtYjhhZC1hNjk4ZDZmOWFkMTRcIixcInNjb3BlXCI6XCJPd2FEb3dubG9hZFwifSIsIm5iZiI6MTU1MzAxNDQxOSwiZXhwIjoxNTUzMDE1MDE5LCJpc3MiOiIwMDAwMDAwMi0wMDAwLTBmZjEtY2UwMC0wMDAwMDAwMDAwMDBANGUwZjExZjktMDQ2ZS00NTA1LTljYjgtZGIyMTUyMzExZTIxIiwiYXVkIjoiMDAwMDAwMDItMDAwMC0wZmYxLWNlMDAtMDAwMDAwMDAwMDAwL2F0dGFjaG1lbnRzLm9mZmljZS5uZXRANGUwZjExZjktMDQ2ZS00NTA1LTljYjgtZGIyMTUyMzExZTIxIn0.Y_GBBYTZYlgEvhwcMFQuLqvwnCV-KdQVH_FltJW1lmoaVRB9IuL_o1IuJtXUgmbX9vHHL9n9MDjjYTzh3MY31MhxTxnmkTHnXZLwAQg8-Vh5qbSfrOF-B4DFHqVys67wkmEIxETGPqN3wbYRjNtpznLGHRJKVIuFkKMZenN2lNn6bzNxS_OhYZ4O3zIshcmlZQejRu3756ms4S7dgxFPgBv8FYl2RNLZJtTOyrBbaI2vfvJipn1uvrBp820SwkNKo5-VyTlAfKhybOz_Oz5dIQW7AMTbbK3E89GgrAEpCFGmDpL9Zbe1Kr6IWA0pKRz4ITDPzKH3afiTcbMyOIBKvw&amp;owa=outlook.office365.com&amp;isImagePreview=True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1546" t="27677" r="19371" b="25249"/>
          <a:stretch/>
        </p:blipFill>
        <p:spPr bwMode="auto">
          <a:xfrm>
            <a:off x="932999" y="1502229"/>
            <a:ext cx="10804912" cy="4842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9907702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Service model of the 7P’s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2852" t="15799" r="2183" b="2652"/>
          <a:stretch/>
        </p:blipFill>
        <p:spPr>
          <a:xfrm>
            <a:off x="1778923" y="1413164"/>
            <a:ext cx="7322475" cy="4696691"/>
          </a:xfrm>
          <a:prstGeom prst="rect">
            <a:avLst/>
          </a:prstGeom>
          <a:ln>
            <a:solidFill>
              <a:schemeClr val="tx1"/>
            </a:solidFill>
          </a:ln>
          <a:effectLst>
            <a:glow rad="139700">
              <a:schemeClr val="accent5">
                <a:satMod val="175000"/>
                <a:alpha val="40000"/>
              </a:schemeClr>
            </a:glow>
          </a:effectLst>
        </p:spPr>
      </p:pic>
      <p:sp>
        <p:nvSpPr>
          <p:cNvPr id="6" name="TextBox 5"/>
          <p:cNvSpPr txBox="1"/>
          <p:nvPr/>
        </p:nvSpPr>
        <p:spPr>
          <a:xfrm>
            <a:off x="10248900" y="6210300"/>
            <a:ext cx="18478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(Rajpal,2013)</a:t>
            </a:r>
          </a:p>
        </p:txBody>
      </p:sp>
    </p:spTree>
    <p:extLst>
      <p:ext uri="{BB962C8B-B14F-4D97-AF65-F5344CB8AC3E}">
        <p14:creationId xmlns:p14="http://schemas.microsoft.com/office/powerpoint/2010/main" xmlns="" val="19645934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service strategies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Step 1 – know the product</a:t>
            </a:r>
          </a:p>
          <a:p>
            <a:r>
              <a:rPr lang="en-GB" dirty="0"/>
              <a:t>Step 2 – know the client – understanding the guest </a:t>
            </a:r>
          </a:p>
          <a:p>
            <a:r>
              <a:rPr lang="en-GB" dirty="0"/>
              <a:t>Step 3 – know yourself – the hospitality / travel professional </a:t>
            </a:r>
          </a:p>
          <a:p>
            <a:r>
              <a:rPr lang="en-GB" dirty="0"/>
              <a:t>Step 4 – blend the goals to best meet the desired goals of all </a:t>
            </a:r>
          </a:p>
          <a:p>
            <a:endParaRPr lang="en-GB" dirty="0"/>
          </a:p>
          <a:p>
            <a:r>
              <a:rPr lang="en-GB" dirty="0">
                <a:solidFill>
                  <a:srgbClr val="FF0000"/>
                </a:solidFill>
              </a:rPr>
              <a:t>Examples of our experiences </a:t>
            </a:r>
          </a:p>
          <a:p>
            <a:r>
              <a:rPr lang="en-GB" dirty="0">
                <a:solidFill>
                  <a:srgbClr val="FF0000"/>
                </a:solidFill>
              </a:rPr>
              <a:t>Dumi – Airline </a:t>
            </a:r>
          </a:p>
          <a:p>
            <a:r>
              <a:rPr lang="en-GB" dirty="0">
                <a:solidFill>
                  <a:srgbClr val="FF0000"/>
                </a:solidFill>
              </a:rPr>
              <a:t>Julia – Salons </a:t>
            </a:r>
          </a:p>
          <a:p>
            <a:r>
              <a:rPr lang="en-GB" dirty="0">
                <a:solidFill>
                  <a:srgbClr val="FF0000"/>
                </a:solidFill>
              </a:rPr>
              <a:t>Elena – Restaurant</a:t>
            </a:r>
          </a:p>
          <a:p>
            <a:r>
              <a:rPr lang="en-GB" dirty="0">
                <a:solidFill>
                  <a:srgbClr val="FF0000"/>
                </a:solidFill>
              </a:rPr>
              <a:t>Celia -  Hotel </a:t>
            </a:r>
          </a:p>
        </p:txBody>
      </p:sp>
      <p:sp>
        <p:nvSpPr>
          <p:cNvPr id="4" name="Rectangle 3"/>
          <p:cNvSpPr/>
          <p:nvPr/>
        </p:nvSpPr>
        <p:spPr>
          <a:xfrm>
            <a:off x="7642819" y="6216134"/>
            <a:ext cx="17091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/>
              <a:t>(Nykiel, 2011)</a:t>
            </a:r>
          </a:p>
        </p:txBody>
      </p:sp>
    </p:spTree>
    <p:extLst>
      <p:ext uri="{BB962C8B-B14F-4D97-AF65-F5344CB8AC3E}">
        <p14:creationId xmlns:p14="http://schemas.microsoft.com/office/powerpoint/2010/main" xmlns="" val="27901860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0000"/>
                <a:satMod val="92000"/>
                <a:lumMod val="120000"/>
              </a:schemeClr>
            </a:gs>
            <a:gs pos="100000">
              <a:schemeClr val="bg1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B1F0073-0295-43D5-A0F8-73D4D8ABE8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9224" y="645106"/>
            <a:ext cx="3650279" cy="1259894"/>
          </a:xfrm>
        </p:spPr>
        <p:txBody>
          <a:bodyPr>
            <a:normAutofit/>
          </a:bodyPr>
          <a:lstStyle/>
          <a:p>
            <a:r>
              <a:rPr lang="en-GB"/>
              <a:t>Conclusion</a:t>
            </a:r>
            <a:endParaRPr lang="ro-RO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E4D890A-4061-45FF-8B03-6FD0EBE1C4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9225" y="2133600"/>
            <a:ext cx="3650278" cy="3759253"/>
          </a:xfrm>
        </p:spPr>
        <p:txBody>
          <a:bodyPr>
            <a:normAutofit/>
          </a:bodyPr>
          <a:lstStyle/>
          <a:p>
            <a:pPr>
              <a:buClr>
                <a:srgbClr val="C07A79"/>
              </a:buClr>
            </a:pPr>
            <a:r>
              <a:rPr lang="en-GB" sz="2000" dirty="0">
                <a:solidFill>
                  <a:srgbClr val="FF0000"/>
                </a:solidFill>
                <a:latin typeface="Bell MT" panose="02020503060305020303" pitchFamily="18" charset="0"/>
              </a:rPr>
              <a:t>Be always be careful with the guest, the quality of the experience will be remembered long after price has been forgotten.</a:t>
            </a:r>
            <a:endParaRPr lang="ro-RO" sz="2000" dirty="0">
              <a:solidFill>
                <a:srgbClr val="FF0000"/>
              </a:solidFill>
              <a:latin typeface="Bell MT" panose="02020503060305020303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A82FDE0D-5369-426D-8986-B31DA3D7E3C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9457" r="3902" b="-1"/>
          <a:stretch/>
        </p:blipFill>
        <p:spPr>
          <a:xfrm>
            <a:off x="4619543" y="640080"/>
            <a:ext cx="6953577" cy="5252773"/>
          </a:xfrm>
          <a:prstGeom prst="roundRect">
            <a:avLst>
              <a:gd name="adj" fmla="val 16667"/>
            </a:avLst>
          </a:prstGeom>
          <a:ln>
            <a:solidFill>
              <a:schemeClr val="tx1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obliqueBottomRight"/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16468036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1378857"/>
            <a:ext cx="8915400" cy="547914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en-GB" b="1" dirty="0"/>
          </a:p>
          <a:p>
            <a:pPr>
              <a:buFont typeface="Wingdings" panose="05000000000000000000" pitchFamily="2" charset="2"/>
              <a:buChar char="Ø"/>
            </a:pPr>
            <a:endParaRPr lang="en-GB" b="1" dirty="0"/>
          </a:p>
          <a:p>
            <a:pPr>
              <a:buFont typeface="Wingdings" panose="05000000000000000000" pitchFamily="2" charset="2"/>
              <a:buChar char="Ø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Neagu V,2009,published in Jun</a:t>
            </a:r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900" dirty="0"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r>
              <a:rPr lang="en-GB" sz="1900" baseline="30000" dirty="0">
                <a:latin typeface="Arial" panose="020B0604020202020204" pitchFamily="34" charset="0"/>
                <a:cs typeface="Arial" panose="020B0604020202020204" pitchFamily="34" charset="0"/>
              </a:rPr>
              <a:t>th  ;</a:t>
            </a:r>
            <a:r>
              <a:rPr lang="en-GB" sz="2200" baseline="30000" dirty="0">
                <a:latin typeface="Arial" panose="020B0604020202020204" pitchFamily="34" charset="0"/>
                <a:cs typeface="Arial" panose="020B0604020202020204" pitchFamily="34" charset="0"/>
              </a:rPr>
              <a:t>2011 Bucharest; </a:t>
            </a:r>
            <a:r>
              <a:rPr lang="en-GB" u="sng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https://www.academia.edu/2009/05/03Lucrare</a:t>
            </a:r>
            <a:r>
              <a:rPr lang="en-GB" u="sng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de-licenta-managementul-serviciilor-hoteliere</a:t>
            </a:r>
            <a:r>
              <a:rPr lang="en-GB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[accessed in March 2019]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Fottler M and Ford R.2007 published in May 2</a:t>
            </a:r>
            <a:r>
              <a:rPr lang="en-GB" baseline="30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nd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,2009 ,Chicago,           </a:t>
            </a:r>
            <a:r>
              <a:rPr lang="en-GB" u="sng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https://achieving-service-excellence-second-edition-ache-management.html 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[accessed in March 2019]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 Ladhari, R. (2006) published in 22.04.2008,Oxford;Service quality, emotional satisfaction, and behavioural intentions. 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Managing Service Quality: An International Journal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u="sng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19(3), pp.308-331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Stewart, J. and Bonifant C, published in 10.01.2008 ,UK;</a:t>
            </a:r>
            <a:r>
              <a:rPr lang="en-GB" u="sng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https://realbusiness.co.uk/the-seven-deadly-sins-of-business-planning.</a:t>
            </a:r>
            <a:endParaRPr lang="en-GB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 Rajpal, N. (2013). Published in 12 October, New Delhi ;</a:t>
            </a:r>
            <a:r>
              <a:rPr lang="en-GB" u="sng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https://</a:t>
            </a:r>
            <a:r>
              <a:rPr lang="en-GB" i="1" u="sng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Guestservice management-</a:t>
            </a:r>
            <a:r>
              <a:rPr lang="en-GB" u="sng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New Delhi- Anmol Publications.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Nykiel, R. (2011). 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Marketing in the hospitality industry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. East Lansing, Mich.: American Hotel &amp; Lodging, Educational Institute, </a:t>
            </a:r>
            <a:r>
              <a:rPr lang="en-GB" u="sng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pp.p78-98.</a:t>
            </a:r>
          </a:p>
        </p:txBody>
      </p:sp>
    </p:spTree>
    <p:extLst>
      <p:ext uri="{BB962C8B-B14F-4D97-AF65-F5344CB8AC3E}">
        <p14:creationId xmlns:p14="http://schemas.microsoft.com/office/powerpoint/2010/main" xmlns="" val="18005667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E19214C-ECD1-4A18-BE2E-62F11DE3C7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o-RO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xmlns="" id="{6A411076-4E83-42E8-8622-8F5F40A2932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88457" y="624110"/>
            <a:ext cx="9245600" cy="623389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11086550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Wisp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Wisp" id="{7CB32D59-10C0-40DD-B7BD-2E94284A981C}" vid="{4F34B87B-9C7A-41AE-A6CB-48536223DFF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73</TotalTime>
  <Words>430</Words>
  <Application>Microsoft Office PowerPoint</Application>
  <PresentationFormat>Custom</PresentationFormat>
  <Paragraphs>71</Paragraphs>
  <Slides>15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Wisp</vt:lpstr>
      <vt:lpstr>Appraisal of guest service experience </vt:lpstr>
      <vt:lpstr>Guestology </vt:lpstr>
      <vt:lpstr>INTRODUCTION</vt:lpstr>
      <vt:lpstr>The basic rules for verbal communication are</vt:lpstr>
      <vt:lpstr>Guest service </vt:lpstr>
      <vt:lpstr>Seven deadly sins of service to avoid </vt:lpstr>
      <vt:lpstr>Service product</vt:lpstr>
      <vt:lpstr>Service setting </vt:lpstr>
      <vt:lpstr>Example of service settings</vt:lpstr>
      <vt:lpstr>Service delivery </vt:lpstr>
      <vt:lpstr>Service model of the 7P’s</vt:lpstr>
      <vt:lpstr>service strategies </vt:lpstr>
      <vt:lpstr>Conclusion</vt:lpstr>
      <vt:lpstr>References </vt:lpstr>
      <vt:lpstr>Slide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Appraisal of guest service experience</dc:title>
  <dc:creator>Dumitrita Munteanu</dc:creator>
  <cp:lastModifiedBy>user</cp:lastModifiedBy>
  <cp:revision>11</cp:revision>
  <dcterms:created xsi:type="dcterms:W3CDTF">2019-03-23T16:53:21Z</dcterms:created>
  <dcterms:modified xsi:type="dcterms:W3CDTF">2019-03-25T17:55:20Z</dcterms:modified>
</cp:coreProperties>
</file>