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9"/>
  </p:notesMasterIdLst>
  <p:sldIdLst>
    <p:sldId id="256" r:id="rId2"/>
    <p:sldId id="319" r:id="rId3"/>
    <p:sldId id="320" r:id="rId4"/>
    <p:sldId id="322" r:id="rId5"/>
    <p:sldId id="323" r:id="rId6"/>
    <p:sldId id="324" r:id="rId7"/>
    <p:sldId id="325" r:id="rId8"/>
    <p:sldId id="326" r:id="rId9"/>
    <p:sldId id="327" r:id="rId10"/>
    <p:sldId id="328" r:id="rId11"/>
    <p:sldId id="329" r:id="rId12"/>
    <p:sldId id="330" r:id="rId13"/>
    <p:sldId id="331" r:id="rId14"/>
    <p:sldId id="332" r:id="rId15"/>
    <p:sldId id="296" r:id="rId16"/>
    <p:sldId id="297" r:id="rId17"/>
    <p:sldId id="298" r:id="rId18"/>
    <p:sldId id="299" r:id="rId19"/>
    <p:sldId id="300" r:id="rId20"/>
    <p:sldId id="301" r:id="rId21"/>
    <p:sldId id="302" r:id="rId22"/>
    <p:sldId id="303" r:id="rId23"/>
    <p:sldId id="304" r:id="rId24"/>
    <p:sldId id="305" r:id="rId25"/>
    <p:sldId id="306" r:id="rId26"/>
    <p:sldId id="307" r:id="rId27"/>
    <p:sldId id="308" r:id="rId28"/>
    <p:sldId id="309" r:id="rId29"/>
    <p:sldId id="310" r:id="rId30"/>
    <p:sldId id="311" r:id="rId31"/>
    <p:sldId id="312" r:id="rId32"/>
    <p:sldId id="313" r:id="rId33"/>
    <p:sldId id="314" r:id="rId34"/>
    <p:sldId id="315" r:id="rId35"/>
    <p:sldId id="316" r:id="rId36"/>
    <p:sldId id="317" r:id="rId37"/>
    <p:sldId id="318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3036"/>
  </p:normalViewPr>
  <p:slideViewPr>
    <p:cSldViewPr snapToGrid="0" snapToObjects="1">
      <p:cViewPr varScale="1">
        <p:scale>
          <a:sx n="89" d="100"/>
          <a:sy n="89" d="100"/>
        </p:scale>
        <p:origin x="1744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41" Type="http://schemas.openxmlformats.org/officeDocument/2006/relationships/viewProps" Target="viewProps.xml"/><Relationship Id="rId42" Type="http://schemas.openxmlformats.org/officeDocument/2006/relationships/theme" Target="theme/theme1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7AC4BA-D4F0-6644-9D3D-07658858C63E}" type="datetimeFigureOut">
              <a:rPr lang="en-US" smtClean="0"/>
              <a:t>2/15/17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FA0CE2-CAC1-984D-AC6B-E0C0787C2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856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FA0CE2-CAC1-984D-AC6B-E0C0787C283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1720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2000"/>
            </a:lvl6pPr>
            <a:lvl7pPr marL="2055813" indent="-344488">
              <a:defRPr sz="2000"/>
            </a:lvl7pPr>
            <a:lvl8pPr marL="2055813" indent="-344488">
              <a:defRPr sz="2000"/>
            </a:lvl8pPr>
            <a:lvl9pPr marL="2055813" indent="-344488">
              <a:defRPr sz="20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0FAA508-F0CD-46EA-95FB-26B559A0B5D9}" type="datetimeFigureOut">
              <a:rPr lang="en-US" smtClean="0"/>
              <a:t>2/15/17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692811"/>
            <a:ext cx="8915400" cy="2342332"/>
          </a:xfrm>
        </p:spPr>
        <p:txBody>
          <a:bodyPr>
            <a:normAutofit/>
          </a:bodyPr>
          <a:lstStyle/>
          <a:p>
            <a:r>
              <a:rPr lang="en-US" dirty="0" smtClean="0"/>
              <a:t>Assessing Health &amp; Functional Fitness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2836" y="3034553"/>
            <a:ext cx="8042564" cy="3823447"/>
          </a:xfrm>
        </p:spPr>
        <p:txBody>
          <a:bodyPr>
            <a:normAutofit/>
          </a:bodyPr>
          <a:lstStyle/>
          <a:p>
            <a:r>
              <a:rPr lang="en-US" sz="3600" smtClean="0"/>
              <a:t>Lecture </a:t>
            </a:r>
            <a:r>
              <a:rPr lang="en-US" sz="3600" smtClean="0"/>
              <a:t>3 </a:t>
            </a:r>
            <a:r>
              <a:rPr lang="mr-IN" sz="3600" dirty="0" smtClean="0"/>
              <a:t>–</a:t>
            </a:r>
            <a:r>
              <a:rPr lang="en-GB" sz="3600" dirty="0" smtClean="0"/>
              <a:t> </a:t>
            </a:r>
            <a:r>
              <a:rPr lang="en-US" sz="3600" dirty="0" smtClean="0"/>
              <a:t>Introduction to Fitness </a:t>
            </a:r>
            <a:r>
              <a:rPr lang="en-US" sz="3600" dirty="0"/>
              <a:t>Assessment </a:t>
            </a:r>
            <a:r>
              <a:rPr lang="en-US" sz="3600" dirty="0" smtClean="0"/>
              <a:t>and Contraindications</a:t>
            </a:r>
            <a:endParaRPr lang="en-US" sz="3600" dirty="0"/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406883" y="5959901"/>
            <a:ext cx="2508517" cy="662656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0450495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695325" y="390525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/>
              <a:t>Conducting Fitness Assessments</a:t>
            </a:r>
          </a:p>
        </p:txBody>
      </p:sp>
      <p:sp>
        <p:nvSpPr>
          <p:cNvPr id="2051" name="AutoShape 2" descr="Image result for fitness assessing equip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Verdana" charset="0"/>
            </a:endParaRPr>
          </a:p>
        </p:txBody>
      </p:sp>
      <p:sp>
        <p:nvSpPr>
          <p:cNvPr id="2052" name="AutoShape 5" descr="https://s-media-cache-ak0.pinimg.com/236x/15/a5/bd/15a5bd4f3ce15b21ffeb88e5ae69a583.jpg"/>
          <p:cNvSpPr>
            <a:spLocks noChangeAspect="1" noChangeArrowheads="1"/>
          </p:cNvSpPr>
          <p:nvPr/>
        </p:nvSpPr>
        <p:spPr bwMode="auto">
          <a:xfrm>
            <a:off x="307975" y="79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Verdana" charset="0"/>
            </a:endParaRPr>
          </a:p>
        </p:txBody>
      </p:sp>
      <p:sp>
        <p:nvSpPr>
          <p:cNvPr id="2053" name="AutoShape 7" descr="https://s-media-cache-ak0.pinimg.com/236x/15/a5/bd/15a5bd4f3ce15b21ffeb88e5ae69a583.jpg"/>
          <p:cNvSpPr>
            <a:spLocks noChangeAspect="1" noChangeArrowheads="1"/>
          </p:cNvSpPr>
          <p:nvPr/>
        </p:nvSpPr>
        <p:spPr bwMode="auto">
          <a:xfrm>
            <a:off x="460375" y="1603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Verdana" charset="0"/>
            </a:endParaRPr>
          </a:p>
        </p:txBody>
      </p:sp>
      <p:sp>
        <p:nvSpPr>
          <p:cNvPr id="2054" name="AutoShape 9" descr="https://s-media-cache-ak0.pinimg.com/564x/ac/58/44/ac58444d21cbcb5c255d785f56bc0a26.jpg"/>
          <p:cNvSpPr>
            <a:spLocks noChangeAspect="1" noChangeArrowheads="1"/>
          </p:cNvSpPr>
          <p:nvPr/>
        </p:nvSpPr>
        <p:spPr bwMode="auto">
          <a:xfrm>
            <a:off x="612775" y="3127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Verdana" charset="0"/>
            </a:endParaRPr>
          </a:p>
        </p:txBody>
      </p:sp>
      <p:sp>
        <p:nvSpPr>
          <p:cNvPr id="2055" name="AutoShape 11" descr="https://s-media-cache-ak0.pinimg.com/564x/ac/58/44/ac58444d21cbcb5c255d785f56bc0a26.jpg"/>
          <p:cNvSpPr>
            <a:spLocks noChangeAspect="1" noChangeArrowheads="1"/>
          </p:cNvSpPr>
          <p:nvPr/>
        </p:nvSpPr>
        <p:spPr bwMode="auto">
          <a:xfrm>
            <a:off x="765175" y="4651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Verdana" charset="0"/>
            </a:endParaRPr>
          </a:p>
        </p:txBody>
      </p:sp>
      <p:pic>
        <p:nvPicPr>
          <p:cNvPr id="2056" name="Picture 12" descr="D:\ac58444d21cbcb5c255d785f56bc0a2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137" y="2009220"/>
            <a:ext cx="3995737" cy="4156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8433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Fitness Assessment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/>
              <a:t>Why do we want to assess?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How do we assess?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What does the information mean?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How can the information used?</a:t>
            </a:r>
          </a:p>
        </p:txBody>
      </p:sp>
    </p:spTree>
    <p:extLst>
      <p:ext uri="{BB962C8B-B14F-4D97-AF65-F5344CB8AC3E}">
        <p14:creationId xmlns:p14="http://schemas.microsoft.com/office/powerpoint/2010/main" val="15577162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88913"/>
            <a:ext cx="8229600" cy="796925"/>
          </a:xfrm>
        </p:spPr>
        <p:txBody>
          <a:bodyPr/>
          <a:lstStyle/>
          <a:p>
            <a:pPr eaLnBrk="1" hangingPunct="1"/>
            <a:r>
              <a:rPr lang="en-GB" altLang="en-US"/>
              <a:t>Benefits of Exercise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125538"/>
            <a:ext cx="8229600" cy="4895850"/>
          </a:xfrm>
        </p:spPr>
        <p:txBody>
          <a:bodyPr>
            <a:normAutofit fontScale="62500" lnSpcReduction="20000"/>
          </a:bodyPr>
          <a:lstStyle/>
          <a:p>
            <a:pPr eaLnBrk="1" hangingPunct="1"/>
            <a:r>
              <a:rPr lang="en-GB" altLang="en-US" sz="2000"/>
              <a:t>Reduce the risk of premature death </a:t>
            </a:r>
          </a:p>
          <a:p>
            <a:pPr eaLnBrk="1" hangingPunct="1"/>
            <a:r>
              <a:rPr lang="en-GB" altLang="en-US" sz="2000"/>
              <a:t>Reduce the risk of developing and/or dying from heart disease </a:t>
            </a:r>
          </a:p>
          <a:p>
            <a:pPr eaLnBrk="1" hangingPunct="1"/>
            <a:r>
              <a:rPr lang="en-GB" altLang="en-US" sz="2000"/>
              <a:t>Reduce high blood pressure or the risk of developing high blood pressure </a:t>
            </a:r>
          </a:p>
          <a:p>
            <a:pPr eaLnBrk="1" hangingPunct="1"/>
            <a:r>
              <a:rPr lang="en-GB" altLang="en-US" sz="2000"/>
              <a:t>Reduce high cholesterol or the risk of developing high cholesterol </a:t>
            </a:r>
          </a:p>
          <a:p>
            <a:pPr eaLnBrk="1" hangingPunct="1"/>
            <a:r>
              <a:rPr lang="en-GB" altLang="en-US" sz="2000"/>
              <a:t>Reduce the risk of developing colon cancer and breast cancer </a:t>
            </a:r>
          </a:p>
          <a:p>
            <a:pPr eaLnBrk="1" hangingPunct="1"/>
            <a:r>
              <a:rPr lang="en-GB" altLang="en-US" sz="2000"/>
              <a:t>Reduce the risk of developing diabetes </a:t>
            </a:r>
          </a:p>
          <a:p>
            <a:pPr eaLnBrk="1" hangingPunct="1"/>
            <a:r>
              <a:rPr lang="en-GB" altLang="en-US" sz="2000"/>
              <a:t>Reduce or maintain body weight or body fat </a:t>
            </a:r>
          </a:p>
          <a:p>
            <a:pPr eaLnBrk="1" hangingPunct="1"/>
            <a:r>
              <a:rPr lang="en-GB" altLang="en-US" sz="2000"/>
              <a:t>Build and maintain healthy muscles, bones, and joints </a:t>
            </a:r>
          </a:p>
          <a:p>
            <a:pPr eaLnBrk="1" hangingPunct="1"/>
            <a:r>
              <a:rPr lang="en-GB" altLang="en-US" sz="2000"/>
              <a:t>Reduce depression and anxiety </a:t>
            </a:r>
          </a:p>
          <a:p>
            <a:pPr eaLnBrk="1" hangingPunct="1"/>
            <a:r>
              <a:rPr lang="en-GB" altLang="en-US" sz="2000"/>
              <a:t>Improve psychological well-being </a:t>
            </a:r>
          </a:p>
          <a:p>
            <a:pPr eaLnBrk="1" hangingPunct="1"/>
            <a:r>
              <a:rPr lang="en-GB" altLang="en-US" sz="2000"/>
              <a:t>Enhanced work, recreation, and sport performance </a:t>
            </a:r>
          </a:p>
          <a:p>
            <a:pPr eaLnBrk="1" hangingPunct="1"/>
            <a:r>
              <a:rPr lang="en-GB" altLang="en-US" sz="2000"/>
              <a:t>Etc, etc.</a:t>
            </a:r>
          </a:p>
        </p:txBody>
      </p:sp>
    </p:spTree>
    <p:extLst>
      <p:ext uri="{BB962C8B-B14F-4D97-AF65-F5344CB8AC3E}">
        <p14:creationId xmlns:p14="http://schemas.microsoft.com/office/powerpoint/2010/main" val="1471142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1016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Contra-indications to exercise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518318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dirty="0" smtClean="0"/>
              <a:t>	</a:t>
            </a:r>
            <a:r>
              <a:rPr lang="en-GB" altLang="en-US" sz="2800" dirty="0" smtClean="0"/>
              <a:t>Most people will benefit from some level of exercise but some people will need special attention or referral from a medical professional;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sz="2800" dirty="0" smtClean="0"/>
          </a:p>
          <a:p>
            <a:pPr lvl="2" eaLnBrk="1" hangingPunct="1">
              <a:buFont typeface="Wingdings" pitchFamily="2" charset="2"/>
              <a:buNone/>
              <a:defRPr/>
            </a:pPr>
            <a:r>
              <a:rPr lang="en-GB" altLang="en-US" sz="2000" dirty="0" smtClean="0">
                <a:solidFill>
                  <a:schemeClr val="tx2">
                    <a:lumMod val="75000"/>
                  </a:schemeClr>
                </a:solidFill>
              </a:rPr>
              <a:t>Cardiovascular disease		Hypertension</a:t>
            </a:r>
          </a:p>
          <a:p>
            <a:pPr lvl="2" eaLnBrk="1" hangingPunct="1">
              <a:buFont typeface="Wingdings" pitchFamily="2" charset="2"/>
              <a:buNone/>
              <a:defRPr/>
            </a:pPr>
            <a:r>
              <a:rPr lang="en-GB" altLang="en-US" sz="2000" dirty="0" smtClean="0">
                <a:solidFill>
                  <a:schemeClr val="tx2">
                    <a:lumMod val="75000"/>
                  </a:schemeClr>
                </a:solidFill>
              </a:rPr>
              <a:t>Injuries				Rheumatoid arthritis</a:t>
            </a:r>
          </a:p>
          <a:p>
            <a:pPr lvl="2" eaLnBrk="1" hangingPunct="1">
              <a:buFont typeface="Wingdings" pitchFamily="2" charset="2"/>
              <a:buNone/>
              <a:defRPr/>
            </a:pPr>
            <a:r>
              <a:rPr lang="en-GB" altLang="en-US" sz="2000" dirty="0" smtClean="0">
                <a:solidFill>
                  <a:schemeClr val="tx2">
                    <a:lumMod val="75000"/>
                  </a:schemeClr>
                </a:solidFill>
              </a:rPr>
              <a:t>Stroke				Osteoporosis</a:t>
            </a:r>
          </a:p>
          <a:p>
            <a:pPr lvl="2" eaLnBrk="1" hangingPunct="1">
              <a:buFont typeface="Wingdings" pitchFamily="2" charset="2"/>
              <a:buNone/>
              <a:defRPr/>
            </a:pPr>
            <a:r>
              <a:rPr lang="en-GB" altLang="en-US" sz="2000" dirty="0" smtClean="0">
                <a:solidFill>
                  <a:schemeClr val="tx2">
                    <a:lumMod val="75000"/>
                  </a:schemeClr>
                </a:solidFill>
              </a:rPr>
              <a:t>Epilepsy / fainting		Obesity</a:t>
            </a:r>
          </a:p>
          <a:p>
            <a:pPr lvl="2" eaLnBrk="1" hangingPunct="1">
              <a:buFont typeface="Wingdings" pitchFamily="2" charset="2"/>
              <a:buNone/>
              <a:defRPr/>
            </a:pPr>
            <a:r>
              <a:rPr lang="en-GB" altLang="en-US" sz="2000" dirty="0" smtClean="0">
                <a:solidFill>
                  <a:schemeClr val="tx2">
                    <a:lumMod val="75000"/>
                  </a:schemeClr>
                </a:solidFill>
              </a:rPr>
              <a:t>Diabetes				Mental health</a:t>
            </a:r>
          </a:p>
          <a:p>
            <a:pPr lvl="2" eaLnBrk="1" hangingPunct="1">
              <a:buFont typeface="Wingdings" pitchFamily="2" charset="2"/>
              <a:buNone/>
              <a:defRPr/>
            </a:pPr>
            <a:r>
              <a:rPr lang="en-GB" altLang="en-US" sz="2000" dirty="0" smtClean="0">
                <a:solidFill>
                  <a:schemeClr val="tx2">
                    <a:lumMod val="75000"/>
                  </a:schemeClr>
                </a:solidFill>
              </a:rPr>
              <a:t>Pregnancy			Cancer </a:t>
            </a:r>
          </a:p>
          <a:p>
            <a:pPr lvl="2" eaLnBrk="1" hangingPunct="1">
              <a:buFont typeface="Wingdings" pitchFamily="2" charset="2"/>
              <a:buNone/>
              <a:defRPr/>
            </a:pPr>
            <a:r>
              <a:rPr lang="en-GB" altLang="en-US" sz="2000" dirty="0" smtClean="0">
                <a:solidFill>
                  <a:schemeClr val="tx2">
                    <a:lumMod val="75000"/>
                  </a:schemeClr>
                </a:solidFill>
              </a:rPr>
              <a:t>Asthma / pulmonary disease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1509408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Content Placeholder 2"/>
          <p:cNvSpPr>
            <a:spLocks noGrp="1"/>
          </p:cNvSpPr>
          <p:nvPr>
            <p:ph idx="1"/>
          </p:nvPr>
        </p:nvSpPr>
        <p:spPr>
          <a:xfrm>
            <a:off x="468313" y="908050"/>
            <a:ext cx="8229600" cy="4525963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GB" altLang="x-none" b="1">
                <a:solidFill>
                  <a:srgbClr val="7030A0"/>
                </a:solidFill>
              </a:rPr>
              <a:t>Fitness Tests</a:t>
            </a:r>
          </a:p>
          <a:p>
            <a:pPr marL="0" indent="0" algn="ctr" eaLnBrk="1" hangingPunct="1">
              <a:buFont typeface="Arial" charset="0"/>
              <a:buNone/>
            </a:pPr>
            <a:endParaRPr lang="en-GB" altLang="x-none" b="1">
              <a:solidFill>
                <a:srgbClr val="7030A0"/>
              </a:solidFill>
            </a:endParaRPr>
          </a:p>
          <a:p>
            <a:pPr marL="0" indent="0" algn="ctr" eaLnBrk="1" hangingPunct="1">
              <a:buFont typeface="Arial" charset="0"/>
              <a:buNone/>
            </a:pPr>
            <a:r>
              <a:rPr lang="en-GB" altLang="x-none" b="1">
                <a:solidFill>
                  <a:srgbClr val="7030A0"/>
                </a:solidFill>
              </a:rPr>
              <a:t>V</a:t>
            </a:r>
          </a:p>
          <a:p>
            <a:pPr marL="0" indent="0" algn="ctr" eaLnBrk="1" hangingPunct="1">
              <a:buFont typeface="Arial" charset="0"/>
              <a:buNone/>
            </a:pPr>
            <a:endParaRPr lang="en-GB" altLang="x-none" b="1">
              <a:solidFill>
                <a:srgbClr val="7030A0"/>
              </a:solidFill>
            </a:endParaRPr>
          </a:p>
          <a:p>
            <a:pPr marL="0" indent="0" algn="ctr" eaLnBrk="1" hangingPunct="1">
              <a:buFont typeface="Arial" charset="0"/>
              <a:buNone/>
            </a:pPr>
            <a:r>
              <a:rPr lang="en-GB" altLang="x-none" b="1">
                <a:solidFill>
                  <a:srgbClr val="7030A0"/>
                </a:solidFill>
              </a:rPr>
              <a:t>Fitness Assessments</a:t>
            </a:r>
          </a:p>
          <a:p>
            <a:pPr marL="0" indent="0" algn="ctr" eaLnBrk="1" hangingPunct="1">
              <a:buFont typeface="Arial" charset="0"/>
              <a:buNone/>
            </a:pPr>
            <a:endParaRPr lang="en-GB" altLang="x-none" b="1">
              <a:solidFill>
                <a:srgbClr val="7030A0"/>
              </a:solidFill>
            </a:endParaRPr>
          </a:p>
          <a:p>
            <a:pPr marL="0" indent="0" algn="ctr" eaLnBrk="1" hangingPunct="1">
              <a:buFont typeface="Arial" charset="0"/>
              <a:buNone/>
            </a:pPr>
            <a:r>
              <a:rPr lang="en-GB" altLang="x-none" b="1">
                <a:solidFill>
                  <a:srgbClr val="7030A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99110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4905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Exercise Prescription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052513"/>
            <a:ext cx="8229600" cy="4525962"/>
          </a:xfrm>
        </p:spPr>
        <p:txBody>
          <a:bodyPr>
            <a:normAutofit fontScale="47500" lnSpcReduction="20000"/>
          </a:bodyPr>
          <a:lstStyle/>
          <a:p>
            <a:pPr marL="0" indent="0" algn="ctr" eaLnBrk="1" hangingPunct="1">
              <a:buFont typeface="Arial" charset="0"/>
              <a:buNone/>
              <a:defRPr/>
            </a:pPr>
            <a:r>
              <a:rPr lang="en-GB" altLang="en-US" sz="2800" dirty="0" smtClean="0"/>
              <a:t>What you feel like?</a:t>
            </a:r>
          </a:p>
          <a:p>
            <a:pPr marL="0" indent="0" algn="ctr" eaLnBrk="1" hangingPunct="1">
              <a:buFont typeface="Arial" charset="0"/>
              <a:buNone/>
              <a:defRPr/>
            </a:pPr>
            <a:endParaRPr lang="en-GB" altLang="en-US" sz="2800" dirty="0" smtClean="0"/>
          </a:p>
          <a:p>
            <a:pPr marL="0" indent="0" algn="ctr" eaLnBrk="1" hangingPunct="1">
              <a:buFont typeface="Arial" charset="0"/>
              <a:buNone/>
              <a:defRPr/>
            </a:pPr>
            <a:r>
              <a:rPr lang="en-GB" altLang="en-US" sz="2800" dirty="0" smtClean="0"/>
              <a:t>Follow general guidelines?</a:t>
            </a:r>
          </a:p>
          <a:p>
            <a:pPr marL="0" indent="0" algn="ctr" eaLnBrk="1" hangingPunct="1">
              <a:buFont typeface="Arial" charset="0"/>
              <a:buNone/>
              <a:defRPr/>
            </a:pPr>
            <a:endParaRPr lang="en-GB" altLang="en-US" sz="2800" dirty="0" smtClean="0"/>
          </a:p>
          <a:p>
            <a:pPr marL="0" indent="0" algn="ctr" eaLnBrk="1" hangingPunct="1">
              <a:buFont typeface="Arial" charset="0"/>
              <a:buNone/>
              <a:defRPr/>
            </a:pPr>
            <a:r>
              <a:rPr lang="en-GB" altLang="en-US" sz="2800" dirty="0" smtClean="0"/>
              <a:t>Exercise plan from fitness instructor?</a:t>
            </a:r>
          </a:p>
          <a:p>
            <a:pPr marL="0" indent="0" algn="ctr" eaLnBrk="1" hangingPunct="1">
              <a:buFont typeface="Arial" charset="0"/>
              <a:buNone/>
              <a:defRPr/>
            </a:pPr>
            <a:endParaRPr lang="en-GB" altLang="en-US" sz="2800" dirty="0" smtClean="0"/>
          </a:p>
          <a:p>
            <a:pPr marL="0" indent="0" algn="ctr" eaLnBrk="1" hangingPunct="1">
              <a:buFont typeface="Arial" charset="0"/>
              <a:buNone/>
              <a:defRPr/>
            </a:pPr>
            <a:r>
              <a:rPr lang="en-GB" altLang="en-US" sz="2800" dirty="0" smtClean="0"/>
              <a:t>Join exercise class?</a:t>
            </a:r>
          </a:p>
          <a:p>
            <a:pPr marL="0" indent="0" algn="ctr" eaLnBrk="1" hangingPunct="1">
              <a:buFont typeface="Arial" charset="0"/>
              <a:buNone/>
              <a:defRPr/>
            </a:pPr>
            <a:endParaRPr lang="en-GB" altLang="en-US" sz="2800" dirty="0" smtClean="0"/>
          </a:p>
          <a:p>
            <a:pPr marL="0" indent="0" algn="ctr" eaLnBrk="1" hangingPunct="1">
              <a:buFont typeface="Arial" charset="0"/>
              <a:buNone/>
              <a:defRPr/>
            </a:pPr>
            <a:r>
              <a:rPr lang="en-GB" altLang="en-US" sz="2800" dirty="0" smtClean="0"/>
              <a:t>Copy other people?</a:t>
            </a:r>
          </a:p>
          <a:p>
            <a:pPr marL="0" indent="0" algn="ctr" eaLnBrk="1" hangingPunct="1">
              <a:buFont typeface="Arial" charset="0"/>
              <a:buNone/>
              <a:defRPr/>
            </a:pPr>
            <a:endParaRPr lang="en-GB" altLang="en-US" sz="2800" dirty="0" smtClean="0"/>
          </a:p>
          <a:p>
            <a:pPr marL="0" indent="0" algn="ctr" eaLnBrk="1" hangingPunct="1">
              <a:buFont typeface="Arial" charset="0"/>
              <a:buNone/>
              <a:defRPr/>
            </a:pPr>
            <a:r>
              <a:rPr lang="en-GB" altLang="en-US" sz="2800" dirty="0" smtClean="0"/>
              <a:t>From fitness assessment data? </a:t>
            </a:r>
          </a:p>
          <a:p>
            <a:pPr eaLnBrk="1" hangingPunct="1">
              <a:defRPr/>
            </a:pPr>
            <a:endParaRPr lang="en-GB" altLang="en-US" dirty="0" smtClean="0"/>
          </a:p>
        </p:txBody>
      </p:sp>
      <p:sp>
        <p:nvSpPr>
          <p:cNvPr id="2" name="Down Arrow 1"/>
          <p:cNvSpPr/>
          <p:nvPr/>
        </p:nvSpPr>
        <p:spPr>
          <a:xfrm>
            <a:off x="4331494" y="1331913"/>
            <a:ext cx="287338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4331494" y="2198688"/>
            <a:ext cx="288925" cy="433387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4331494" y="3030537"/>
            <a:ext cx="287338" cy="43338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8" name="Down Arrow 7"/>
          <p:cNvSpPr/>
          <p:nvPr/>
        </p:nvSpPr>
        <p:spPr>
          <a:xfrm>
            <a:off x="4331494" y="4679156"/>
            <a:ext cx="287338" cy="433387"/>
          </a:xfrm>
          <a:prstGeom prst="downArrow">
            <a:avLst/>
          </a:prstGeom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" name="Down Arrow 8"/>
          <p:cNvSpPr/>
          <p:nvPr/>
        </p:nvSpPr>
        <p:spPr>
          <a:xfrm>
            <a:off x="4331494" y="3836987"/>
            <a:ext cx="287338" cy="433388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9456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Fitness Assessment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638425"/>
            <a:ext cx="8229600" cy="3492500"/>
          </a:xfrm>
        </p:spPr>
        <p:txBody>
          <a:bodyPr/>
          <a:lstStyle/>
          <a:p>
            <a:pPr algn="ctr" eaLnBrk="1" hangingPunct="1">
              <a:buFont typeface="Wingdings" charset="2"/>
              <a:buNone/>
            </a:pPr>
            <a:r>
              <a:rPr lang="en-GB" altLang="en-US"/>
              <a:t>	Gives an objective set of information from which to base a training programme.</a:t>
            </a:r>
          </a:p>
        </p:txBody>
      </p:sp>
    </p:spTree>
    <p:extLst>
      <p:ext uri="{BB962C8B-B14F-4D97-AF65-F5344CB8AC3E}">
        <p14:creationId xmlns:p14="http://schemas.microsoft.com/office/powerpoint/2010/main" val="2089859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Why Conduct An Assessment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lnSpc>
                <a:spcPct val="130000"/>
              </a:lnSpc>
              <a:defRPr/>
            </a:pPr>
            <a:r>
              <a:rPr lang="en-GB" altLang="en-US" sz="2800" dirty="0" smtClean="0">
                <a:solidFill>
                  <a:srgbClr val="FF0000"/>
                </a:solidFill>
              </a:rPr>
              <a:t>Establish current physical capacities</a:t>
            </a:r>
          </a:p>
          <a:p>
            <a:pPr eaLnBrk="1" hangingPunct="1">
              <a:lnSpc>
                <a:spcPct val="130000"/>
              </a:lnSpc>
              <a:defRPr/>
            </a:pPr>
            <a:r>
              <a:rPr lang="en-GB" altLang="en-US" sz="2800" dirty="0" smtClean="0">
                <a:solidFill>
                  <a:srgbClr val="7030A0"/>
                </a:solidFill>
              </a:rPr>
              <a:t>Monitor changes in capacity</a:t>
            </a:r>
          </a:p>
          <a:p>
            <a:pPr eaLnBrk="1" hangingPunct="1">
              <a:lnSpc>
                <a:spcPct val="130000"/>
              </a:lnSpc>
              <a:defRPr/>
            </a:pPr>
            <a:r>
              <a:rPr lang="en-GB" altLang="en-US" sz="2800" dirty="0" smtClean="0">
                <a:solidFill>
                  <a:srgbClr val="FFC000"/>
                </a:solidFill>
              </a:rPr>
              <a:t>Determine areas for training</a:t>
            </a:r>
          </a:p>
          <a:p>
            <a:pPr eaLnBrk="1" hangingPunct="1">
              <a:lnSpc>
                <a:spcPct val="130000"/>
              </a:lnSpc>
              <a:defRPr/>
            </a:pPr>
            <a:r>
              <a:rPr lang="en-GB" altLang="en-US" sz="2800" dirty="0" smtClean="0">
                <a:solidFill>
                  <a:srgbClr val="0070C0"/>
                </a:solidFill>
              </a:rPr>
              <a:t>Determine issues that may affect training</a:t>
            </a:r>
          </a:p>
          <a:p>
            <a:pPr eaLnBrk="1" hangingPunct="1">
              <a:lnSpc>
                <a:spcPct val="130000"/>
              </a:lnSpc>
              <a:defRPr/>
            </a:pPr>
            <a:r>
              <a:rPr lang="en-GB" altLang="en-US" sz="2800" dirty="0" smtClean="0"/>
              <a:t>Motivation in training</a:t>
            </a:r>
          </a:p>
          <a:p>
            <a:pPr eaLnBrk="1" hangingPunct="1">
              <a:lnSpc>
                <a:spcPct val="130000"/>
              </a:lnSpc>
              <a:defRPr/>
            </a:pPr>
            <a:r>
              <a:rPr lang="en-GB" altLang="en-US" sz="2800" dirty="0" smtClean="0">
                <a:solidFill>
                  <a:schemeClr val="accent2">
                    <a:lumMod val="75000"/>
                  </a:schemeClr>
                </a:solidFill>
              </a:rPr>
              <a:t>Establish ‘norm’ or reference values</a:t>
            </a:r>
          </a:p>
        </p:txBody>
      </p:sp>
    </p:spTree>
    <p:extLst>
      <p:ext uri="{BB962C8B-B14F-4D97-AF65-F5344CB8AC3E}">
        <p14:creationId xmlns:p14="http://schemas.microsoft.com/office/powerpoint/2010/main" val="24018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38100" cmpd="dbl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Role of Fitness Assessment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412875"/>
            <a:ext cx="8229600" cy="4679950"/>
          </a:xfrm>
        </p:spPr>
        <p:txBody>
          <a:bodyPr>
            <a:normAutofit lnSpcReduction="10000"/>
          </a:bodyPr>
          <a:lstStyle/>
          <a:p>
            <a:pPr algn="ctr" eaLnBrk="1" hangingPunct="1">
              <a:lnSpc>
                <a:spcPct val="90000"/>
              </a:lnSpc>
              <a:buFont typeface="Wingdings" charset="2"/>
              <a:buNone/>
            </a:pPr>
            <a:r>
              <a:rPr lang="en-GB" altLang="en-US" sz="3900" dirty="0"/>
              <a:t>A Diagnostic </a:t>
            </a:r>
            <a:r>
              <a:rPr lang="en-GB" altLang="en-US" sz="3900" dirty="0" smtClean="0"/>
              <a:t>Tool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  <a:buFont typeface="Wingdings" charset="2"/>
              <a:buNone/>
            </a:pPr>
            <a:r>
              <a:rPr lang="en-GB" altLang="en-US" sz="2800" dirty="0"/>
              <a:t>The data is used to prescribe exercise but;</a:t>
            </a:r>
          </a:p>
          <a:p>
            <a:pPr eaLnBrk="1" hangingPunct="1">
              <a:lnSpc>
                <a:spcPct val="90000"/>
              </a:lnSpc>
              <a:buFont typeface="Wingdings" charset="2"/>
              <a:buNone/>
            </a:pPr>
            <a:endParaRPr lang="en-GB" altLang="en-US" sz="28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>
                <a:solidFill>
                  <a:srgbClr val="FF0000"/>
                </a:solidFill>
              </a:rPr>
              <a:t>You </a:t>
            </a:r>
            <a:r>
              <a:rPr lang="en-GB" altLang="en-US" sz="2400" u="sng" dirty="0">
                <a:solidFill>
                  <a:srgbClr val="FF0000"/>
                </a:solidFill>
              </a:rPr>
              <a:t>are not</a:t>
            </a:r>
            <a:r>
              <a:rPr lang="en-GB" altLang="en-US" sz="2400" dirty="0">
                <a:solidFill>
                  <a:srgbClr val="FF0000"/>
                </a:solidFill>
              </a:rPr>
              <a:t> qualified to diagnose any medical condition.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4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>
                <a:solidFill>
                  <a:srgbClr val="0070C0"/>
                </a:solidFill>
              </a:rPr>
              <a:t>You </a:t>
            </a:r>
            <a:r>
              <a:rPr lang="en-GB" altLang="en-US" sz="2400" u="sng" dirty="0">
                <a:solidFill>
                  <a:srgbClr val="0070C0"/>
                </a:solidFill>
              </a:rPr>
              <a:t>can</a:t>
            </a:r>
            <a:r>
              <a:rPr lang="en-GB" altLang="en-US" sz="2400" dirty="0">
                <a:solidFill>
                  <a:srgbClr val="0070C0"/>
                </a:solidFill>
              </a:rPr>
              <a:t> indicate a predisposition to a condition.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4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You </a:t>
            </a:r>
            <a:r>
              <a:rPr lang="en-GB" altLang="en-US" sz="2400" u="sng" dirty="0"/>
              <a:t>should</a:t>
            </a:r>
            <a:r>
              <a:rPr lang="en-GB" altLang="en-US" sz="2400" dirty="0"/>
              <a:t> refer a client to a medical professional for diagnosis if you suspect any condition that may be aggravated by exercise.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106327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8229600" cy="4619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smtClean="0"/>
              <a:t>How do we Assess?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096963"/>
            <a:ext cx="8229600" cy="5761037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/>
              <a:t>Pre-assessment information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/>
              <a:t>Lifestyle?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/>
              <a:t>Medical?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Selection of assessments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/>
              <a:t>Needs or activity analysis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Protocols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/>
              <a:t>Validity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/>
              <a:t>Reliability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/>
              <a:t>Reproducibility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/>
              <a:t>Accuracy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/>
              <a:t>Sensitivity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/>
              <a:t>Techniques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Other factors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/>
              <a:t>Equipment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/>
              <a:t>Environment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000"/>
              <a:t>Health and Safety Issues</a:t>
            </a:r>
          </a:p>
          <a:p>
            <a:pPr lvl="2" eaLnBrk="1" hangingPunct="1">
              <a:lnSpc>
                <a:spcPct val="80000"/>
              </a:lnSpc>
            </a:pPr>
            <a:endParaRPr lang="en-GB" altLang="en-US" sz="2000"/>
          </a:p>
        </p:txBody>
      </p:sp>
    </p:spTree>
    <p:extLst>
      <p:ext uri="{BB962C8B-B14F-4D97-AF65-F5344CB8AC3E}">
        <p14:creationId xmlns:p14="http://schemas.microsoft.com/office/powerpoint/2010/main" val="19335865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What does the information mean?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2332037"/>
            <a:ext cx="8229600" cy="3168651"/>
          </a:xfrm>
        </p:spPr>
        <p:txBody>
          <a:bodyPr/>
          <a:lstStyle/>
          <a:p>
            <a:pPr eaLnBrk="1" hangingPunct="1"/>
            <a:r>
              <a:rPr lang="en-GB" altLang="en-US" dirty="0"/>
              <a:t>Comparison to norms</a:t>
            </a:r>
          </a:p>
          <a:p>
            <a:pPr lvl="1" eaLnBrk="1" hangingPunct="1"/>
            <a:r>
              <a:rPr lang="en-GB" altLang="en-US" dirty="0"/>
              <a:t>Actual data</a:t>
            </a:r>
          </a:p>
          <a:p>
            <a:pPr lvl="1" eaLnBrk="1" hangingPunct="1"/>
            <a:r>
              <a:rPr lang="en-GB" altLang="en-US" dirty="0"/>
              <a:t>Mathematical manipulations</a:t>
            </a:r>
          </a:p>
          <a:p>
            <a:pPr lvl="1" eaLnBrk="1" hangingPunct="1">
              <a:buFontTx/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Comparison to previous data</a:t>
            </a:r>
          </a:p>
          <a:p>
            <a:pPr lvl="1" eaLnBrk="1" hangingPunct="1"/>
            <a:r>
              <a:rPr lang="en-GB" altLang="en-US" dirty="0"/>
              <a:t>Actual data</a:t>
            </a:r>
          </a:p>
          <a:p>
            <a:pPr lvl="1" eaLnBrk="1" hangingPunct="1"/>
            <a:r>
              <a:rPr lang="en-GB" altLang="en-US" dirty="0"/>
              <a:t>Mathematical manipulations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669692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How is the information used?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Design training programmes</a:t>
            </a:r>
          </a:p>
          <a:p>
            <a:pPr eaLnBrk="1" hangingPunct="1"/>
            <a:r>
              <a:rPr lang="en-GB" altLang="en-US"/>
              <a:t>Monitor and Adjust training programmes</a:t>
            </a:r>
          </a:p>
          <a:p>
            <a:pPr eaLnBrk="1" hangingPunct="1"/>
            <a:r>
              <a:rPr lang="en-GB" altLang="en-US"/>
              <a:t>Limit training and exercise</a:t>
            </a:r>
          </a:p>
          <a:p>
            <a:pPr eaLnBrk="1" hangingPunct="1"/>
            <a:r>
              <a:rPr lang="en-GB" altLang="en-US"/>
              <a:t>Referral to other exercise or medical professionals.</a:t>
            </a:r>
          </a:p>
          <a:p>
            <a:pPr eaLnBrk="1" hangingPunct="1"/>
            <a:r>
              <a:rPr lang="en-GB" altLang="en-US"/>
              <a:t>Job and team selection</a:t>
            </a:r>
          </a:p>
          <a:p>
            <a:pPr eaLnBrk="1" hangingPunct="1"/>
            <a:r>
              <a:rPr lang="en-GB" altLang="en-US"/>
              <a:t>Others?</a:t>
            </a:r>
          </a:p>
        </p:txBody>
      </p:sp>
    </p:spTree>
    <p:extLst>
      <p:ext uri="{BB962C8B-B14F-4D97-AF65-F5344CB8AC3E}">
        <p14:creationId xmlns:p14="http://schemas.microsoft.com/office/powerpoint/2010/main" val="18558705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Fitness Tests/ Assessments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496888" y="2195418"/>
            <a:ext cx="8229600" cy="4270469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>
                <a:solidFill>
                  <a:srgbClr val="0070C0"/>
                </a:solidFill>
              </a:rPr>
              <a:t>Blood Pressure</a:t>
            </a:r>
          </a:p>
          <a:p>
            <a:pPr eaLnBrk="1" hangingPunct="1"/>
            <a:r>
              <a:rPr lang="en-US" altLang="en-US" dirty="0">
                <a:solidFill>
                  <a:srgbClr val="0070C0"/>
                </a:solidFill>
              </a:rPr>
              <a:t>FEV(1), FVC, PF</a:t>
            </a:r>
          </a:p>
          <a:p>
            <a:pPr eaLnBrk="1" hangingPunct="1"/>
            <a:r>
              <a:rPr lang="en-US" altLang="en-US" dirty="0">
                <a:solidFill>
                  <a:srgbClr val="0070C0"/>
                </a:solidFill>
              </a:rPr>
              <a:t>Height &amp; Weight</a:t>
            </a:r>
          </a:p>
          <a:p>
            <a:pPr eaLnBrk="1" hangingPunct="1"/>
            <a:r>
              <a:rPr lang="en-US" altLang="en-US" dirty="0" err="1"/>
              <a:t>Astrand</a:t>
            </a:r>
            <a:r>
              <a:rPr lang="en-US" altLang="en-US" dirty="0"/>
              <a:t> Sub-maximal VO2</a:t>
            </a:r>
          </a:p>
          <a:p>
            <a:pPr eaLnBrk="1" hangingPunct="1"/>
            <a:r>
              <a:rPr lang="en-US" altLang="en-US" dirty="0" err="1">
                <a:solidFill>
                  <a:srgbClr val="FF0000"/>
                </a:solidFill>
              </a:rPr>
              <a:t>Durnin</a:t>
            </a:r>
            <a:r>
              <a:rPr lang="en-US" altLang="en-US" dirty="0">
                <a:solidFill>
                  <a:srgbClr val="FF0000"/>
                </a:solidFill>
              </a:rPr>
              <a:t> and </a:t>
            </a:r>
            <a:r>
              <a:rPr lang="en-US" altLang="en-US" dirty="0" err="1">
                <a:solidFill>
                  <a:srgbClr val="FF0000"/>
                </a:solidFill>
              </a:rPr>
              <a:t>Wormersley</a:t>
            </a:r>
            <a:r>
              <a:rPr lang="en-US" altLang="en-US" dirty="0">
                <a:solidFill>
                  <a:srgbClr val="FF0000"/>
                </a:solidFill>
              </a:rPr>
              <a:t> 4-site skinfold test</a:t>
            </a:r>
          </a:p>
          <a:p>
            <a:pPr eaLnBrk="1" hangingPunct="1"/>
            <a:r>
              <a:rPr lang="en-US" altLang="en-US" dirty="0"/>
              <a:t>Modified Sit and Reach</a:t>
            </a:r>
          </a:p>
          <a:p>
            <a:pPr eaLnBrk="1" hangingPunct="1"/>
            <a:r>
              <a:rPr lang="en-US" altLang="en-US" dirty="0"/>
              <a:t>Handgrip &amp; Leg/Back Dynamometer</a:t>
            </a:r>
          </a:p>
          <a:p>
            <a:pPr eaLnBrk="1" hangingPunct="1"/>
            <a:r>
              <a:rPr lang="en-US" altLang="en-US" dirty="0"/>
              <a:t>Maximal Vertical Jump</a:t>
            </a:r>
          </a:p>
        </p:txBody>
      </p:sp>
    </p:spTree>
    <p:extLst>
      <p:ext uri="{BB962C8B-B14F-4D97-AF65-F5344CB8AC3E}">
        <p14:creationId xmlns:p14="http://schemas.microsoft.com/office/powerpoint/2010/main" val="1563475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Contra-indications to exercise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idx="1"/>
          </p:nvPr>
        </p:nvSpPr>
        <p:spPr>
          <a:xfrm>
            <a:off x="651668" y="2324100"/>
            <a:ext cx="7610476" cy="367076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800" dirty="0"/>
              <a:t>“	Those who think they have no time for bodily exercise will sooner or later have to find time for illness.”</a:t>
            </a:r>
          </a:p>
          <a:p>
            <a:pPr algn="r">
              <a:lnSpc>
                <a:spcPct val="90000"/>
              </a:lnSpc>
              <a:buFont typeface="Wingdings" charset="2"/>
              <a:buNone/>
            </a:pPr>
            <a:r>
              <a:rPr lang="en-GB" altLang="en-US" sz="2800" dirty="0"/>
              <a:t>						Edward </a:t>
            </a:r>
            <a:r>
              <a:rPr lang="en-GB" altLang="en-US" sz="2800" dirty="0" smtClean="0"/>
              <a:t>Stanley</a:t>
            </a:r>
            <a:endParaRPr lang="en-GB" altLang="en-US" sz="2800" dirty="0"/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800" dirty="0"/>
              <a:t>	However it may be that for people with certain medical and or lifestyle conditions exercise may be contra-indicated i.e. potentially cause problems or aggravate an illness</a:t>
            </a:r>
          </a:p>
        </p:txBody>
      </p:sp>
    </p:spTree>
    <p:extLst>
      <p:ext uri="{BB962C8B-B14F-4D97-AF65-F5344CB8AC3E}">
        <p14:creationId xmlns:p14="http://schemas.microsoft.com/office/powerpoint/2010/main" val="1027503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and Disease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744537" y="2395537"/>
            <a:ext cx="7424737" cy="3670767"/>
          </a:xfrm>
        </p:spPr>
        <p:txBody>
          <a:bodyPr/>
          <a:lstStyle/>
          <a:p>
            <a:pPr>
              <a:buFont typeface="Wingdings" charset="2"/>
              <a:buNone/>
            </a:pPr>
            <a:r>
              <a:rPr lang="en-GB" altLang="en-US" dirty="0"/>
              <a:t>	For ‘healthy normal’ people exercise prescription is fairly straight forward. However many people in our society are suffering from illness or disease.</a:t>
            </a:r>
          </a:p>
          <a:p>
            <a:pPr>
              <a:buFont typeface="Wingdings" charset="2"/>
              <a:buNone/>
            </a:pPr>
            <a:r>
              <a:rPr lang="en-GB" alt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3419913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Diagnostic Tools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85776" y="2528888"/>
            <a:ext cx="4986337" cy="3597275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80000"/>
              </a:lnSpc>
              <a:buFont typeface="Wingdings" charset="2"/>
              <a:buNone/>
            </a:pPr>
            <a:endParaRPr lang="en-GB" altLang="en-US" sz="1800" dirty="0"/>
          </a:p>
          <a:p>
            <a:pPr>
              <a:lnSpc>
                <a:spcPct val="80000"/>
              </a:lnSpc>
              <a:buFont typeface="Wingdings" charset="2"/>
              <a:buNone/>
            </a:pPr>
            <a:r>
              <a:rPr lang="en-GB" altLang="en-US" sz="8000" dirty="0"/>
              <a:t>Pre-diagnosed </a:t>
            </a:r>
            <a:r>
              <a:rPr lang="en-GB" altLang="en-US" sz="8000" dirty="0" smtClean="0"/>
              <a:t>conditions</a:t>
            </a:r>
            <a:endParaRPr lang="en-GB" altLang="en-US" sz="8000" dirty="0"/>
          </a:p>
          <a:p>
            <a:pPr lvl="1">
              <a:lnSpc>
                <a:spcPct val="80000"/>
              </a:lnSpc>
            </a:pPr>
            <a:r>
              <a:rPr lang="en-GB" altLang="en-US" sz="7800" dirty="0"/>
              <a:t>Medical questionnaire</a:t>
            </a:r>
          </a:p>
          <a:p>
            <a:pPr lvl="1">
              <a:lnSpc>
                <a:spcPct val="80000"/>
              </a:lnSpc>
            </a:pPr>
            <a:r>
              <a:rPr lang="en-GB" altLang="en-US" sz="7800" dirty="0"/>
              <a:t>L</a:t>
            </a:r>
            <a:r>
              <a:rPr lang="en-GB" altLang="en-US" sz="7800" dirty="0" smtClean="0"/>
              <a:t>ifestyle questionnaire</a:t>
            </a:r>
            <a:endParaRPr lang="en-GB" altLang="en-US" sz="7800" dirty="0"/>
          </a:p>
          <a:p>
            <a:pPr>
              <a:lnSpc>
                <a:spcPct val="80000"/>
              </a:lnSpc>
              <a:buFont typeface="Wingdings" charset="2"/>
              <a:buNone/>
            </a:pPr>
            <a:r>
              <a:rPr lang="en-GB" altLang="en-US" sz="8000" dirty="0"/>
              <a:t>Un-diagnosed conditions</a:t>
            </a:r>
          </a:p>
          <a:p>
            <a:pPr lvl="1">
              <a:lnSpc>
                <a:spcPct val="80000"/>
              </a:lnSpc>
            </a:pPr>
            <a:r>
              <a:rPr lang="en-GB" altLang="en-US" sz="7800" dirty="0" smtClean="0"/>
              <a:t>Assessment </a:t>
            </a:r>
            <a:r>
              <a:rPr lang="en-GB" altLang="en-US" sz="7800" dirty="0"/>
              <a:t>of blood </a:t>
            </a:r>
            <a:r>
              <a:rPr lang="en-GB" altLang="en-US" sz="7800" dirty="0" smtClean="0"/>
              <a:t>pressure</a:t>
            </a:r>
            <a:endParaRPr lang="en-GB" altLang="en-US" sz="8000" dirty="0"/>
          </a:p>
          <a:p>
            <a:pPr lvl="1">
              <a:lnSpc>
                <a:spcPct val="80000"/>
              </a:lnSpc>
            </a:pPr>
            <a:r>
              <a:rPr lang="en-GB" altLang="en-US" sz="8000" dirty="0" smtClean="0"/>
              <a:t>Assessment </a:t>
            </a:r>
            <a:r>
              <a:rPr lang="en-GB" altLang="en-US" sz="8000" dirty="0"/>
              <a:t>of lung capacities</a:t>
            </a:r>
          </a:p>
          <a:p>
            <a:pPr lvl="1">
              <a:lnSpc>
                <a:spcPct val="80000"/>
              </a:lnSpc>
            </a:pPr>
            <a:r>
              <a:rPr lang="en-GB" altLang="en-US" sz="7800" dirty="0"/>
              <a:t>Assessment of body composition</a:t>
            </a:r>
          </a:p>
          <a:p>
            <a:pPr>
              <a:lnSpc>
                <a:spcPct val="80000"/>
              </a:lnSpc>
              <a:buFont typeface="Wingdings" charset="2"/>
              <a:buNone/>
            </a:pPr>
            <a:r>
              <a:rPr lang="en-GB" altLang="en-US" sz="8000" dirty="0" smtClean="0"/>
              <a:t>Other Factors</a:t>
            </a:r>
          </a:p>
          <a:p>
            <a:pPr lvl="1">
              <a:lnSpc>
                <a:spcPct val="80000"/>
              </a:lnSpc>
            </a:pPr>
            <a:r>
              <a:rPr lang="en-GB" altLang="en-US" sz="7800" dirty="0" smtClean="0"/>
              <a:t>Lifestyle </a:t>
            </a:r>
            <a:r>
              <a:rPr lang="en-GB" altLang="en-US" sz="7800" dirty="0"/>
              <a:t>questionnaire</a:t>
            </a:r>
          </a:p>
          <a:p>
            <a:pPr lvl="1">
              <a:lnSpc>
                <a:spcPct val="80000"/>
              </a:lnSpc>
            </a:pPr>
            <a:r>
              <a:rPr lang="en-GB" altLang="en-US" sz="7800" dirty="0"/>
              <a:t>Discussion</a:t>
            </a:r>
          </a:p>
          <a:p>
            <a:pPr>
              <a:lnSpc>
                <a:spcPct val="80000"/>
              </a:lnSpc>
              <a:buFont typeface="Wingdings" charset="2"/>
              <a:buNone/>
            </a:pPr>
            <a:endParaRPr lang="en-GB" altLang="en-US" sz="8000" dirty="0"/>
          </a:p>
        </p:txBody>
      </p:sp>
    </p:spTree>
    <p:extLst>
      <p:ext uri="{BB962C8B-B14F-4D97-AF65-F5344CB8AC3E}">
        <p14:creationId xmlns:p14="http://schemas.microsoft.com/office/powerpoint/2010/main" val="19753922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38100" cmpd="dbl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/>
            <a:r>
              <a:rPr lang="en-GB" altLang="en-US" u="sng"/>
              <a:t>Note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1042987" y="938212"/>
            <a:ext cx="7610476" cy="3670767"/>
          </a:xfrm>
        </p:spPr>
        <p:txBody>
          <a:bodyPr>
            <a:normAutofit/>
          </a:bodyPr>
          <a:lstStyle/>
          <a:p>
            <a:r>
              <a:rPr lang="en-GB" altLang="en-US" dirty="0"/>
              <a:t>You </a:t>
            </a:r>
            <a:r>
              <a:rPr lang="en-GB" altLang="en-US" u="sng" dirty="0"/>
              <a:t>are not</a:t>
            </a:r>
            <a:r>
              <a:rPr lang="en-GB" altLang="en-US" dirty="0"/>
              <a:t> qualified to diagnose any medical condition!</a:t>
            </a:r>
          </a:p>
          <a:p>
            <a:r>
              <a:rPr lang="en-GB" altLang="en-US" dirty="0"/>
              <a:t>You </a:t>
            </a:r>
            <a:r>
              <a:rPr lang="en-GB" altLang="en-US" u="sng" dirty="0"/>
              <a:t>can</a:t>
            </a:r>
            <a:r>
              <a:rPr lang="en-GB" altLang="en-US" dirty="0"/>
              <a:t> indicate a predisposition to a condition</a:t>
            </a:r>
          </a:p>
          <a:p>
            <a:r>
              <a:rPr lang="en-GB" altLang="en-US" dirty="0"/>
              <a:t>You </a:t>
            </a:r>
            <a:r>
              <a:rPr lang="en-GB" altLang="en-US" u="sng" dirty="0"/>
              <a:t>should</a:t>
            </a:r>
            <a:r>
              <a:rPr lang="en-GB" altLang="en-US" dirty="0"/>
              <a:t> refer a client to a medical professional for diagnosis if you suspect any condition that may be aggravated by exercise.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06992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000" smtClean="0"/>
              <a:t>Pre-diagnosed conditions</a:t>
            </a:r>
            <a:br>
              <a:rPr lang="en-GB" altLang="en-US" sz="4000" smtClean="0"/>
            </a:br>
            <a:r>
              <a:rPr lang="en-GB" altLang="en-US" sz="4000" smtClean="0"/>
              <a:t>Medical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114424" y="2595562"/>
            <a:ext cx="3757614" cy="3670767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altLang="en-US" dirty="0"/>
              <a:t>Cardiovascular disease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Hypertension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Injuries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Rheumatoid arthritis</a:t>
            </a:r>
          </a:p>
          <a:p>
            <a:pPr>
              <a:lnSpc>
                <a:spcPct val="80000"/>
              </a:lnSpc>
            </a:pPr>
            <a:r>
              <a:rPr lang="en-GB" altLang="en-US" dirty="0" smtClean="0"/>
              <a:t>Stroke</a:t>
            </a:r>
            <a:endParaRPr lang="en-GB" altLang="en-US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872038" y="2595562"/>
            <a:ext cx="3757614" cy="36707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Char char="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50000"/>
                </a:schemeClr>
              </a:buClr>
              <a:buFont typeface="Wingdings 2" pitchFamily="18" charset="2"/>
              <a:buChar char="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35050" indent="-3492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 2" pitchFamily="18" charset="2"/>
              <a:buChar char="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50000"/>
                </a:schemeClr>
              </a:buClr>
              <a:buFont typeface="Wingdings 2" pitchFamily="18" charset="2"/>
              <a:buChar char="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720850" indent="-3492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 2" pitchFamily="18" charset="2"/>
              <a:buChar char="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055813" indent="-344488" algn="l" defTabSz="914400" rtl="0" eaLnBrk="1" latinLnBrk="0" hangingPunct="1">
              <a:spcBef>
                <a:spcPct val="20000"/>
              </a:spcBef>
              <a:buClr>
                <a:schemeClr val="accent1">
                  <a:lumMod val="50000"/>
                </a:schemeClr>
              </a:buClr>
              <a:buFont typeface="Wingdings 2" pitchFamily="18" charset="2"/>
              <a:buChar char="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398713" indent="-344488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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743200" indent="-344488" algn="l" defTabSz="914400" rtl="0" eaLnBrk="1" latinLnBrk="0" hangingPunct="1">
              <a:spcBef>
                <a:spcPct val="20000"/>
              </a:spcBef>
              <a:buClr>
                <a:schemeClr val="accent1">
                  <a:lumMod val="50000"/>
                </a:schemeClr>
              </a:buClr>
              <a:buFont typeface="Wingdings 2" pitchFamily="18" charset="2"/>
              <a:buChar char="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087688" indent="-344488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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dirty="0"/>
              <a:t>Osteoporosis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Epilepsy / fainting / blackouts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Obesity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Diabetes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Asthma / pulmonary disease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Mental health</a:t>
            </a:r>
          </a:p>
        </p:txBody>
      </p:sp>
    </p:spTree>
    <p:extLst>
      <p:ext uri="{BB962C8B-B14F-4D97-AF65-F5344CB8AC3E}">
        <p14:creationId xmlns:p14="http://schemas.microsoft.com/office/powerpoint/2010/main" val="19561605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000" smtClean="0"/>
              <a:t>Pre-diagnosed conditions</a:t>
            </a:r>
            <a:br>
              <a:rPr lang="en-GB" altLang="en-US" sz="4000" smtClean="0"/>
            </a:br>
            <a:r>
              <a:rPr lang="en-GB" altLang="en-US" sz="4000" smtClean="0"/>
              <a:t>Lifestyle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Smoking</a:t>
            </a:r>
          </a:p>
          <a:p>
            <a:r>
              <a:rPr lang="en-GB" altLang="en-US"/>
              <a:t>Alcohol</a:t>
            </a:r>
          </a:p>
          <a:p>
            <a:r>
              <a:rPr lang="en-GB" altLang="en-US"/>
              <a:t>Stress</a:t>
            </a:r>
          </a:p>
          <a:p>
            <a:r>
              <a:rPr lang="en-GB" altLang="en-US"/>
              <a:t>Inactivity</a:t>
            </a:r>
          </a:p>
          <a:p>
            <a:r>
              <a:rPr lang="en-GB" altLang="en-US"/>
              <a:t>Dietary</a:t>
            </a:r>
          </a:p>
        </p:txBody>
      </p:sp>
    </p:spTree>
    <p:extLst>
      <p:ext uri="{BB962C8B-B14F-4D97-AF65-F5344CB8AC3E}">
        <p14:creationId xmlns:p14="http://schemas.microsoft.com/office/powerpoint/2010/main" val="13634976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000" smtClean="0"/>
              <a:t>Pre-diagnosed conditions</a:t>
            </a:r>
            <a:br>
              <a:rPr lang="en-GB" altLang="en-US" sz="4000" smtClean="0"/>
            </a:br>
            <a:r>
              <a:rPr lang="en-GB" altLang="en-US" sz="4000" smtClean="0"/>
              <a:t>other?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Age</a:t>
            </a:r>
          </a:p>
          <a:p>
            <a:r>
              <a:rPr lang="en-GB" altLang="en-US"/>
              <a:t>Pregnancy</a:t>
            </a:r>
          </a:p>
          <a:p>
            <a:r>
              <a:rPr lang="en-GB" altLang="en-US"/>
              <a:t>Gender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69391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Cardiovascular Disease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33400" indent="-533400">
              <a:buFont typeface="Wingdings" charset="2"/>
              <a:buNone/>
            </a:pPr>
            <a:r>
              <a:rPr lang="en-GB" altLang="en-US" sz="2800"/>
              <a:t>Contraindications</a:t>
            </a:r>
          </a:p>
          <a:p>
            <a:pPr marL="914400" lvl="1" indent="-457200">
              <a:buFontTx/>
              <a:buAutoNum type="arabicPeriod"/>
            </a:pPr>
            <a:r>
              <a:rPr lang="en-GB" altLang="en-US" sz="2400"/>
              <a:t>Unstable angina</a:t>
            </a:r>
          </a:p>
          <a:p>
            <a:pPr marL="914400" lvl="1" indent="-457200">
              <a:buFontTx/>
              <a:buAutoNum type="arabicPeriod"/>
            </a:pPr>
            <a:r>
              <a:rPr lang="en-GB" altLang="en-US" sz="2400"/>
              <a:t>Resting SBP &gt;200mmHg or DBP &gt;110mmHg</a:t>
            </a:r>
          </a:p>
          <a:p>
            <a:pPr marL="914400" lvl="1" indent="-457200">
              <a:buFontTx/>
              <a:buAutoNum type="arabicPeriod"/>
            </a:pPr>
            <a:r>
              <a:rPr lang="en-GB" altLang="en-US" sz="2400"/>
              <a:t>Acute systemic illness of fever</a:t>
            </a:r>
          </a:p>
          <a:p>
            <a:pPr marL="914400" lvl="1" indent="-457200">
              <a:buFontTx/>
              <a:buAutoNum type="arabicPeriod"/>
            </a:pPr>
            <a:r>
              <a:rPr lang="en-GB" altLang="en-US" sz="2400"/>
              <a:t>Resting heart rate &gt;120bt/min</a:t>
            </a:r>
          </a:p>
          <a:p>
            <a:pPr marL="914400" lvl="1" indent="-457200">
              <a:buFontTx/>
              <a:buAutoNum type="arabicPeriod"/>
            </a:pPr>
            <a:r>
              <a:rPr lang="en-GB" altLang="en-US" sz="2400"/>
              <a:t>Recent embolism</a:t>
            </a:r>
          </a:p>
          <a:p>
            <a:pPr marL="914400" lvl="1" indent="-457200">
              <a:buFontTx/>
              <a:buAutoNum type="arabicPeriod"/>
            </a:pPr>
            <a:r>
              <a:rPr lang="en-GB" altLang="en-US" sz="2400"/>
              <a:t>Uncontrolled diabetes</a:t>
            </a:r>
          </a:p>
          <a:p>
            <a:pPr marL="914400" lvl="1" indent="-457200">
              <a:buFontTx/>
              <a:buAutoNum type="arabicPeriod"/>
            </a:pPr>
            <a:r>
              <a:rPr lang="en-GB" altLang="en-US" sz="2400"/>
              <a:t>Severe orthopaedic problems</a:t>
            </a:r>
          </a:p>
          <a:p>
            <a:pPr marL="914400" lvl="1" indent="-457200">
              <a:buFontTx/>
              <a:buAutoNum type="arabicPeriod"/>
            </a:pPr>
            <a:r>
              <a:rPr lang="en-GB" altLang="en-US" sz="2400"/>
              <a:t>Metabolic problems</a:t>
            </a:r>
          </a:p>
        </p:txBody>
      </p:sp>
    </p:spTree>
    <p:extLst>
      <p:ext uri="{BB962C8B-B14F-4D97-AF65-F5344CB8AC3E}">
        <p14:creationId xmlns:p14="http://schemas.microsoft.com/office/powerpoint/2010/main" val="10592546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Cardiovascular disease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35755" y="2157413"/>
            <a:ext cx="8242301" cy="434340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000" dirty="0"/>
              <a:t>To diminish the cardiovascular stress at any given level of activity and thereby reduce the likelihood of further cardiovascular incidence </a:t>
            </a:r>
          </a:p>
          <a:p>
            <a:pPr>
              <a:lnSpc>
                <a:spcPct val="80000"/>
              </a:lnSpc>
            </a:pPr>
            <a:r>
              <a:rPr lang="en-GB" altLang="en-US" sz="2000" u="sng" dirty="0" smtClean="0"/>
              <a:t>Type</a:t>
            </a:r>
            <a:endParaRPr lang="en-GB" altLang="en-US" dirty="0" smtClean="0"/>
          </a:p>
          <a:p>
            <a:pPr lvl="1">
              <a:lnSpc>
                <a:spcPct val="80000"/>
              </a:lnSpc>
            </a:pPr>
            <a:r>
              <a:rPr lang="en-GB" altLang="en-US" sz="1800" dirty="0" smtClean="0"/>
              <a:t>isotonic </a:t>
            </a:r>
            <a:r>
              <a:rPr lang="en-GB" altLang="en-US" sz="1800" dirty="0"/>
              <a:t>forms using large muscle groups </a:t>
            </a:r>
            <a:r>
              <a:rPr lang="en-GB" altLang="en-US" dirty="0" smtClean="0"/>
              <a:t>e.g</a:t>
            </a:r>
            <a:r>
              <a:rPr lang="en-GB" altLang="en-US" dirty="0"/>
              <a:t>. </a:t>
            </a:r>
            <a:r>
              <a:rPr lang="en-GB" altLang="en-US" dirty="0" smtClean="0"/>
              <a:t>Walking</a:t>
            </a:r>
            <a:r>
              <a:rPr lang="en-GB" altLang="en-US" dirty="0"/>
              <a:t>, swimming or cycling if overweight, light </a:t>
            </a:r>
            <a:r>
              <a:rPr lang="en-GB" altLang="en-US" dirty="0" smtClean="0"/>
              <a:t>weight</a:t>
            </a:r>
            <a:endParaRPr lang="en-GB" altLang="en-US" sz="2000" dirty="0"/>
          </a:p>
          <a:p>
            <a:pPr>
              <a:lnSpc>
                <a:spcPct val="80000"/>
              </a:lnSpc>
            </a:pPr>
            <a:r>
              <a:rPr lang="en-GB" altLang="en-US" sz="2000" u="sng" dirty="0"/>
              <a:t>Duration and frequency</a:t>
            </a:r>
            <a:r>
              <a:rPr lang="en-GB" altLang="en-US" sz="2000" dirty="0"/>
              <a:t> </a:t>
            </a:r>
            <a:endParaRPr lang="en-GB" altLang="en-US" sz="2000" dirty="0" smtClean="0"/>
          </a:p>
          <a:p>
            <a:pPr lvl="1">
              <a:lnSpc>
                <a:spcPct val="80000"/>
              </a:lnSpc>
            </a:pPr>
            <a:r>
              <a:rPr lang="en-GB" altLang="en-US" sz="1800" dirty="0" smtClean="0"/>
              <a:t>start </a:t>
            </a:r>
            <a:r>
              <a:rPr lang="en-GB" altLang="en-US" sz="1800" dirty="0"/>
              <a:t>20 mins x </a:t>
            </a:r>
            <a:r>
              <a:rPr lang="en-GB" altLang="en-US" sz="1800" dirty="0" smtClean="0"/>
              <a:t>3/</a:t>
            </a:r>
            <a:r>
              <a:rPr lang="en-GB" altLang="en-US" sz="1800" dirty="0" err="1" smtClean="0"/>
              <a:t>wk</a:t>
            </a:r>
            <a:endParaRPr lang="en-GB" altLang="en-US" dirty="0" smtClean="0"/>
          </a:p>
          <a:p>
            <a:pPr lvl="1">
              <a:lnSpc>
                <a:spcPct val="80000"/>
              </a:lnSpc>
            </a:pPr>
            <a:r>
              <a:rPr lang="en-GB" altLang="en-US" dirty="0" smtClean="0"/>
              <a:t>progress </a:t>
            </a:r>
            <a:r>
              <a:rPr lang="en-GB" altLang="en-US" dirty="0"/>
              <a:t>40-60 mins x </a:t>
            </a:r>
            <a:r>
              <a:rPr lang="en-GB" altLang="en-US" dirty="0" smtClean="0"/>
              <a:t>5/</a:t>
            </a:r>
            <a:r>
              <a:rPr lang="en-GB" altLang="en-US" dirty="0" err="1" smtClean="0"/>
              <a:t>wk</a:t>
            </a:r>
            <a:endParaRPr lang="en-GB" altLang="en-US" sz="2000" dirty="0"/>
          </a:p>
          <a:p>
            <a:pPr>
              <a:lnSpc>
                <a:spcPct val="80000"/>
              </a:lnSpc>
            </a:pPr>
            <a:r>
              <a:rPr lang="en-GB" altLang="en-US" sz="2000" u="sng" dirty="0"/>
              <a:t>Intensity</a:t>
            </a:r>
            <a:r>
              <a:rPr lang="en-GB" altLang="en-US" sz="2000" dirty="0"/>
              <a:t> </a:t>
            </a:r>
            <a:endParaRPr lang="en-GB" altLang="en-US" sz="2000" dirty="0" smtClean="0"/>
          </a:p>
          <a:p>
            <a:pPr lvl="1">
              <a:lnSpc>
                <a:spcPct val="80000"/>
              </a:lnSpc>
            </a:pPr>
            <a:r>
              <a:rPr lang="en-GB" altLang="en-US" sz="1800" dirty="0" smtClean="0"/>
              <a:t>start </a:t>
            </a:r>
            <a:r>
              <a:rPr lang="en-GB" altLang="en-US" sz="1800" dirty="0"/>
              <a:t>45% </a:t>
            </a:r>
            <a:r>
              <a:rPr lang="en-GB" altLang="en-US" dirty="0"/>
              <a:t>progress to up to 90% VO</a:t>
            </a:r>
            <a:r>
              <a:rPr lang="en-GB" altLang="en-US" baseline="-25000" dirty="0"/>
              <a:t>2 </a:t>
            </a:r>
            <a:r>
              <a:rPr lang="en-GB" altLang="en-US" dirty="0"/>
              <a:t>max over a period of time, as 	comfortable / confident.</a:t>
            </a:r>
          </a:p>
          <a:p>
            <a:pPr lvl="1">
              <a:lnSpc>
                <a:spcPct val="80000"/>
              </a:lnSpc>
            </a:pPr>
            <a:r>
              <a:rPr lang="en-GB" altLang="en-US" sz="1800" dirty="0" smtClean="0"/>
              <a:t>VO</a:t>
            </a:r>
            <a:r>
              <a:rPr lang="en-GB" altLang="en-US" sz="1800" baseline="-25000" dirty="0" smtClean="0"/>
              <a:t>2</a:t>
            </a:r>
            <a:r>
              <a:rPr lang="en-GB" altLang="en-US" sz="1800" dirty="0" smtClean="0"/>
              <a:t>max </a:t>
            </a:r>
            <a:r>
              <a:rPr lang="en-GB" altLang="en-US" sz="1800" dirty="0"/>
              <a:t>/ + 20bts/min above resting </a:t>
            </a:r>
            <a:r>
              <a:rPr lang="en-GB" altLang="en-US" sz="1800" dirty="0" smtClean="0"/>
              <a:t>HR.</a:t>
            </a:r>
          </a:p>
        </p:txBody>
      </p:sp>
    </p:spTree>
    <p:extLst>
      <p:ext uri="{BB962C8B-B14F-4D97-AF65-F5344CB8AC3E}">
        <p14:creationId xmlns:p14="http://schemas.microsoft.com/office/powerpoint/2010/main" val="2534016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14376"/>
            <a:ext cx="8913813" cy="914400"/>
          </a:xfrm>
        </p:spPr>
        <p:txBody>
          <a:bodyPr/>
          <a:lstStyle/>
          <a:p>
            <a:r>
              <a:rPr lang="en-GB" altLang="en-US"/>
              <a:t>Hypertension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2185988"/>
            <a:ext cx="8229600" cy="3943350"/>
          </a:xfrm>
        </p:spPr>
        <p:txBody>
          <a:bodyPr/>
          <a:lstStyle/>
          <a:p>
            <a:r>
              <a:rPr lang="en-GB" altLang="en-US" dirty="0"/>
              <a:t>Contraindications – as for CHD</a:t>
            </a:r>
          </a:p>
          <a:p>
            <a:r>
              <a:rPr lang="en-GB" altLang="en-US" dirty="0"/>
              <a:t>Exercise increases the resting vasodilation tone of arterial blood vessels.</a:t>
            </a:r>
          </a:p>
          <a:p>
            <a:r>
              <a:rPr lang="en-GB" altLang="en-US" dirty="0"/>
              <a:t>Mediates other factors such as diabetes and obesity associated will hypertension.</a:t>
            </a:r>
          </a:p>
          <a:p>
            <a:r>
              <a:rPr lang="en-GB" altLang="en-US" dirty="0"/>
              <a:t>Exercise – Moderate intensity for 30-45 mins every day. i.e. walking.</a:t>
            </a:r>
          </a:p>
          <a:p>
            <a:pPr>
              <a:buFont typeface="Wingdings" charset="2"/>
              <a:buNone/>
            </a:pPr>
            <a:r>
              <a:rPr lang="en-GB" altLang="en-US" dirty="0"/>
              <a:t>	Avoid high intensity isometric activities.</a:t>
            </a:r>
          </a:p>
        </p:txBody>
      </p:sp>
    </p:spTree>
    <p:extLst>
      <p:ext uri="{BB962C8B-B14F-4D97-AF65-F5344CB8AC3E}">
        <p14:creationId xmlns:p14="http://schemas.microsoft.com/office/powerpoint/2010/main" val="4621654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Injuries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sz="2800" dirty="0"/>
              <a:t>Consult with primary treatment advisor i.e. </a:t>
            </a:r>
            <a:r>
              <a:rPr lang="en-GB" altLang="en-US" sz="2800" dirty="0" smtClean="0"/>
              <a:t>Sports therapist/ Physio/ Other health professional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/>
              <a:t>Contraindications are those related to the  healing mechanism and associated timeline.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Work muscles not affected by injury.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Progress rehabilitation as injury heals – slowly!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Provide additional advice to speed up healing i.e. Hot / cold therapy.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Provide psychological support. </a:t>
            </a:r>
          </a:p>
        </p:txBody>
      </p:sp>
    </p:spTree>
    <p:extLst>
      <p:ext uri="{BB962C8B-B14F-4D97-AF65-F5344CB8AC3E}">
        <p14:creationId xmlns:p14="http://schemas.microsoft.com/office/powerpoint/2010/main" val="1662493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95218"/>
            <a:ext cx="8913813" cy="914400"/>
          </a:xfrm>
        </p:spPr>
        <p:txBody>
          <a:bodyPr/>
          <a:lstStyle/>
          <a:p>
            <a:r>
              <a:rPr lang="en-GB" altLang="en-US"/>
              <a:t>Rheumatoid Arthritis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700213"/>
            <a:ext cx="8229600" cy="492918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sz="2400"/>
              <a:t>Aggravation of soft tissues leading to stiffness and deterioration of these tissues (1-2% of the population)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Exercise does not seem to aggravate the condition and there are significant benefits, though generally avoid impact activities.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Exercise reduced pain by increasing circulating endorphins.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Stretching exercise 2-3 time/day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Exercise prevents loss of other physical function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During flares concentrate on static forms of exercise in affected joints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Intensity depends on the level of training start 15 mins x 3/wk progress as client’s fitness improves,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Cycling and swimming advised for aerobic forms of exercise</a:t>
            </a:r>
          </a:p>
        </p:txBody>
      </p:sp>
    </p:spTree>
    <p:extLst>
      <p:ext uri="{BB962C8B-B14F-4D97-AF65-F5344CB8AC3E}">
        <p14:creationId xmlns:p14="http://schemas.microsoft.com/office/powerpoint/2010/main" val="27579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52356"/>
            <a:ext cx="8913813" cy="914400"/>
          </a:xfrm>
        </p:spPr>
        <p:txBody>
          <a:bodyPr/>
          <a:lstStyle/>
          <a:p>
            <a:r>
              <a:rPr lang="en-GB" altLang="en-US"/>
              <a:t>Stroke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775"/>
            <a:ext cx="8229600" cy="4467225"/>
          </a:xfrm>
        </p:spPr>
        <p:txBody>
          <a:bodyPr>
            <a:normAutofit lnSpcReduction="10000"/>
          </a:bodyPr>
          <a:lstStyle/>
          <a:p>
            <a:r>
              <a:rPr lang="en-GB" altLang="en-US" sz="2800"/>
              <a:t>Be advised by medical consultation!</a:t>
            </a:r>
          </a:p>
          <a:p>
            <a:r>
              <a:rPr lang="en-GB" altLang="en-US" sz="2800"/>
              <a:t>See also cardiovascular disease.</a:t>
            </a:r>
          </a:p>
          <a:p>
            <a:r>
              <a:rPr lang="en-GB" altLang="en-US" sz="2800"/>
              <a:t>Exercise (aerobic) reduces potential of stroke reoccurrence by;</a:t>
            </a:r>
          </a:p>
          <a:p>
            <a:pPr lvl="1"/>
            <a:r>
              <a:rPr lang="en-GB" altLang="en-US" sz="2400"/>
              <a:t>Reduction of plasma fibrinogen</a:t>
            </a:r>
          </a:p>
          <a:p>
            <a:pPr lvl="1"/>
            <a:r>
              <a:rPr lang="en-GB" altLang="en-US" sz="2400"/>
              <a:t>Increases dilatory tone in blood vessels</a:t>
            </a:r>
          </a:p>
          <a:p>
            <a:pPr lvl="1"/>
            <a:r>
              <a:rPr lang="en-GB" altLang="en-US" sz="2400"/>
              <a:t>Reduces blood factors associated with stroke such as </a:t>
            </a:r>
          </a:p>
          <a:p>
            <a:pPr lvl="4"/>
            <a:r>
              <a:rPr lang="en-GB" altLang="en-US" sz="1800"/>
              <a:t>Adherence of monocytes</a:t>
            </a:r>
          </a:p>
          <a:p>
            <a:pPr lvl="4"/>
            <a:r>
              <a:rPr lang="en-GB" altLang="en-US" sz="1800"/>
              <a:t>Aggregation of platelets </a:t>
            </a:r>
          </a:p>
          <a:p>
            <a:endParaRPr lang="en-GB" altLang="en-US" sz="2800"/>
          </a:p>
        </p:txBody>
      </p:sp>
    </p:spTree>
    <p:extLst>
      <p:ext uri="{BB962C8B-B14F-4D97-AF65-F5344CB8AC3E}">
        <p14:creationId xmlns:p14="http://schemas.microsoft.com/office/powerpoint/2010/main" val="9994931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38056"/>
            <a:ext cx="8913813" cy="914400"/>
          </a:xfrm>
        </p:spPr>
        <p:txBody>
          <a:bodyPr/>
          <a:lstStyle/>
          <a:p>
            <a:r>
              <a:rPr lang="en-GB" altLang="en-US"/>
              <a:t>Stroke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484313"/>
            <a:ext cx="8229600" cy="496887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sz="2400" u="sng"/>
              <a:t>For Motor control (early stage)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400"/>
              <a:t>   activities to replicate real actions seem to be as if not more effective that specific training i.e. walking on treadmill (supported if necessary).</a:t>
            </a:r>
          </a:p>
          <a:p>
            <a:pPr>
              <a:lnSpc>
                <a:spcPct val="90000"/>
              </a:lnSpc>
            </a:pPr>
            <a:r>
              <a:rPr lang="en-GB" altLang="en-US" sz="2400" u="sng"/>
              <a:t>Strength training</a:t>
            </a:r>
            <a:r>
              <a:rPr lang="en-GB" altLang="en-US" sz="2400"/>
              <a:t> 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400"/>
              <a:t>	Muscular tone improves with specific exercise aiding motor control. Intensity and weights as appropriate</a:t>
            </a:r>
          </a:p>
          <a:p>
            <a:pPr>
              <a:lnSpc>
                <a:spcPct val="90000"/>
              </a:lnSpc>
            </a:pPr>
            <a:r>
              <a:rPr lang="en-GB" altLang="en-US" sz="2400" u="sng"/>
              <a:t>Aerobic training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400"/>
              <a:t>	Prevents deconditioning and associated conditions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endParaRPr lang="en-GB" altLang="en-US" sz="2400"/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400"/>
              <a:t>	</a:t>
            </a:r>
            <a:r>
              <a:rPr lang="en-GB" altLang="en-US" sz="2400" i="1"/>
              <a:t>Benefits of exercise and stroke is equivocal and care must be taken when advising in a non-clinical environment. Seek explicit medical advice.</a:t>
            </a:r>
          </a:p>
        </p:txBody>
      </p:sp>
    </p:spTree>
    <p:extLst>
      <p:ext uri="{BB962C8B-B14F-4D97-AF65-F5344CB8AC3E}">
        <p14:creationId xmlns:p14="http://schemas.microsoft.com/office/powerpoint/2010/main" val="8641675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915987"/>
          </a:xfrm>
        </p:spPr>
        <p:txBody>
          <a:bodyPr/>
          <a:lstStyle/>
          <a:p>
            <a:r>
              <a:rPr lang="en-GB" altLang="en-US" dirty="0" smtClean="0"/>
              <a:t>Osteoporosis</a:t>
            </a:r>
            <a:endParaRPr lang="en-GB" altLang="en-US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252537"/>
            <a:ext cx="8229600" cy="5256213"/>
          </a:xfrm>
        </p:spPr>
        <p:txBody>
          <a:bodyPr rtlCol="0">
            <a:normAutofit fontScale="70000" lnSpcReduction="20000"/>
          </a:bodyPr>
          <a:lstStyle/>
          <a:p>
            <a:pPr marL="609600" indent="-60960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400" dirty="0" smtClean="0"/>
              <a:t>Deterioration of bone tissue with increased susceptibility to</a:t>
            </a:r>
          </a:p>
          <a:p>
            <a:pPr marL="609600" indent="-60960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400" dirty="0" smtClean="0"/>
              <a:t> fracture</a:t>
            </a:r>
          </a:p>
          <a:p>
            <a:pPr marL="609600" indent="-609600" fontAlgn="auto">
              <a:lnSpc>
                <a:spcPct val="8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dirty="0" smtClean="0"/>
              <a:t>Weight bearing physical activity is essential</a:t>
            </a:r>
          </a:p>
          <a:p>
            <a:pPr marL="609600" indent="-609600" fontAlgn="auto">
              <a:lnSpc>
                <a:spcPct val="8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dirty="0" smtClean="0"/>
              <a:t>Muscular training activities may also be beneficial</a:t>
            </a:r>
          </a:p>
          <a:p>
            <a:pPr marL="609600" indent="-609600" fontAlgn="auto">
              <a:lnSpc>
                <a:spcPct val="8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dirty="0" smtClean="0"/>
              <a:t>Exercise for developing bone seems more responsive</a:t>
            </a:r>
          </a:p>
          <a:p>
            <a:pPr marL="609600" indent="-609600" fontAlgn="auto">
              <a:lnSpc>
                <a:spcPct val="8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dirty="0" smtClean="0"/>
              <a:t>Excessive endurance training may induce hormonal changes that adversely affect done density.</a:t>
            </a:r>
          </a:p>
          <a:p>
            <a:pPr marL="609600" indent="-609600" fontAlgn="auto">
              <a:lnSpc>
                <a:spcPct val="8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dirty="0" smtClean="0"/>
              <a:t>Although helpful, exercise may not be sufficient to off-set bone degeneration hormone replacement and nutritional supplementation may be required e.g. calcium.</a:t>
            </a:r>
          </a:p>
          <a:p>
            <a:pPr marL="609600" indent="-609600" fontAlgn="auto">
              <a:lnSpc>
                <a:spcPct val="8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dirty="0" smtClean="0"/>
              <a:t>Activities which promote improvements in strength, flexibility and coordination may reduce the likelihood of falling and thus are optimal for older people.</a:t>
            </a:r>
          </a:p>
          <a:p>
            <a:pPr marL="609600" indent="-60960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2400" dirty="0" smtClean="0"/>
          </a:p>
          <a:p>
            <a:pPr marL="609600" indent="-60960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400" dirty="0" smtClean="0"/>
              <a:t>Most beneficial type, intensity and duration of exercise still </a:t>
            </a:r>
          </a:p>
          <a:p>
            <a:pPr marL="609600" indent="-60960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400" dirty="0" smtClean="0"/>
              <a:t>to be identified</a:t>
            </a:r>
          </a:p>
        </p:txBody>
      </p:sp>
    </p:spTree>
    <p:extLst>
      <p:ext uri="{BB962C8B-B14F-4D97-AF65-F5344CB8AC3E}">
        <p14:creationId xmlns:p14="http://schemas.microsoft.com/office/powerpoint/2010/main" val="63239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Epilepsy / fainting / blackouts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Seek medical advice</a:t>
            </a:r>
          </a:p>
          <a:p>
            <a:r>
              <a:rPr lang="en-GB" altLang="en-US"/>
              <a:t>Any form of activity is suitable </a:t>
            </a:r>
          </a:p>
          <a:p>
            <a:r>
              <a:rPr lang="en-GB" altLang="en-US"/>
              <a:t>Avoid exhaustive exercise</a:t>
            </a:r>
          </a:p>
          <a:p>
            <a:r>
              <a:rPr lang="en-GB" altLang="en-US"/>
              <a:t>Avoid exercise in hot climates</a:t>
            </a:r>
          </a:p>
          <a:p>
            <a:r>
              <a:rPr lang="en-GB" altLang="en-US"/>
              <a:t>Ensure proper hydration</a:t>
            </a:r>
          </a:p>
          <a:p>
            <a:r>
              <a:rPr lang="en-GB" altLang="en-US"/>
              <a:t>Avoid exercising on treadmill </a:t>
            </a:r>
          </a:p>
        </p:txBody>
      </p:sp>
    </p:spTree>
    <p:extLst>
      <p:ext uri="{BB962C8B-B14F-4D97-AF65-F5344CB8AC3E}">
        <p14:creationId xmlns:p14="http://schemas.microsoft.com/office/powerpoint/2010/main" val="7478427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Obesity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Best to use a combination of diet and exercise.</a:t>
            </a:r>
          </a:p>
          <a:p>
            <a:pPr>
              <a:lnSpc>
                <a:spcPct val="90000"/>
              </a:lnSpc>
            </a:pPr>
            <a:r>
              <a:rPr lang="en-GB" altLang="en-US"/>
              <a:t>Aerobic exercise to increase calorific use </a:t>
            </a:r>
          </a:p>
          <a:p>
            <a:pPr>
              <a:lnSpc>
                <a:spcPct val="90000"/>
              </a:lnSpc>
            </a:pPr>
            <a:r>
              <a:rPr lang="en-GB" altLang="en-US"/>
              <a:t>Start at intensity and duration capable of by client and increase as appropriate</a:t>
            </a:r>
          </a:p>
          <a:p>
            <a:pPr>
              <a:lnSpc>
                <a:spcPct val="90000"/>
              </a:lnSpc>
            </a:pPr>
            <a:r>
              <a:rPr lang="en-GB" altLang="en-US"/>
              <a:t>Avoid impact activities; cycling, walking and swimming best.</a:t>
            </a:r>
          </a:p>
          <a:p>
            <a:pPr>
              <a:lnSpc>
                <a:spcPct val="90000"/>
              </a:lnSpc>
            </a:pPr>
            <a:r>
              <a:rPr lang="en-GB" altLang="en-US"/>
              <a:t>Strength training as for normal person</a:t>
            </a:r>
          </a:p>
        </p:txBody>
      </p:sp>
    </p:spTree>
    <p:extLst>
      <p:ext uri="{BB962C8B-B14F-4D97-AF65-F5344CB8AC3E}">
        <p14:creationId xmlns:p14="http://schemas.microsoft.com/office/powerpoint/2010/main" val="19188474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52318"/>
            <a:ext cx="8913813" cy="914400"/>
          </a:xfrm>
        </p:spPr>
        <p:txBody>
          <a:bodyPr/>
          <a:lstStyle/>
          <a:p>
            <a:r>
              <a:rPr lang="en-GB" altLang="en-US"/>
              <a:t>Diabetes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42912" y="1497013"/>
            <a:ext cx="8229600" cy="485775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80000"/>
              </a:lnSpc>
              <a:buFont typeface="Wingdings" charset="2"/>
              <a:buNone/>
            </a:pPr>
            <a:r>
              <a:rPr lang="en-GB" altLang="en-US" sz="2400" dirty="0"/>
              <a:t>Type I diabetes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Comprehensive medical screening and confirmation from specialist.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If so then any form of exercise can be tolerated.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Benefits as associated with normal population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Improvements in blood glucose to insulin sensitivity.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Increase accumulation of ketones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Risks to those exercising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/>
              <a:t>Hypoglycaemia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/>
              <a:t>Hyperglycaemia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/>
              <a:t>Aggravation of CHD </a:t>
            </a:r>
            <a:r>
              <a:rPr lang="en-GB" altLang="en-US" sz="2000" dirty="0" err="1"/>
              <a:t>inc.</a:t>
            </a:r>
            <a:r>
              <a:rPr lang="en-GB" altLang="en-US" sz="2000" dirty="0"/>
              <a:t> sudden death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/>
              <a:t>Worsening of long term complications of diabetes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Monitor effects of exercise especially concerning hypoglycaemia.</a:t>
            </a:r>
          </a:p>
          <a:p>
            <a:pPr>
              <a:lnSpc>
                <a:spcPct val="80000"/>
              </a:lnSpc>
              <a:buFont typeface="Wingdings" charset="2"/>
              <a:buNone/>
            </a:pPr>
            <a:endParaRPr lang="en-GB" altLang="en-US" sz="2400" dirty="0"/>
          </a:p>
          <a:p>
            <a:pPr lvl="1">
              <a:lnSpc>
                <a:spcPct val="80000"/>
              </a:lnSpc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3067785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80919"/>
            <a:ext cx="8913813" cy="914400"/>
          </a:xfrm>
        </p:spPr>
        <p:txBody>
          <a:bodyPr/>
          <a:lstStyle/>
          <a:p>
            <a:r>
              <a:rPr lang="en-GB" altLang="en-US"/>
              <a:t>Diabetes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57338"/>
            <a:ext cx="8229600" cy="453866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2800"/>
              <a:t>Type II diabetes</a:t>
            </a:r>
          </a:p>
          <a:p>
            <a:pPr>
              <a:lnSpc>
                <a:spcPct val="90000"/>
              </a:lnSpc>
            </a:pPr>
            <a:r>
              <a:rPr lang="en-GB" altLang="en-US" sz="2800"/>
              <a:t>Medical evaluation required prior to exercise.</a:t>
            </a:r>
          </a:p>
          <a:p>
            <a:pPr>
              <a:lnSpc>
                <a:spcPct val="90000"/>
              </a:lnSpc>
            </a:pPr>
            <a:r>
              <a:rPr lang="en-GB" altLang="en-US" sz="2800"/>
              <a:t>Exercise increases insulin sensitivity and may result in reduced need for medication. This effect lasts 5-7 days. </a:t>
            </a:r>
          </a:p>
          <a:p>
            <a:pPr>
              <a:lnSpc>
                <a:spcPct val="90000"/>
              </a:lnSpc>
            </a:pPr>
            <a:r>
              <a:rPr lang="en-GB" altLang="en-US" sz="2800"/>
              <a:t>Minimum of 30 mins 5wk at moderate –high intensity.</a:t>
            </a:r>
          </a:p>
          <a:p>
            <a:pPr>
              <a:lnSpc>
                <a:spcPct val="90000"/>
              </a:lnSpc>
            </a:pPr>
            <a:r>
              <a:rPr lang="en-GB" altLang="en-US" sz="2800"/>
              <a:t>Warm-up vital 5-10 mins at low –mod intensity.</a:t>
            </a:r>
          </a:p>
          <a:p>
            <a:pPr>
              <a:lnSpc>
                <a:spcPct val="90000"/>
              </a:lnSpc>
            </a:pPr>
            <a:r>
              <a:rPr lang="en-GB" altLang="en-US" sz="2800"/>
              <a:t>Monitor response to exercise and have food available if required.</a:t>
            </a:r>
          </a:p>
        </p:txBody>
      </p:sp>
    </p:spTree>
    <p:extLst>
      <p:ext uri="{BB962C8B-B14F-4D97-AF65-F5344CB8AC3E}">
        <p14:creationId xmlns:p14="http://schemas.microsoft.com/office/powerpoint/2010/main" val="7125042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66619"/>
            <a:ext cx="8913813" cy="914400"/>
          </a:xfrm>
        </p:spPr>
        <p:txBody>
          <a:bodyPr/>
          <a:lstStyle/>
          <a:p>
            <a:r>
              <a:rPr lang="en-GB" altLang="en-US"/>
              <a:t>Asthma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4313"/>
            <a:ext cx="8229600" cy="461168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sz="2400"/>
              <a:t>Seek medical advice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Make sure medication is available at all times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Improvements to training similar to normal people unless condition is chronic (no discussed here – avoid this group).</a:t>
            </a:r>
          </a:p>
          <a:p>
            <a:pPr>
              <a:lnSpc>
                <a:spcPct val="90000"/>
              </a:lnSpc>
            </a:pPr>
            <a:endParaRPr lang="en-GB" altLang="en-US" sz="2400"/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400"/>
              <a:t>Training increases function of;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400"/>
              <a:t>	</a:t>
            </a:r>
            <a:r>
              <a:rPr lang="en-GB" altLang="en-US" sz="2000"/>
              <a:t>	Ventilator muscles – strength and endurance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000"/>
              <a:t>		Peak flow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000"/>
              <a:t>		VO</a:t>
            </a:r>
            <a:r>
              <a:rPr lang="en-GB" altLang="en-US" sz="2000" baseline="-25000"/>
              <a:t>2</a:t>
            </a:r>
            <a:r>
              <a:rPr lang="en-GB" altLang="en-US" sz="2000"/>
              <a:t> efficiency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000"/>
              <a:t>		Maximal sustained ventilation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00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6902989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52343"/>
            <a:ext cx="8913813" cy="914400"/>
          </a:xfrm>
        </p:spPr>
        <p:txBody>
          <a:bodyPr/>
          <a:lstStyle/>
          <a:p>
            <a:r>
              <a:rPr lang="en-GB" altLang="en-US"/>
              <a:t>Mental Health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57338"/>
            <a:ext cx="8229600" cy="496728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400" dirty="0"/>
              <a:t>General exercise can have the following effects on mental health</a:t>
            </a:r>
          </a:p>
          <a:p>
            <a:pPr>
              <a:lnSpc>
                <a:spcPct val="90000"/>
              </a:lnSpc>
            </a:pPr>
            <a:r>
              <a:rPr lang="en-GB" altLang="en-US" sz="2300" dirty="0"/>
              <a:t>Anxiety improved</a:t>
            </a:r>
          </a:p>
          <a:p>
            <a:pPr>
              <a:lnSpc>
                <a:spcPct val="90000"/>
              </a:lnSpc>
            </a:pPr>
            <a:r>
              <a:rPr lang="en-GB" altLang="en-US" sz="2300" dirty="0"/>
              <a:t>Depression reduced</a:t>
            </a:r>
          </a:p>
          <a:p>
            <a:pPr>
              <a:lnSpc>
                <a:spcPct val="90000"/>
              </a:lnSpc>
            </a:pPr>
            <a:r>
              <a:rPr lang="en-GB" altLang="en-US" sz="2300" dirty="0"/>
              <a:t>Mood state improved</a:t>
            </a:r>
          </a:p>
          <a:p>
            <a:pPr>
              <a:lnSpc>
                <a:spcPct val="90000"/>
              </a:lnSpc>
            </a:pPr>
            <a:r>
              <a:rPr lang="en-GB" altLang="en-US" sz="2300" dirty="0" err="1"/>
              <a:t>Neurobehaviour</a:t>
            </a:r>
            <a:r>
              <a:rPr lang="en-GB" altLang="en-US" sz="2300" dirty="0"/>
              <a:t> improved</a:t>
            </a:r>
          </a:p>
          <a:p>
            <a:pPr>
              <a:lnSpc>
                <a:spcPct val="90000"/>
              </a:lnSpc>
            </a:pPr>
            <a:r>
              <a:rPr lang="en-GB" altLang="en-US" sz="2300" dirty="0"/>
              <a:t>Self-efficacy improved</a:t>
            </a:r>
          </a:p>
          <a:p>
            <a:pPr>
              <a:lnSpc>
                <a:spcPct val="90000"/>
              </a:lnSpc>
            </a:pPr>
            <a:r>
              <a:rPr lang="en-GB" altLang="en-US" sz="2300" dirty="0"/>
              <a:t>Quality of life perception improved</a:t>
            </a:r>
          </a:p>
          <a:p>
            <a:pPr>
              <a:lnSpc>
                <a:spcPct val="90000"/>
              </a:lnSpc>
            </a:pPr>
            <a:r>
              <a:rPr lang="en-GB" altLang="en-US" sz="2300" dirty="0"/>
              <a:t>Cognition improved</a:t>
            </a:r>
          </a:p>
          <a:p>
            <a:pPr>
              <a:lnSpc>
                <a:spcPct val="90000"/>
              </a:lnSpc>
            </a:pPr>
            <a:r>
              <a:rPr lang="en-GB" altLang="en-US" sz="2300" dirty="0"/>
              <a:t>Neuroticism reduced</a:t>
            </a:r>
          </a:p>
          <a:p>
            <a:pPr>
              <a:lnSpc>
                <a:spcPct val="90000"/>
              </a:lnSpc>
            </a:pPr>
            <a:r>
              <a:rPr lang="en-GB" altLang="en-US" sz="2300" dirty="0"/>
              <a:t>Reduced stress emotions</a:t>
            </a:r>
          </a:p>
        </p:txBody>
      </p:sp>
    </p:spTree>
    <p:extLst>
      <p:ext uri="{BB962C8B-B14F-4D97-AF65-F5344CB8AC3E}">
        <p14:creationId xmlns:p14="http://schemas.microsoft.com/office/powerpoint/2010/main" val="11478755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Mental Health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sz="2800"/>
              <a:t>Placebo effect? – probably partially</a:t>
            </a:r>
          </a:p>
          <a:p>
            <a:r>
              <a:rPr lang="en-GB" altLang="en-US" sz="2800"/>
              <a:t>Aerobic exercise probably better than meditation, psychotherapy and weight training.</a:t>
            </a:r>
          </a:p>
          <a:p>
            <a:r>
              <a:rPr lang="en-GB" altLang="en-US" sz="2800"/>
              <a:t>Duration, intensity and type dependent on individual</a:t>
            </a:r>
          </a:p>
          <a:p>
            <a:r>
              <a:rPr lang="en-GB" altLang="en-US" sz="2800"/>
              <a:t>Generally &gt;70% VO</a:t>
            </a:r>
            <a:r>
              <a:rPr lang="en-GB" altLang="en-US" sz="2800" baseline="-25000"/>
              <a:t>2</a:t>
            </a:r>
            <a:r>
              <a:rPr lang="en-GB" altLang="en-US" sz="2800"/>
              <a:t>max.</a:t>
            </a:r>
          </a:p>
          <a:p>
            <a:r>
              <a:rPr lang="en-GB" altLang="en-US" sz="2800"/>
              <a:t>Those receiving medication require close medical supervision</a:t>
            </a:r>
          </a:p>
        </p:txBody>
      </p:sp>
    </p:spTree>
    <p:extLst>
      <p:ext uri="{BB962C8B-B14F-4D97-AF65-F5344CB8AC3E}">
        <p14:creationId xmlns:p14="http://schemas.microsoft.com/office/powerpoint/2010/main" val="149945693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Conclusions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06400" y="2427288"/>
            <a:ext cx="8507413" cy="30591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Generally those with specific conditions can be provided with an exercise programme – but not all.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You must make sure that the risks are minimalised and consult with medical specialist prior to prescribing a programme.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There are significant health benefits for those with medical conditions associated with regular exercise and these people must be provided for. </a:t>
            </a:r>
          </a:p>
        </p:txBody>
      </p:sp>
    </p:spTree>
    <p:extLst>
      <p:ext uri="{BB962C8B-B14F-4D97-AF65-F5344CB8AC3E}">
        <p14:creationId xmlns:p14="http://schemas.microsoft.com/office/powerpoint/2010/main" val="652125807"/>
      </p:ext>
    </p:extLst>
  </p:cSld>
  <p:clrMapOvr>
    <a:masterClrMapping/>
  </p:clrMapOvr>
</p:sld>
</file>

<file path=ppt/theme/theme1.xml><?xml version="1.0" encoding="utf-8"?>
<a:theme xmlns:a="http://schemas.openxmlformats.org/drawingml/2006/main" name="Perception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Perception">
      <a:maj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ajorFont>
      <a:min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inorFont>
    </a:fontScheme>
    <a:fmtScheme name="Perception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Perception.thmx</Template>
  <TotalTime>2063</TotalTime>
  <Words>1376</Words>
  <Application>Microsoft Macintosh PowerPoint</Application>
  <PresentationFormat>On-screen Show (4:3)</PresentationFormat>
  <Paragraphs>295</Paragraphs>
  <Slides>37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Calibri</vt:lpstr>
      <vt:lpstr>Century Gothic</vt:lpstr>
      <vt:lpstr>Verdana</vt:lpstr>
      <vt:lpstr>Wingdings</vt:lpstr>
      <vt:lpstr>Wingdings 2</vt:lpstr>
      <vt:lpstr>Arial</vt:lpstr>
      <vt:lpstr>Perception</vt:lpstr>
      <vt:lpstr>Assessing Health &amp; Functional Fitness </vt:lpstr>
      <vt:lpstr>Conducting Fitness Assessments</vt:lpstr>
      <vt:lpstr>Fitness Assessment</vt:lpstr>
      <vt:lpstr>Benefits of Exercise</vt:lpstr>
      <vt:lpstr>Contra-indications to exercise</vt:lpstr>
      <vt:lpstr>PowerPoint Presentation</vt:lpstr>
      <vt:lpstr>Exercise Prescription</vt:lpstr>
      <vt:lpstr>Fitness Assessment</vt:lpstr>
      <vt:lpstr>Why Conduct An Assessment</vt:lpstr>
      <vt:lpstr>Role of Fitness Assessment</vt:lpstr>
      <vt:lpstr>How do we Assess?</vt:lpstr>
      <vt:lpstr>What does the information mean?</vt:lpstr>
      <vt:lpstr>How is the information used?</vt:lpstr>
      <vt:lpstr>Fitness Tests/ Assessments</vt:lpstr>
      <vt:lpstr>Contra-indications to exercise</vt:lpstr>
      <vt:lpstr>Exercise and Disease</vt:lpstr>
      <vt:lpstr>Diagnostic Tools</vt:lpstr>
      <vt:lpstr>Note</vt:lpstr>
      <vt:lpstr>Pre-diagnosed conditions Medical</vt:lpstr>
      <vt:lpstr>Pre-diagnosed conditions Lifestyle</vt:lpstr>
      <vt:lpstr>Pre-diagnosed conditions other?</vt:lpstr>
      <vt:lpstr>Cardiovascular Disease</vt:lpstr>
      <vt:lpstr>Cardiovascular disease</vt:lpstr>
      <vt:lpstr>Hypertension</vt:lpstr>
      <vt:lpstr>Injuries</vt:lpstr>
      <vt:lpstr>Rheumatoid Arthritis</vt:lpstr>
      <vt:lpstr>Stroke</vt:lpstr>
      <vt:lpstr>Stroke</vt:lpstr>
      <vt:lpstr>Osteoporosis</vt:lpstr>
      <vt:lpstr>Epilepsy / fainting / blackouts</vt:lpstr>
      <vt:lpstr>Obesity</vt:lpstr>
      <vt:lpstr>Diabetes</vt:lpstr>
      <vt:lpstr>Diabetes</vt:lpstr>
      <vt:lpstr>Asthma</vt:lpstr>
      <vt:lpstr>Mental Health</vt:lpstr>
      <vt:lpstr>Mental Health</vt:lpstr>
      <vt:lpstr>Conclusions</vt:lpstr>
    </vt:vector>
  </TitlesOfParts>
  <Company/>
  <LinksUpToDate>false</LinksUpToDate>
  <SharedDoc>false</SharedDoc>
  <HyperlinksChanged>false</HyperlinksChanged>
  <AppVersion>15.0030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Health &amp; Functional Fitness </dc:title>
  <dc:creator>daniel martin</dc:creator>
  <cp:lastModifiedBy>Daniel Martin</cp:lastModifiedBy>
  <cp:revision>46</cp:revision>
  <dcterms:created xsi:type="dcterms:W3CDTF">2015-12-21T23:23:13Z</dcterms:created>
  <dcterms:modified xsi:type="dcterms:W3CDTF">2017-02-15T08:05:36Z</dcterms:modified>
</cp:coreProperties>
</file>