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notesMasterIdLst>
    <p:notesMasterId r:id="rId5"/>
  </p:notesMasterIdLst>
  <p:sldIdLst>
    <p:sldId id="262" r:id="rId2"/>
    <p:sldId id="259" r:id="rId3"/>
    <p:sldId id="261" r:id="rId4"/>
  </p:sldIdLst>
  <p:sldSz cx="9906000" cy="6858000" type="A4"/>
  <p:notesSz cx="6858000" cy="9144000"/>
  <p:defaultTextStyle>
    <a:defPPr>
      <a:defRPr lang="ro-RO"/>
    </a:defPPr>
    <a:lvl1pPr marL="0" algn="l" defTabSz="914070" rtl="0" eaLnBrk="1" latinLnBrk="0" hangingPunct="1">
      <a:defRPr sz="1799" kern="1200">
        <a:solidFill>
          <a:schemeClr val="tx1"/>
        </a:solidFill>
        <a:latin typeface="+mn-lt"/>
        <a:ea typeface="+mn-ea"/>
        <a:cs typeface="+mn-cs"/>
      </a:defRPr>
    </a:lvl1pPr>
    <a:lvl2pPr marL="457034" algn="l" defTabSz="914070" rtl="0" eaLnBrk="1" latinLnBrk="0" hangingPunct="1">
      <a:defRPr sz="1799" kern="1200">
        <a:solidFill>
          <a:schemeClr val="tx1"/>
        </a:solidFill>
        <a:latin typeface="+mn-lt"/>
        <a:ea typeface="+mn-ea"/>
        <a:cs typeface="+mn-cs"/>
      </a:defRPr>
    </a:lvl2pPr>
    <a:lvl3pPr marL="914070" algn="l" defTabSz="914070" rtl="0" eaLnBrk="1" latinLnBrk="0" hangingPunct="1">
      <a:defRPr sz="1799" kern="1200">
        <a:solidFill>
          <a:schemeClr val="tx1"/>
        </a:solidFill>
        <a:latin typeface="+mn-lt"/>
        <a:ea typeface="+mn-ea"/>
        <a:cs typeface="+mn-cs"/>
      </a:defRPr>
    </a:lvl3pPr>
    <a:lvl4pPr marL="1371106" algn="l" defTabSz="914070" rtl="0" eaLnBrk="1" latinLnBrk="0" hangingPunct="1">
      <a:defRPr sz="1799" kern="1200">
        <a:solidFill>
          <a:schemeClr val="tx1"/>
        </a:solidFill>
        <a:latin typeface="+mn-lt"/>
        <a:ea typeface="+mn-ea"/>
        <a:cs typeface="+mn-cs"/>
      </a:defRPr>
    </a:lvl4pPr>
    <a:lvl5pPr marL="1828140" algn="l" defTabSz="914070" rtl="0" eaLnBrk="1" latinLnBrk="0" hangingPunct="1">
      <a:defRPr sz="1799" kern="1200">
        <a:solidFill>
          <a:schemeClr val="tx1"/>
        </a:solidFill>
        <a:latin typeface="+mn-lt"/>
        <a:ea typeface="+mn-ea"/>
        <a:cs typeface="+mn-cs"/>
      </a:defRPr>
    </a:lvl5pPr>
    <a:lvl6pPr marL="2285176" algn="l" defTabSz="914070" rtl="0" eaLnBrk="1" latinLnBrk="0" hangingPunct="1">
      <a:defRPr sz="1799" kern="1200">
        <a:solidFill>
          <a:schemeClr val="tx1"/>
        </a:solidFill>
        <a:latin typeface="+mn-lt"/>
        <a:ea typeface="+mn-ea"/>
        <a:cs typeface="+mn-cs"/>
      </a:defRPr>
    </a:lvl6pPr>
    <a:lvl7pPr marL="2742211" algn="l" defTabSz="914070" rtl="0" eaLnBrk="1" latinLnBrk="0" hangingPunct="1">
      <a:defRPr sz="1799" kern="1200">
        <a:solidFill>
          <a:schemeClr val="tx1"/>
        </a:solidFill>
        <a:latin typeface="+mn-lt"/>
        <a:ea typeface="+mn-ea"/>
        <a:cs typeface="+mn-cs"/>
      </a:defRPr>
    </a:lvl7pPr>
    <a:lvl8pPr marL="3199246" algn="l" defTabSz="914070" rtl="0" eaLnBrk="1" latinLnBrk="0" hangingPunct="1">
      <a:defRPr sz="1799" kern="1200">
        <a:solidFill>
          <a:schemeClr val="tx1"/>
        </a:solidFill>
        <a:latin typeface="+mn-lt"/>
        <a:ea typeface="+mn-ea"/>
        <a:cs typeface="+mn-cs"/>
      </a:defRPr>
    </a:lvl8pPr>
    <a:lvl9pPr marL="3656281" algn="l" defTabSz="914070" rtl="0" eaLnBrk="1" latinLnBrk="0" hangingPunct="1">
      <a:defRPr sz="1799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434" autoAdjust="0"/>
  </p:normalViewPr>
  <p:slideViewPr>
    <p:cSldViewPr snapToGrid="0">
      <p:cViewPr varScale="1">
        <p:scale>
          <a:sx n="70" d="100"/>
          <a:sy n="70" d="100"/>
        </p:scale>
        <p:origin x="1218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stituent antet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ro-RO"/>
          </a:p>
        </p:txBody>
      </p:sp>
      <p:sp>
        <p:nvSpPr>
          <p:cNvPr id="3" name="Substituent dată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5B083FE-3507-480D-8FF1-67AE72E372CD}" type="datetimeFigureOut">
              <a:rPr lang="ro-RO" smtClean="0"/>
              <a:t>18.11.2022</a:t>
            </a:fld>
            <a:endParaRPr lang="ro-RO"/>
          </a:p>
        </p:txBody>
      </p:sp>
      <p:sp>
        <p:nvSpPr>
          <p:cNvPr id="4" name="Substituent imagine diapozitiv 3"/>
          <p:cNvSpPr>
            <a:spLocks noGrp="1" noRot="1" noChangeAspect="1"/>
          </p:cNvSpPr>
          <p:nvPr>
            <p:ph type="sldImg" idx="2"/>
          </p:nvPr>
        </p:nvSpPr>
        <p:spPr>
          <a:xfrm>
            <a:off x="1200150" y="1143000"/>
            <a:ext cx="44577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ro-RO"/>
          </a:p>
        </p:txBody>
      </p:sp>
      <p:sp>
        <p:nvSpPr>
          <p:cNvPr id="5" name="Substituent note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ro-RO" smtClean="0"/>
              <a:t>Clic pentru editare stiluri text Coordonator</a:t>
            </a:r>
          </a:p>
          <a:p>
            <a:pPr lvl="1"/>
            <a:r>
              <a:rPr lang="ro-RO" smtClean="0"/>
              <a:t>Al doilea nivel</a:t>
            </a:r>
          </a:p>
          <a:p>
            <a:pPr lvl="2"/>
            <a:r>
              <a:rPr lang="ro-RO" smtClean="0"/>
              <a:t>Al treilea nivel</a:t>
            </a:r>
          </a:p>
          <a:p>
            <a:pPr lvl="3"/>
            <a:r>
              <a:rPr lang="ro-RO" smtClean="0"/>
              <a:t>Al patrulea nivel</a:t>
            </a:r>
          </a:p>
          <a:p>
            <a:pPr lvl="4"/>
            <a:r>
              <a:rPr lang="ro-RO" smtClean="0"/>
              <a:t>Al cincilea nivel</a:t>
            </a:r>
            <a:endParaRPr lang="ro-RO"/>
          </a:p>
        </p:txBody>
      </p:sp>
      <p:sp>
        <p:nvSpPr>
          <p:cNvPr id="6" name="Substituent subsol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ro-RO"/>
          </a:p>
        </p:txBody>
      </p:sp>
      <p:sp>
        <p:nvSpPr>
          <p:cNvPr id="7" name="Substituent număr diapozitiv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208F8A1-6718-45F6-A998-6856FF7E2426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120624815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07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034" algn="l" defTabSz="91407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070" algn="l" defTabSz="91407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106" algn="l" defTabSz="91407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140" algn="l" defTabSz="91407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5176" algn="l" defTabSz="91407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2211" algn="l" defTabSz="91407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199246" algn="l" defTabSz="91407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6281" algn="l" defTabSz="91407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ubstituent imagine diapozitiv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Substituent note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ro-RO" dirty="0"/>
          </a:p>
        </p:txBody>
      </p:sp>
      <p:sp>
        <p:nvSpPr>
          <p:cNvPr id="4" name="Substituent număr diapozitiv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208F8A1-6718-45F6-A998-6856FF7E2426}" type="slidenum">
              <a:rPr lang="ro-RO" smtClean="0"/>
              <a:t>3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297399689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u diapozitiv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42950" y="1122363"/>
            <a:ext cx="84201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ro-RO" smtClean="0"/>
              <a:t>Clic pentru editare stil titlu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38250" y="3602038"/>
            <a:ext cx="74295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ro-RO" smtClean="0"/>
              <a:t>Clic pentru a edita stilul de subtitlu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71CC16-DB69-44A2-8CEE-ACCCAB3F206C}" type="datetimeFigureOut">
              <a:rPr lang="ro-RO" smtClean="0"/>
              <a:t>18.11.2022</a:t>
            </a:fld>
            <a:endParaRPr lang="ro-RO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499CCE-61AB-4213-B8ED-F601E4631470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350852025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u și conțin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 smtClean="0"/>
              <a:t>Clic pentru editare stil titlu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ro-RO" smtClean="0"/>
              <a:t>Clic pentru editare stiluri text Coordonator</a:t>
            </a:r>
          </a:p>
          <a:p>
            <a:pPr lvl="1"/>
            <a:r>
              <a:rPr lang="ro-RO" smtClean="0"/>
              <a:t>Al doilea nivel</a:t>
            </a:r>
          </a:p>
          <a:p>
            <a:pPr lvl="2"/>
            <a:r>
              <a:rPr lang="ro-RO" smtClean="0"/>
              <a:t>Al treilea nivel</a:t>
            </a:r>
          </a:p>
          <a:p>
            <a:pPr lvl="3"/>
            <a:r>
              <a:rPr lang="ro-RO" smtClean="0"/>
              <a:t>Al patrulea nivel</a:t>
            </a:r>
          </a:p>
          <a:p>
            <a:pPr lvl="4"/>
            <a:r>
              <a:rPr lang="ro-RO" smtClean="0"/>
              <a:t>Al cincilea nivel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71CC16-DB69-44A2-8CEE-ACCCAB3F206C}" type="datetimeFigureOut">
              <a:rPr lang="ro-RO" smtClean="0"/>
              <a:t>18.11.2022</a:t>
            </a:fld>
            <a:endParaRPr lang="ro-RO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499CCE-61AB-4213-B8ED-F601E4631470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195490457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Antet secțiun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5879" y="1709740"/>
            <a:ext cx="8543925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ro-RO" smtClean="0"/>
              <a:t>Clic pentru editare stil titlu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879" y="4589465"/>
            <a:ext cx="8543925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ro-RO" smtClean="0"/>
              <a:t>Clic pentru editare stiluri text Coordonator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71CC16-DB69-44A2-8CEE-ACCCAB3F206C}" type="datetimeFigureOut">
              <a:rPr lang="ro-RO" smtClean="0"/>
              <a:t>18.11.2022</a:t>
            </a:fld>
            <a:endParaRPr lang="ro-RO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499CCE-61AB-4213-B8ED-F601E4631470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31963310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ouă tipuri de conțin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 smtClean="0"/>
              <a:t>Clic pentru editare stil titlu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1038" y="1825625"/>
            <a:ext cx="4210050" cy="4351338"/>
          </a:xfrm>
        </p:spPr>
        <p:txBody>
          <a:bodyPr/>
          <a:lstStyle/>
          <a:p>
            <a:pPr lvl="0"/>
            <a:r>
              <a:rPr lang="ro-RO" smtClean="0"/>
              <a:t>Clic pentru editare stiluri text Coordonator</a:t>
            </a:r>
          </a:p>
          <a:p>
            <a:pPr lvl="1"/>
            <a:r>
              <a:rPr lang="ro-RO" smtClean="0"/>
              <a:t>Al doilea nivel</a:t>
            </a:r>
          </a:p>
          <a:p>
            <a:pPr lvl="2"/>
            <a:r>
              <a:rPr lang="ro-RO" smtClean="0"/>
              <a:t>Al treilea nivel</a:t>
            </a:r>
          </a:p>
          <a:p>
            <a:pPr lvl="3"/>
            <a:r>
              <a:rPr lang="ro-RO" smtClean="0"/>
              <a:t>Al patrulea nivel</a:t>
            </a:r>
          </a:p>
          <a:p>
            <a:pPr lvl="4"/>
            <a:r>
              <a:rPr lang="ro-RO" smtClean="0"/>
              <a:t>Al cincilea nivel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14913" y="1825625"/>
            <a:ext cx="4210050" cy="4351338"/>
          </a:xfrm>
        </p:spPr>
        <p:txBody>
          <a:bodyPr/>
          <a:lstStyle/>
          <a:p>
            <a:pPr lvl="0"/>
            <a:r>
              <a:rPr lang="ro-RO" smtClean="0"/>
              <a:t>Clic pentru editare stiluri text Coordonator</a:t>
            </a:r>
          </a:p>
          <a:p>
            <a:pPr lvl="1"/>
            <a:r>
              <a:rPr lang="ro-RO" smtClean="0"/>
              <a:t>Al doilea nivel</a:t>
            </a:r>
          </a:p>
          <a:p>
            <a:pPr lvl="2"/>
            <a:r>
              <a:rPr lang="ro-RO" smtClean="0"/>
              <a:t>Al treilea nivel</a:t>
            </a:r>
          </a:p>
          <a:p>
            <a:pPr lvl="3"/>
            <a:r>
              <a:rPr lang="ro-RO" smtClean="0"/>
              <a:t>Al patrulea nivel</a:t>
            </a:r>
          </a:p>
          <a:p>
            <a:pPr lvl="4"/>
            <a:r>
              <a:rPr lang="ro-RO" smtClean="0"/>
              <a:t>Al cincilea nivel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71CC16-DB69-44A2-8CEE-ACCCAB3F206C}" type="datetimeFigureOut">
              <a:rPr lang="ro-RO" smtClean="0"/>
              <a:t>18.11.2022</a:t>
            </a:fld>
            <a:endParaRPr lang="ro-RO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499CCE-61AB-4213-B8ED-F601E4631470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23772359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ți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2328" y="365127"/>
            <a:ext cx="8543925" cy="1325563"/>
          </a:xfrm>
        </p:spPr>
        <p:txBody>
          <a:bodyPr/>
          <a:lstStyle/>
          <a:p>
            <a:r>
              <a:rPr lang="ro-RO" smtClean="0"/>
              <a:t>Clic pentru editare stil titlu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2329" y="1681163"/>
            <a:ext cx="4190702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o-RO" smtClean="0"/>
              <a:t>Clic pentru editare stiluri text Coordonator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2329" y="2505075"/>
            <a:ext cx="4190702" cy="3684588"/>
          </a:xfrm>
        </p:spPr>
        <p:txBody>
          <a:bodyPr/>
          <a:lstStyle/>
          <a:p>
            <a:pPr lvl="0"/>
            <a:r>
              <a:rPr lang="ro-RO" smtClean="0"/>
              <a:t>Clic pentru editare stiluri text Coordonator</a:t>
            </a:r>
          </a:p>
          <a:p>
            <a:pPr lvl="1"/>
            <a:r>
              <a:rPr lang="ro-RO" smtClean="0"/>
              <a:t>Al doilea nivel</a:t>
            </a:r>
          </a:p>
          <a:p>
            <a:pPr lvl="2"/>
            <a:r>
              <a:rPr lang="ro-RO" smtClean="0"/>
              <a:t>Al treilea nivel</a:t>
            </a:r>
          </a:p>
          <a:p>
            <a:pPr lvl="3"/>
            <a:r>
              <a:rPr lang="ro-RO" smtClean="0"/>
              <a:t>Al patrulea nivel</a:t>
            </a:r>
          </a:p>
          <a:p>
            <a:pPr lvl="4"/>
            <a:r>
              <a:rPr lang="ro-RO" smtClean="0"/>
              <a:t>Al cincilea nivel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4913" y="1681163"/>
            <a:ext cx="4211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ro-RO" smtClean="0"/>
              <a:t>Clic pentru editare stiluri text Coordonator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14913" y="2505075"/>
            <a:ext cx="4211340" cy="3684588"/>
          </a:xfrm>
        </p:spPr>
        <p:txBody>
          <a:bodyPr/>
          <a:lstStyle/>
          <a:p>
            <a:pPr lvl="0"/>
            <a:r>
              <a:rPr lang="ro-RO" smtClean="0"/>
              <a:t>Clic pentru editare stiluri text Coordonator</a:t>
            </a:r>
          </a:p>
          <a:p>
            <a:pPr lvl="1"/>
            <a:r>
              <a:rPr lang="ro-RO" smtClean="0"/>
              <a:t>Al doilea nivel</a:t>
            </a:r>
          </a:p>
          <a:p>
            <a:pPr lvl="2"/>
            <a:r>
              <a:rPr lang="ro-RO" smtClean="0"/>
              <a:t>Al treilea nivel</a:t>
            </a:r>
          </a:p>
          <a:p>
            <a:pPr lvl="3"/>
            <a:r>
              <a:rPr lang="ro-RO" smtClean="0"/>
              <a:t>Al patrulea nivel</a:t>
            </a:r>
          </a:p>
          <a:p>
            <a:pPr lvl="4"/>
            <a:r>
              <a:rPr lang="ro-RO" smtClean="0"/>
              <a:t>Al cincilea nivel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71CC16-DB69-44A2-8CEE-ACCCAB3F206C}" type="datetimeFigureOut">
              <a:rPr lang="ro-RO" smtClean="0"/>
              <a:t>18.11.2022</a:t>
            </a:fld>
            <a:endParaRPr lang="ro-RO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499CCE-61AB-4213-B8ED-F601E4631470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2081808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Doar tit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 smtClean="0"/>
              <a:t>Clic pentru editare stil titlu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71CC16-DB69-44A2-8CEE-ACCCAB3F206C}" type="datetimeFigureOut">
              <a:rPr lang="ro-RO" smtClean="0"/>
              <a:t>18.11.2022</a:t>
            </a:fld>
            <a:endParaRPr lang="ro-RO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499CCE-61AB-4213-B8ED-F601E4631470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3883338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Necompleta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71CC16-DB69-44A2-8CEE-ACCCAB3F206C}" type="datetimeFigureOut">
              <a:rPr lang="ro-RO" smtClean="0"/>
              <a:t>18.11.2022</a:t>
            </a:fld>
            <a:endParaRPr lang="ro-RO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499CCE-61AB-4213-B8ED-F601E4631470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351613474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ținut cu legend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2328" y="457200"/>
            <a:ext cx="3194943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ro-RO" smtClean="0"/>
              <a:t>Clic pentru editare stil titlu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211340" y="987427"/>
            <a:ext cx="5014913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ro-RO" smtClean="0"/>
              <a:t>Clic pentru editare stiluri text Coordonator</a:t>
            </a:r>
          </a:p>
          <a:p>
            <a:pPr lvl="1"/>
            <a:r>
              <a:rPr lang="ro-RO" smtClean="0"/>
              <a:t>Al doilea nivel</a:t>
            </a:r>
          </a:p>
          <a:p>
            <a:pPr lvl="2"/>
            <a:r>
              <a:rPr lang="ro-RO" smtClean="0"/>
              <a:t>Al treilea nivel</a:t>
            </a:r>
          </a:p>
          <a:p>
            <a:pPr lvl="3"/>
            <a:r>
              <a:rPr lang="ro-RO" smtClean="0"/>
              <a:t>Al patrulea nivel</a:t>
            </a:r>
          </a:p>
          <a:p>
            <a:pPr lvl="4"/>
            <a:r>
              <a:rPr lang="ro-RO" smtClean="0"/>
              <a:t>Al cincilea nivel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2328" y="2057400"/>
            <a:ext cx="3194943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o-RO" smtClean="0"/>
              <a:t>Clic pentru editare stiluri text Coordonator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71CC16-DB69-44A2-8CEE-ACCCAB3F206C}" type="datetimeFigureOut">
              <a:rPr lang="ro-RO" smtClean="0"/>
              <a:t>18.11.2022</a:t>
            </a:fld>
            <a:endParaRPr lang="ro-RO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499CCE-61AB-4213-B8ED-F601E4631470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10075993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ine cu legend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2328" y="457200"/>
            <a:ext cx="3194943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ro-RO" smtClean="0"/>
              <a:t>Clic pentru editare stil titlu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211340" y="987427"/>
            <a:ext cx="5014913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ro-RO" smtClean="0"/>
              <a:t>Faceți clic pe pictogramă pentru a adăuga o imagine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2328" y="2057400"/>
            <a:ext cx="3194943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ro-RO" smtClean="0"/>
              <a:t>Clic pentru editare stiluri text Coordonator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71CC16-DB69-44A2-8CEE-ACCCAB3F206C}" type="datetimeFigureOut">
              <a:rPr lang="ro-RO" smtClean="0"/>
              <a:t>18.11.2022</a:t>
            </a:fld>
            <a:endParaRPr lang="ro-RO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499CCE-61AB-4213-B8ED-F601E4631470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19074201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ext vertical și tit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 smtClean="0"/>
              <a:t>Clic pentru editare stil titlu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ro-RO" smtClean="0"/>
              <a:t>Clic pentru editare stiluri text Coordonator</a:t>
            </a:r>
          </a:p>
          <a:p>
            <a:pPr lvl="1"/>
            <a:r>
              <a:rPr lang="ro-RO" smtClean="0"/>
              <a:t>Al doilea nivel</a:t>
            </a:r>
          </a:p>
          <a:p>
            <a:pPr lvl="2"/>
            <a:r>
              <a:rPr lang="ro-RO" smtClean="0"/>
              <a:t>Al treilea nivel</a:t>
            </a:r>
          </a:p>
          <a:p>
            <a:pPr lvl="3"/>
            <a:r>
              <a:rPr lang="ro-RO" smtClean="0"/>
              <a:t>Al patrulea nivel</a:t>
            </a:r>
          </a:p>
          <a:p>
            <a:pPr lvl="4"/>
            <a:r>
              <a:rPr lang="ro-RO" smtClean="0"/>
              <a:t>Al cincilea nivel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71CC16-DB69-44A2-8CEE-ACCCAB3F206C}" type="datetimeFigureOut">
              <a:rPr lang="ro-RO" smtClean="0"/>
              <a:t>18.11.2022</a:t>
            </a:fld>
            <a:endParaRPr lang="ro-RO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499CCE-61AB-4213-B8ED-F601E4631470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15847805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itlu vertical și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88982" y="365125"/>
            <a:ext cx="2135981" cy="5811838"/>
          </a:xfrm>
        </p:spPr>
        <p:txBody>
          <a:bodyPr vert="eaVert"/>
          <a:lstStyle/>
          <a:p>
            <a:r>
              <a:rPr lang="ro-RO" smtClean="0"/>
              <a:t>Clic pentru editare stil titlu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1038" y="365125"/>
            <a:ext cx="6284119" cy="5811838"/>
          </a:xfrm>
        </p:spPr>
        <p:txBody>
          <a:bodyPr vert="eaVert"/>
          <a:lstStyle/>
          <a:p>
            <a:pPr lvl="0"/>
            <a:r>
              <a:rPr lang="ro-RO" smtClean="0"/>
              <a:t>Clic pentru editare stiluri text Coordonator</a:t>
            </a:r>
          </a:p>
          <a:p>
            <a:pPr lvl="1"/>
            <a:r>
              <a:rPr lang="ro-RO" smtClean="0"/>
              <a:t>Al doilea nivel</a:t>
            </a:r>
          </a:p>
          <a:p>
            <a:pPr lvl="2"/>
            <a:r>
              <a:rPr lang="ro-RO" smtClean="0"/>
              <a:t>Al treilea nivel</a:t>
            </a:r>
          </a:p>
          <a:p>
            <a:pPr lvl="3"/>
            <a:r>
              <a:rPr lang="ro-RO" smtClean="0"/>
              <a:t>Al patrulea nivel</a:t>
            </a:r>
          </a:p>
          <a:p>
            <a:pPr lvl="4"/>
            <a:r>
              <a:rPr lang="ro-RO" smtClean="0"/>
              <a:t>Al cincilea nivel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371CC16-DB69-44A2-8CEE-ACCCAB3F206C}" type="datetimeFigureOut">
              <a:rPr lang="ro-RO" smtClean="0"/>
              <a:t>18.11.2022</a:t>
            </a:fld>
            <a:endParaRPr lang="ro-RO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ro-RO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499CCE-61AB-4213-B8ED-F601E4631470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34776397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1038" y="365127"/>
            <a:ext cx="8543925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ro-RO" smtClean="0"/>
              <a:t>Clic pentru editare stil titlu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1038" y="1825625"/>
            <a:ext cx="8543925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ro-RO" smtClean="0"/>
              <a:t>Clic pentru editare stiluri text Coordonator</a:t>
            </a:r>
          </a:p>
          <a:p>
            <a:pPr lvl="1"/>
            <a:r>
              <a:rPr lang="ro-RO" smtClean="0"/>
              <a:t>Al doilea nivel</a:t>
            </a:r>
          </a:p>
          <a:p>
            <a:pPr lvl="2"/>
            <a:r>
              <a:rPr lang="ro-RO" smtClean="0"/>
              <a:t>Al treilea nivel</a:t>
            </a:r>
          </a:p>
          <a:p>
            <a:pPr lvl="3"/>
            <a:r>
              <a:rPr lang="ro-RO" smtClean="0"/>
              <a:t>Al patrulea nivel</a:t>
            </a:r>
          </a:p>
          <a:p>
            <a:pPr lvl="4"/>
            <a:r>
              <a:rPr lang="ro-RO" smtClean="0"/>
              <a:t>Al cincilea nivel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81038" y="6356352"/>
            <a:ext cx="2228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371CC16-DB69-44A2-8CEE-ACCCAB3F206C}" type="datetimeFigureOut">
              <a:rPr lang="ro-RO" smtClean="0"/>
              <a:t>18.11.2022</a:t>
            </a:fld>
            <a:endParaRPr lang="ro-RO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281363" y="6356352"/>
            <a:ext cx="334327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ro-RO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996113" y="6356352"/>
            <a:ext cx="2228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E499CCE-61AB-4213-B8ED-F601E4631470}" type="slidenum">
              <a:rPr lang="ro-RO" smtClean="0"/>
              <a:t>‹#›</a:t>
            </a:fld>
            <a:endParaRPr lang="ro-RO"/>
          </a:p>
        </p:txBody>
      </p:sp>
    </p:spTree>
    <p:extLst>
      <p:ext uri="{BB962C8B-B14F-4D97-AF65-F5344CB8AC3E}">
        <p14:creationId xmlns:p14="http://schemas.microsoft.com/office/powerpoint/2010/main" val="19146614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                </a:t>
            </a:r>
            <a:r>
              <a:rPr lang="en-US" u="sng" dirty="0" smtClean="0"/>
              <a:t>Hotel Trinity Menu</a:t>
            </a:r>
            <a:endParaRPr lang="ro-RO" u="sng" dirty="0"/>
          </a:p>
        </p:txBody>
      </p:sp>
      <p:sp>
        <p:nvSpPr>
          <p:cNvPr id="3" name="Substituent conținut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STUDENT NAME: ROXANA ISABELA FODOR</a:t>
            </a:r>
          </a:p>
          <a:p>
            <a:r>
              <a:rPr lang="en-US" dirty="0" smtClean="0"/>
              <a:t>STUDENT ID: 2123083</a:t>
            </a:r>
          </a:p>
          <a:p>
            <a:r>
              <a:rPr lang="en-US" dirty="0" smtClean="0"/>
              <a:t>MODULE: FOOD AND BEVERAGE OPERATIONS</a:t>
            </a:r>
          </a:p>
          <a:p>
            <a:r>
              <a:rPr lang="en-US" dirty="0" smtClean="0"/>
              <a:t>MODULE CODE:  BMIH 4002</a:t>
            </a:r>
          </a:p>
          <a:p>
            <a:r>
              <a:rPr lang="en-US" dirty="0" smtClean="0"/>
              <a:t>LECTURER : FFION CUMBERPACH</a:t>
            </a:r>
            <a:endParaRPr lang="ro-RO" dirty="0"/>
          </a:p>
        </p:txBody>
      </p:sp>
    </p:spTree>
    <p:extLst>
      <p:ext uri="{BB962C8B-B14F-4D97-AF65-F5344CB8AC3E}">
        <p14:creationId xmlns:p14="http://schemas.microsoft.com/office/powerpoint/2010/main" val="6829783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ro-RO" dirty="0"/>
          </a:p>
        </p:txBody>
      </p:sp>
      <p:pic>
        <p:nvPicPr>
          <p:cNvPr id="5" name="Substituent conținut 4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906000" cy="7061785"/>
          </a:xfrm>
        </p:spPr>
      </p:pic>
      <p:sp>
        <p:nvSpPr>
          <p:cNvPr id="6" name="CasetăText 5"/>
          <p:cNvSpPr txBox="1"/>
          <p:nvPr/>
        </p:nvSpPr>
        <p:spPr>
          <a:xfrm>
            <a:off x="4149993" y="384039"/>
            <a:ext cx="1851896" cy="4758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92" dirty="0">
                <a:solidFill>
                  <a:schemeClr val="bg1"/>
                </a:solidFill>
              </a:rPr>
              <a:t>Trinity Hotel</a:t>
            </a:r>
            <a:endParaRPr lang="ro-RO" sz="2492" dirty="0">
              <a:solidFill>
                <a:schemeClr val="bg1"/>
              </a:solidFill>
            </a:endParaRPr>
          </a:p>
        </p:txBody>
      </p:sp>
      <p:sp>
        <p:nvSpPr>
          <p:cNvPr id="8" name="CasetăText 7"/>
          <p:cNvSpPr txBox="1"/>
          <p:nvPr/>
        </p:nvSpPr>
        <p:spPr>
          <a:xfrm>
            <a:off x="57619" y="233901"/>
            <a:ext cx="2532184" cy="433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216" b="1" i="1" dirty="0">
                <a:solidFill>
                  <a:schemeClr val="bg1"/>
                </a:solidFill>
              </a:rPr>
              <a:t>Merry Christmas</a:t>
            </a:r>
            <a:endParaRPr lang="ro-RO" sz="2216" b="1" i="1" dirty="0">
              <a:solidFill>
                <a:schemeClr val="bg1"/>
              </a:solidFill>
            </a:endParaRPr>
          </a:p>
        </p:txBody>
      </p:sp>
      <p:sp>
        <p:nvSpPr>
          <p:cNvPr id="11" name="CasetăText 10"/>
          <p:cNvSpPr txBox="1"/>
          <p:nvPr/>
        </p:nvSpPr>
        <p:spPr>
          <a:xfrm>
            <a:off x="3485226" y="899110"/>
            <a:ext cx="2935547" cy="518475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pPr algn="ctr"/>
            <a:r>
              <a:rPr lang="en-GB" sz="2769" b="1" i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CHRISTMAS PARTY</a:t>
            </a:r>
            <a:endParaRPr lang="ro-RO" sz="2769" b="1" i="1" dirty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  <p:sp>
        <p:nvSpPr>
          <p:cNvPr id="12" name="CasetăText 11"/>
          <p:cNvSpPr txBox="1"/>
          <p:nvPr/>
        </p:nvSpPr>
        <p:spPr>
          <a:xfrm>
            <a:off x="2405072" y="3351051"/>
            <a:ext cx="184731" cy="2842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ro-RO" sz="1247" dirty="0"/>
          </a:p>
        </p:txBody>
      </p:sp>
      <p:sp>
        <p:nvSpPr>
          <p:cNvPr id="13" name="CasetăText 12"/>
          <p:cNvSpPr txBox="1"/>
          <p:nvPr/>
        </p:nvSpPr>
        <p:spPr>
          <a:xfrm>
            <a:off x="2254064" y="1412264"/>
            <a:ext cx="5683443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b="1" i="1" u="sng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 Narrow" panose="020B0606020202030204" pitchFamily="34" charset="0"/>
              </a:rPr>
              <a:t>Christmas is the most wonderful time of the year…Let’s make it </a:t>
            </a:r>
            <a:r>
              <a:rPr lang="en-US" sz="1400" b="1" i="1" u="sng" dirty="0" err="1">
                <a:solidFill>
                  <a:schemeClr val="accent1">
                    <a:lumMod val="60000"/>
                    <a:lumOff val="40000"/>
                  </a:schemeClr>
                </a:solidFill>
                <a:latin typeface="Arial Narrow" panose="020B0606020202030204" pitchFamily="34" charset="0"/>
              </a:rPr>
              <a:t>tastey</a:t>
            </a:r>
            <a:r>
              <a:rPr lang="en-US" sz="1400" b="1" i="1" u="sng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 Narrow" panose="020B0606020202030204" pitchFamily="34" charset="0"/>
              </a:rPr>
              <a:t> </a:t>
            </a:r>
            <a:r>
              <a:rPr lang="en-US" sz="1400" b="1" i="1" u="sng" dirty="0" smtClean="0">
                <a:solidFill>
                  <a:schemeClr val="accent1">
                    <a:lumMod val="60000"/>
                    <a:lumOff val="40000"/>
                  </a:schemeClr>
                </a:solidFill>
                <a:latin typeface="Arial Narrow" panose="020B0606020202030204" pitchFamily="34" charset="0"/>
              </a:rPr>
              <a:t>to</a:t>
            </a:r>
            <a:r>
              <a:rPr lang="en-US" sz="1400" i="1" u="sng" dirty="0" smtClean="0">
                <a:solidFill>
                  <a:schemeClr val="bg1"/>
                </a:solidFill>
                <a:latin typeface="Arial Narrow" panose="020B0606020202030204" pitchFamily="34" charset="0"/>
              </a:rPr>
              <a:t>! </a:t>
            </a:r>
            <a:endParaRPr lang="ro-RO" sz="1400" i="1" u="sng" dirty="0">
              <a:latin typeface="Arial Narrow" panose="020B0606020202030204" pitchFamily="34" charset="0"/>
            </a:endParaRPr>
          </a:p>
        </p:txBody>
      </p:sp>
      <p:sp>
        <p:nvSpPr>
          <p:cNvPr id="14" name="CasetăText 13"/>
          <p:cNvSpPr txBox="1"/>
          <p:nvPr/>
        </p:nvSpPr>
        <p:spPr>
          <a:xfrm>
            <a:off x="4464834" y="1582236"/>
            <a:ext cx="15222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800" b="1" u="sng" dirty="0" err="1" smtClean="0">
                <a:solidFill>
                  <a:schemeClr val="accent4"/>
                </a:solidFill>
              </a:rPr>
              <a:t>Fetive</a:t>
            </a:r>
            <a:r>
              <a:rPr lang="en-GB" sz="1800" b="1" u="sng" dirty="0" smtClean="0">
                <a:solidFill>
                  <a:schemeClr val="accent4"/>
                </a:solidFill>
              </a:rPr>
              <a:t> </a:t>
            </a:r>
            <a:r>
              <a:rPr lang="en-GB" sz="1800" b="1" dirty="0" smtClean="0">
                <a:solidFill>
                  <a:schemeClr val="bg1"/>
                </a:solidFill>
              </a:rPr>
              <a:t> </a:t>
            </a:r>
            <a:r>
              <a:rPr lang="en-GB" sz="1800" b="1" u="sng" dirty="0">
                <a:solidFill>
                  <a:schemeClr val="accent4"/>
                </a:solidFill>
              </a:rPr>
              <a:t>Starter</a:t>
            </a:r>
            <a:endParaRPr lang="ro-RO" sz="1800" b="1" u="sng" dirty="0">
              <a:solidFill>
                <a:schemeClr val="accent4"/>
              </a:solidFill>
            </a:endParaRPr>
          </a:p>
        </p:txBody>
      </p:sp>
      <p:sp>
        <p:nvSpPr>
          <p:cNvPr id="15" name="CasetăText 14"/>
          <p:cNvSpPr txBox="1"/>
          <p:nvPr/>
        </p:nvSpPr>
        <p:spPr>
          <a:xfrm>
            <a:off x="1228300" y="1951568"/>
            <a:ext cx="7996663" cy="56041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47" b="1" i="1" dirty="0">
                <a:solidFill>
                  <a:schemeClr val="bg1"/>
                </a:solidFill>
              </a:rPr>
              <a:t>                       </a:t>
            </a:r>
            <a:r>
              <a:rPr lang="en-GB" sz="1247" b="1" i="1" dirty="0" smtClean="0">
                <a:solidFill>
                  <a:schemeClr val="bg1"/>
                </a:solidFill>
              </a:rPr>
              <a:t>                                                           </a:t>
            </a:r>
            <a:r>
              <a:rPr lang="en-GB" sz="1800" b="1" i="1" dirty="0">
                <a:solidFill>
                  <a:schemeClr val="bg1"/>
                </a:solidFill>
              </a:rPr>
              <a:t>LOBSTER RAVIOLI</a:t>
            </a:r>
          </a:p>
          <a:p>
            <a:r>
              <a:rPr lang="en-GB" sz="1247" dirty="0" smtClean="0">
                <a:solidFill>
                  <a:schemeClr val="bg1"/>
                </a:solidFill>
              </a:rPr>
              <a:t>                                      </a:t>
            </a:r>
            <a:r>
              <a:rPr lang="en-GB" sz="1600" dirty="0" smtClean="0">
                <a:solidFill>
                  <a:schemeClr val="bg1"/>
                </a:solidFill>
              </a:rPr>
              <a:t>Lobster </a:t>
            </a:r>
            <a:r>
              <a:rPr lang="en-GB" sz="1600" dirty="0">
                <a:solidFill>
                  <a:schemeClr val="bg1"/>
                </a:solidFill>
              </a:rPr>
              <a:t>&amp; Christmas </a:t>
            </a:r>
            <a:r>
              <a:rPr lang="en-GB" sz="1600" i="1" dirty="0">
                <a:solidFill>
                  <a:schemeClr val="bg1"/>
                </a:solidFill>
              </a:rPr>
              <a:t>brandy sauce (128 kcal  )</a:t>
            </a:r>
          </a:p>
          <a:p>
            <a:r>
              <a:rPr lang="en-GB" sz="1600" i="1" dirty="0">
                <a:solidFill>
                  <a:schemeClr val="bg1"/>
                </a:solidFill>
              </a:rPr>
              <a:t>                         </a:t>
            </a:r>
            <a:r>
              <a:rPr lang="en-GB" sz="1600" i="1" dirty="0" smtClean="0">
                <a:solidFill>
                  <a:schemeClr val="bg1"/>
                </a:solidFill>
              </a:rPr>
              <a:t>                            </a:t>
            </a:r>
            <a:r>
              <a:rPr lang="en-GB" sz="1800" b="1" i="1" dirty="0" smtClean="0">
                <a:solidFill>
                  <a:schemeClr val="bg1"/>
                </a:solidFill>
              </a:rPr>
              <a:t>PORTTOBELL </a:t>
            </a:r>
            <a:r>
              <a:rPr lang="en-GB" sz="1800" b="1" i="1" dirty="0">
                <a:solidFill>
                  <a:schemeClr val="bg1"/>
                </a:solidFill>
              </a:rPr>
              <a:t>&amp;PORCINI MUSCHROOM </a:t>
            </a:r>
          </a:p>
          <a:p>
            <a:r>
              <a:rPr lang="en-US" sz="1600" dirty="0" smtClean="0">
                <a:solidFill>
                  <a:schemeClr val="bg1"/>
                </a:solidFill>
              </a:rPr>
              <a:t>                         With </a:t>
            </a:r>
            <a:r>
              <a:rPr lang="en-US" sz="1600" dirty="0">
                <a:solidFill>
                  <a:schemeClr val="bg1"/>
                </a:solidFill>
              </a:rPr>
              <a:t>vegetable crisps, </a:t>
            </a:r>
            <a:r>
              <a:rPr lang="en-US" sz="1600" dirty="0" smtClean="0">
                <a:solidFill>
                  <a:schemeClr val="bg1"/>
                </a:solidFill>
              </a:rPr>
              <a:t>balsamic </a:t>
            </a:r>
            <a:r>
              <a:rPr lang="en-US" sz="1600" dirty="0">
                <a:solidFill>
                  <a:schemeClr val="bg1"/>
                </a:solidFill>
              </a:rPr>
              <a:t>glaze and toasted ciabatta 328 kcal (VE)</a:t>
            </a:r>
          </a:p>
          <a:p>
            <a:r>
              <a:rPr lang="en-US" sz="1600" dirty="0">
                <a:solidFill>
                  <a:schemeClr val="bg1"/>
                </a:solidFill>
              </a:rPr>
              <a:t>                       </a:t>
            </a:r>
            <a:r>
              <a:rPr lang="en-US" sz="1600" dirty="0" smtClean="0">
                <a:solidFill>
                  <a:schemeClr val="bg1"/>
                </a:solidFill>
              </a:rPr>
              <a:t>                                </a:t>
            </a:r>
            <a:r>
              <a:rPr lang="en-US" sz="1800" b="1" dirty="0">
                <a:solidFill>
                  <a:schemeClr val="bg1"/>
                </a:solidFill>
              </a:rPr>
              <a:t>TOMATO SOUP </a:t>
            </a:r>
          </a:p>
          <a:p>
            <a:r>
              <a:rPr lang="en-US" sz="1600" dirty="0">
                <a:solidFill>
                  <a:schemeClr val="bg1"/>
                </a:solidFill>
              </a:rPr>
              <a:t>           </a:t>
            </a:r>
            <a:r>
              <a:rPr lang="en-US" sz="1600" dirty="0" smtClean="0">
                <a:solidFill>
                  <a:schemeClr val="bg1"/>
                </a:solidFill>
              </a:rPr>
              <a:t>                           </a:t>
            </a:r>
            <a:r>
              <a:rPr lang="en-US" sz="1600" dirty="0">
                <a:solidFill>
                  <a:schemeClr val="bg1"/>
                </a:solidFill>
              </a:rPr>
              <a:t>Served with croutons 56,4 kcal (VE)</a:t>
            </a:r>
          </a:p>
          <a:p>
            <a:r>
              <a:rPr lang="en-US" sz="1600" b="1" i="1" dirty="0">
                <a:solidFill>
                  <a:schemeClr val="bg1"/>
                </a:solidFill>
              </a:rPr>
              <a:t>                     </a:t>
            </a:r>
            <a:r>
              <a:rPr lang="en-US" sz="1600" b="1" i="1" dirty="0" smtClean="0">
                <a:solidFill>
                  <a:schemeClr val="bg1"/>
                </a:solidFill>
              </a:rPr>
              <a:t>                                  </a:t>
            </a:r>
            <a:r>
              <a:rPr lang="en-US" sz="1800" b="1" i="1" dirty="0" smtClean="0">
                <a:solidFill>
                  <a:schemeClr val="bg1"/>
                </a:solidFill>
              </a:rPr>
              <a:t>SMOKED</a:t>
            </a:r>
            <a:r>
              <a:rPr lang="en-US" sz="1600" b="1" i="1" dirty="0" smtClean="0">
                <a:solidFill>
                  <a:schemeClr val="bg1"/>
                </a:solidFill>
              </a:rPr>
              <a:t>  </a:t>
            </a:r>
            <a:r>
              <a:rPr lang="en-US" sz="1800" b="1" i="1" dirty="0">
                <a:solidFill>
                  <a:schemeClr val="bg1"/>
                </a:solidFill>
              </a:rPr>
              <a:t>SCOTTISH</a:t>
            </a:r>
            <a:r>
              <a:rPr lang="en-US" sz="1600" b="1" i="1" dirty="0">
                <a:solidFill>
                  <a:schemeClr val="bg1"/>
                </a:solidFill>
              </a:rPr>
              <a:t> </a:t>
            </a:r>
            <a:r>
              <a:rPr lang="en-US" sz="1800" b="1" i="1" dirty="0">
                <a:solidFill>
                  <a:schemeClr val="bg1"/>
                </a:solidFill>
              </a:rPr>
              <a:t>SALMON</a:t>
            </a:r>
          </a:p>
          <a:p>
            <a:r>
              <a:rPr lang="en-GB" sz="1600" i="1" dirty="0" smtClean="0">
                <a:solidFill>
                  <a:schemeClr val="bg1"/>
                </a:solidFill>
              </a:rPr>
              <a:t>                                     </a:t>
            </a:r>
            <a:r>
              <a:rPr lang="en-GB" sz="1600" dirty="0" smtClean="0">
                <a:solidFill>
                  <a:schemeClr val="bg1"/>
                </a:solidFill>
              </a:rPr>
              <a:t>Served </a:t>
            </a:r>
            <a:r>
              <a:rPr lang="en-GB" sz="1600" dirty="0">
                <a:solidFill>
                  <a:schemeClr val="bg1"/>
                </a:solidFill>
              </a:rPr>
              <a:t>with </a:t>
            </a:r>
            <a:r>
              <a:rPr lang="en-US" sz="1600" dirty="0"/>
              <a:t> </a:t>
            </a:r>
            <a:r>
              <a:rPr lang="en-US" sz="1600" dirty="0">
                <a:solidFill>
                  <a:schemeClr val="bg1"/>
                </a:solidFill>
              </a:rPr>
              <a:t>broccoli, peas and  lemon sauce </a:t>
            </a:r>
            <a:r>
              <a:rPr lang="en-US" sz="1600" i="1" dirty="0">
                <a:solidFill>
                  <a:schemeClr val="bg1"/>
                </a:solidFill>
              </a:rPr>
              <a:t>( 357 kcal )</a:t>
            </a:r>
          </a:p>
          <a:p>
            <a:r>
              <a:rPr lang="en-US" sz="1800" i="1" dirty="0">
                <a:solidFill>
                  <a:schemeClr val="bg1"/>
                </a:solidFill>
              </a:rPr>
              <a:t>                                     </a:t>
            </a:r>
            <a:r>
              <a:rPr lang="en-US" sz="1800" i="1" dirty="0" smtClean="0">
                <a:solidFill>
                  <a:schemeClr val="bg1"/>
                </a:solidFill>
              </a:rPr>
              <a:t>                  </a:t>
            </a:r>
            <a:r>
              <a:rPr lang="en-US" sz="1800" b="1" u="sng" dirty="0" smtClean="0">
                <a:solidFill>
                  <a:schemeClr val="accent4"/>
                </a:solidFill>
              </a:rPr>
              <a:t>Festive </a:t>
            </a:r>
            <a:r>
              <a:rPr lang="en-US" sz="1800" i="1" dirty="0" smtClean="0">
                <a:solidFill>
                  <a:schemeClr val="bg1"/>
                </a:solidFill>
              </a:rPr>
              <a:t> </a:t>
            </a:r>
            <a:r>
              <a:rPr lang="en-US" sz="1800" b="1" i="1" u="sng" dirty="0">
                <a:solidFill>
                  <a:schemeClr val="accent4"/>
                </a:solidFill>
              </a:rPr>
              <a:t>Main</a:t>
            </a:r>
          </a:p>
          <a:p>
            <a:r>
              <a:rPr lang="en-US" sz="1800" b="1" i="1" dirty="0">
                <a:solidFill>
                  <a:schemeClr val="bg1"/>
                </a:solidFill>
              </a:rPr>
              <a:t>                      </a:t>
            </a:r>
            <a:r>
              <a:rPr lang="en-US" sz="1800" b="1" i="1" dirty="0" smtClean="0">
                <a:solidFill>
                  <a:schemeClr val="bg1"/>
                </a:solidFill>
              </a:rPr>
              <a:t>                          </a:t>
            </a:r>
            <a:r>
              <a:rPr lang="en-US" sz="1800" b="1" dirty="0">
                <a:solidFill>
                  <a:schemeClr val="bg1"/>
                </a:solidFill>
              </a:rPr>
              <a:t>VESTIVE CHRISTMAS </a:t>
            </a:r>
            <a:r>
              <a:rPr lang="en-US" sz="1800" b="1" i="1" dirty="0">
                <a:solidFill>
                  <a:schemeClr val="bg1"/>
                </a:solidFill>
              </a:rPr>
              <a:t>TURKEY </a:t>
            </a:r>
          </a:p>
          <a:p>
            <a:r>
              <a:rPr lang="en-US" sz="1247" dirty="0" smtClean="0">
                <a:solidFill>
                  <a:schemeClr val="bg1"/>
                </a:solidFill>
              </a:rPr>
              <a:t>  </a:t>
            </a:r>
            <a:r>
              <a:rPr lang="en-US" sz="1600" dirty="0" smtClean="0">
                <a:solidFill>
                  <a:schemeClr val="bg1"/>
                </a:solidFill>
              </a:rPr>
              <a:t>Server </a:t>
            </a:r>
            <a:r>
              <a:rPr lang="en-US" sz="1600" dirty="0">
                <a:solidFill>
                  <a:schemeClr val="bg1"/>
                </a:solidFill>
              </a:rPr>
              <a:t>with  crispy </a:t>
            </a:r>
            <a:r>
              <a:rPr lang="en-US" sz="1600" dirty="0" err="1">
                <a:solidFill>
                  <a:schemeClr val="bg1"/>
                </a:solidFill>
              </a:rPr>
              <a:t>rost</a:t>
            </a:r>
            <a:r>
              <a:rPr lang="en-US" sz="1600" dirty="0">
                <a:solidFill>
                  <a:schemeClr val="bg1"/>
                </a:solidFill>
              </a:rPr>
              <a:t>  , honey roasted parsnips, carrots, garden peas, </a:t>
            </a:r>
            <a:r>
              <a:rPr lang="en-US" sz="1600" dirty="0" err="1">
                <a:solidFill>
                  <a:schemeClr val="bg1"/>
                </a:solidFill>
              </a:rPr>
              <a:t>brussels</a:t>
            </a:r>
            <a:r>
              <a:rPr lang="en-US" sz="1600" dirty="0">
                <a:solidFill>
                  <a:schemeClr val="bg1"/>
                </a:solidFill>
              </a:rPr>
              <a:t> sprouts and </a:t>
            </a:r>
            <a:r>
              <a:rPr lang="en-US" sz="1600" dirty="0" smtClean="0">
                <a:solidFill>
                  <a:schemeClr val="bg1"/>
                </a:solidFill>
              </a:rPr>
              <a:t>           red </a:t>
            </a:r>
            <a:r>
              <a:rPr lang="en-US" sz="1600" dirty="0">
                <a:solidFill>
                  <a:schemeClr val="bg1"/>
                </a:solidFill>
              </a:rPr>
              <a:t>wine gravy. (1.221 kcal</a:t>
            </a:r>
            <a:r>
              <a:rPr lang="en-US" sz="1600" dirty="0" smtClean="0">
                <a:solidFill>
                  <a:schemeClr val="bg1"/>
                </a:solidFill>
              </a:rPr>
              <a:t>)</a:t>
            </a:r>
          </a:p>
          <a:p>
            <a:r>
              <a:rPr lang="en-GB" sz="1800" b="1" dirty="0" smtClean="0">
                <a:solidFill>
                  <a:schemeClr val="bg1"/>
                </a:solidFill>
              </a:rPr>
              <a:t>                                 </a:t>
            </a:r>
            <a:r>
              <a:rPr lang="ro-RO" sz="1800" b="1" dirty="0">
                <a:solidFill>
                  <a:schemeClr val="bg1"/>
                </a:solidFill>
              </a:rPr>
              <a:t>M</a:t>
            </a:r>
            <a:r>
              <a:rPr lang="en-GB" sz="1800" b="1" dirty="0">
                <a:solidFill>
                  <a:schemeClr val="bg1"/>
                </a:solidFill>
              </a:rPr>
              <a:t>EATLESS FARM PLANT BASED FESTIVE CHICKEN </a:t>
            </a:r>
            <a:r>
              <a:rPr lang="en-GB" sz="1800" b="1" dirty="0" smtClean="0">
                <a:solidFill>
                  <a:schemeClr val="bg1"/>
                </a:solidFill>
              </a:rPr>
              <a:t>ROAST </a:t>
            </a:r>
          </a:p>
          <a:p>
            <a:r>
              <a:rPr lang="ro-RO" sz="1600" dirty="0" smtClean="0">
                <a:solidFill>
                  <a:schemeClr val="bg1"/>
                </a:solidFill>
              </a:rPr>
              <a:t>Serv</a:t>
            </a:r>
            <a:r>
              <a:rPr lang="en-GB" sz="1600" dirty="0" smtClean="0">
                <a:solidFill>
                  <a:schemeClr val="bg1"/>
                </a:solidFill>
              </a:rPr>
              <a:t>e</a:t>
            </a:r>
            <a:r>
              <a:rPr lang="ro-RO" sz="1600" dirty="0" smtClean="0">
                <a:solidFill>
                  <a:schemeClr val="bg1"/>
                </a:solidFill>
              </a:rPr>
              <a:t>d </a:t>
            </a:r>
            <a:r>
              <a:rPr lang="ro-RO" sz="1600" dirty="0" err="1" smtClean="0">
                <a:solidFill>
                  <a:schemeClr val="bg1"/>
                </a:solidFill>
              </a:rPr>
              <a:t>wi</a:t>
            </a:r>
            <a:r>
              <a:rPr lang="en-GB" sz="1600" dirty="0" smtClean="0">
                <a:solidFill>
                  <a:schemeClr val="bg1"/>
                </a:solidFill>
              </a:rPr>
              <a:t>t</a:t>
            </a:r>
            <a:r>
              <a:rPr lang="ro-RO" sz="1600" dirty="0" smtClean="0">
                <a:solidFill>
                  <a:schemeClr val="bg1"/>
                </a:solidFill>
              </a:rPr>
              <a:t>h </a:t>
            </a:r>
            <a:r>
              <a:rPr lang="ro-RO" sz="1600" dirty="0" err="1" smtClean="0">
                <a:solidFill>
                  <a:schemeClr val="bg1"/>
                </a:solidFill>
              </a:rPr>
              <a:t>cr</a:t>
            </a:r>
            <a:r>
              <a:rPr lang="en-GB" sz="1600" dirty="0" err="1" smtClean="0">
                <a:solidFill>
                  <a:schemeClr val="bg1"/>
                </a:solidFill>
              </a:rPr>
              <a:t>i</a:t>
            </a:r>
            <a:r>
              <a:rPr lang="ro-RO" sz="1600" dirty="0" err="1" smtClean="0">
                <a:solidFill>
                  <a:schemeClr val="bg1"/>
                </a:solidFill>
              </a:rPr>
              <a:t>spy</a:t>
            </a:r>
            <a:r>
              <a:rPr lang="ro-RO" sz="1600" dirty="0" smtClean="0">
                <a:solidFill>
                  <a:schemeClr val="bg1"/>
                </a:solidFill>
              </a:rPr>
              <a:t> r</a:t>
            </a:r>
            <a:r>
              <a:rPr lang="en-GB" sz="1600" dirty="0" smtClean="0">
                <a:solidFill>
                  <a:schemeClr val="bg1"/>
                </a:solidFill>
              </a:rPr>
              <a:t>o</a:t>
            </a:r>
            <a:r>
              <a:rPr lang="ro-RO" sz="1600" dirty="0" err="1" smtClean="0">
                <a:solidFill>
                  <a:schemeClr val="bg1"/>
                </a:solidFill>
              </a:rPr>
              <a:t>ast</a:t>
            </a:r>
            <a:r>
              <a:rPr lang="ro-RO" sz="1600" dirty="0" smtClean="0">
                <a:solidFill>
                  <a:schemeClr val="bg1"/>
                </a:solidFill>
              </a:rPr>
              <a:t> </a:t>
            </a:r>
            <a:r>
              <a:rPr lang="ro-RO" sz="1600" dirty="0" err="1" smtClean="0">
                <a:solidFill>
                  <a:schemeClr val="bg1"/>
                </a:solidFill>
              </a:rPr>
              <a:t>potat</a:t>
            </a:r>
            <a:r>
              <a:rPr lang="en-GB" sz="1600" dirty="0" err="1" smtClean="0">
                <a:solidFill>
                  <a:schemeClr val="bg1"/>
                </a:solidFill>
              </a:rPr>
              <a:t>oe</a:t>
            </a:r>
            <a:r>
              <a:rPr lang="ro-RO" sz="1600" dirty="0" smtClean="0">
                <a:solidFill>
                  <a:schemeClr val="bg1"/>
                </a:solidFill>
              </a:rPr>
              <a:t>s</a:t>
            </a:r>
            <a:r>
              <a:rPr lang="en-GB" sz="1600" dirty="0" smtClean="0">
                <a:solidFill>
                  <a:schemeClr val="bg1"/>
                </a:solidFill>
              </a:rPr>
              <a:t> </a:t>
            </a:r>
            <a:r>
              <a:rPr lang="ro-RO" sz="1600" dirty="0" smtClean="0">
                <a:solidFill>
                  <a:schemeClr val="bg1"/>
                </a:solidFill>
              </a:rPr>
              <a:t>, s</a:t>
            </a:r>
            <a:r>
              <a:rPr lang="en-GB" sz="1600" dirty="0" smtClean="0">
                <a:solidFill>
                  <a:schemeClr val="bg1"/>
                </a:solidFill>
              </a:rPr>
              <a:t>t</a:t>
            </a:r>
            <a:r>
              <a:rPr lang="ro-RO" sz="1600" dirty="0" err="1" smtClean="0">
                <a:solidFill>
                  <a:schemeClr val="bg1"/>
                </a:solidFill>
              </a:rPr>
              <a:t>uffing</a:t>
            </a:r>
            <a:r>
              <a:rPr lang="en-GB" sz="1600" dirty="0" smtClean="0">
                <a:solidFill>
                  <a:schemeClr val="bg1"/>
                </a:solidFill>
              </a:rPr>
              <a:t> </a:t>
            </a:r>
            <a:r>
              <a:rPr lang="ro-RO" sz="1600" dirty="0" smtClean="0">
                <a:solidFill>
                  <a:schemeClr val="bg1"/>
                </a:solidFill>
              </a:rPr>
              <a:t>, GARDEN GOURMET</a:t>
            </a:r>
            <a:r>
              <a:rPr lang="en-US" sz="1600" dirty="0" smtClean="0">
                <a:solidFill>
                  <a:schemeClr val="bg1"/>
                </a:solidFill>
              </a:rPr>
              <a:t> </a:t>
            </a:r>
            <a:r>
              <a:rPr lang="ro-RO" sz="1600" dirty="0" smtClean="0">
                <a:solidFill>
                  <a:schemeClr val="bg1"/>
                </a:solidFill>
              </a:rPr>
              <a:t> </a:t>
            </a:r>
            <a:r>
              <a:rPr lang="ro-RO" sz="1600" dirty="0" err="1" smtClean="0">
                <a:solidFill>
                  <a:schemeClr val="bg1"/>
                </a:solidFill>
              </a:rPr>
              <a:t>Vegan</a:t>
            </a:r>
            <a:r>
              <a:rPr lang="ro-RO" sz="1600" dirty="0" smtClean="0">
                <a:solidFill>
                  <a:schemeClr val="bg1"/>
                </a:solidFill>
              </a:rPr>
              <a:t> </a:t>
            </a:r>
            <a:r>
              <a:rPr lang="en-US" sz="1600" dirty="0" smtClean="0">
                <a:solidFill>
                  <a:schemeClr val="bg1"/>
                </a:solidFill>
              </a:rPr>
              <a:t> </a:t>
            </a:r>
            <a:r>
              <a:rPr lang="ro-RO" sz="1600" dirty="0" err="1" smtClean="0">
                <a:solidFill>
                  <a:schemeClr val="bg1"/>
                </a:solidFill>
              </a:rPr>
              <a:t>Sausage</a:t>
            </a:r>
            <a:r>
              <a:rPr lang="en-US" sz="1600" dirty="0" smtClean="0">
                <a:solidFill>
                  <a:schemeClr val="bg1"/>
                </a:solidFill>
              </a:rPr>
              <a:t> </a:t>
            </a:r>
            <a:r>
              <a:rPr lang="en-GB" sz="1600" dirty="0" smtClean="0">
                <a:solidFill>
                  <a:schemeClr val="bg1"/>
                </a:solidFill>
              </a:rPr>
              <a:t> </a:t>
            </a:r>
            <a:r>
              <a:rPr lang="ro-RO" sz="1600" dirty="0" smtClean="0">
                <a:solidFill>
                  <a:schemeClr val="bg1"/>
                </a:solidFill>
              </a:rPr>
              <a:t>, </a:t>
            </a:r>
            <a:r>
              <a:rPr lang="en-GB" sz="1600" dirty="0" err="1" smtClean="0">
                <a:solidFill>
                  <a:schemeClr val="bg1"/>
                </a:solidFill>
              </a:rPr>
              <a:t>brussles</a:t>
            </a:r>
            <a:r>
              <a:rPr lang="en-GB" sz="1600" dirty="0" smtClean="0">
                <a:solidFill>
                  <a:schemeClr val="bg1"/>
                </a:solidFill>
              </a:rPr>
              <a:t> </a:t>
            </a:r>
            <a:r>
              <a:rPr lang="ro-RO" sz="1600" dirty="0" err="1" smtClean="0">
                <a:solidFill>
                  <a:schemeClr val="bg1"/>
                </a:solidFill>
              </a:rPr>
              <a:t>sp</a:t>
            </a:r>
            <a:r>
              <a:rPr lang="en-GB" sz="1600" dirty="0" smtClean="0">
                <a:solidFill>
                  <a:schemeClr val="bg1"/>
                </a:solidFill>
              </a:rPr>
              <a:t>r</a:t>
            </a:r>
            <a:r>
              <a:rPr lang="ro-RO" sz="1600" dirty="0" err="1" smtClean="0">
                <a:solidFill>
                  <a:schemeClr val="bg1"/>
                </a:solidFill>
              </a:rPr>
              <a:t>outs</a:t>
            </a:r>
            <a:r>
              <a:rPr lang="en-GB" sz="1600" dirty="0" smtClean="0">
                <a:solidFill>
                  <a:schemeClr val="bg1"/>
                </a:solidFill>
              </a:rPr>
              <a:t> </a:t>
            </a:r>
            <a:r>
              <a:rPr lang="ro-RO" sz="1600" dirty="0" smtClean="0">
                <a:solidFill>
                  <a:schemeClr val="bg1"/>
                </a:solidFill>
              </a:rPr>
              <a:t>, </a:t>
            </a:r>
            <a:r>
              <a:rPr lang="en-GB" sz="1600" dirty="0" smtClean="0">
                <a:solidFill>
                  <a:schemeClr val="bg1"/>
                </a:solidFill>
              </a:rPr>
              <a:t>garden</a:t>
            </a:r>
            <a:r>
              <a:rPr lang="ro-RO" sz="1600" dirty="0" smtClean="0">
                <a:solidFill>
                  <a:schemeClr val="bg1"/>
                </a:solidFill>
              </a:rPr>
              <a:t> pe</a:t>
            </a:r>
            <a:r>
              <a:rPr lang="en-GB" sz="1600" dirty="0" smtClean="0">
                <a:solidFill>
                  <a:schemeClr val="bg1"/>
                </a:solidFill>
              </a:rPr>
              <a:t>as carrots and vegan</a:t>
            </a:r>
            <a:r>
              <a:rPr lang="ro-RO" sz="1600" dirty="0" smtClean="0">
                <a:solidFill>
                  <a:schemeClr val="bg1"/>
                </a:solidFill>
              </a:rPr>
              <a:t> </a:t>
            </a:r>
            <a:r>
              <a:rPr lang="en-GB" sz="1600" dirty="0" smtClean="0">
                <a:solidFill>
                  <a:schemeClr val="bg1"/>
                </a:solidFill>
              </a:rPr>
              <a:t>gravy  </a:t>
            </a:r>
            <a:r>
              <a:rPr lang="en-US" sz="1600" dirty="0" smtClean="0">
                <a:solidFill>
                  <a:schemeClr val="bg1"/>
                </a:solidFill>
              </a:rPr>
              <a:t>.  (783kcal V )</a:t>
            </a:r>
          </a:p>
          <a:p>
            <a:r>
              <a:rPr lang="en-US" sz="1200" b="1" dirty="0" smtClean="0"/>
              <a:t>                                                 </a:t>
            </a:r>
            <a:r>
              <a:rPr lang="en-US" sz="1800" b="1" dirty="0">
                <a:solidFill>
                  <a:schemeClr val="bg1"/>
                </a:solidFill>
              </a:rPr>
              <a:t>FESTIV BURGER WITH TURKEY</a:t>
            </a:r>
          </a:p>
          <a:p>
            <a:r>
              <a:rPr lang="en-US" sz="1600" dirty="0" smtClean="0">
                <a:solidFill>
                  <a:schemeClr val="bg1"/>
                </a:solidFill>
              </a:rPr>
              <a:t>A festive stack of turkey slice, crispy bacon,  pork sausage , smoked cheese slice,  green salad and Christmas sauce </a:t>
            </a:r>
            <a:r>
              <a:rPr lang="en-US" sz="1600" dirty="0">
                <a:solidFill>
                  <a:schemeClr val="bg1"/>
                </a:solidFill>
              </a:rPr>
              <a:t>in a sesame seed bun . Served with crispy potatoes</a:t>
            </a:r>
            <a:r>
              <a:rPr lang="en-US" sz="1600" b="1" dirty="0">
                <a:solidFill>
                  <a:schemeClr val="bg1"/>
                </a:solidFill>
              </a:rPr>
              <a:t>. </a:t>
            </a:r>
            <a:r>
              <a:rPr lang="en-US" sz="1600" dirty="0">
                <a:solidFill>
                  <a:schemeClr val="bg1"/>
                </a:solidFill>
              </a:rPr>
              <a:t>(1,423 </a:t>
            </a:r>
            <a:r>
              <a:rPr lang="en-US" sz="1600" dirty="0" smtClean="0">
                <a:solidFill>
                  <a:schemeClr val="bg1"/>
                </a:solidFill>
              </a:rPr>
              <a:t>kcal </a:t>
            </a:r>
            <a:r>
              <a:rPr lang="en-US" sz="1600" dirty="0">
                <a:solidFill>
                  <a:schemeClr val="bg1"/>
                </a:solidFill>
              </a:rPr>
              <a:t>)</a:t>
            </a:r>
            <a:endParaRPr lang="en-US" sz="1600" b="1" i="1" u="sng" dirty="0">
              <a:solidFill>
                <a:schemeClr val="accent4"/>
              </a:solidFill>
            </a:endParaRPr>
          </a:p>
          <a:p>
            <a:endParaRPr lang="en-US" sz="1600" b="1" i="1" u="sng" dirty="0">
              <a:solidFill>
                <a:schemeClr val="bg1"/>
              </a:solidFill>
            </a:endParaRPr>
          </a:p>
          <a:p>
            <a:endParaRPr lang="en-US" sz="1385" b="1" i="1" u="sng" dirty="0">
              <a:solidFill>
                <a:schemeClr val="accent4"/>
              </a:solidFill>
            </a:endParaRPr>
          </a:p>
          <a:p>
            <a:endParaRPr lang="en-US" sz="1385" b="1" i="1" u="sng" dirty="0">
              <a:solidFill>
                <a:schemeClr val="accent4"/>
              </a:solidFill>
            </a:endParaRPr>
          </a:p>
          <a:p>
            <a:endParaRPr lang="ro-RO" sz="1247" i="1" dirty="0">
              <a:solidFill>
                <a:schemeClr val="bg1"/>
              </a:solidFill>
            </a:endParaRPr>
          </a:p>
        </p:txBody>
      </p:sp>
      <p:sp>
        <p:nvSpPr>
          <p:cNvPr id="16" name="CasetăText 15"/>
          <p:cNvSpPr txBox="1"/>
          <p:nvPr/>
        </p:nvSpPr>
        <p:spPr>
          <a:xfrm>
            <a:off x="4464834" y="3478897"/>
            <a:ext cx="184731" cy="2842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ro-RO" sz="1247" dirty="0"/>
          </a:p>
        </p:txBody>
      </p:sp>
    </p:spTree>
    <p:extLst>
      <p:ext uri="{BB962C8B-B14F-4D97-AF65-F5344CB8AC3E}">
        <p14:creationId xmlns:p14="http://schemas.microsoft.com/office/powerpoint/2010/main" val="36205597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in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0"/>
            <a:ext cx="9905999" cy="6858000"/>
          </a:xfrm>
          <a:prstGeom prst="rect">
            <a:avLst/>
          </a:prstGeom>
        </p:spPr>
      </p:pic>
      <p:sp>
        <p:nvSpPr>
          <p:cNvPr id="7" name="CasetăText 6"/>
          <p:cNvSpPr txBox="1"/>
          <p:nvPr/>
        </p:nvSpPr>
        <p:spPr>
          <a:xfrm>
            <a:off x="845024" y="362459"/>
            <a:ext cx="8326272" cy="63709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47" dirty="0" smtClean="0">
                <a:solidFill>
                  <a:schemeClr val="bg1"/>
                </a:solidFill>
              </a:rPr>
              <a:t>                                                     </a:t>
            </a:r>
            <a:r>
              <a:rPr lang="en-US" sz="1800" b="1" dirty="0" smtClean="0">
                <a:solidFill>
                  <a:schemeClr val="bg1"/>
                </a:solidFill>
              </a:rPr>
              <a:t>              FESTIV </a:t>
            </a:r>
            <a:r>
              <a:rPr lang="en-US" sz="1800" b="1" dirty="0">
                <a:solidFill>
                  <a:schemeClr val="bg1"/>
                </a:solidFill>
              </a:rPr>
              <a:t>VEGAN BURGER</a:t>
            </a:r>
          </a:p>
          <a:p>
            <a:r>
              <a:rPr lang="en-US" sz="1600" dirty="0">
                <a:solidFill>
                  <a:schemeClr val="bg1"/>
                </a:solidFill>
              </a:rPr>
              <a:t> GARDEN GOURMET Burger topper with mac and cheese ,  sliced </a:t>
            </a:r>
            <a:r>
              <a:rPr lang="en-US" sz="1600" dirty="0" err="1">
                <a:solidFill>
                  <a:schemeClr val="bg1"/>
                </a:solidFill>
              </a:rPr>
              <a:t>muschrooms</a:t>
            </a:r>
            <a:r>
              <a:rPr lang="en-US" sz="1600" dirty="0">
                <a:solidFill>
                  <a:schemeClr val="bg1"/>
                </a:solidFill>
              </a:rPr>
              <a:t>  , red onion, lettuce and slice tomatoes whit soy </a:t>
            </a:r>
            <a:r>
              <a:rPr lang="en-US" sz="1600" dirty="0" err="1">
                <a:solidFill>
                  <a:schemeClr val="bg1"/>
                </a:solidFill>
              </a:rPr>
              <a:t>souce</a:t>
            </a:r>
            <a:r>
              <a:rPr lang="en-US" sz="1600" dirty="0">
                <a:solidFill>
                  <a:schemeClr val="bg1"/>
                </a:solidFill>
              </a:rPr>
              <a:t>  in a sesame seed bun. </a:t>
            </a:r>
            <a:r>
              <a:rPr lang="en-US" sz="1600" dirty="0">
                <a:solidFill>
                  <a:schemeClr val="bg1"/>
                </a:solidFill>
              </a:rPr>
              <a:t>Served with crispy potatoes (754 kcal V </a:t>
            </a:r>
            <a:r>
              <a:rPr lang="en-US" sz="1600" dirty="0" smtClean="0">
                <a:solidFill>
                  <a:schemeClr val="bg1"/>
                </a:solidFill>
              </a:rPr>
              <a:t>)</a:t>
            </a:r>
          </a:p>
          <a:p>
            <a:r>
              <a:rPr lang="en-US" sz="1600" dirty="0">
                <a:solidFill>
                  <a:schemeClr val="bg1"/>
                </a:solidFill>
              </a:rPr>
              <a:t> </a:t>
            </a:r>
            <a:r>
              <a:rPr lang="en-US" sz="1600" dirty="0" smtClean="0">
                <a:solidFill>
                  <a:schemeClr val="bg1"/>
                </a:solidFill>
              </a:rPr>
              <a:t>                                                                    </a:t>
            </a:r>
            <a:r>
              <a:rPr lang="en-US" sz="1247" dirty="0" smtClean="0">
                <a:solidFill>
                  <a:schemeClr val="bg1"/>
                </a:solidFill>
              </a:rPr>
              <a:t> </a:t>
            </a:r>
            <a:r>
              <a:rPr lang="en-US" sz="1800" b="1" u="sng" dirty="0" smtClean="0">
                <a:solidFill>
                  <a:srgbClr val="FFC000"/>
                </a:solidFill>
              </a:rPr>
              <a:t>Festive Desert</a:t>
            </a:r>
          </a:p>
          <a:p>
            <a:r>
              <a:rPr lang="en-US" sz="1800" b="1" dirty="0" smtClean="0">
                <a:solidFill>
                  <a:schemeClr val="bg1"/>
                </a:solidFill>
              </a:rPr>
              <a:t>                                                     </a:t>
            </a:r>
            <a:r>
              <a:rPr lang="en-US" sz="1800" b="1" dirty="0">
                <a:solidFill>
                  <a:schemeClr val="bg1"/>
                </a:solidFill>
              </a:rPr>
              <a:t>TRINITY FESTIVE PUDDING</a:t>
            </a:r>
          </a:p>
          <a:p>
            <a:r>
              <a:rPr lang="en-US" sz="1247" dirty="0">
                <a:solidFill>
                  <a:schemeClr val="bg1"/>
                </a:solidFill>
              </a:rPr>
              <a:t>                   </a:t>
            </a:r>
            <a:r>
              <a:rPr lang="en-US" sz="1247" dirty="0" smtClean="0">
                <a:solidFill>
                  <a:schemeClr val="bg1"/>
                </a:solidFill>
              </a:rPr>
              <a:t>                     </a:t>
            </a:r>
            <a:r>
              <a:rPr lang="en-US" sz="1600" dirty="0">
                <a:solidFill>
                  <a:schemeClr val="bg1"/>
                </a:solidFill>
              </a:rPr>
              <a:t>Orange jelly served with vanilla gelato and liqueur (210 kcal V  )</a:t>
            </a:r>
          </a:p>
          <a:p>
            <a:r>
              <a:rPr lang="en-US" sz="1247" dirty="0">
                <a:solidFill>
                  <a:schemeClr val="bg1"/>
                </a:solidFill>
              </a:rPr>
              <a:t>                                       </a:t>
            </a:r>
            <a:r>
              <a:rPr lang="en-US" sz="1247" dirty="0" smtClean="0">
                <a:solidFill>
                  <a:schemeClr val="bg1"/>
                </a:solidFill>
              </a:rPr>
              <a:t>                                      </a:t>
            </a:r>
            <a:r>
              <a:rPr lang="en-US" sz="1800" b="1" dirty="0" smtClean="0">
                <a:solidFill>
                  <a:schemeClr val="bg1"/>
                </a:solidFill>
              </a:rPr>
              <a:t>CHTISTMAS</a:t>
            </a:r>
            <a:r>
              <a:rPr lang="en-US" sz="1247" b="1" dirty="0" smtClean="0">
                <a:solidFill>
                  <a:schemeClr val="bg1"/>
                </a:solidFill>
              </a:rPr>
              <a:t> </a:t>
            </a:r>
            <a:r>
              <a:rPr lang="en-US" sz="1800" b="1" dirty="0">
                <a:solidFill>
                  <a:schemeClr val="bg1"/>
                </a:solidFill>
              </a:rPr>
              <a:t>PUDDING</a:t>
            </a:r>
          </a:p>
          <a:p>
            <a:r>
              <a:rPr lang="en-US" sz="1600" dirty="0" err="1">
                <a:solidFill>
                  <a:schemeClr val="bg1"/>
                </a:solidFill>
              </a:rPr>
              <a:t>Flambeed</a:t>
            </a:r>
            <a:r>
              <a:rPr lang="en-US" sz="1600" dirty="0">
                <a:solidFill>
                  <a:schemeClr val="bg1"/>
                </a:solidFill>
              </a:rPr>
              <a:t> Christmas pudding with almonds, peanuts and vanilla cream with cinnamon, ( 411 </a:t>
            </a:r>
            <a:r>
              <a:rPr lang="en-US" sz="1600" dirty="0" smtClean="0">
                <a:solidFill>
                  <a:schemeClr val="bg1"/>
                </a:solidFill>
              </a:rPr>
              <a:t>kcal</a:t>
            </a:r>
            <a:r>
              <a:rPr lang="en-US" sz="1800" b="1" dirty="0" smtClean="0">
                <a:solidFill>
                  <a:schemeClr val="bg1"/>
                </a:solidFill>
              </a:rPr>
              <a:t>  )                             </a:t>
            </a:r>
          </a:p>
          <a:p>
            <a:r>
              <a:rPr lang="en-US" sz="1800" b="1" dirty="0" smtClean="0">
                <a:solidFill>
                  <a:schemeClr val="bg1"/>
                </a:solidFill>
              </a:rPr>
              <a:t>                                             CHOCOLATE </a:t>
            </a:r>
            <a:r>
              <a:rPr lang="en-US" sz="1800" b="1" dirty="0">
                <a:solidFill>
                  <a:schemeClr val="bg1"/>
                </a:solidFill>
              </a:rPr>
              <a:t>BROWNIE &amp; HOT </a:t>
            </a:r>
            <a:r>
              <a:rPr lang="en-US" sz="1800" b="1" dirty="0" smtClean="0">
                <a:solidFill>
                  <a:schemeClr val="bg1"/>
                </a:solidFill>
              </a:rPr>
              <a:t>DRINK</a:t>
            </a:r>
          </a:p>
          <a:p>
            <a:r>
              <a:rPr lang="en-US" sz="1800" b="1" dirty="0" smtClean="0">
                <a:solidFill>
                  <a:srgbClr val="FFC000"/>
                </a:solidFill>
              </a:rPr>
              <a:t>                                                             </a:t>
            </a:r>
            <a:r>
              <a:rPr lang="en-US" sz="1800" b="1" u="sng" dirty="0" smtClean="0">
                <a:solidFill>
                  <a:srgbClr val="FFC000"/>
                </a:solidFill>
              </a:rPr>
              <a:t>Festive  </a:t>
            </a:r>
            <a:r>
              <a:rPr lang="en-US" sz="1800" b="1" u="sng" dirty="0">
                <a:solidFill>
                  <a:srgbClr val="FFC000"/>
                </a:solidFill>
              </a:rPr>
              <a:t>drink</a:t>
            </a:r>
          </a:p>
          <a:p>
            <a:r>
              <a:rPr lang="en-US" sz="1200" b="1" dirty="0">
                <a:solidFill>
                  <a:srgbClr val="FFC000"/>
                </a:solidFill>
              </a:rPr>
              <a:t>                    </a:t>
            </a:r>
            <a:r>
              <a:rPr lang="en-US" sz="1200" dirty="0">
                <a:solidFill>
                  <a:schemeClr val="bg1"/>
                </a:solidFill>
              </a:rPr>
              <a:t>  </a:t>
            </a:r>
            <a:r>
              <a:rPr lang="en-US" sz="1200" dirty="0" smtClean="0">
                <a:solidFill>
                  <a:schemeClr val="bg1"/>
                </a:solidFill>
              </a:rPr>
              <a:t>                                             </a:t>
            </a:r>
            <a:r>
              <a:rPr lang="en-US" sz="1800" b="1" dirty="0">
                <a:solidFill>
                  <a:schemeClr val="bg1"/>
                </a:solidFill>
              </a:rPr>
              <a:t>SANTA CLAUS COCKTAIL</a:t>
            </a:r>
          </a:p>
          <a:p>
            <a:r>
              <a:rPr lang="en-US" sz="1600" dirty="0" smtClean="0">
                <a:solidFill>
                  <a:schemeClr val="bg1"/>
                </a:solidFill>
              </a:rPr>
              <a:t>                                   Lime </a:t>
            </a:r>
            <a:r>
              <a:rPr lang="en-US" sz="1600" dirty="0">
                <a:solidFill>
                  <a:schemeClr val="bg1"/>
                </a:solidFill>
              </a:rPr>
              <a:t>juice ,vodka , orange slice and fir syrup with ace.</a:t>
            </a:r>
          </a:p>
          <a:p>
            <a:r>
              <a:rPr lang="en-US" sz="1600" b="1" dirty="0">
                <a:solidFill>
                  <a:schemeClr val="bg1"/>
                </a:solidFill>
              </a:rPr>
              <a:t>                     </a:t>
            </a:r>
            <a:r>
              <a:rPr lang="en-US" sz="1600" b="1" dirty="0" smtClean="0">
                <a:solidFill>
                  <a:schemeClr val="bg1"/>
                </a:solidFill>
              </a:rPr>
              <a:t>                            </a:t>
            </a:r>
            <a:r>
              <a:rPr lang="en-US" sz="1800" b="1" dirty="0">
                <a:solidFill>
                  <a:schemeClr val="bg1"/>
                </a:solidFill>
              </a:rPr>
              <a:t>CLEMENTINE MARGHERITA</a:t>
            </a:r>
          </a:p>
          <a:p>
            <a:r>
              <a:rPr lang="en-US" sz="1600" dirty="0">
                <a:solidFill>
                  <a:schemeClr val="bg1"/>
                </a:solidFill>
              </a:rPr>
              <a:t>                  </a:t>
            </a:r>
            <a:r>
              <a:rPr lang="en-US" sz="1600" dirty="0" smtClean="0">
                <a:solidFill>
                  <a:schemeClr val="bg1"/>
                </a:solidFill>
              </a:rPr>
              <a:t>                          </a:t>
            </a:r>
            <a:r>
              <a:rPr lang="en-US" sz="1600" dirty="0" err="1">
                <a:solidFill>
                  <a:schemeClr val="bg1"/>
                </a:solidFill>
              </a:rPr>
              <a:t>Clementines</a:t>
            </a:r>
            <a:r>
              <a:rPr lang="en-US" sz="1600" dirty="0">
                <a:solidFill>
                  <a:schemeClr val="bg1"/>
                </a:solidFill>
              </a:rPr>
              <a:t>  with Tequila and ace.</a:t>
            </a:r>
          </a:p>
          <a:p>
            <a:r>
              <a:rPr lang="en-US" sz="1800" dirty="0">
                <a:solidFill>
                  <a:schemeClr val="bg1"/>
                </a:solidFill>
              </a:rPr>
              <a:t>                        </a:t>
            </a:r>
            <a:r>
              <a:rPr lang="en-US" sz="1800" dirty="0" smtClean="0">
                <a:solidFill>
                  <a:schemeClr val="bg1"/>
                </a:solidFill>
              </a:rPr>
              <a:t>                      </a:t>
            </a:r>
            <a:r>
              <a:rPr lang="en-US" sz="1800" b="1" dirty="0" smtClean="0">
                <a:solidFill>
                  <a:schemeClr val="bg1"/>
                </a:solidFill>
              </a:rPr>
              <a:t>GINGERBREAD </a:t>
            </a:r>
            <a:r>
              <a:rPr lang="en-US" sz="1800" b="1" dirty="0">
                <a:solidFill>
                  <a:schemeClr val="bg1"/>
                </a:solidFill>
              </a:rPr>
              <a:t>MARTINI</a:t>
            </a:r>
          </a:p>
          <a:p>
            <a:r>
              <a:rPr lang="en-US" sz="1600" dirty="0" smtClean="0">
                <a:solidFill>
                  <a:schemeClr val="bg1"/>
                </a:solidFill>
              </a:rPr>
              <a:t>                          Sugar</a:t>
            </a:r>
            <a:r>
              <a:rPr lang="en-US" sz="1600" dirty="0">
                <a:solidFill>
                  <a:schemeClr val="bg1"/>
                </a:solidFill>
              </a:rPr>
              <a:t>, ginger , cinnamon, lemon , </a:t>
            </a:r>
            <a:r>
              <a:rPr lang="en-US" sz="1600" dirty="0" err="1">
                <a:solidFill>
                  <a:schemeClr val="bg1"/>
                </a:solidFill>
              </a:rPr>
              <a:t>bleack</a:t>
            </a:r>
            <a:r>
              <a:rPr lang="en-US" sz="1600" dirty="0">
                <a:solidFill>
                  <a:schemeClr val="bg1"/>
                </a:solidFill>
              </a:rPr>
              <a:t> paper and water.</a:t>
            </a:r>
          </a:p>
          <a:p>
            <a:r>
              <a:rPr lang="en-US" sz="1600" b="1" dirty="0">
                <a:solidFill>
                  <a:schemeClr val="bg1"/>
                </a:solidFill>
              </a:rPr>
              <a:t>                           </a:t>
            </a:r>
            <a:r>
              <a:rPr lang="en-US" sz="1600" b="1" dirty="0" smtClean="0">
                <a:solidFill>
                  <a:schemeClr val="bg1"/>
                </a:solidFill>
              </a:rPr>
              <a:t>                         </a:t>
            </a:r>
            <a:r>
              <a:rPr lang="en-US" sz="1800" b="1" dirty="0">
                <a:solidFill>
                  <a:schemeClr val="bg1"/>
                </a:solidFill>
              </a:rPr>
              <a:t>FINEST PROSECCO ROSE</a:t>
            </a:r>
          </a:p>
          <a:p>
            <a:r>
              <a:rPr lang="en-US" sz="1600" dirty="0">
                <a:solidFill>
                  <a:schemeClr val="bg1"/>
                </a:solidFill>
              </a:rPr>
              <a:t>                                    </a:t>
            </a:r>
            <a:r>
              <a:rPr lang="en-US" sz="1600" dirty="0" smtClean="0">
                <a:solidFill>
                  <a:schemeClr val="bg1"/>
                </a:solidFill>
              </a:rPr>
              <a:t>                              </a:t>
            </a:r>
            <a:r>
              <a:rPr lang="en-US" sz="1800" b="1" dirty="0" smtClean="0">
                <a:solidFill>
                  <a:schemeClr val="bg1"/>
                </a:solidFill>
              </a:rPr>
              <a:t>WINE</a:t>
            </a:r>
          </a:p>
          <a:p>
            <a:r>
              <a:rPr lang="en-US" sz="1600" b="1" dirty="0" smtClean="0">
                <a:solidFill>
                  <a:schemeClr val="bg1"/>
                </a:solidFill>
              </a:rPr>
              <a:t>                           </a:t>
            </a:r>
            <a:r>
              <a:rPr lang="en-US" sz="1600" dirty="0" smtClean="0">
                <a:solidFill>
                  <a:schemeClr val="bg1"/>
                </a:solidFill>
              </a:rPr>
              <a:t>The </a:t>
            </a:r>
            <a:r>
              <a:rPr lang="en-US" sz="1600" dirty="0">
                <a:solidFill>
                  <a:schemeClr val="bg1"/>
                </a:solidFill>
              </a:rPr>
              <a:t>Princely well/ RO/ 13 %  </a:t>
            </a:r>
            <a:r>
              <a:rPr lang="en-US" sz="1600" dirty="0" err="1">
                <a:solidFill>
                  <a:schemeClr val="bg1"/>
                </a:solidFill>
              </a:rPr>
              <a:t>alc</a:t>
            </a:r>
            <a:r>
              <a:rPr lang="en-US" sz="1600" dirty="0">
                <a:solidFill>
                  <a:schemeClr val="bg1"/>
                </a:solidFill>
              </a:rPr>
              <a:t> , Rosso  Di  </a:t>
            </a:r>
            <a:r>
              <a:rPr lang="en-US" sz="1600" dirty="0" err="1">
                <a:solidFill>
                  <a:schemeClr val="bg1"/>
                </a:solidFill>
              </a:rPr>
              <a:t>Montalcino</a:t>
            </a:r>
            <a:r>
              <a:rPr lang="en-US" sz="1600" dirty="0">
                <a:solidFill>
                  <a:schemeClr val="bg1"/>
                </a:solidFill>
              </a:rPr>
              <a:t>  / IT/ 15,5 </a:t>
            </a:r>
            <a:r>
              <a:rPr lang="en-US" sz="1600" dirty="0" err="1">
                <a:solidFill>
                  <a:schemeClr val="bg1"/>
                </a:solidFill>
              </a:rPr>
              <a:t>alc</a:t>
            </a:r>
            <a:r>
              <a:rPr lang="en-US" sz="1600" dirty="0">
                <a:solidFill>
                  <a:schemeClr val="bg1"/>
                </a:solidFill>
              </a:rPr>
              <a:t> .</a:t>
            </a:r>
          </a:p>
          <a:p>
            <a:r>
              <a:rPr lang="en-US" sz="1600" b="1" dirty="0">
                <a:solidFill>
                  <a:srgbClr val="FFC000"/>
                </a:solidFill>
              </a:rPr>
              <a:t>                                    </a:t>
            </a:r>
            <a:r>
              <a:rPr lang="en-US" sz="1600" b="1" dirty="0" smtClean="0">
                <a:solidFill>
                  <a:srgbClr val="FFC000"/>
                </a:solidFill>
              </a:rPr>
              <a:t>                      </a:t>
            </a:r>
            <a:r>
              <a:rPr lang="en-US" sz="1600" b="1" dirty="0">
                <a:solidFill>
                  <a:srgbClr val="FFC000"/>
                </a:solidFill>
                <a:latin typeface="Bahnschrift" panose="020B0502040204020203" pitchFamily="34" charset="0"/>
              </a:rPr>
              <a:t>MUSIC LIFE</a:t>
            </a:r>
          </a:p>
          <a:p>
            <a:r>
              <a:rPr lang="en-US" sz="1600" b="1" dirty="0">
                <a:solidFill>
                  <a:srgbClr val="FFC000"/>
                </a:solidFill>
                <a:latin typeface="Bahnschrift" panose="020B0502040204020203" pitchFamily="34" charset="0"/>
              </a:rPr>
              <a:t>A musical band will be present to sing different musical genres to celebrate Christmas night together</a:t>
            </a:r>
            <a:r>
              <a:rPr lang="en-US" sz="1600" b="1" dirty="0" smtClean="0">
                <a:solidFill>
                  <a:srgbClr val="FFC000"/>
                </a:solidFill>
                <a:latin typeface="Bahnschrift" panose="020B0502040204020203" pitchFamily="34" charset="0"/>
              </a:rPr>
              <a:t>.</a:t>
            </a:r>
          </a:p>
          <a:p>
            <a:r>
              <a:rPr lang="en-US" sz="1600" b="1" dirty="0">
                <a:solidFill>
                  <a:srgbClr val="FFC000"/>
                </a:solidFill>
                <a:latin typeface="Bahnschrift" panose="020B0502040204020203" pitchFamily="34" charset="0"/>
              </a:rPr>
              <a:t> </a:t>
            </a:r>
            <a:r>
              <a:rPr lang="en-US" sz="1600" b="1" dirty="0" smtClean="0">
                <a:solidFill>
                  <a:srgbClr val="FFC000"/>
                </a:solidFill>
                <a:latin typeface="Bahnschrift" panose="020B0502040204020203" pitchFamily="34" charset="0"/>
              </a:rPr>
              <a:t>                     </a:t>
            </a:r>
            <a:r>
              <a:rPr lang="en-US" sz="1600" b="1" dirty="0">
                <a:solidFill>
                  <a:schemeClr val="accent2">
                    <a:lumMod val="60000"/>
                    <a:lumOff val="40000"/>
                  </a:schemeClr>
                </a:solidFill>
                <a:latin typeface="Bahnschrift" panose="020B0502040204020203" pitchFamily="34" charset="0"/>
              </a:rPr>
              <a:t>3 Courses £49.99 -2 Courses £39.99</a:t>
            </a:r>
            <a:endParaRPr lang="ro-RO" sz="1600" b="1" dirty="0">
              <a:solidFill>
                <a:schemeClr val="accent2">
                  <a:lumMod val="60000"/>
                  <a:lumOff val="40000"/>
                </a:schemeClr>
              </a:solidFill>
              <a:latin typeface="Bahnschrift" panose="020B0502040204020203" pitchFamily="34" charset="0"/>
            </a:endParaRPr>
          </a:p>
          <a:p>
            <a:endParaRPr lang="en-US" sz="1600" b="1" dirty="0">
              <a:solidFill>
                <a:schemeClr val="bg1"/>
              </a:solidFill>
            </a:endParaRPr>
          </a:p>
        </p:txBody>
      </p:sp>
      <p:sp>
        <p:nvSpPr>
          <p:cNvPr id="2" name="Dreptunghi 1"/>
          <p:cNvSpPr/>
          <p:nvPr/>
        </p:nvSpPr>
        <p:spPr>
          <a:xfrm>
            <a:off x="4230804" y="6537278"/>
            <a:ext cx="1596790" cy="24268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Book now</a:t>
            </a:r>
            <a:endParaRPr lang="ro-RO" dirty="0"/>
          </a:p>
        </p:txBody>
      </p:sp>
      <p:sp>
        <p:nvSpPr>
          <p:cNvPr id="3" name="CasetăText 2"/>
          <p:cNvSpPr txBox="1"/>
          <p:nvPr/>
        </p:nvSpPr>
        <p:spPr>
          <a:xfrm>
            <a:off x="6851177" y="6287886"/>
            <a:ext cx="278414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b="1" dirty="0">
                <a:solidFill>
                  <a:schemeClr val="bg1"/>
                </a:solidFill>
              </a:rPr>
              <a:t>£ 20 FOR </a:t>
            </a:r>
            <a:r>
              <a:rPr lang="en-US" sz="1600" b="1" dirty="0" smtClean="0">
                <a:solidFill>
                  <a:schemeClr val="bg1"/>
                </a:solidFill>
              </a:rPr>
              <a:t>ASVANCE </a:t>
            </a:r>
            <a:r>
              <a:rPr lang="en-US" sz="1600" b="1" dirty="0">
                <a:solidFill>
                  <a:schemeClr val="bg1"/>
                </a:solidFill>
              </a:rPr>
              <a:t>BOOKING</a:t>
            </a:r>
            <a:endParaRPr lang="ro-RO" sz="16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991112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emă Office">
  <a:themeElements>
    <a:clrScheme name="Temă 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Temă 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Temă 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Temă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745</TotalTime>
  <Words>392</Words>
  <Application>Microsoft Office PowerPoint</Application>
  <PresentationFormat>Hârtie A4 (210x297 mm)</PresentationFormat>
  <Paragraphs>52</Paragraphs>
  <Slides>3</Slides>
  <Notes>1</Notes>
  <HiddenSlides>0</HiddenSlides>
  <MMClips>0</MMClips>
  <ScaleCrop>false</ScaleCrop>
  <HeadingPairs>
    <vt:vector size="6" baseType="variant">
      <vt:variant>
        <vt:lpstr>Fonturi utilizate</vt:lpstr>
      </vt:variant>
      <vt:variant>
        <vt:i4>5</vt:i4>
      </vt:variant>
      <vt:variant>
        <vt:lpstr>Temă</vt:lpstr>
      </vt:variant>
      <vt:variant>
        <vt:i4>1</vt:i4>
      </vt:variant>
      <vt:variant>
        <vt:lpstr>Titluri diapozitive</vt:lpstr>
      </vt:variant>
      <vt:variant>
        <vt:i4>3</vt:i4>
      </vt:variant>
    </vt:vector>
  </HeadingPairs>
  <TitlesOfParts>
    <vt:vector size="9" baseType="lpstr">
      <vt:lpstr>Arial</vt:lpstr>
      <vt:lpstr>Arial Narrow</vt:lpstr>
      <vt:lpstr>Bahnschrift</vt:lpstr>
      <vt:lpstr>Calibri</vt:lpstr>
      <vt:lpstr>Calibri Light</vt:lpstr>
      <vt:lpstr>Temă Office</vt:lpstr>
      <vt:lpstr>                Hotel Trinity Menu</vt:lpstr>
      <vt:lpstr>Prezentare PowerPoint</vt:lpstr>
      <vt:lpstr>Prezentare PowerPoint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Prezentare PowerPoint</dc:title>
  <dc:creator>Marius</dc:creator>
  <cp:lastModifiedBy>Marius</cp:lastModifiedBy>
  <cp:revision>54</cp:revision>
  <dcterms:created xsi:type="dcterms:W3CDTF">2022-11-18T07:31:51Z</dcterms:created>
  <dcterms:modified xsi:type="dcterms:W3CDTF">2022-11-18T20:26:12Z</dcterms:modified>
</cp:coreProperties>
</file>