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20" r:id="rId1"/>
  </p:sldMasterIdLst>
  <p:sldIdLst>
    <p:sldId id="256" r:id="rId2"/>
    <p:sldId id="257" r:id="rId3"/>
    <p:sldId id="258" r:id="rId4"/>
    <p:sldId id="263" r:id="rId5"/>
    <p:sldId id="260" r:id="rId6"/>
    <p:sldId id="265" r:id="rId7"/>
    <p:sldId id="268" r:id="rId8"/>
    <p:sldId id="261" r:id="rId9"/>
    <p:sldId id="262" r:id="rId10"/>
    <p:sldId id="264" r:id="rId11"/>
    <p:sldId id="266" r:id="rId12"/>
    <p:sldId id="267" r:id="rId13"/>
    <p:sldId id="269" r:id="rId14"/>
    <p:sldId id="25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368" autoAdjust="0"/>
    <p:restoredTop sz="94660"/>
  </p:normalViewPr>
  <p:slideViewPr>
    <p:cSldViewPr snapToGrid="0">
      <p:cViewPr varScale="1">
        <p:scale>
          <a:sx n="72" d="100"/>
          <a:sy n="72" d="100"/>
        </p:scale>
        <p:origin x="6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61628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35054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18833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3634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2342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517150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12867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81360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34002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9712069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3400802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2818466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8701619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6297489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92421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03658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586B75A-687E-405C-8A0B-8D00578BA2C3}" type="datetimeFigureOut">
              <a:rPr lang="en-US" smtClean="0"/>
              <a:pPr/>
              <a:t>1/7/2019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48365333"/>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 id="2147483933" r:id="rId13"/>
    <p:sldLayoutId id="2147483934" r:id="rId14"/>
    <p:sldLayoutId id="2147483935" r:id="rId15"/>
    <p:sldLayoutId id="2147483936"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anluntecology.com/2014/04/06/urban-biodiversity-human-well-beingrban-well-being/"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ales.com/about-wales/sustainability/globally-responsible-0" TargetMode="External"/><Relationship Id="rId2" Type="http://schemas.openxmlformats.org/officeDocument/2006/relationships/hyperlink" Target="https://www.mentalhealth.org.uk/blog/what-wellbeing-how-can-we-measure-it-and-how-can-we-support-people-improve-it" TargetMode="External"/><Relationship Id="rId1" Type="http://schemas.openxmlformats.org/officeDocument/2006/relationships/slideLayout" Target="../slideLayouts/slideLayout1.xml"/><Relationship Id="rId6" Type="http://schemas.openxmlformats.org/officeDocument/2006/relationships/hyperlink" Target="https://socialcare.wales/hub/sswbact" TargetMode="External"/><Relationship Id="rId5" Type="http://schemas.openxmlformats.org/officeDocument/2006/relationships/hyperlink" Target="https://www.betterhealth.vic.gov.au/health/healthyliving/wellbeing" TargetMode="External"/><Relationship Id="rId4" Type="http://schemas.openxmlformats.org/officeDocument/2006/relationships/hyperlink" Target="https://gov.wales/newsroom/environmentandcountryside/2015/150429-future-generations-ac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EF7F0-9CC8-4BE8-A887-517D22D97C10}"/>
              </a:ext>
            </a:extLst>
          </p:cNvPr>
          <p:cNvSpPr>
            <a:spLocks noGrp="1"/>
          </p:cNvSpPr>
          <p:nvPr>
            <p:ph type="ctrTitle"/>
          </p:nvPr>
        </p:nvSpPr>
        <p:spPr>
          <a:xfrm>
            <a:off x="1069848" y="1298448"/>
            <a:ext cx="7315200" cy="1325482"/>
          </a:xfrm>
        </p:spPr>
        <p:txBody>
          <a:bodyPr>
            <a:normAutofit fontScale="90000"/>
          </a:bodyPr>
          <a:lstStyle/>
          <a:p>
            <a:r>
              <a:rPr lang="en-GB" u="sng" dirty="0"/>
              <a:t>Well-being presentation</a:t>
            </a:r>
          </a:p>
        </p:txBody>
      </p:sp>
      <p:sp>
        <p:nvSpPr>
          <p:cNvPr id="3" name="Subtitle 2">
            <a:extLst>
              <a:ext uri="{FF2B5EF4-FFF2-40B4-BE49-F238E27FC236}">
                <a16:creationId xmlns:a16="http://schemas.microsoft.com/office/drawing/2014/main" id="{4CC26ED6-EF20-4C63-B368-0C1003518B8E}"/>
              </a:ext>
            </a:extLst>
          </p:cNvPr>
          <p:cNvSpPr>
            <a:spLocks noGrp="1"/>
          </p:cNvSpPr>
          <p:nvPr>
            <p:ph type="subTitle" idx="1"/>
          </p:nvPr>
        </p:nvSpPr>
        <p:spPr>
          <a:xfrm>
            <a:off x="1100015" y="2941983"/>
            <a:ext cx="7315200" cy="2642663"/>
          </a:xfrm>
        </p:spPr>
        <p:txBody>
          <a:bodyPr>
            <a:normAutofit fontScale="92500" lnSpcReduction="10000"/>
          </a:bodyPr>
          <a:lstStyle/>
          <a:p>
            <a:r>
              <a:rPr lang="en-GB" dirty="0"/>
              <a:t> </a:t>
            </a:r>
            <a:r>
              <a:rPr lang="en-GB" sz="2400" dirty="0">
                <a:latin typeface="Arial Narrow" panose="020B0606020202030204" pitchFamily="34" charset="0"/>
              </a:rPr>
              <a:t>Student Name:  Jodie Bassett</a:t>
            </a:r>
          </a:p>
          <a:p>
            <a:r>
              <a:rPr lang="en-GB" sz="2400" dirty="0">
                <a:latin typeface="Arial Narrow" panose="020B0606020202030204" pitchFamily="34" charset="0"/>
              </a:rPr>
              <a:t> Student Number: 1803789</a:t>
            </a:r>
          </a:p>
          <a:p>
            <a:r>
              <a:rPr lang="en-GB" sz="2400" dirty="0">
                <a:latin typeface="Arial Narrow" panose="020B0606020202030204" pitchFamily="34" charset="0"/>
              </a:rPr>
              <a:t>Module code: SJSI4012</a:t>
            </a:r>
          </a:p>
          <a:p>
            <a:r>
              <a:rPr lang="en-GB" sz="2400" dirty="0">
                <a:latin typeface="Arial Narrow" panose="020B0606020202030204" pitchFamily="34" charset="0"/>
              </a:rPr>
              <a:t> Module: Key Concepts in Social Policy</a:t>
            </a:r>
          </a:p>
          <a:p>
            <a:r>
              <a:rPr lang="en-GB" sz="2400" dirty="0">
                <a:latin typeface="Arial Narrow" panose="020B0606020202030204" pitchFamily="34" charset="0"/>
              </a:rPr>
              <a:t> Lecturer: Jessica Pitman &amp; Caroline Lohmann- Hancock</a:t>
            </a:r>
          </a:p>
          <a:p>
            <a:r>
              <a:rPr lang="en-GB" sz="2400" dirty="0">
                <a:latin typeface="Arial Narrow" panose="020B0606020202030204" pitchFamily="34" charset="0"/>
              </a:rPr>
              <a:t> Submission Date: 07/01/2019</a:t>
            </a:r>
          </a:p>
        </p:txBody>
      </p:sp>
    </p:spTree>
    <p:extLst>
      <p:ext uri="{BB962C8B-B14F-4D97-AF65-F5344CB8AC3E}">
        <p14:creationId xmlns:p14="http://schemas.microsoft.com/office/powerpoint/2010/main" val="3772350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85281-DD59-4A3E-A894-07E975592A48}"/>
              </a:ext>
            </a:extLst>
          </p:cNvPr>
          <p:cNvSpPr>
            <a:spLocks noGrp="1"/>
          </p:cNvSpPr>
          <p:nvPr>
            <p:ph type="title"/>
          </p:nvPr>
        </p:nvSpPr>
        <p:spPr>
          <a:xfrm>
            <a:off x="538544" y="1123645"/>
            <a:ext cx="3667696" cy="4700380"/>
          </a:xfrm>
        </p:spPr>
        <p:txBody>
          <a:bodyPr>
            <a:normAutofit/>
          </a:bodyPr>
          <a:lstStyle/>
          <a:p>
            <a:r>
              <a:rPr lang="en-GB" sz="4800" dirty="0"/>
              <a:t> </a:t>
            </a:r>
            <a:r>
              <a:rPr lang="en-GB" sz="4800" dirty="0">
                <a:latin typeface="Arial Narrow" panose="020B0606020202030204" pitchFamily="34" charset="0"/>
              </a:rPr>
              <a:t>Well-being</a:t>
            </a:r>
          </a:p>
        </p:txBody>
      </p:sp>
      <p:pic>
        <p:nvPicPr>
          <p:cNvPr id="5" name="Content Placeholder 4">
            <a:extLst>
              <a:ext uri="{FF2B5EF4-FFF2-40B4-BE49-F238E27FC236}">
                <a16:creationId xmlns:a16="http://schemas.microsoft.com/office/drawing/2014/main" id="{58CCDBC3-5198-472F-9600-92EFF08E1205}"/>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021015" y="1005470"/>
            <a:ext cx="5306754" cy="4818555"/>
          </a:xfrm>
        </p:spPr>
      </p:pic>
      <p:sp>
        <p:nvSpPr>
          <p:cNvPr id="6" name="TextBox 5">
            <a:extLst>
              <a:ext uri="{FF2B5EF4-FFF2-40B4-BE49-F238E27FC236}">
                <a16:creationId xmlns:a16="http://schemas.microsoft.com/office/drawing/2014/main" id="{E6817650-5934-4A86-B627-6D191CB48509}"/>
              </a:ext>
            </a:extLst>
          </p:cNvPr>
          <p:cNvSpPr txBox="1"/>
          <p:nvPr/>
        </p:nvSpPr>
        <p:spPr>
          <a:xfrm>
            <a:off x="4872961" y="5984875"/>
            <a:ext cx="5306753" cy="230832"/>
          </a:xfrm>
          <a:prstGeom prst="rect">
            <a:avLst/>
          </a:prstGeom>
          <a:noFill/>
        </p:spPr>
        <p:txBody>
          <a:bodyPr wrap="square" rtlCol="0">
            <a:spAutoFit/>
          </a:bodyPr>
          <a:lstStyle/>
          <a:p>
            <a:r>
              <a:rPr lang="en-GB" sz="900">
                <a:hlinkClick r:id="rId3" tooltip="https://ianluntecology.com/2014/04/06/urban-biodiversity-human-well-beingrban-well-being/"/>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613869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7D208-6C80-4E61-9398-8F130CCF56DC}"/>
              </a:ext>
            </a:extLst>
          </p:cNvPr>
          <p:cNvSpPr>
            <a:spLocks noGrp="1"/>
          </p:cNvSpPr>
          <p:nvPr>
            <p:ph type="ctrTitle"/>
          </p:nvPr>
        </p:nvSpPr>
        <p:spPr>
          <a:xfrm>
            <a:off x="1069848" y="1298447"/>
            <a:ext cx="7315200" cy="1683903"/>
          </a:xfrm>
        </p:spPr>
        <p:txBody>
          <a:bodyPr>
            <a:normAutofit fontScale="90000"/>
          </a:bodyPr>
          <a:lstStyle/>
          <a:p>
            <a:r>
              <a:rPr lang="en-GB" dirty="0"/>
              <a:t>What is the definition of well-being ?</a:t>
            </a:r>
          </a:p>
        </p:txBody>
      </p:sp>
      <p:sp>
        <p:nvSpPr>
          <p:cNvPr id="3" name="Subtitle 2">
            <a:extLst>
              <a:ext uri="{FF2B5EF4-FFF2-40B4-BE49-F238E27FC236}">
                <a16:creationId xmlns:a16="http://schemas.microsoft.com/office/drawing/2014/main" id="{7CE0E5F7-44AE-4AE3-B822-853EE3AD7FF4}"/>
              </a:ext>
            </a:extLst>
          </p:cNvPr>
          <p:cNvSpPr>
            <a:spLocks noGrp="1"/>
          </p:cNvSpPr>
          <p:nvPr>
            <p:ph type="subTitle" idx="1"/>
          </p:nvPr>
        </p:nvSpPr>
        <p:spPr>
          <a:xfrm>
            <a:off x="807040" y="3033699"/>
            <a:ext cx="7315200" cy="1683903"/>
          </a:xfrm>
        </p:spPr>
        <p:txBody>
          <a:bodyPr>
            <a:noAutofit/>
          </a:bodyPr>
          <a:lstStyle/>
          <a:p>
            <a:r>
              <a:rPr lang="en-GB" sz="2400" b="1" dirty="0">
                <a:latin typeface="Arial Narrow" panose="020B0606020202030204" pitchFamily="34" charset="0"/>
              </a:rPr>
              <a:t>There isn’t  just one definition of well-being, in the oxford English dictionary it is defined as “the state of being comfortable, healthy or happy”. Wellbeing</a:t>
            </a:r>
            <a:r>
              <a:rPr lang="en-GB" sz="2400" dirty="0">
                <a:latin typeface="Arial Narrow" panose="020B0606020202030204" pitchFamily="34" charset="0"/>
              </a:rPr>
              <a:t> is not just the absence of disease or illness. It is a complex combination of </a:t>
            </a:r>
            <a:r>
              <a:rPr lang="en-GB" sz="2400" b="1" dirty="0">
                <a:latin typeface="Arial Narrow" panose="020B0606020202030204" pitchFamily="34" charset="0"/>
              </a:rPr>
              <a:t>a person's</a:t>
            </a:r>
            <a:r>
              <a:rPr lang="en-GB" sz="2400" dirty="0">
                <a:latin typeface="Arial Narrow" panose="020B0606020202030204" pitchFamily="34" charset="0"/>
              </a:rPr>
              <a:t> physical, mental, emotional and social health factors. </a:t>
            </a:r>
            <a:r>
              <a:rPr lang="en-GB" sz="2400" b="1" dirty="0">
                <a:latin typeface="Arial Narrow" panose="020B0606020202030204" pitchFamily="34" charset="0"/>
              </a:rPr>
              <a:t>Wellbeing </a:t>
            </a:r>
            <a:r>
              <a:rPr lang="en-GB" sz="2400" dirty="0">
                <a:latin typeface="Arial Narrow" panose="020B0606020202030204" pitchFamily="34" charset="0"/>
              </a:rPr>
              <a:t>is strongly linked to happiness and life satisfaction. In short, </a:t>
            </a:r>
            <a:r>
              <a:rPr lang="en-GB" sz="2400" b="1" dirty="0">
                <a:latin typeface="Arial Narrow" panose="020B0606020202030204" pitchFamily="34" charset="0"/>
              </a:rPr>
              <a:t>wellbeing</a:t>
            </a:r>
            <a:r>
              <a:rPr lang="en-GB" sz="2400" dirty="0">
                <a:latin typeface="Arial Narrow" panose="020B0606020202030204" pitchFamily="34" charset="0"/>
              </a:rPr>
              <a:t> could be described as how you feel about yourself and your life</a:t>
            </a:r>
            <a:endParaRPr lang="en-GB" sz="2400" b="1" dirty="0">
              <a:latin typeface="Arial Narrow" panose="020B0606020202030204" pitchFamily="34" charset="0"/>
            </a:endParaRPr>
          </a:p>
        </p:txBody>
      </p:sp>
    </p:spTree>
    <p:extLst>
      <p:ext uri="{BB962C8B-B14F-4D97-AF65-F5344CB8AC3E}">
        <p14:creationId xmlns:p14="http://schemas.microsoft.com/office/powerpoint/2010/main" val="1477695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75195-E037-425A-A93A-4BFEF8698C08}"/>
              </a:ext>
            </a:extLst>
          </p:cNvPr>
          <p:cNvSpPr>
            <a:spLocks noGrp="1"/>
          </p:cNvSpPr>
          <p:nvPr>
            <p:ph type="ctrTitle"/>
          </p:nvPr>
        </p:nvSpPr>
        <p:spPr/>
        <p:txBody>
          <a:bodyPr>
            <a:normAutofit fontScale="90000"/>
          </a:bodyPr>
          <a:lstStyle/>
          <a:p>
            <a:r>
              <a:rPr lang="en-GB" dirty="0"/>
              <a:t>Well-being issues</a:t>
            </a:r>
            <a:br>
              <a:rPr lang="en-GB" dirty="0"/>
            </a:br>
            <a:br>
              <a:rPr lang="en-GB" dirty="0"/>
            </a:br>
            <a:br>
              <a:rPr lang="en-GB" dirty="0"/>
            </a:br>
            <a:br>
              <a:rPr lang="en-GB" dirty="0"/>
            </a:br>
            <a:endParaRPr lang="en-GB" dirty="0"/>
          </a:p>
        </p:txBody>
      </p:sp>
      <p:sp>
        <p:nvSpPr>
          <p:cNvPr id="4" name="Text Placeholder 3">
            <a:extLst>
              <a:ext uri="{FF2B5EF4-FFF2-40B4-BE49-F238E27FC236}">
                <a16:creationId xmlns:a16="http://schemas.microsoft.com/office/drawing/2014/main" id="{65E2AB8F-0BC9-46F8-B042-3A8F15760481}"/>
              </a:ext>
            </a:extLst>
          </p:cNvPr>
          <p:cNvSpPr>
            <a:spLocks noGrp="1"/>
          </p:cNvSpPr>
          <p:nvPr>
            <p:ph type="subTitle" idx="1"/>
          </p:nvPr>
        </p:nvSpPr>
        <p:spPr>
          <a:xfrm>
            <a:off x="1100015" y="1908313"/>
            <a:ext cx="7315200" cy="3676333"/>
          </a:xfrm>
        </p:spPr>
        <p:txBody>
          <a:bodyPr>
            <a:normAutofit lnSpcReduction="10000"/>
          </a:bodyPr>
          <a:lstStyle/>
          <a:p>
            <a:endParaRPr lang="en-GB" dirty="0"/>
          </a:p>
          <a:p>
            <a:r>
              <a:rPr lang="en-GB" sz="3600" dirty="0">
                <a:latin typeface="Arial Narrow" panose="020B0606020202030204" pitchFamily="34" charset="0"/>
              </a:rPr>
              <a:t>Poverty</a:t>
            </a:r>
          </a:p>
          <a:p>
            <a:r>
              <a:rPr lang="en-GB" sz="3600" dirty="0">
                <a:latin typeface="Arial Narrow" panose="020B0606020202030204" pitchFamily="34" charset="0"/>
              </a:rPr>
              <a:t>Increasing economy</a:t>
            </a:r>
          </a:p>
          <a:p>
            <a:r>
              <a:rPr lang="en-GB" sz="3600" dirty="0">
                <a:latin typeface="Arial Narrow" panose="020B0606020202030204" pitchFamily="34" charset="0"/>
              </a:rPr>
              <a:t>Ageing population</a:t>
            </a:r>
          </a:p>
          <a:p>
            <a:r>
              <a:rPr lang="en-GB" sz="3600" dirty="0">
                <a:latin typeface="Arial Narrow" panose="020B0606020202030204" pitchFamily="34" charset="0"/>
              </a:rPr>
              <a:t>Poor health</a:t>
            </a:r>
          </a:p>
          <a:p>
            <a:r>
              <a:rPr lang="en-GB" sz="3600" dirty="0">
                <a:latin typeface="Arial Narrow" panose="020B0606020202030204" pitchFamily="34" charset="0"/>
              </a:rPr>
              <a:t>equality</a:t>
            </a:r>
          </a:p>
          <a:p>
            <a:endParaRPr lang="en-GB" dirty="0"/>
          </a:p>
        </p:txBody>
      </p:sp>
      <p:pic>
        <p:nvPicPr>
          <p:cNvPr id="8" name="Picture 7">
            <a:extLst>
              <a:ext uri="{FF2B5EF4-FFF2-40B4-BE49-F238E27FC236}">
                <a16:creationId xmlns:a16="http://schemas.microsoft.com/office/drawing/2014/main" id="{B462B2BD-DBBF-4A93-A8C9-A9C0B5350741}"/>
              </a:ext>
            </a:extLst>
          </p:cNvPr>
          <p:cNvPicPr>
            <a:picLocks noChangeAspect="1"/>
          </p:cNvPicPr>
          <p:nvPr/>
        </p:nvPicPr>
        <p:blipFill>
          <a:blip r:embed="rId2"/>
          <a:stretch>
            <a:fillRect/>
          </a:stretch>
        </p:blipFill>
        <p:spPr>
          <a:xfrm>
            <a:off x="773723" y="1761978"/>
            <a:ext cx="3747299" cy="4807406"/>
          </a:xfrm>
          <a:prstGeom prst="rect">
            <a:avLst/>
          </a:prstGeom>
          <a:ln>
            <a:noFill/>
          </a:ln>
          <a:effectLst>
            <a:softEdge rad="112500"/>
          </a:effectLst>
        </p:spPr>
      </p:pic>
    </p:spTree>
    <p:extLst>
      <p:ext uri="{BB962C8B-B14F-4D97-AF65-F5344CB8AC3E}">
        <p14:creationId xmlns:p14="http://schemas.microsoft.com/office/powerpoint/2010/main" val="2351396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E88DE157-3BFD-4EBD-973B-7AA9C3B5D176}"/>
              </a:ext>
            </a:extLst>
          </p:cNvPr>
          <p:cNvSpPr>
            <a:spLocks noGrp="1"/>
          </p:cNvSpPr>
          <p:nvPr>
            <p:ph type="ctrTitle"/>
          </p:nvPr>
        </p:nvSpPr>
        <p:spPr>
          <a:xfrm>
            <a:off x="1069848" y="1298448"/>
            <a:ext cx="7315200" cy="1205601"/>
          </a:xfrm>
        </p:spPr>
        <p:txBody>
          <a:bodyPr>
            <a:normAutofit fontScale="90000"/>
          </a:bodyPr>
          <a:lstStyle/>
          <a:p>
            <a:r>
              <a:rPr lang="en-GB" dirty="0"/>
              <a:t>What is being done to help well-being in wales </a:t>
            </a:r>
          </a:p>
        </p:txBody>
      </p:sp>
      <p:sp>
        <p:nvSpPr>
          <p:cNvPr id="25" name="Subtitle 24">
            <a:extLst>
              <a:ext uri="{FF2B5EF4-FFF2-40B4-BE49-F238E27FC236}">
                <a16:creationId xmlns:a16="http://schemas.microsoft.com/office/drawing/2014/main" id="{FD9CC1D2-82E1-4849-BFBB-E5D97A9D4AF3}"/>
              </a:ext>
            </a:extLst>
          </p:cNvPr>
          <p:cNvSpPr>
            <a:spLocks noGrp="1"/>
          </p:cNvSpPr>
          <p:nvPr>
            <p:ph type="subTitle" idx="1"/>
          </p:nvPr>
        </p:nvSpPr>
        <p:spPr>
          <a:xfrm>
            <a:off x="1069848" y="3093603"/>
            <a:ext cx="7315200" cy="2465949"/>
          </a:xfrm>
        </p:spPr>
        <p:txBody>
          <a:bodyPr>
            <a:normAutofit fontScale="70000" lnSpcReduction="20000"/>
          </a:bodyPr>
          <a:lstStyle/>
          <a:p>
            <a:endParaRPr lang="en-GB" sz="3600" dirty="0">
              <a:latin typeface="Arial Narrow" panose="020B0606020202030204" pitchFamily="34" charset="0"/>
            </a:endParaRPr>
          </a:p>
          <a:p>
            <a:pPr>
              <a:defRPr/>
            </a:pPr>
            <a:r>
              <a:rPr lang="en-GB" altLang="en-US" sz="3600" dirty="0"/>
              <a:t>Social Services and Well-being (Wales) Act 2014</a:t>
            </a:r>
          </a:p>
          <a:p>
            <a:pPr>
              <a:defRPr/>
            </a:pPr>
            <a:endParaRPr lang="en-GB" altLang="en-US" sz="3600" dirty="0"/>
          </a:p>
          <a:p>
            <a:pPr>
              <a:defRPr/>
            </a:pPr>
            <a:r>
              <a:rPr lang="en-GB" altLang="en-US" sz="3600" dirty="0"/>
              <a:t>Wales well–being of Future Generations Act (2015)  </a:t>
            </a:r>
            <a:endParaRPr lang="en-GB" sz="3600" dirty="0">
              <a:latin typeface="Arial Narrow" panose="020B0606020202030204" pitchFamily="34" charset="0"/>
            </a:endParaRPr>
          </a:p>
        </p:txBody>
      </p:sp>
    </p:spTree>
    <p:extLst>
      <p:ext uri="{BB962C8B-B14F-4D97-AF65-F5344CB8AC3E}">
        <p14:creationId xmlns:p14="http://schemas.microsoft.com/office/powerpoint/2010/main" val="977877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72456-4DEB-477C-9092-7CA4F28BC029}"/>
              </a:ext>
            </a:extLst>
          </p:cNvPr>
          <p:cNvSpPr>
            <a:spLocks noGrp="1"/>
          </p:cNvSpPr>
          <p:nvPr>
            <p:ph type="title"/>
          </p:nvPr>
        </p:nvSpPr>
        <p:spPr>
          <a:xfrm>
            <a:off x="677334" y="609600"/>
            <a:ext cx="8596668" cy="4903304"/>
          </a:xfrm>
        </p:spPr>
        <p:txBody>
          <a:bodyPr/>
          <a:lstStyle/>
          <a:p>
            <a:r>
              <a:rPr lang="en-GB" dirty="0"/>
              <a:t>The wales well-being of future generations (2015) act</a:t>
            </a:r>
            <a:br>
              <a:rPr lang="en-GB" dirty="0"/>
            </a:br>
            <a:br>
              <a:rPr lang="en-GB" dirty="0"/>
            </a:br>
            <a:r>
              <a:rPr lang="en-GB" dirty="0">
                <a:latin typeface="Arial Narrow" panose="020B0606020202030204" pitchFamily="34" charset="0"/>
              </a:rPr>
              <a:t>Is a unique act put in place to help stop issues that impact on the wellbeing of communities in wales.  </a:t>
            </a:r>
            <a:br>
              <a:rPr lang="en-GB" dirty="0">
                <a:latin typeface="Arial Narrow" panose="020B0606020202030204" pitchFamily="34" charset="0"/>
              </a:rPr>
            </a:br>
            <a:endParaRPr lang="en-GB" dirty="0"/>
          </a:p>
        </p:txBody>
      </p:sp>
      <p:pic>
        <p:nvPicPr>
          <p:cNvPr id="3" name="Picture 2">
            <a:extLst>
              <a:ext uri="{FF2B5EF4-FFF2-40B4-BE49-F238E27FC236}">
                <a16:creationId xmlns:a16="http://schemas.microsoft.com/office/drawing/2014/main" id="{8A102D65-10DD-45ED-BD03-E2A04764E395}"/>
              </a:ext>
            </a:extLst>
          </p:cNvPr>
          <p:cNvPicPr>
            <a:picLocks noChangeAspect="1"/>
          </p:cNvPicPr>
          <p:nvPr/>
        </p:nvPicPr>
        <p:blipFill>
          <a:blip r:embed="rId2"/>
          <a:stretch>
            <a:fillRect/>
          </a:stretch>
        </p:blipFill>
        <p:spPr>
          <a:xfrm>
            <a:off x="952257" y="3760157"/>
            <a:ext cx="6433281" cy="2955832"/>
          </a:xfrm>
          <a:prstGeom prst="rect">
            <a:avLst/>
          </a:prstGeom>
          <a:ln>
            <a:noFill/>
          </a:ln>
          <a:effectLst>
            <a:softEdge rad="112500"/>
          </a:effectLst>
        </p:spPr>
      </p:pic>
    </p:spTree>
    <p:extLst>
      <p:ext uri="{BB962C8B-B14F-4D97-AF65-F5344CB8AC3E}">
        <p14:creationId xmlns:p14="http://schemas.microsoft.com/office/powerpoint/2010/main" val="2748823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37B15-056F-476B-9DF8-D0F5371D70A8}"/>
              </a:ext>
            </a:extLst>
          </p:cNvPr>
          <p:cNvSpPr>
            <a:spLocks noGrp="1"/>
          </p:cNvSpPr>
          <p:nvPr>
            <p:ph type="ctrTitle"/>
          </p:nvPr>
        </p:nvSpPr>
        <p:spPr>
          <a:xfrm>
            <a:off x="1175763" y="784186"/>
            <a:ext cx="7766936" cy="3065301"/>
          </a:xfrm>
        </p:spPr>
        <p:txBody>
          <a:bodyPr/>
          <a:lstStyle/>
          <a:p>
            <a:r>
              <a:rPr lang="en-GB" sz="3200" dirty="0"/>
              <a:t>“we have big ambitions for protecting our environment and the future generations in wales are leading the way with our environment Act and well-being of Future generations Act” </a:t>
            </a:r>
          </a:p>
        </p:txBody>
      </p:sp>
      <p:sp>
        <p:nvSpPr>
          <p:cNvPr id="3" name="Subtitle 2">
            <a:extLst>
              <a:ext uri="{FF2B5EF4-FFF2-40B4-BE49-F238E27FC236}">
                <a16:creationId xmlns:a16="http://schemas.microsoft.com/office/drawing/2014/main" id="{F817195E-E2A5-4FA0-8244-28AE68DDB6AD}"/>
              </a:ext>
            </a:extLst>
          </p:cNvPr>
          <p:cNvSpPr>
            <a:spLocks noGrp="1"/>
          </p:cNvSpPr>
          <p:nvPr>
            <p:ph type="subTitle" idx="1"/>
          </p:nvPr>
        </p:nvSpPr>
        <p:spPr>
          <a:xfrm>
            <a:off x="1175763" y="4541163"/>
            <a:ext cx="7766936" cy="1096899"/>
          </a:xfrm>
        </p:spPr>
        <p:txBody>
          <a:bodyPr/>
          <a:lstStyle/>
          <a:p>
            <a:r>
              <a:rPr lang="en-GB" dirty="0"/>
              <a:t>(Sophie Howe – Future Generations commissioner for Wales)</a:t>
            </a:r>
          </a:p>
        </p:txBody>
      </p:sp>
    </p:spTree>
    <p:extLst>
      <p:ext uri="{BB962C8B-B14F-4D97-AF65-F5344CB8AC3E}">
        <p14:creationId xmlns:p14="http://schemas.microsoft.com/office/powerpoint/2010/main" val="392024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DDC39-4645-421F-AF85-781B25FB8900}"/>
              </a:ext>
            </a:extLst>
          </p:cNvPr>
          <p:cNvSpPr>
            <a:spLocks noGrp="1"/>
          </p:cNvSpPr>
          <p:nvPr>
            <p:ph type="ctrTitle"/>
          </p:nvPr>
        </p:nvSpPr>
        <p:spPr>
          <a:xfrm>
            <a:off x="9256542" y="764017"/>
            <a:ext cx="2935458" cy="5329965"/>
          </a:xfrm>
        </p:spPr>
        <p:txBody>
          <a:bodyPr/>
          <a:lstStyle/>
          <a:p>
            <a:r>
              <a:rPr lang="en-GB" dirty="0"/>
              <a:t> </a:t>
            </a:r>
          </a:p>
        </p:txBody>
      </p:sp>
      <p:sp>
        <p:nvSpPr>
          <p:cNvPr id="3" name="Subtitle 2">
            <a:extLst>
              <a:ext uri="{FF2B5EF4-FFF2-40B4-BE49-F238E27FC236}">
                <a16:creationId xmlns:a16="http://schemas.microsoft.com/office/drawing/2014/main" id="{DF0C4002-F52E-4602-8DA3-2DB0ED107F7E}"/>
              </a:ext>
            </a:extLst>
          </p:cNvPr>
          <p:cNvSpPr>
            <a:spLocks noGrp="1"/>
          </p:cNvSpPr>
          <p:nvPr>
            <p:ph type="subTitle" idx="1"/>
          </p:nvPr>
        </p:nvSpPr>
        <p:spPr>
          <a:xfrm rot="10800000" flipV="1">
            <a:off x="309490" y="968985"/>
            <a:ext cx="8651630" cy="988111"/>
          </a:xfrm>
        </p:spPr>
        <p:txBody>
          <a:bodyPr>
            <a:normAutofit lnSpcReduction="10000"/>
          </a:bodyPr>
          <a:lstStyle/>
          <a:p>
            <a:r>
              <a:rPr lang="en-GB" sz="6000" dirty="0">
                <a:latin typeface="Arial Narrow" panose="020B0606020202030204" pitchFamily="34" charset="0"/>
              </a:rPr>
              <a:t>         7 well-being goals</a:t>
            </a:r>
          </a:p>
        </p:txBody>
      </p:sp>
      <p:pic>
        <p:nvPicPr>
          <p:cNvPr id="6" name="Picture 5">
            <a:extLst>
              <a:ext uri="{FF2B5EF4-FFF2-40B4-BE49-F238E27FC236}">
                <a16:creationId xmlns:a16="http://schemas.microsoft.com/office/drawing/2014/main" id="{C35C87A3-7122-4823-914F-D85D0AADF873}"/>
              </a:ext>
            </a:extLst>
          </p:cNvPr>
          <p:cNvPicPr>
            <a:picLocks noChangeAspect="1"/>
          </p:cNvPicPr>
          <p:nvPr/>
        </p:nvPicPr>
        <p:blipFill>
          <a:blip r:embed="rId2"/>
          <a:stretch>
            <a:fillRect/>
          </a:stretch>
        </p:blipFill>
        <p:spPr>
          <a:xfrm>
            <a:off x="0" y="0"/>
            <a:ext cx="12323298" cy="693390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807671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22583-EE21-42E5-AA35-250CBB010238}"/>
              </a:ext>
            </a:extLst>
          </p:cNvPr>
          <p:cNvSpPr>
            <a:spLocks noGrp="1"/>
          </p:cNvSpPr>
          <p:nvPr>
            <p:ph type="ctrTitle"/>
          </p:nvPr>
        </p:nvSpPr>
        <p:spPr>
          <a:xfrm>
            <a:off x="1100015" y="1139423"/>
            <a:ext cx="7315200" cy="3255264"/>
          </a:xfrm>
        </p:spPr>
        <p:txBody>
          <a:bodyPr>
            <a:noAutofit/>
          </a:bodyPr>
          <a:lstStyle/>
          <a:p>
            <a:r>
              <a:rPr lang="en-GB" sz="2800" dirty="0">
                <a:latin typeface="Arial Narrow" panose="020B0606020202030204" pitchFamily="34" charset="0"/>
              </a:rPr>
              <a:t>"The Wales future generations Act captures the spirit and essence of two decades of United Nations work in the area of sustainable development and serves as a model for other regions and countries. ‘One Wales, One Planet' captures it all. We hope that what Wales is doing today the world will do tomorrow. Action, more than words, is the hope for our current and future generations.”</a:t>
            </a:r>
          </a:p>
        </p:txBody>
      </p:sp>
      <p:sp>
        <p:nvSpPr>
          <p:cNvPr id="3" name="Subtitle 2">
            <a:extLst>
              <a:ext uri="{FF2B5EF4-FFF2-40B4-BE49-F238E27FC236}">
                <a16:creationId xmlns:a16="http://schemas.microsoft.com/office/drawing/2014/main" id="{C1A1B959-1648-42B3-9E0C-588E07A93E4A}"/>
              </a:ext>
            </a:extLst>
          </p:cNvPr>
          <p:cNvSpPr>
            <a:spLocks noGrp="1"/>
          </p:cNvSpPr>
          <p:nvPr>
            <p:ph type="subTitle" idx="1"/>
          </p:nvPr>
        </p:nvSpPr>
        <p:spPr>
          <a:xfrm>
            <a:off x="1100015" y="4621678"/>
            <a:ext cx="7766936" cy="1096899"/>
          </a:xfrm>
        </p:spPr>
        <p:txBody>
          <a:bodyPr>
            <a:normAutofit/>
          </a:bodyPr>
          <a:lstStyle/>
          <a:p>
            <a:r>
              <a:rPr lang="en-GB" dirty="0">
                <a:latin typeface="Arial Narrow" panose="020B0606020202030204" pitchFamily="34" charset="0"/>
              </a:rPr>
              <a:t>(Nikhil Seth, Director of Division for Sustainable Development, Department of Economic and Social Affairs, United Nations)</a:t>
            </a:r>
          </a:p>
        </p:txBody>
      </p:sp>
    </p:spTree>
    <p:extLst>
      <p:ext uri="{BB962C8B-B14F-4D97-AF65-F5344CB8AC3E}">
        <p14:creationId xmlns:p14="http://schemas.microsoft.com/office/powerpoint/2010/main" val="3393897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F4D55-3CE5-4712-8FE1-7243DCD3D743}"/>
              </a:ext>
            </a:extLst>
          </p:cNvPr>
          <p:cNvSpPr>
            <a:spLocks noGrp="1"/>
          </p:cNvSpPr>
          <p:nvPr>
            <p:ph type="ctrTitle"/>
          </p:nvPr>
        </p:nvSpPr>
        <p:spPr>
          <a:xfrm>
            <a:off x="195101" y="826335"/>
            <a:ext cx="9293455" cy="1767865"/>
          </a:xfrm>
        </p:spPr>
        <p:txBody>
          <a:bodyPr>
            <a:noAutofit/>
          </a:bodyPr>
          <a:lstStyle/>
          <a:p>
            <a:r>
              <a:rPr lang="en-GB" altLang="en-US" sz="3200" dirty="0"/>
              <a:t>Social Services and Well-being (Wales) Act 2014</a:t>
            </a:r>
            <a:br>
              <a:rPr lang="en-GB" altLang="en-US" sz="3200" dirty="0"/>
            </a:br>
            <a:endParaRPr lang="en-GB" sz="3200" dirty="0"/>
          </a:p>
        </p:txBody>
      </p:sp>
      <p:sp>
        <p:nvSpPr>
          <p:cNvPr id="3" name="Subtitle 2">
            <a:extLst>
              <a:ext uri="{FF2B5EF4-FFF2-40B4-BE49-F238E27FC236}">
                <a16:creationId xmlns:a16="http://schemas.microsoft.com/office/drawing/2014/main" id="{9AED87A8-5D68-448E-9B33-1F3536E67FAA}"/>
              </a:ext>
            </a:extLst>
          </p:cNvPr>
          <p:cNvSpPr>
            <a:spLocks noGrp="1"/>
          </p:cNvSpPr>
          <p:nvPr>
            <p:ph type="subTitle" idx="1"/>
          </p:nvPr>
        </p:nvSpPr>
        <p:spPr>
          <a:xfrm>
            <a:off x="768627" y="2965175"/>
            <a:ext cx="8160820" cy="1718732"/>
          </a:xfrm>
        </p:spPr>
        <p:txBody>
          <a:bodyPr>
            <a:noAutofit/>
          </a:bodyPr>
          <a:lstStyle/>
          <a:p>
            <a:r>
              <a:rPr lang="en-GB" sz="3200" dirty="0"/>
              <a:t>This Act provides the legal framework for improving the well-being of people who need care and support, and carers who need support, and for transforming social services in Wales.</a:t>
            </a:r>
          </a:p>
        </p:txBody>
      </p:sp>
    </p:spTree>
    <p:extLst>
      <p:ext uri="{BB962C8B-B14F-4D97-AF65-F5344CB8AC3E}">
        <p14:creationId xmlns:p14="http://schemas.microsoft.com/office/powerpoint/2010/main" val="258095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1277E-3169-4D4C-BB3A-E6CFE8B8BA55}"/>
              </a:ext>
            </a:extLst>
          </p:cNvPr>
          <p:cNvSpPr>
            <a:spLocks noGrp="1"/>
          </p:cNvSpPr>
          <p:nvPr>
            <p:ph type="ctrTitle"/>
          </p:nvPr>
        </p:nvSpPr>
        <p:spPr>
          <a:xfrm flipV="1">
            <a:off x="954157" y="145774"/>
            <a:ext cx="79512" cy="111908"/>
          </a:xfrm>
        </p:spPr>
        <p:txBody>
          <a:bodyPr/>
          <a:lstStyle/>
          <a:p>
            <a:r>
              <a:rPr lang="en-GB" dirty="0"/>
              <a:t> </a:t>
            </a:r>
          </a:p>
        </p:txBody>
      </p:sp>
      <p:sp>
        <p:nvSpPr>
          <p:cNvPr id="5" name="Subtitle 4">
            <a:extLst>
              <a:ext uri="{FF2B5EF4-FFF2-40B4-BE49-F238E27FC236}">
                <a16:creationId xmlns:a16="http://schemas.microsoft.com/office/drawing/2014/main" id="{74F18BE4-B2DB-4117-BDA8-47EEF27F3D4A}"/>
              </a:ext>
            </a:extLst>
          </p:cNvPr>
          <p:cNvSpPr>
            <a:spLocks noGrp="1"/>
          </p:cNvSpPr>
          <p:nvPr>
            <p:ph type="subTitle" idx="1"/>
          </p:nvPr>
        </p:nvSpPr>
        <p:spPr>
          <a:xfrm>
            <a:off x="821634" y="257682"/>
            <a:ext cx="8240334" cy="4890051"/>
          </a:xfrm>
        </p:spPr>
        <p:txBody>
          <a:bodyPr>
            <a:noAutofit/>
          </a:bodyPr>
          <a:lstStyle/>
          <a:p>
            <a:r>
              <a:rPr lang="en-GB" sz="2400" dirty="0"/>
              <a:t>The Act changes the way people’s needs are assessed and the way services are delivered- people have more of a say in the care and support they receive.</a:t>
            </a:r>
          </a:p>
          <a:p>
            <a:r>
              <a:rPr lang="en-GB" sz="2400" dirty="0"/>
              <a:t>It also promotes a range of help available within the community to reduce the need for formal, planned support.</a:t>
            </a:r>
          </a:p>
          <a:p>
            <a:r>
              <a:rPr lang="en-GB" sz="2400" dirty="0"/>
              <a:t>Services will be available to provide the right support at the right time</a:t>
            </a:r>
          </a:p>
          <a:p>
            <a:r>
              <a:rPr lang="en-GB" sz="2400" dirty="0"/>
              <a:t>More information and advice is available</a:t>
            </a:r>
          </a:p>
          <a:p>
            <a:r>
              <a:rPr lang="en-GB" sz="2400" dirty="0"/>
              <a:t>Assessment is simpler and proportionate</a:t>
            </a:r>
          </a:p>
          <a:p>
            <a:r>
              <a:rPr lang="en-GB" sz="2400" dirty="0"/>
              <a:t>Carers have an equal right to be assessed for support</a:t>
            </a:r>
          </a:p>
          <a:p>
            <a:r>
              <a:rPr lang="en-GB" sz="2400" dirty="0"/>
              <a:t>There are stronger powers to keep people safe from abuse and neglect.</a:t>
            </a:r>
          </a:p>
          <a:p>
            <a:endParaRPr lang="en-GB" sz="2400" dirty="0"/>
          </a:p>
        </p:txBody>
      </p:sp>
    </p:spTree>
    <p:extLst>
      <p:ext uri="{BB962C8B-B14F-4D97-AF65-F5344CB8AC3E}">
        <p14:creationId xmlns:p14="http://schemas.microsoft.com/office/powerpoint/2010/main" val="355896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F32DF-084B-463D-8841-59F3E3FF5FD7}"/>
              </a:ext>
            </a:extLst>
          </p:cNvPr>
          <p:cNvSpPr>
            <a:spLocks noGrp="1"/>
          </p:cNvSpPr>
          <p:nvPr>
            <p:ph type="ctrTitle"/>
          </p:nvPr>
        </p:nvSpPr>
        <p:spPr>
          <a:xfrm>
            <a:off x="963728" y="164136"/>
            <a:ext cx="7766936" cy="1646302"/>
          </a:xfrm>
        </p:spPr>
        <p:txBody>
          <a:bodyPr/>
          <a:lstStyle/>
          <a:p>
            <a:r>
              <a:rPr lang="en-GB" dirty="0"/>
              <a:t>Progress for well-being</a:t>
            </a:r>
          </a:p>
        </p:txBody>
      </p:sp>
      <p:sp>
        <p:nvSpPr>
          <p:cNvPr id="3" name="Subtitle 2">
            <a:extLst>
              <a:ext uri="{FF2B5EF4-FFF2-40B4-BE49-F238E27FC236}">
                <a16:creationId xmlns:a16="http://schemas.microsoft.com/office/drawing/2014/main" id="{2A62CCD0-0BBD-4589-A54B-9D96EA7B5BB9}"/>
              </a:ext>
            </a:extLst>
          </p:cNvPr>
          <p:cNvSpPr>
            <a:spLocks noGrp="1"/>
          </p:cNvSpPr>
          <p:nvPr>
            <p:ph type="subTitle" idx="1"/>
          </p:nvPr>
        </p:nvSpPr>
        <p:spPr>
          <a:xfrm>
            <a:off x="1507067" y="2036502"/>
            <a:ext cx="7766936" cy="3834211"/>
          </a:xfrm>
        </p:spPr>
        <p:txBody>
          <a:bodyPr>
            <a:normAutofit lnSpcReduction="10000"/>
          </a:bodyPr>
          <a:lstStyle/>
          <a:p>
            <a:pPr lvl="0" algn="l" defTabSz="914400" eaLnBrk="0" fontAlgn="base" hangingPunct="0">
              <a:spcBef>
                <a:spcPct val="20000"/>
              </a:spcBef>
              <a:spcAft>
                <a:spcPct val="0"/>
              </a:spcAft>
              <a:buClrTx/>
              <a:buSzTx/>
              <a:defRPr/>
            </a:pPr>
            <a:r>
              <a:rPr lang="en-GB" sz="2800" dirty="0"/>
              <a:t>With these acts in place it compels public bodies to think about their decisions on our future generations the aim is for a better wales that has long term solutions to issues such as poverty, ill health, poor air quality and low quality jobs all of these things affect our well-being but Wales is making progress by making well-being a part of a preventative strategy for social care.</a:t>
            </a:r>
            <a:r>
              <a:rPr lang="en-GB" sz="2400" dirty="0">
                <a:solidFill>
                  <a:prstClr val="black"/>
                </a:solidFill>
                <a:latin typeface="Myriad Pro"/>
              </a:rPr>
              <a:t> </a:t>
            </a:r>
            <a:endParaRPr lang="en-GB" sz="2800" dirty="0"/>
          </a:p>
        </p:txBody>
      </p:sp>
    </p:spTree>
    <p:extLst>
      <p:ext uri="{BB962C8B-B14F-4D97-AF65-F5344CB8AC3E}">
        <p14:creationId xmlns:p14="http://schemas.microsoft.com/office/powerpoint/2010/main" val="26166025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A986F-DACE-401A-8610-FF3CA4A88C55}"/>
              </a:ext>
            </a:extLst>
          </p:cNvPr>
          <p:cNvSpPr>
            <a:spLocks noGrp="1"/>
          </p:cNvSpPr>
          <p:nvPr>
            <p:ph type="ctrTitle"/>
          </p:nvPr>
        </p:nvSpPr>
        <p:spPr>
          <a:xfrm>
            <a:off x="857710" y="848139"/>
            <a:ext cx="7766936" cy="4227163"/>
          </a:xfrm>
        </p:spPr>
        <p:txBody>
          <a:bodyPr/>
          <a:lstStyle/>
          <a:p>
            <a:r>
              <a:rPr lang="en-GB" altLang="en-US" sz="3600" i="1" dirty="0"/>
              <a:t>“Well-being is more than just happiness. As well as feeling satisfied and happy, well-being means developing as a person, being fulfilled, and making a contribution to the community”</a:t>
            </a:r>
            <a:br>
              <a:rPr lang="en-GB" altLang="en-US" i="1" dirty="0"/>
            </a:br>
            <a:endParaRPr lang="en-GB" dirty="0"/>
          </a:p>
        </p:txBody>
      </p:sp>
      <p:sp>
        <p:nvSpPr>
          <p:cNvPr id="3" name="Subtitle 2">
            <a:extLst>
              <a:ext uri="{FF2B5EF4-FFF2-40B4-BE49-F238E27FC236}">
                <a16:creationId xmlns:a16="http://schemas.microsoft.com/office/drawing/2014/main" id="{CDB4A86C-F838-46E2-A4FC-12B4258806FC}"/>
              </a:ext>
            </a:extLst>
          </p:cNvPr>
          <p:cNvSpPr>
            <a:spLocks noGrp="1"/>
          </p:cNvSpPr>
          <p:nvPr>
            <p:ph type="subTitle" idx="1"/>
          </p:nvPr>
        </p:nvSpPr>
        <p:spPr>
          <a:xfrm>
            <a:off x="857710" y="4526852"/>
            <a:ext cx="7766936" cy="1096899"/>
          </a:xfrm>
        </p:spPr>
        <p:txBody>
          <a:bodyPr/>
          <a:lstStyle/>
          <a:p>
            <a:r>
              <a:rPr lang="en-GB" altLang="en-US" i="1" dirty="0"/>
              <a:t>(Marks and Shah, 2004, p. 2)</a:t>
            </a:r>
            <a:endParaRPr lang="en-GB" dirty="0"/>
          </a:p>
        </p:txBody>
      </p:sp>
    </p:spTree>
    <p:extLst>
      <p:ext uri="{BB962C8B-B14F-4D97-AF65-F5344CB8AC3E}">
        <p14:creationId xmlns:p14="http://schemas.microsoft.com/office/powerpoint/2010/main" val="2855515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ACC7B-F106-48E2-8CA6-6F93958BFFC2}"/>
              </a:ext>
            </a:extLst>
          </p:cNvPr>
          <p:cNvSpPr>
            <a:spLocks noGrp="1"/>
          </p:cNvSpPr>
          <p:nvPr>
            <p:ph type="ctrTitle"/>
          </p:nvPr>
        </p:nvSpPr>
        <p:spPr>
          <a:xfrm>
            <a:off x="924074" y="218662"/>
            <a:ext cx="7315200" cy="835152"/>
          </a:xfrm>
        </p:spPr>
        <p:txBody>
          <a:bodyPr>
            <a:normAutofit fontScale="90000"/>
          </a:bodyPr>
          <a:lstStyle/>
          <a:p>
            <a:r>
              <a:rPr lang="en-GB" dirty="0"/>
              <a:t>Reference’s</a:t>
            </a:r>
          </a:p>
        </p:txBody>
      </p:sp>
      <p:sp>
        <p:nvSpPr>
          <p:cNvPr id="3" name="Subtitle 2">
            <a:extLst>
              <a:ext uri="{FF2B5EF4-FFF2-40B4-BE49-F238E27FC236}">
                <a16:creationId xmlns:a16="http://schemas.microsoft.com/office/drawing/2014/main" id="{08EC6DE9-970F-475F-8479-23515AA173CD}"/>
              </a:ext>
            </a:extLst>
          </p:cNvPr>
          <p:cNvSpPr>
            <a:spLocks noGrp="1"/>
          </p:cNvSpPr>
          <p:nvPr>
            <p:ph type="subTitle" idx="1"/>
          </p:nvPr>
        </p:nvSpPr>
        <p:spPr>
          <a:xfrm>
            <a:off x="1056596" y="1053814"/>
            <a:ext cx="7315200" cy="5804186"/>
          </a:xfrm>
        </p:spPr>
        <p:txBody>
          <a:bodyPr>
            <a:normAutofit/>
          </a:bodyPr>
          <a:lstStyle/>
          <a:p>
            <a:r>
              <a:rPr lang="en-GB" dirty="0">
                <a:solidFill>
                  <a:schemeClr val="bg1"/>
                </a:solidFill>
                <a:hlinkClick r:id="rId2">
                  <a:extLst>
                    <a:ext uri="{A12FA001-AC4F-418D-AE19-62706E023703}">
                      <ahyp:hlinkClr xmlns:ahyp="http://schemas.microsoft.com/office/drawing/2018/hyperlinkcolor" val="tx"/>
                    </a:ext>
                  </a:extLst>
                </a:hlinkClick>
              </a:rPr>
              <a:t>https</a:t>
            </a:r>
            <a:r>
              <a:rPr lang="en-GB" sz="1600" dirty="0">
                <a:hlinkClick r:id="rId2">
                  <a:extLst>
                    <a:ext uri="{A12FA001-AC4F-418D-AE19-62706E023703}">
                      <ahyp:hlinkClr xmlns:ahyp="http://schemas.microsoft.com/office/drawing/2018/hyperlinkcolor" val="tx"/>
                    </a:ext>
                  </a:extLst>
                </a:hlinkClick>
              </a:rPr>
              <a:t>://www.mentalhealth.org.uk/blog/what-wellbeing-how-can-we-measure-it-and-how-can-we-support-people-improve-it</a:t>
            </a:r>
            <a:endParaRPr lang="en-GB" sz="1600" dirty="0"/>
          </a:p>
          <a:p>
            <a:endParaRPr lang="en-GB" sz="1600" dirty="0"/>
          </a:p>
          <a:p>
            <a:r>
              <a:rPr lang="en-GB" sz="1600" dirty="0">
                <a:solidFill>
                  <a:schemeClr val="bg1"/>
                </a:solidFill>
                <a:hlinkClick r:id="rId3">
                  <a:extLst>
                    <a:ext uri="{A12FA001-AC4F-418D-AE19-62706E023703}">
                      <ahyp:hlinkClr xmlns:ahyp="http://schemas.microsoft.com/office/drawing/2018/hyperlinkcolor" val="tx"/>
                    </a:ext>
                  </a:extLst>
                </a:hlinkClick>
              </a:rPr>
              <a:t>https</a:t>
            </a:r>
            <a:r>
              <a:rPr lang="en-GB" sz="1600" dirty="0">
                <a:hlinkClick r:id="rId3">
                  <a:extLst>
                    <a:ext uri="{A12FA001-AC4F-418D-AE19-62706E023703}">
                      <ahyp:hlinkClr xmlns:ahyp="http://schemas.microsoft.com/office/drawing/2018/hyperlinkcolor" val="tx"/>
                    </a:ext>
                  </a:extLst>
                </a:hlinkClick>
              </a:rPr>
              <a:t>://wales.com/about-wales/sustainability/globally-responsible-0</a:t>
            </a:r>
            <a:endParaRPr lang="en-GB" sz="1600" dirty="0"/>
          </a:p>
          <a:p>
            <a:endParaRPr lang="en-GB" sz="1600" dirty="0">
              <a:solidFill>
                <a:schemeClr val="bg1">
                  <a:lumMod val="50000"/>
                </a:schemeClr>
              </a:solidFill>
            </a:endParaRPr>
          </a:p>
          <a:p>
            <a:r>
              <a:rPr lang="en-GB" sz="1600" dirty="0">
                <a:solidFill>
                  <a:schemeClr val="bg1">
                    <a:lumMod val="50000"/>
                  </a:schemeClr>
                </a:solidFill>
                <a:hlinkClick r:id="rId4">
                  <a:extLst>
                    <a:ext uri="{A12FA001-AC4F-418D-AE19-62706E023703}">
                      <ahyp:hlinkClr xmlns:ahyp="http://schemas.microsoft.com/office/drawing/2018/hyperlinkcolor" val="tx"/>
                    </a:ext>
                  </a:extLst>
                </a:hlinkClick>
              </a:rPr>
              <a:t>https://gov.wales/newsroom/environmentandcountryside/2015/150429-future-generations-act/?lang=en</a:t>
            </a:r>
            <a:endParaRPr lang="en-GB" sz="1600" dirty="0">
              <a:solidFill>
                <a:schemeClr val="bg1">
                  <a:lumMod val="50000"/>
                </a:schemeClr>
              </a:solidFill>
            </a:endParaRPr>
          </a:p>
          <a:p>
            <a:endParaRPr lang="en-GB" sz="1600" dirty="0">
              <a:solidFill>
                <a:schemeClr val="bg1">
                  <a:lumMod val="50000"/>
                </a:schemeClr>
              </a:solidFill>
            </a:endParaRPr>
          </a:p>
          <a:p>
            <a:endParaRPr lang="en-GB" sz="1600" dirty="0">
              <a:solidFill>
                <a:schemeClr val="bg1">
                  <a:lumMod val="50000"/>
                </a:schemeClr>
              </a:solidFill>
            </a:endParaRPr>
          </a:p>
          <a:p>
            <a:r>
              <a:rPr lang="en-GB" sz="1600" dirty="0">
                <a:solidFill>
                  <a:schemeClr val="bg1">
                    <a:lumMod val="50000"/>
                  </a:schemeClr>
                </a:solidFill>
                <a:hlinkClick r:id="rId5">
                  <a:extLst>
                    <a:ext uri="{A12FA001-AC4F-418D-AE19-62706E023703}">
                      <ahyp:hlinkClr xmlns:ahyp="http://schemas.microsoft.com/office/drawing/2018/hyperlinkcolor" val="tx"/>
                    </a:ext>
                  </a:extLst>
                </a:hlinkClick>
              </a:rPr>
              <a:t>https://www.betterhealth.vic.gov.au/health/healthyliving/wellbeing</a:t>
            </a:r>
            <a:endParaRPr lang="en-GB" sz="1600" dirty="0">
              <a:solidFill>
                <a:schemeClr val="bg1">
                  <a:lumMod val="50000"/>
                </a:schemeClr>
              </a:solidFill>
            </a:endParaRPr>
          </a:p>
          <a:p>
            <a:endParaRPr lang="en-GB" sz="1600" dirty="0">
              <a:solidFill>
                <a:schemeClr val="bg1">
                  <a:lumMod val="50000"/>
                </a:schemeClr>
              </a:solidFill>
            </a:endParaRPr>
          </a:p>
          <a:p>
            <a:r>
              <a:rPr lang="en-GB" sz="1600" dirty="0">
                <a:solidFill>
                  <a:schemeClr val="bg1">
                    <a:lumMod val="50000"/>
                  </a:schemeClr>
                </a:solidFill>
                <a:hlinkClick r:id="rId6">
                  <a:extLst>
                    <a:ext uri="{A12FA001-AC4F-418D-AE19-62706E023703}">
                      <ahyp:hlinkClr xmlns:ahyp="http://schemas.microsoft.com/office/drawing/2018/hyperlinkcolor" val="tx"/>
                    </a:ext>
                  </a:extLst>
                </a:hlinkClick>
              </a:rPr>
              <a:t>https://socialcare.wales/hub/sswbact</a:t>
            </a:r>
            <a:endParaRPr lang="en-GB" sz="1600" dirty="0">
              <a:solidFill>
                <a:schemeClr val="bg1">
                  <a:lumMod val="50000"/>
                </a:schemeClr>
              </a:solidFill>
            </a:endParaRPr>
          </a:p>
          <a:p>
            <a:endParaRPr lang="en-GB" dirty="0"/>
          </a:p>
          <a:p>
            <a:r>
              <a:rPr lang="en-GB" sz="1600" dirty="0"/>
              <a:t>https://gov.wales/topics/health/socialcare/act/?lang=en</a:t>
            </a:r>
          </a:p>
        </p:txBody>
      </p:sp>
    </p:spTree>
    <p:extLst>
      <p:ext uri="{BB962C8B-B14F-4D97-AF65-F5344CB8AC3E}">
        <p14:creationId xmlns:p14="http://schemas.microsoft.com/office/powerpoint/2010/main" val="19862021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1243</TotalTime>
  <Words>589</Words>
  <Application>Microsoft Office PowerPoint</Application>
  <PresentationFormat>Widescreen</PresentationFormat>
  <Paragraphs>57</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Narrow</vt:lpstr>
      <vt:lpstr>Myriad Pro</vt:lpstr>
      <vt:lpstr>Trebuchet MS</vt:lpstr>
      <vt:lpstr>Wingdings 3</vt:lpstr>
      <vt:lpstr>Facet</vt:lpstr>
      <vt:lpstr>Well-being presentation</vt:lpstr>
      <vt:lpstr> Well-being</vt:lpstr>
      <vt:lpstr>What is the definition of well-being ?</vt:lpstr>
      <vt:lpstr>Well-being issues    </vt:lpstr>
      <vt:lpstr>What is being done to help well-being in wales </vt:lpstr>
      <vt:lpstr>The wales well-being of future generations (2015) act  Is a unique act put in place to help stop issues that impact on the wellbeing of communities in wales.   </vt:lpstr>
      <vt:lpstr>“we have big ambitions for protecting our environment and the future generations in wales are leading the way with our environment Act and well-being of Future generations Act” </vt:lpstr>
      <vt:lpstr> </vt:lpstr>
      <vt:lpstr>"The Wales future generations Act captures the spirit and essence of two decades of United Nations work in the area of sustainable development and serves as a model for other regions and countries. ‘One Wales, One Planet' captures it all. We hope that what Wales is doing today the world will do tomorrow. Action, more than words, is the hope for our current and future generations.”</vt:lpstr>
      <vt:lpstr>Social Services and Well-being (Wales) Act 2014 </vt:lpstr>
      <vt:lpstr> </vt:lpstr>
      <vt:lpstr>Progress for well-being</vt:lpstr>
      <vt:lpstr>“Well-being is more than just happiness. As well as feeling satisfied and happy, well-being means developing as a person, being fulfilled, and making a contribution to the community”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presentation</dc:title>
  <dc:creator>jodie bassett</dc:creator>
  <cp:lastModifiedBy>jodie bassett</cp:lastModifiedBy>
  <cp:revision>30</cp:revision>
  <dcterms:created xsi:type="dcterms:W3CDTF">2019-01-06T15:30:49Z</dcterms:created>
  <dcterms:modified xsi:type="dcterms:W3CDTF">2019-01-07T12:18:38Z</dcterms:modified>
</cp:coreProperties>
</file>